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8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9.xml" ContentType="application/vnd.openxmlformats-officedocument.presentationml.tags+xml"/>
  <Override PartName="/ppt/notesSlides/notesSlide15.xml" ContentType="application/vnd.openxmlformats-officedocument.presentationml.notesSlide+xml"/>
  <Override PartName="/ppt/tags/tag10.xml" ContentType="application/vnd.openxmlformats-officedocument.presentationml.tags+xml"/>
  <Override PartName="/ppt/notesSlides/notesSlide16.xml" ContentType="application/vnd.openxmlformats-officedocument.presentationml.notesSlide+xml"/>
  <Override PartName="/ppt/tags/tag11.xml" ContentType="application/vnd.openxmlformats-officedocument.presentationml.tags+xml"/>
  <Override PartName="/ppt/notesSlides/notesSlide17.xml" ContentType="application/vnd.openxmlformats-officedocument.presentationml.notesSlide+xml"/>
  <Override PartName="/ppt/tags/tag1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3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4.xml" ContentType="application/vnd.openxmlformats-officedocument.presentationml.tags+xml"/>
  <Override PartName="/ppt/notesSlides/notesSlide22.xml" ContentType="application/vnd.openxmlformats-officedocument.presentationml.notesSlide+xml"/>
  <Override PartName="/ppt/tags/tag15.xml" ContentType="application/vnd.openxmlformats-officedocument.presentationml.tags+xml"/>
  <Override PartName="/ppt/notesSlides/notesSlide23.xml" ContentType="application/vnd.openxmlformats-officedocument.presentationml.notesSlide+xml"/>
  <Override PartName="/ppt/tags/tag16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17.xml" ContentType="application/vnd.openxmlformats-officedocument.presentationml.tags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256" r:id="rId2"/>
    <p:sldId id="361" r:id="rId3"/>
    <p:sldId id="387" r:id="rId4"/>
    <p:sldId id="330" r:id="rId5"/>
    <p:sldId id="331" r:id="rId6"/>
    <p:sldId id="332" r:id="rId7"/>
    <p:sldId id="333" r:id="rId8"/>
    <p:sldId id="312" r:id="rId9"/>
    <p:sldId id="379" r:id="rId10"/>
    <p:sldId id="349" r:id="rId11"/>
    <p:sldId id="335" r:id="rId12"/>
    <p:sldId id="385" r:id="rId13"/>
    <p:sldId id="315" r:id="rId14"/>
    <p:sldId id="375" r:id="rId15"/>
    <p:sldId id="262" r:id="rId16"/>
    <p:sldId id="287" r:id="rId17"/>
    <p:sldId id="284" r:id="rId18"/>
    <p:sldId id="384" r:id="rId19"/>
    <p:sldId id="383" r:id="rId20"/>
    <p:sldId id="263" r:id="rId21"/>
    <p:sldId id="382" r:id="rId22"/>
    <p:sldId id="386" r:id="rId23"/>
    <p:sldId id="265" r:id="rId24"/>
    <p:sldId id="266" r:id="rId25"/>
    <p:sldId id="259" r:id="rId26"/>
    <p:sldId id="307" r:id="rId27"/>
    <p:sldId id="275" r:id="rId28"/>
    <p:sldId id="261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B5DE"/>
    <a:srgbClr val="8064A2"/>
    <a:srgbClr val="9BBB59"/>
    <a:srgbClr val="C04F4D"/>
    <a:srgbClr val="4F81BE"/>
    <a:srgbClr val="BACDE6"/>
    <a:srgbClr val="365F90"/>
    <a:srgbClr val="1B400B"/>
    <a:srgbClr val="E37222"/>
    <a:srgbClr val="0026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7" autoAdjust="0"/>
    <p:restoredTop sz="69868" autoAdjust="0"/>
  </p:normalViewPr>
  <p:slideViewPr>
    <p:cSldViewPr snapToGrid="0" snapToObjects="1">
      <p:cViewPr>
        <p:scale>
          <a:sx n="63" d="100"/>
          <a:sy n="63" d="100"/>
        </p:scale>
        <p:origin x="-24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17BD9-A719-BA4B-A885-50F85351F1F0}" type="datetimeFigureOut">
              <a:rPr lang="en-US" smtClean="0"/>
              <a:t>3/29/13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DA112-7ACE-7848-9047-FC601BE5E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758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FE8FC-3180-2749-ABE4-42AB566E7A36}" type="datetimeFigureOut">
              <a:rPr lang="en-US" smtClean="0"/>
              <a:t>3/29/13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363E1-858F-9144-9E9E-9743DB30C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329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11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17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447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5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732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674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944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043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02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040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67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543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876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5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000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840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990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251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524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377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55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FEF6D-6E83-F848-8C97-3FA36FDB6E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86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96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63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23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67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52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63E1-858F-9144-9E9E-9743DB30C6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52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2" name="Picture 11" descr="full_mark_horz_bold2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" y="73152"/>
            <a:ext cx="3183317" cy="52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16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3" descr="iMark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" y="73152"/>
            <a:ext cx="411480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1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3" descr="iMark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" y="73152"/>
            <a:ext cx="411480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58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Narrow"/>
                <a:cs typeface="Arial Narrow"/>
              </a:defRPr>
            </a:lvl1pPr>
            <a:lvl2pPr>
              <a:defRPr>
                <a:latin typeface="Arial Narrow"/>
                <a:cs typeface="Arial Narrow"/>
              </a:defRPr>
            </a:lvl2pPr>
            <a:lvl3pPr>
              <a:defRPr>
                <a:latin typeface="Arial Narrow"/>
                <a:cs typeface="Arial Narrow"/>
              </a:defRPr>
            </a:lvl3pPr>
            <a:lvl4pPr>
              <a:defRPr>
                <a:latin typeface="Arial Narrow"/>
                <a:cs typeface="Arial Narrow"/>
              </a:defRPr>
            </a:lvl4pPr>
            <a:lvl5pPr>
              <a:defRPr>
                <a:latin typeface="Arial Narrow"/>
                <a:cs typeface="Arial Narrow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iMark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" y="73152"/>
            <a:ext cx="411480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11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 descr="iMark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" y="73152"/>
            <a:ext cx="411480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52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5" name="Picture 4" descr="iMark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" y="73152"/>
            <a:ext cx="411480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71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iMark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" y="73152"/>
            <a:ext cx="411480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680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2" descr="iMark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" y="73152"/>
            <a:ext cx="411480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09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rk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" y="73152"/>
            <a:ext cx="411480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316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iMark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" y="73152"/>
            <a:ext cx="411480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56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iMark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" y="73152"/>
            <a:ext cx="411480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4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26452"/>
            <a:ext cx="9144000" cy="3315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0" y="6162393"/>
            <a:ext cx="9144000" cy="695606"/>
            <a:chOff x="0" y="6162393"/>
            <a:chExt cx="9144000" cy="695606"/>
          </a:xfrm>
        </p:grpSpPr>
        <p:sp>
          <p:nvSpPr>
            <p:cNvPr id="30" name="Rectangle 29"/>
            <p:cNvSpPr/>
            <p:nvPr/>
          </p:nvSpPr>
          <p:spPr>
            <a:xfrm>
              <a:off x="0" y="6550238"/>
              <a:ext cx="9144000" cy="307761"/>
            </a:xfrm>
            <a:prstGeom prst="rect">
              <a:avLst/>
            </a:prstGeom>
            <a:solidFill>
              <a:srgbClr val="002664"/>
            </a:solidFill>
            <a:ln>
              <a:solidFill>
                <a:srgbClr val="00266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0" y="6162393"/>
              <a:ext cx="45611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b="0" i="0" dirty="0" smtClean="0">
                  <a:solidFill>
                    <a:srgbClr val="002664"/>
                  </a:solidFill>
                  <a:latin typeface="Futura Condensed"/>
                  <a:cs typeface="Futura Condensed"/>
                </a:rPr>
                <a:t>I</a:t>
              </a:r>
              <a:r>
                <a:rPr lang="en-US" sz="2000" b="0" i="0" dirty="0" smtClean="0">
                  <a:solidFill>
                    <a:srgbClr val="E37222"/>
                  </a:solidFill>
                  <a:latin typeface="Futura Condensed"/>
                  <a:cs typeface="Futura Condensed"/>
                </a:rPr>
                <a:t>ll</a:t>
              </a:r>
              <a:r>
                <a:rPr lang="en-US" sz="2000" b="0" i="0" dirty="0" smtClean="0">
                  <a:solidFill>
                    <a:srgbClr val="002664"/>
                  </a:solidFill>
                  <a:latin typeface="Futura Condensed"/>
                  <a:cs typeface="Futura Condensed"/>
                </a:rPr>
                <a:t>inois-Inte</a:t>
              </a:r>
              <a:r>
                <a:rPr lang="en-US" sz="2000" b="0" i="0" dirty="0" smtClean="0">
                  <a:solidFill>
                    <a:srgbClr val="E37222"/>
                  </a:solidFill>
                  <a:latin typeface="Futura Condensed"/>
                  <a:cs typeface="Futura Condensed"/>
                </a:rPr>
                <a:t>l</a:t>
              </a:r>
              <a:r>
                <a:rPr lang="en-US" sz="2000" b="0" i="0" dirty="0" smtClean="0">
                  <a:solidFill>
                    <a:srgbClr val="002664"/>
                  </a:solidFill>
                  <a:latin typeface="Futura Condensed"/>
                  <a:cs typeface="Futura Condensed"/>
                </a:rPr>
                <a:t> Para</a:t>
              </a:r>
              <a:r>
                <a:rPr lang="en-US" sz="2000" b="0" i="0" dirty="0" smtClean="0">
                  <a:solidFill>
                    <a:srgbClr val="E37222"/>
                  </a:solidFill>
                  <a:latin typeface="Futura Condensed"/>
                  <a:cs typeface="Futura Condensed"/>
                </a:rPr>
                <a:t>ll</a:t>
              </a:r>
              <a:r>
                <a:rPr lang="en-US" sz="2000" b="0" i="0" dirty="0" smtClean="0">
                  <a:solidFill>
                    <a:srgbClr val="002664"/>
                  </a:solidFill>
                  <a:latin typeface="Futura Condensed"/>
                  <a:cs typeface="Futura Condensed"/>
                </a:rPr>
                <a:t>e</a:t>
              </a:r>
              <a:r>
                <a:rPr lang="en-US" sz="2000" b="0" i="0" dirty="0" smtClean="0">
                  <a:solidFill>
                    <a:srgbClr val="E37222"/>
                  </a:solidFill>
                  <a:latin typeface="Futura Condensed"/>
                  <a:cs typeface="Futura Condensed"/>
                </a:rPr>
                <a:t>l</a:t>
              </a:r>
              <a:r>
                <a:rPr lang="en-US" sz="2000" b="0" i="0" dirty="0" smtClean="0">
                  <a:solidFill>
                    <a:srgbClr val="002664"/>
                  </a:solidFill>
                  <a:latin typeface="Futura Condensed"/>
                  <a:cs typeface="Futura Condensed"/>
                </a:rPr>
                <a:t>ism Center</a:t>
              </a:r>
              <a:endParaRPr lang="en-US" sz="2000" b="0" i="0" dirty="0">
                <a:solidFill>
                  <a:srgbClr val="002664"/>
                </a:solidFill>
                <a:latin typeface="Futura Condensed"/>
                <a:cs typeface="Futura Condensed"/>
              </a:endParaRPr>
            </a:p>
          </p:txBody>
        </p:sp>
      </p:grpSp>
      <p:sp>
        <p:nvSpPr>
          <p:cNvPr id="34" name="Footer Placeholder 10"/>
          <p:cNvSpPr txBox="1">
            <a:spLocks/>
          </p:cNvSpPr>
          <p:nvPr/>
        </p:nvSpPr>
        <p:spPr>
          <a:xfrm>
            <a:off x="0" y="6503770"/>
            <a:ext cx="9144000" cy="35422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5" name="Picture 4" descr="I2PC on whit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040" y="5747183"/>
            <a:ext cx="757960" cy="75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225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rgbClr val="002664"/>
          </a:solidFill>
          <a:latin typeface="Arial Narrow"/>
          <a:ea typeface="+mj-ea"/>
          <a:cs typeface="Arial Narrow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Arial Narrow"/>
          <a:ea typeface="+mn-ea"/>
          <a:cs typeface="Arial Narrow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Arial Narrow"/>
          <a:ea typeface="+mn-ea"/>
          <a:cs typeface="Arial Narrow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Arial Narrow"/>
          <a:ea typeface="+mn-ea"/>
          <a:cs typeface="Arial Narrow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Arial Narrow"/>
          <a:ea typeface="+mn-ea"/>
          <a:cs typeface="Arial Narrow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Arial Narrow"/>
          <a:ea typeface="+mn-ea"/>
          <a:cs typeface="Arial Narrow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65415"/>
            <a:ext cx="9144000" cy="1470025"/>
          </a:xfrm>
        </p:spPr>
        <p:txBody>
          <a:bodyPr>
            <a:noAutofit/>
          </a:bodyPr>
          <a:lstStyle/>
          <a:p>
            <a:r>
              <a:rPr lang="en-US" sz="4000" dirty="0" smtClean="0"/>
              <a:t>DeNovoND: Efficient Hardware Support for </a:t>
            </a:r>
            <a:br>
              <a:rPr lang="en-US" sz="4000" dirty="0" smtClean="0"/>
            </a:br>
            <a:r>
              <a:rPr lang="en-US" sz="4000" dirty="0" smtClean="0"/>
              <a:t>Disciplined Non-Determinism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652" y="4008401"/>
            <a:ext cx="8262132" cy="131114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Hyojin Sung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Rakesh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Komuravelli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and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Sarita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V.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Adve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Department of Computer Science</a:t>
            </a: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University of Illinois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Urbana-Champaign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51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DeNovo for Deterministic </a:t>
            </a:r>
            <a:r>
              <a:rPr lang="en-US" dirty="0"/>
              <a:t>C</a:t>
            </a:r>
            <a:r>
              <a:rPr lang="en-US" dirty="0" smtClean="0"/>
              <a:t>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689" y="1311393"/>
            <a:ext cx="8229600" cy="134270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2664"/>
                </a:solidFill>
              </a:rPr>
              <a:t>Coherence Enforcement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2664"/>
                </a:solidFill>
              </a:rPr>
              <a:t>Invalidate stale copies in private cache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2664"/>
                </a:solidFill>
              </a:rPr>
              <a:t>Track up-to-date copy</a:t>
            </a:r>
          </a:p>
        </p:txBody>
      </p:sp>
      <p:sp>
        <p:nvSpPr>
          <p:cNvPr id="4" name="Rectangle 3"/>
          <p:cNvSpPr/>
          <p:nvPr/>
        </p:nvSpPr>
        <p:spPr>
          <a:xfrm>
            <a:off x="1165087" y="2188001"/>
            <a:ext cx="3024235" cy="36576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65082" y="1766052"/>
            <a:ext cx="5222580" cy="36576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62543" y="2654098"/>
            <a:ext cx="8524257" cy="3540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1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1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1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1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>
                <a:solidFill>
                  <a:srgbClr val="E37222"/>
                </a:solidFill>
                <a:latin typeface="Arial Narrow" charset="0"/>
              </a:rPr>
              <a:t>Explicit effects</a:t>
            </a:r>
          </a:p>
          <a:p>
            <a:pPr lvl="1"/>
            <a:r>
              <a:rPr lang="en-US" sz="2600" dirty="0" smtClean="0">
                <a:latin typeface="Arial Narrow" charset="0"/>
              </a:rPr>
              <a:t>Compiler knows all writeable regions in this parallel phase</a:t>
            </a:r>
          </a:p>
          <a:p>
            <a:pPr lvl="1"/>
            <a:r>
              <a:rPr lang="en-US" sz="2600" dirty="0" smtClean="0">
                <a:latin typeface="Arial Narrow" charset="0"/>
              </a:rPr>
              <a:t>Cache can </a:t>
            </a:r>
            <a:r>
              <a:rPr lang="en-US" sz="2600" dirty="0" smtClean="0">
                <a:solidFill>
                  <a:srgbClr val="E37222"/>
                </a:solidFill>
                <a:latin typeface="Arial Narrow" charset="0"/>
              </a:rPr>
              <a:t>self-invalidate </a:t>
            </a:r>
            <a:r>
              <a:rPr lang="en-US" sz="2600" dirty="0" smtClean="0">
                <a:latin typeface="Arial Narrow" charset="0"/>
              </a:rPr>
              <a:t>before next parallel phase</a:t>
            </a:r>
          </a:p>
          <a:p>
            <a:r>
              <a:rPr lang="en-US" sz="3000" dirty="0" smtClean="0">
                <a:solidFill>
                  <a:srgbClr val="E37222"/>
                </a:solidFill>
                <a:latin typeface="Arial Narrow" charset="0"/>
              </a:rPr>
              <a:t>Registration</a:t>
            </a:r>
          </a:p>
          <a:p>
            <a:pPr lvl="1"/>
            <a:r>
              <a:rPr lang="en-US" sz="2600" dirty="0" smtClean="0">
                <a:latin typeface="Arial Narrow" charset="0"/>
              </a:rPr>
              <a:t>Directory keeps track of </a:t>
            </a:r>
            <a:r>
              <a:rPr lang="en-US" sz="2600" dirty="0" smtClean="0">
                <a:solidFill>
                  <a:srgbClr val="E37222"/>
                </a:solidFill>
                <a:latin typeface="Arial Narrow" charset="0"/>
              </a:rPr>
              <a:t>one </a:t>
            </a:r>
            <a:r>
              <a:rPr lang="en-US" sz="2600" dirty="0" smtClean="0">
                <a:latin typeface="Arial Narrow" charset="0"/>
              </a:rPr>
              <a:t>up-to-date copy</a:t>
            </a:r>
          </a:p>
          <a:p>
            <a:pPr lvl="1"/>
            <a:r>
              <a:rPr lang="en-US" sz="2600" dirty="0" smtClean="0">
                <a:latin typeface="Arial Narrow" charset="0"/>
              </a:rPr>
              <a:t>Writer registers itself before next parallel phase</a:t>
            </a:r>
          </a:p>
        </p:txBody>
      </p:sp>
    </p:spTree>
    <p:extLst>
      <p:ext uri="{BB962C8B-B14F-4D97-AF65-F5344CB8AC3E}">
        <p14:creationId xmlns:p14="http://schemas.microsoft.com/office/powerpoint/2010/main" val="327323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DeNovo for </a:t>
            </a:r>
            <a:r>
              <a:rPr lang="en-US" dirty="0"/>
              <a:t>D</a:t>
            </a:r>
            <a:r>
              <a:rPr lang="en-US" dirty="0" smtClean="0"/>
              <a:t>eterministic </a:t>
            </a:r>
            <a:r>
              <a:rPr lang="en-US" dirty="0"/>
              <a:t>C</a:t>
            </a:r>
            <a:r>
              <a:rPr lang="en-US" dirty="0" smtClean="0"/>
              <a:t>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space overhead</a:t>
            </a:r>
          </a:p>
          <a:p>
            <a:pPr lvl="1"/>
            <a:r>
              <a:rPr lang="en-US" dirty="0"/>
              <a:t>Keep </a:t>
            </a:r>
            <a:r>
              <a:rPr lang="en-US" dirty="0">
                <a:solidFill>
                  <a:srgbClr val="E37222"/>
                </a:solidFill>
              </a:rPr>
              <a:t>valid</a:t>
            </a:r>
            <a:r>
              <a:rPr lang="en-US" dirty="0"/>
              <a:t> data or </a:t>
            </a:r>
            <a:r>
              <a:rPr lang="en-US" dirty="0">
                <a:solidFill>
                  <a:srgbClr val="E37222"/>
                </a:solidFill>
              </a:rPr>
              <a:t>registered</a:t>
            </a:r>
            <a:r>
              <a:rPr lang="en-US" dirty="0"/>
              <a:t> core id</a:t>
            </a:r>
          </a:p>
          <a:p>
            <a:pPr lvl="1"/>
            <a:r>
              <a:rPr lang="en-US" dirty="0" smtClean="0"/>
              <a:t>LLC </a:t>
            </a:r>
            <a:r>
              <a:rPr lang="en-US" dirty="0"/>
              <a:t>data arrays double as directory</a:t>
            </a:r>
          </a:p>
          <a:p>
            <a:r>
              <a:rPr lang="en-US" dirty="0"/>
              <a:t>No transient </a:t>
            </a:r>
            <a:r>
              <a:rPr lang="en-US" dirty="0" smtClean="0"/>
              <a:t>states</a:t>
            </a:r>
          </a:p>
          <a:p>
            <a:r>
              <a:rPr lang="en-US" dirty="0" smtClean="0"/>
              <a:t>No invalidation traffic</a:t>
            </a:r>
          </a:p>
          <a:p>
            <a:r>
              <a:rPr lang="en-US" dirty="0" smtClean="0"/>
              <a:t>No false sharing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20109" y="2671022"/>
            <a:ext cx="2738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trike="sngStrike" dirty="0" smtClean="0">
                <a:latin typeface="Arial Narrow"/>
                <a:cs typeface="Arial Narrow"/>
              </a:rPr>
              <a:t>              </a:t>
            </a:r>
            <a:r>
              <a:rPr lang="en-US" sz="2800" b="1" strike="sngStrike" dirty="0">
                <a:latin typeface="Arial Narrow"/>
                <a:cs typeface="Arial Narrow"/>
              </a:rPr>
              <a:t>   </a:t>
            </a:r>
            <a:r>
              <a:rPr lang="en-US" sz="2800" b="1" dirty="0" smtClean="0">
                <a:solidFill>
                  <a:srgbClr val="D45A0F"/>
                </a:solidFill>
                <a:latin typeface="Arial Narrow"/>
                <a:cs typeface="Arial Narrow"/>
              </a:rPr>
              <a:t> </a:t>
            </a:r>
            <a:r>
              <a:rPr lang="en-US" sz="2800" b="1" dirty="0" smtClean="0">
                <a:solidFill>
                  <a:srgbClr val="E37222"/>
                </a:solidFill>
                <a:latin typeface="Arial Narrow"/>
                <a:cs typeface="Arial Narrow"/>
              </a:rPr>
              <a:t>registry</a:t>
            </a:r>
            <a:endParaRPr lang="en-US" sz="2800" b="1" dirty="0">
              <a:solidFill>
                <a:srgbClr val="E37222"/>
              </a:solidFill>
              <a:latin typeface="Arial Narrow"/>
              <a:cs typeface="Arial Narrow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19444" y="4106805"/>
            <a:ext cx="4508809" cy="2219827"/>
            <a:chOff x="2949958" y="3595279"/>
            <a:chExt cx="4958001" cy="2148275"/>
          </a:xfrm>
        </p:grpSpPr>
        <p:sp>
          <p:nvSpPr>
            <p:cNvPr id="6" name="Oval 5"/>
            <p:cNvSpPr/>
            <p:nvPr/>
          </p:nvSpPr>
          <p:spPr>
            <a:xfrm>
              <a:off x="2949958" y="3595279"/>
              <a:ext cx="1344289" cy="7661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Invalid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685062" y="3595279"/>
              <a:ext cx="1222897" cy="7661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Valid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444291" y="4977404"/>
              <a:ext cx="1976261" cy="7661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Registered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>
              <a:stCxn id="6" idx="6"/>
              <a:endCxn id="7" idx="2"/>
            </p:cNvCxnSpPr>
            <p:nvPr/>
          </p:nvCxnSpPr>
          <p:spPr>
            <a:xfrm>
              <a:off x="4294247" y="3978354"/>
              <a:ext cx="2390815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5"/>
              <a:endCxn id="8" idx="1"/>
            </p:cNvCxnSpPr>
            <p:nvPr/>
          </p:nvCxnSpPr>
          <p:spPr>
            <a:xfrm rot="16200000" flipH="1">
              <a:off x="3995357" y="4351252"/>
              <a:ext cx="840375" cy="63632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8" idx="7"/>
              <a:endCxn id="7" idx="3"/>
            </p:cNvCxnSpPr>
            <p:nvPr/>
          </p:nvCxnSpPr>
          <p:spPr>
            <a:xfrm rot="5400000" flipH="1" flipV="1">
              <a:off x="6077456" y="4302909"/>
              <a:ext cx="840375" cy="733016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061066" y="3613957"/>
              <a:ext cx="7491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Read</a:t>
              </a:r>
              <a:endParaRPr lang="en-US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07791" y="4482506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Write</a:t>
              </a:r>
              <a:endParaRPr lang="en-US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54490" y="4482506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Write</a:t>
              </a:r>
              <a:endParaRPr lang="en-US" b="1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2644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169570"/>
              </p:ext>
            </p:extLst>
          </p:nvPr>
        </p:nvGraphicFramePr>
        <p:xfrm>
          <a:off x="7016796" y="2121408"/>
          <a:ext cx="1243330" cy="1097280"/>
        </p:xfrm>
        <a:graphic>
          <a:graphicData uri="http://schemas.openxmlformats.org/drawingml/2006/table">
            <a:tbl>
              <a:tblPr/>
              <a:tblGrid>
                <a:gridCol w="241759"/>
                <a:gridCol w="379906"/>
                <a:gridCol w="241759"/>
                <a:gridCol w="379906"/>
              </a:tblGrid>
              <a:tr h="243840"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4F4D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Run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0727" y="2899616"/>
            <a:ext cx="640080" cy="12801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9712" y="2922124"/>
            <a:ext cx="640080" cy="12801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90727" y="2546943"/>
            <a:ext cx="2391570" cy="375181"/>
            <a:chOff x="5076796" y="2023892"/>
            <a:chExt cx="2391570" cy="375181"/>
          </a:xfrm>
        </p:grpSpPr>
        <p:sp>
          <p:nvSpPr>
            <p:cNvPr id="18" name="Rectangle 17"/>
            <p:cNvSpPr/>
            <p:nvPr/>
          </p:nvSpPr>
          <p:spPr>
            <a:xfrm>
              <a:off x="5076796" y="2023892"/>
              <a:ext cx="2391570" cy="145741"/>
            </a:xfrm>
            <a:prstGeom prst="rect">
              <a:avLst/>
            </a:prstGeom>
            <a:solidFill>
              <a:srgbClr val="002664"/>
            </a:solidFill>
            <a:ln>
              <a:solidFill>
                <a:srgbClr val="00266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>
              <a:stCxn id="18" idx="2"/>
              <a:endCxn id="5" idx="0"/>
            </p:cNvCxnSpPr>
            <p:nvPr/>
          </p:nvCxnSpPr>
          <p:spPr>
            <a:xfrm flipH="1">
              <a:off x="5415792" y="2169633"/>
              <a:ext cx="856789" cy="206932"/>
            </a:xfrm>
            <a:prstGeom prst="line">
              <a:avLst/>
            </a:prstGeom>
            <a:ln>
              <a:solidFill>
                <a:srgbClr val="4A452A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8" idx="2"/>
              <a:endCxn id="6" idx="0"/>
            </p:cNvCxnSpPr>
            <p:nvPr/>
          </p:nvCxnSpPr>
          <p:spPr>
            <a:xfrm>
              <a:off x="6272581" y="2169633"/>
              <a:ext cx="32196" cy="229440"/>
            </a:xfrm>
            <a:prstGeom prst="line">
              <a:avLst/>
            </a:prstGeom>
            <a:ln>
              <a:solidFill>
                <a:srgbClr val="4A452A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490727" y="4179776"/>
            <a:ext cx="2391570" cy="351305"/>
            <a:chOff x="5076796" y="3656725"/>
            <a:chExt cx="2391570" cy="351305"/>
          </a:xfrm>
        </p:grpSpPr>
        <p:sp>
          <p:nvSpPr>
            <p:cNvPr id="13" name="Rectangle 12"/>
            <p:cNvSpPr/>
            <p:nvPr/>
          </p:nvSpPr>
          <p:spPr>
            <a:xfrm>
              <a:off x="5076796" y="3851231"/>
              <a:ext cx="2391570" cy="156799"/>
            </a:xfrm>
            <a:prstGeom prst="rect">
              <a:avLst/>
            </a:prstGeom>
            <a:solidFill>
              <a:srgbClr val="002664"/>
            </a:solidFill>
            <a:ln>
              <a:solidFill>
                <a:srgbClr val="002664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>
              <a:stCxn id="5" idx="2"/>
              <a:endCxn id="13" idx="0"/>
            </p:cNvCxnSpPr>
            <p:nvPr/>
          </p:nvCxnSpPr>
          <p:spPr>
            <a:xfrm>
              <a:off x="5415792" y="3656725"/>
              <a:ext cx="856789" cy="194506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2"/>
              <a:endCxn id="13" idx="0"/>
            </p:cNvCxnSpPr>
            <p:nvPr/>
          </p:nvCxnSpPr>
          <p:spPr>
            <a:xfrm flipH="1">
              <a:off x="6272581" y="3679233"/>
              <a:ext cx="32196" cy="171998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471771" y="3367759"/>
            <a:ext cx="603628" cy="400110"/>
            <a:chOff x="5096978" y="2725488"/>
            <a:chExt cx="603628" cy="400110"/>
          </a:xfrm>
        </p:grpSpPr>
        <p:sp>
          <p:nvSpPr>
            <p:cNvPr id="38" name="TextBox 37"/>
            <p:cNvSpPr txBox="1"/>
            <p:nvPr/>
          </p:nvSpPr>
          <p:spPr>
            <a:xfrm>
              <a:off x="5096978" y="272548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ST </a:t>
              </a:r>
              <a:endParaRPr lang="en-US" sz="2000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517726" y="2865441"/>
              <a:ext cx="182880" cy="18288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341800" y="3352184"/>
            <a:ext cx="603628" cy="400110"/>
            <a:chOff x="5096978" y="2725488"/>
            <a:chExt cx="603628" cy="400110"/>
          </a:xfrm>
        </p:grpSpPr>
        <p:sp>
          <p:nvSpPr>
            <p:cNvPr id="41" name="TextBox 40"/>
            <p:cNvSpPr txBox="1"/>
            <p:nvPr/>
          </p:nvSpPr>
          <p:spPr>
            <a:xfrm>
              <a:off x="5096978" y="272548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ST </a:t>
              </a:r>
              <a:endParaRPr lang="en-US" sz="2000" b="1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7726" y="2865441"/>
              <a:ext cx="182880" cy="18288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60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977988"/>
              </p:ext>
            </p:extLst>
          </p:nvPr>
        </p:nvGraphicFramePr>
        <p:xfrm>
          <a:off x="3812447" y="2118815"/>
          <a:ext cx="1243330" cy="1097280"/>
        </p:xfrm>
        <a:graphic>
          <a:graphicData uri="http://schemas.openxmlformats.org/drawingml/2006/table">
            <a:tbl>
              <a:tblPr/>
              <a:tblGrid>
                <a:gridCol w="241759"/>
                <a:gridCol w="379906"/>
                <a:gridCol w="241759"/>
                <a:gridCol w="379906"/>
              </a:tblGrid>
              <a:tr h="243840"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4F4D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812817"/>
              </p:ext>
            </p:extLst>
          </p:nvPr>
        </p:nvGraphicFramePr>
        <p:xfrm>
          <a:off x="7013448" y="2121408"/>
          <a:ext cx="1243330" cy="1097280"/>
        </p:xfrm>
        <a:graphic>
          <a:graphicData uri="http://schemas.openxmlformats.org/drawingml/2006/table">
            <a:tbl>
              <a:tblPr/>
              <a:tblGrid>
                <a:gridCol w="241759"/>
                <a:gridCol w="379906"/>
                <a:gridCol w="241759"/>
                <a:gridCol w="379906"/>
              </a:tblGrid>
              <a:tr h="243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4F4D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표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355523"/>
              </p:ext>
            </p:extLst>
          </p:nvPr>
        </p:nvGraphicFramePr>
        <p:xfrm>
          <a:off x="5396664" y="4217637"/>
          <a:ext cx="1243330" cy="1097280"/>
        </p:xfrm>
        <a:graphic>
          <a:graphicData uri="http://schemas.openxmlformats.org/drawingml/2006/table">
            <a:tbl>
              <a:tblPr/>
              <a:tblGrid>
                <a:gridCol w="241759"/>
                <a:gridCol w="379906"/>
                <a:gridCol w="241759"/>
                <a:gridCol w="379906"/>
              </a:tblGrid>
              <a:tr h="237456"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baseline="-10000" dirty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baseline="-10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R </a:t>
                      </a:r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C1</a:t>
                      </a:r>
                      <a:endParaRPr lang="en-US" sz="1800" b="1" i="0" u="none" strike="noStrike" baseline="-100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C2</a:t>
                      </a:r>
                      <a:endParaRPr lang="en-US" sz="1800" b="1" i="0" u="none" strike="noStrike" baseline="-100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4F4D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strike="noStrike" baseline="-100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strike="noStrike" baseline="-100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strike="noStrike" baseline="-100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strike="noStrike" baseline="-100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703628" y="227047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 rot="5400000">
            <a:off x="2380604" y="3193046"/>
            <a:ext cx="380463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endParaRPr lang="en-US" sz="2800" b="1" dirty="0" smtClean="0"/>
          </a:p>
          <a:p>
            <a:pPr>
              <a:lnSpc>
                <a:spcPct val="50000"/>
              </a:lnSpc>
            </a:pPr>
            <a:r>
              <a:rPr lang="en-US" sz="2800" b="1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en-US" sz="2800" b="1" dirty="0" smtClean="0"/>
              <a:t>.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47086" y="1763079"/>
            <a:ext cx="2029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in </a:t>
            </a:r>
            <a:r>
              <a:rPr lang="en-US" b="1" dirty="0" err="1" smtClean="0"/>
              <a:t>DeNovo</a:t>
            </a:r>
            <a:r>
              <a:rPr lang="en-US" b="1" dirty="0" smtClean="0"/>
              <a:t>-region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Y in </a:t>
            </a:r>
            <a:r>
              <a:rPr lang="en-US" b="1" dirty="0" err="1" smtClean="0"/>
              <a:t>DeNovo</a:t>
            </a:r>
            <a:r>
              <a:rPr lang="en-US" b="1" dirty="0" smtClean="0"/>
              <a:t>-region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2561399" y="1897018"/>
            <a:ext cx="182880" cy="1828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543195" y="2144208"/>
            <a:ext cx="182880" cy="18288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559480" y="4625871"/>
            <a:ext cx="2269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self-invalidate(            )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2087499" y="4740718"/>
            <a:ext cx="182880" cy="1828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369892" y="4744101"/>
            <a:ext cx="182880" cy="18288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769006" y="1693394"/>
            <a:ext cx="1441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L1 of Core 1 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6983751" y="1712352"/>
            <a:ext cx="1441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L1 of Core 2 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472808" y="3809168"/>
            <a:ext cx="1294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Shared L2 </a:t>
            </a:r>
            <a:endParaRPr lang="en-US" dirty="0"/>
          </a:p>
        </p:txBody>
      </p:sp>
      <p:sp>
        <p:nvSpPr>
          <p:cNvPr id="83" name="직사각형 94"/>
          <p:cNvSpPr/>
          <p:nvPr/>
        </p:nvSpPr>
        <p:spPr>
          <a:xfrm>
            <a:off x="5449472" y="5541053"/>
            <a:ext cx="1187233" cy="72116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R</a:t>
            </a:r>
            <a:r>
              <a:rPr lang="en-US" sz="1600" dirty="0" smtClean="0">
                <a:solidFill>
                  <a:schemeClr val="tx1"/>
                </a:solidFill>
              </a:rPr>
              <a:t>egistered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V</a:t>
            </a:r>
            <a:r>
              <a:rPr lang="en-US" sz="1600" dirty="0" smtClean="0">
                <a:solidFill>
                  <a:schemeClr val="tx1"/>
                </a:solidFill>
              </a:rPr>
              <a:t>alid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nvalid</a:t>
            </a:r>
          </a:p>
        </p:txBody>
      </p:sp>
      <p:sp>
        <p:nvSpPr>
          <p:cNvPr id="84" name="Right Arrow 83"/>
          <p:cNvSpPr/>
          <p:nvPr/>
        </p:nvSpPr>
        <p:spPr>
          <a:xfrm>
            <a:off x="35783" y="1840273"/>
            <a:ext cx="402274" cy="277541"/>
          </a:xfrm>
          <a:prstGeom prst="right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7547686" y="2270479"/>
            <a:ext cx="798685" cy="472721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7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222211"/>
              </p:ext>
            </p:extLst>
          </p:nvPr>
        </p:nvGraphicFramePr>
        <p:xfrm>
          <a:off x="5394960" y="4215384"/>
          <a:ext cx="1243330" cy="1097280"/>
        </p:xfrm>
        <a:graphic>
          <a:graphicData uri="http://schemas.openxmlformats.org/drawingml/2006/table">
            <a:tbl>
              <a:tblPr/>
              <a:tblGrid>
                <a:gridCol w="241759"/>
                <a:gridCol w="379906"/>
                <a:gridCol w="241759"/>
                <a:gridCol w="379906"/>
              </a:tblGrid>
              <a:tr h="243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4F4D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8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604735"/>
              </p:ext>
            </p:extLst>
          </p:nvPr>
        </p:nvGraphicFramePr>
        <p:xfrm>
          <a:off x="3813048" y="2121408"/>
          <a:ext cx="1243330" cy="1097280"/>
        </p:xfrm>
        <a:graphic>
          <a:graphicData uri="http://schemas.openxmlformats.org/drawingml/2006/table">
            <a:tbl>
              <a:tblPr/>
              <a:tblGrid>
                <a:gridCol w="241759"/>
                <a:gridCol w="379906"/>
                <a:gridCol w="241759"/>
                <a:gridCol w="379906"/>
              </a:tblGrid>
              <a:tr h="118838"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188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R </a:t>
                      </a:r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4F4D"/>
                    </a:solidFill>
                  </a:tcPr>
                </a:tc>
              </a:tr>
              <a:tr h="1188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188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90" name="Group 89"/>
          <p:cNvGrpSpPr/>
          <p:nvPr/>
        </p:nvGrpSpPr>
        <p:grpSpPr>
          <a:xfrm>
            <a:off x="3717667" y="3216095"/>
            <a:ext cx="4707534" cy="1032519"/>
            <a:chOff x="3753591" y="3301889"/>
            <a:chExt cx="4707534" cy="1032519"/>
          </a:xfrm>
        </p:grpSpPr>
        <p:cxnSp>
          <p:nvCxnSpPr>
            <p:cNvPr id="91" name="Straight Arrow Connector 90"/>
            <p:cNvCxnSpPr/>
            <p:nvPr/>
          </p:nvCxnSpPr>
          <p:spPr>
            <a:xfrm>
              <a:off x="4470637" y="3304482"/>
              <a:ext cx="1014759" cy="102745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flipH="1">
              <a:off x="6623812" y="3301889"/>
              <a:ext cx="959798" cy="103251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3753591" y="3684386"/>
              <a:ext cx="12795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Registration</a:t>
              </a:r>
              <a:endParaRPr lang="en-US" sz="16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181608" y="3684386"/>
              <a:ext cx="12795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Registration</a:t>
              </a:r>
              <a:endParaRPr lang="en-US" sz="1600" dirty="0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387724" y="3212988"/>
            <a:ext cx="3253157" cy="1565199"/>
            <a:chOff x="4407222" y="3312429"/>
            <a:chExt cx="3253157" cy="1565199"/>
          </a:xfrm>
        </p:grpSpPr>
        <p:cxnSp>
          <p:nvCxnSpPr>
            <p:cNvPr id="98" name="Curved Connector 97"/>
            <p:cNvCxnSpPr/>
            <p:nvPr/>
          </p:nvCxnSpPr>
          <p:spPr>
            <a:xfrm rot="10800000">
              <a:off x="4407222" y="3312429"/>
              <a:ext cx="1007237" cy="1551037"/>
            </a:xfrm>
            <a:prstGeom prst="curvedConnector2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urved Connector 98"/>
            <p:cNvCxnSpPr/>
            <p:nvPr/>
          </p:nvCxnSpPr>
          <p:spPr>
            <a:xfrm flipV="1">
              <a:off x="6656203" y="3335230"/>
              <a:ext cx="1004176" cy="1542398"/>
            </a:xfrm>
            <a:prstGeom prst="curvedConnector2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4832172" y="4317078"/>
              <a:ext cx="58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Ack</a:t>
              </a:r>
              <a:endParaRPr lang="en-US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729988" y="4277941"/>
              <a:ext cx="58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Ack</a:t>
              </a:r>
              <a:endParaRPr lang="en-US" dirty="0"/>
            </a:p>
          </p:txBody>
        </p:sp>
      </p:grpSp>
      <p:graphicFrame>
        <p:nvGraphicFramePr>
          <p:cNvPr id="106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55542"/>
              </p:ext>
            </p:extLst>
          </p:nvPr>
        </p:nvGraphicFramePr>
        <p:xfrm>
          <a:off x="3813048" y="2121408"/>
          <a:ext cx="1243330" cy="1097280"/>
        </p:xfrm>
        <a:graphic>
          <a:graphicData uri="http://schemas.openxmlformats.org/drawingml/2006/table">
            <a:tbl>
              <a:tblPr/>
              <a:tblGrid>
                <a:gridCol w="241759"/>
                <a:gridCol w="379906"/>
                <a:gridCol w="241759"/>
                <a:gridCol w="379906"/>
              </a:tblGrid>
              <a:tr h="118838"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188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R </a:t>
                      </a:r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Y</a:t>
                      </a:r>
                      <a:endParaRPr lang="en-US" sz="1800" b="0" i="0" u="none" strike="noStrike" baseline="-10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4F4D"/>
                    </a:solidFill>
                  </a:tcPr>
                </a:tc>
              </a:tr>
              <a:tr h="118838"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18838"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4" name="Rounded Rectangle 103"/>
          <p:cNvSpPr/>
          <p:nvPr/>
        </p:nvSpPr>
        <p:spPr>
          <a:xfrm>
            <a:off x="4325011" y="2270479"/>
            <a:ext cx="798685" cy="472721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7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655987"/>
              </p:ext>
            </p:extLst>
          </p:nvPr>
        </p:nvGraphicFramePr>
        <p:xfrm>
          <a:off x="7013448" y="2121408"/>
          <a:ext cx="1243330" cy="1097280"/>
        </p:xfrm>
        <a:graphic>
          <a:graphicData uri="http://schemas.openxmlformats.org/drawingml/2006/table">
            <a:tbl>
              <a:tblPr/>
              <a:tblGrid>
                <a:gridCol w="241759"/>
                <a:gridCol w="379906"/>
                <a:gridCol w="241759"/>
                <a:gridCol w="379906"/>
              </a:tblGrid>
              <a:tr h="243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I </a:t>
                      </a:r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</a:rPr>
                        <a:t>X</a:t>
                      </a:r>
                      <a:endParaRPr lang="en-US" sz="1800" b="0" i="0" u="none" strike="noStrike" baseline="-100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4F4D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5" name="Rounded Rectangle 104"/>
          <p:cNvSpPr/>
          <p:nvPr/>
        </p:nvSpPr>
        <p:spPr>
          <a:xfrm>
            <a:off x="6941846" y="2270479"/>
            <a:ext cx="798685" cy="472721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3717667" y="2270479"/>
            <a:ext cx="798685" cy="472721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1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6803E-6 4.23086E-6 L 3.96803E-6 0.0929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6803E-6 0.09299 L 3.96803E-6 0.2253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6803E-6 0.2253 L 3.96803E-6 0.36294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6803E-6 0.36294 L 3.96803E-6 0.42701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84" grpId="1" animBg="1"/>
      <p:bldP spid="84" grpId="2" animBg="1"/>
      <p:bldP spid="84" grpId="3" animBg="1"/>
      <p:bldP spid="86" grpId="0" animBg="1"/>
      <p:bldP spid="86" grpId="1" animBg="1"/>
      <p:bldP spid="104" grpId="0" animBg="1"/>
      <p:bldP spid="104" grpId="1" animBg="1"/>
      <p:bldP spid="105" grpId="0" animBg="1"/>
      <p:bldP spid="105" grpId="1" animBg="1"/>
      <p:bldP spid="85" grpId="0" animBg="1"/>
      <p:bldP spid="8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DPJ Support for Safe Non-Determinism</a:t>
            </a:r>
            <a:endParaRPr lang="en-US" dirty="0"/>
          </a:p>
        </p:txBody>
      </p: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0" y="1658790"/>
            <a:ext cx="9143999" cy="756476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ym typeface="Wingdings"/>
              </a:rPr>
              <a:t>Nondeterminism</a:t>
            </a:r>
            <a:r>
              <a:rPr lang="en-US" sz="2800" dirty="0" smtClean="0">
                <a:sym typeface="Wingdings"/>
              </a:rPr>
              <a:t> comes from conflicting concurrent accesses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" y="2415266"/>
            <a:ext cx="6268833" cy="3296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1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1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1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1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>
                <a:sym typeface="Wingdings"/>
              </a:rPr>
              <a:t>Isolate these accesses as “</a:t>
            </a:r>
            <a:r>
              <a:rPr lang="en-US" sz="3000" dirty="0" smtClean="0">
                <a:solidFill>
                  <a:srgbClr val="E37222"/>
                </a:solidFill>
                <a:sym typeface="Wingdings"/>
              </a:rPr>
              <a:t>atomic</a:t>
            </a:r>
            <a:r>
              <a:rPr lang="en-US" sz="3000" dirty="0" smtClean="0">
                <a:sym typeface="Wingdings"/>
              </a:rPr>
              <a:t>”</a:t>
            </a:r>
          </a:p>
          <a:p>
            <a:pPr lvl="1"/>
            <a:r>
              <a:rPr lang="en-US" sz="2400" dirty="0" smtClean="0">
                <a:sym typeface="Wingdings"/>
              </a:rPr>
              <a:t>Enclosed in “</a:t>
            </a:r>
            <a:r>
              <a:rPr lang="en-US" sz="2400" dirty="0" smtClean="0">
                <a:solidFill>
                  <a:srgbClr val="E37222"/>
                </a:solidFill>
                <a:sym typeface="Wingdings"/>
              </a:rPr>
              <a:t>atomic</a:t>
            </a:r>
            <a:r>
              <a:rPr lang="en-US" sz="2400" dirty="0" smtClean="0">
                <a:sym typeface="Wingdings"/>
              </a:rPr>
              <a:t>” sections</a:t>
            </a:r>
          </a:p>
          <a:p>
            <a:pPr lvl="1"/>
            <a:r>
              <a:rPr lang="en-US" sz="2400" dirty="0" smtClean="0"/>
              <a:t>“</a:t>
            </a:r>
            <a:r>
              <a:rPr lang="en-US" sz="2400" dirty="0" smtClean="0">
                <a:solidFill>
                  <a:srgbClr val="E37222"/>
                </a:solidFill>
              </a:rPr>
              <a:t>Atomic</a:t>
            </a:r>
            <a:r>
              <a:rPr lang="en-US" sz="2400" dirty="0" smtClean="0"/>
              <a:t>” regions and effects </a:t>
            </a:r>
          </a:p>
          <a:p>
            <a:pPr>
              <a:buFont typeface="Lucida Grande"/>
              <a:buChar char="→"/>
            </a:pPr>
            <a:r>
              <a:rPr lang="en-US" sz="3000" dirty="0" smtClean="0"/>
              <a:t> “Disciplined” non-determinism</a:t>
            </a:r>
          </a:p>
          <a:p>
            <a:pPr lvl="1">
              <a:buFont typeface="Lucida Grande"/>
              <a:buChar char="-"/>
            </a:pPr>
            <a:r>
              <a:rPr lang="en-US" sz="2600" dirty="0" smtClean="0"/>
              <a:t>Race freedom, strong isolation</a:t>
            </a:r>
          </a:p>
          <a:p>
            <a:pPr lvl="1">
              <a:buFont typeface="Lucida Grande"/>
              <a:buChar char="-"/>
            </a:pPr>
            <a:r>
              <a:rPr lang="en-US" sz="2600" dirty="0" smtClean="0"/>
              <a:t>Determinism-by-default semantics</a:t>
            </a:r>
            <a:r>
              <a:rPr lang="en-US" sz="3000" dirty="0" smtClean="0"/>
              <a:t> 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20817" y="5564961"/>
            <a:ext cx="9143999" cy="1170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1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1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1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1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>
                <a:solidFill>
                  <a:srgbClr val="E37222"/>
                </a:solidFill>
              </a:rPr>
              <a:t>DeNovoND</a:t>
            </a:r>
            <a:r>
              <a:rPr lang="en-US" sz="2800" dirty="0">
                <a:solidFill>
                  <a:srgbClr val="E37222"/>
                </a:solidFill>
              </a:rPr>
              <a:t> converts “atomic” statements into locks</a:t>
            </a:r>
          </a:p>
          <a:p>
            <a:endParaRPr lang="en-US" sz="2800" dirty="0" smtClean="0">
              <a:sym typeface="Wingdings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748383" y="2028942"/>
            <a:ext cx="3262333" cy="3498103"/>
            <a:chOff x="5076796" y="1249321"/>
            <a:chExt cx="3262333" cy="3498103"/>
          </a:xfrm>
        </p:grpSpPr>
        <p:sp>
          <p:nvSpPr>
            <p:cNvPr id="31" name="Rectangle 30"/>
            <p:cNvSpPr/>
            <p:nvPr/>
          </p:nvSpPr>
          <p:spPr>
            <a:xfrm>
              <a:off x="5076796" y="2376565"/>
              <a:ext cx="640080" cy="128016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950880" y="2376563"/>
              <a:ext cx="640080" cy="128016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824964" y="2376563"/>
              <a:ext cx="640080" cy="128016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699049" y="2376563"/>
              <a:ext cx="640080" cy="128016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5076796" y="2023892"/>
              <a:ext cx="3262333" cy="352673"/>
              <a:chOff x="5076796" y="2023892"/>
              <a:chExt cx="3262333" cy="352673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076796" y="2023892"/>
                <a:ext cx="3262333" cy="145741"/>
              </a:xfrm>
              <a:prstGeom prst="rect">
                <a:avLst/>
              </a:prstGeom>
              <a:solidFill>
                <a:srgbClr val="002664"/>
              </a:solidFill>
              <a:ln>
                <a:solidFill>
                  <a:srgbClr val="00266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>
                <a:stCxn id="45" idx="2"/>
                <a:endCxn id="31" idx="0"/>
              </p:cNvCxnSpPr>
              <p:nvPr/>
            </p:nvCxnSpPr>
            <p:spPr>
              <a:xfrm flipH="1">
                <a:off x="5396836" y="2169633"/>
                <a:ext cx="1311127" cy="206932"/>
              </a:xfrm>
              <a:prstGeom prst="line">
                <a:avLst/>
              </a:prstGeom>
              <a:ln>
                <a:solidFill>
                  <a:srgbClr val="4A452A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stCxn id="45" idx="2"/>
                <a:endCxn id="32" idx="0"/>
              </p:cNvCxnSpPr>
              <p:nvPr/>
            </p:nvCxnSpPr>
            <p:spPr>
              <a:xfrm flipH="1">
                <a:off x="6270920" y="2169633"/>
                <a:ext cx="437043" cy="206930"/>
              </a:xfrm>
              <a:prstGeom prst="line">
                <a:avLst/>
              </a:prstGeom>
              <a:ln>
                <a:solidFill>
                  <a:srgbClr val="4A452A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stCxn id="45" idx="2"/>
                <a:endCxn id="34" idx="0"/>
              </p:cNvCxnSpPr>
              <p:nvPr/>
            </p:nvCxnSpPr>
            <p:spPr>
              <a:xfrm>
                <a:off x="6707963" y="2169633"/>
                <a:ext cx="437041" cy="206930"/>
              </a:xfrm>
              <a:prstGeom prst="line">
                <a:avLst/>
              </a:prstGeom>
              <a:ln>
                <a:solidFill>
                  <a:srgbClr val="4A452A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stCxn id="45" idx="2"/>
                <a:endCxn id="35" idx="0"/>
              </p:cNvCxnSpPr>
              <p:nvPr/>
            </p:nvCxnSpPr>
            <p:spPr>
              <a:xfrm>
                <a:off x="6707963" y="2169633"/>
                <a:ext cx="1311126" cy="206930"/>
              </a:xfrm>
              <a:prstGeom prst="line">
                <a:avLst/>
              </a:prstGeom>
              <a:ln>
                <a:solidFill>
                  <a:srgbClr val="4A452A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5076796" y="3656723"/>
              <a:ext cx="3262333" cy="351307"/>
              <a:chOff x="5076796" y="3656723"/>
              <a:chExt cx="3262333" cy="351307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5076796" y="3851231"/>
                <a:ext cx="3262333" cy="156799"/>
              </a:xfrm>
              <a:prstGeom prst="rect">
                <a:avLst/>
              </a:prstGeom>
              <a:solidFill>
                <a:srgbClr val="002664"/>
              </a:solidFill>
              <a:ln>
                <a:solidFill>
                  <a:srgbClr val="002664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Connector 40"/>
              <p:cNvCxnSpPr>
                <a:stCxn id="31" idx="2"/>
                <a:endCxn id="40" idx="0"/>
              </p:cNvCxnSpPr>
              <p:nvPr/>
            </p:nvCxnSpPr>
            <p:spPr>
              <a:xfrm>
                <a:off x="5396836" y="3656725"/>
                <a:ext cx="1311127" cy="194506"/>
              </a:xfrm>
              <a:prstGeom prst="line">
                <a:avLst/>
              </a:prstGeom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stCxn id="32" idx="2"/>
                <a:endCxn id="40" idx="0"/>
              </p:cNvCxnSpPr>
              <p:nvPr/>
            </p:nvCxnSpPr>
            <p:spPr>
              <a:xfrm>
                <a:off x="6270920" y="3656723"/>
                <a:ext cx="437043" cy="194508"/>
              </a:xfrm>
              <a:prstGeom prst="line">
                <a:avLst/>
              </a:prstGeom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stCxn id="34" idx="2"/>
                <a:endCxn id="40" idx="0"/>
              </p:cNvCxnSpPr>
              <p:nvPr/>
            </p:nvCxnSpPr>
            <p:spPr>
              <a:xfrm flipH="1">
                <a:off x="6707963" y="3656723"/>
                <a:ext cx="437041" cy="194508"/>
              </a:xfrm>
              <a:prstGeom prst="line">
                <a:avLst/>
              </a:prstGeom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stCxn id="35" idx="2"/>
                <a:endCxn id="40" idx="0"/>
              </p:cNvCxnSpPr>
              <p:nvPr/>
            </p:nvCxnSpPr>
            <p:spPr>
              <a:xfrm flipH="1">
                <a:off x="6707963" y="3656723"/>
                <a:ext cx="1311126" cy="194508"/>
              </a:xfrm>
              <a:prstGeom prst="line">
                <a:avLst/>
              </a:prstGeom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6581589" y="1249321"/>
              <a:ext cx="395162" cy="774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600868" y="3972853"/>
              <a:ext cx="395162" cy="774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</p:txBody>
        </p:sp>
      </p:grpSp>
      <p:sp>
        <p:nvSpPr>
          <p:cNvPr id="69" name="Double Brace 68"/>
          <p:cNvSpPr/>
          <p:nvPr/>
        </p:nvSpPr>
        <p:spPr>
          <a:xfrm rot="5400000">
            <a:off x="6737186" y="3760698"/>
            <a:ext cx="420571" cy="630150"/>
          </a:xfrm>
          <a:prstGeom prst="bracePair">
            <a:avLst/>
          </a:prstGeom>
          <a:solidFill>
            <a:schemeClr val="accent6">
              <a:alpha val="30000"/>
            </a:schemeClr>
          </a:solidFill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6583114" y="3837732"/>
            <a:ext cx="603628" cy="400110"/>
            <a:chOff x="5096978" y="2725488"/>
            <a:chExt cx="603628" cy="400110"/>
          </a:xfrm>
        </p:grpSpPr>
        <p:sp>
          <p:nvSpPr>
            <p:cNvPr id="58" name="Rectangle 57"/>
            <p:cNvSpPr/>
            <p:nvPr/>
          </p:nvSpPr>
          <p:spPr>
            <a:xfrm>
              <a:off x="5517726" y="2865441"/>
              <a:ext cx="182880" cy="18288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096978" y="272548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ST </a:t>
              </a:r>
              <a:endParaRPr lang="en-US" sz="2000" b="1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7447809" y="3254621"/>
            <a:ext cx="603628" cy="400110"/>
            <a:chOff x="5096978" y="2725488"/>
            <a:chExt cx="603628" cy="400110"/>
          </a:xfrm>
        </p:grpSpPr>
        <p:sp>
          <p:nvSpPr>
            <p:cNvPr id="66" name="TextBox 65"/>
            <p:cNvSpPr txBox="1"/>
            <p:nvPr/>
          </p:nvSpPr>
          <p:spPr>
            <a:xfrm>
              <a:off x="5096978" y="2725488"/>
              <a:ext cx="4547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LD</a:t>
              </a:r>
              <a:endParaRPr lang="en-US" sz="2000" b="1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517726" y="2865441"/>
              <a:ext cx="182880" cy="18288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70" name="Double Brace 69"/>
          <p:cNvSpPr/>
          <p:nvPr/>
        </p:nvSpPr>
        <p:spPr>
          <a:xfrm rot="5400000">
            <a:off x="7640566" y="3130124"/>
            <a:ext cx="381151" cy="630150"/>
          </a:xfrm>
          <a:prstGeom prst="bracePair">
            <a:avLst/>
          </a:prstGeom>
          <a:solidFill>
            <a:srgbClr val="F79646">
              <a:alpha val="19000"/>
            </a:srgbClr>
          </a:solidFill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>
          <a:xfrm flipH="1">
            <a:off x="6934788" y="3597444"/>
            <a:ext cx="772393" cy="30795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5974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/>
      <p:bldP spid="28" grpId="0" build="p"/>
      <p:bldP spid="29" grpId="0" build="p"/>
      <p:bldP spid="69" grpId="1" animBg="1"/>
      <p:bldP spid="7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2415"/>
            <a:ext cx="8229600" cy="4522012"/>
          </a:xfrm>
        </p:spPr>
        <p:txBody>
          <a:bodyPr>
            <a:noAutofit/>
          </a:bodyPr>
          <a:lstStyle/>
          <a:p>
            <a:r>
              <a:rPr lang="en-US" sz="2800" dirty="0" smtClean="0"/>
              <a:t>Motivation</a:t>
            </a:r>
          </a:p>
          <a:p>
            <a:r>
              <a:rPr lang="en-US" sz="2800" dirty="0" smtClean="0"/>
              <a:t>Background</a:t>
            </a:r>
          </a:p>
          <a:p>
            <a:r>
              <a:rPr lang="en-US" sz="2800" dirty="0" err="1" smtClean="0">
                <a:solidFill>
                  <a:srgbClr val="E37222"/>
                </a:solidFill>
              </a:rPr>
              <a:t>DeNovoND</a:t>
            </a:r>
            <a:r>
              <a:rPr lang="en-US" sz="2800" dirty="0" smtClean="0">
                <a:solidFill>
                  <a:srgbClr val="E37222"/>
                </a:solidFill>
              </a:rPr>
              <a:t> Design</a:t>
            </a:r>
          </a:p>
          <a:p>
            <a:pPr lvl="1"/>
            <a:r>
              <a:rPr lang="en-US" sz="2400" dirty="0" smtClean="0">
                <a:solidFill>
                  <a:srgbClr val="E37222"/>
                </a:solidFill>
              </a:rPr>
              <a:t>Memory Consistency Model</a:t>
            </a:r>
          </a:p>
          <a:p>
            <a:pPr lvl="1"/>
            <a:r>
              <a:rPr lang="en-US" sz="2400" dirty="0" smtClean="0">
                <a:solidFill>
                  <a:srgbClr val="E37222"/>
                </a:solidFill>
              </a:rPr>
              <a:t>Distributed Queue-based Lock</a:t>
            </a:r>
          </a:p>
          <a:p>
            <a:r>
              <a:rPr lang="en-US" sz="2800" dirty="0" err="1" smtClean="0"/>
              <a:t>DeNovoND</a:t>
            </a:r>
            <a:r>
              <a:rPr lang="en-US" sz="2800" dirty="0" smtClean="0"/>
              <a:t> Implementation</a:t>
            </a:r>
          </a:p>
          <a:p>
            <a:r>
              <a:rPr lang="en-US" sz="2800" dirty="0" smtClean="0"/>
              <a:t>Evaluation</a:t>
            </a:r>
          </a:p>
          <a:p>
            <a:r>
              <a:rPr lang="en-US" sz="2800" dirty="0" smtClean="0"/>
              <a:t>Conclusion and Future 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128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2817073" y="3091747"/>
            <a:ext cx="3379336" cy="3666684"/>
            <a:chOff x="5051233" y="1249321"/>
            <a:chExt cx="3379336" cy="3666684"/>
          </a:xfrm>
        </p:grpSpPr>
        <p:sp>
          <p:nvSpPr>
            <p:cNvPr id="27" name="Rectangle 26"/>
            <p:cNvSpPr/>
            <p:nvPr/>
          </p:nvSpPr>
          <p:spPr>
            <a:xfrm>
              <a:off x="5076796" y="2376565"/>
              <a:ext cx="731520" cy="146304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950880" y="2376563"/>
              <a:ext cx="731520" cy="146304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824964" y="2376563"/>
              <a:ext cx="731520" cy="146304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699049" y="2376563"/>
              <a:ext cx="731520" cy="146304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5076796" y="2023892"/>
              <a:ext cx="3262333" cy="352673"/>
              <a:chOff x="5076796" y="2023892"/>
              <a:chExt cx="3262333" cy="352673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5076796" y="2023892"/>
                <a:ext cx="3262333" cy="145741"/>
              </a:xfrm>
              <a:prstGeom prst="rect">
                <a:avLst/>
              </a:prstGeom>
              <a:solidFill>
                <a:srgbClr val="002664"/>
              </a:solidFill>
              <a:ln>
                <a:solidFill>
                  <a:srgbClr val="00266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>
                <a:stCxn id="43" idx="2"/>
                <a:endCxn id="27" idx="0"/>
              </p:cNvCxnSpPr>
              <p:nvPr/>
            </p:nvCxnSpPr>
            <p:spPr>
              <a:xfrm flipH="1">
                <a:off x="5442556" y="2169633"/>
                <a:ext cx="1265407" cy="206932"/>
              </a:xfrm>
              <a:prstGeom prst="line">
                <a:avLst/>
              </a:prstGeom>
              <a:ln>
                <a:solidFill>
                  <a:srgbClr val="4A452A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43" idx="2"/>
                <a:endCxn id="28" idx="0"/>
              </p:cNvCxnSpPr>
              <p:nvPr/>
            </p:nvCxnSpPr>
            <p:spPr>
              <a:xfrm flipH="1">
                <a:off x="6316640" y="2169633"/>
                <a:ext cx="391323" cy="206930"/>
              </a:xfrm>
              <a:prstGeom prst="line">
                <a:avLst/>
              </a:prstGeom>
              <a:ln>
                <a:solidFill>
                  <a:srgbClr val="4A452A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43" idx="2"/>
                <a:endCxn id="29" idx="0"/>
              </p:cNvCxnSpPr>
              <p:nvPr/>
            </p:nvCxnSpPr>
            <p:spPr>
              <a:xfrm>
                <a:off x="6707963" y="2169633"/>
                <a:ext cx="482761" cy="206930"/>
              </a:xfrm>
              <a:prstGeom prst="line">
                <a:avLst/>
              </a:prstGeom>
              <a:ln>
                <a:solidFill>
                  <a:srgbClr val="4A452A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stCxn id="43" idx="2"/>
                <a:endCxn id="31" idx="0"/>
              </p:cNvCxnSpPr>
              <p:nvPr/>
            </p:nvCxnSpPr>
            <p:spPr>
              <a:xfrm>
                <a:off x="6707963" y="2169633"/>
                <a:ext cx="1356846" cy="206930"/>
              </a:xfrm>
              <a:prstGeom prst="line">
                <a:avLst/>
              </a:prstGeom>
              <a:ln>
                <a:solidFill>
                  <a:srgbClr val="4A452A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/>
            <p:cNvGrpSpPr/>
            <p:nvPr/>
          </p:nvGrpSpPr>
          <p:grpSpPr>
            <a:xfrm>
              <a:off x="5051233" y="3839603"/>
              <a:ext cx="3262333" cy="361478"/>
              <a:chOff x="5051233" y="3839603"/>
              <a:chExt cx="3262333" cy="361478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5051233" y="4044282"/>
                <a:ext cx="3262333" cy="156799"/>
              </a:xfrm>
              <a:prstGeom prst="rect">
                <a:avLst/>
              </a:prstGeom>
              <a:solidFill>
                <a:srgbClr val="002664"/>
              </a:solidFill>
              <a:ln>
                <a:solidFill>
                  <a:srgbClr val="002664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" name="Straight Connector 38"/>
              <p:cNvCxnSpPr>
                <a:stCxn id="27" idx="2"/>
                <a:endCxn id="38" idx="0"/>
              </p:cNvCxnSpPr>
              <p:nvPr/>
            </p:nvCxnSpPr>
            <p:spPr>
              <a:xfrm>
                <a:off x="5442556" y="3839605"/>
                <a:ext cx="1239844" cy="204677"/>
              </a:xfrm>
              <a:prstGeom prst="line">
                <a:avLst/>
              </a:prstGeom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>
                <a:stCxn id="28" idx="2"/>
                <a:endCxn id="38" idx="0"/>
              </p:cNvCxnSpPr>
              <p:nvPr/>
            </p:nvCxnSpPr>
            <p:spPr>
              <a:xfrm>
                <a:off x="6316640" y="3839603"/>
                <a:ext cx="365760" cy="204679"/>
              </a:xfrm>
              <a:prstGeom prst="line">
                <a:avLst/>
              </a:prstGeom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>
                <a:stCxn id="29" idx="2"/>
                <a:endCxn id="38" idx="0"/>
              </p:cNvCxnSpPr>
              <p:nvPr/>
            </p:nvCxnSpPr>
            <p:spPr>
              <a:xfrm flipH="1">
                <a:off x="6682400" y="3839603"/>
                <a:ext cx="508324" cy="204679"/>
              </a:xfrm>
              <a:prstGeom prst="line">
                <a:avLst/>
              </a:prstGeom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stCxn id="31" idx="2"/>
                <a:endCxn id="38" idx="0"/>
              </p:cNvCxnSpPr>
              <p:nvPr/>
            </p:nvCxnSpPr>
            <p:spPr>
              <a:xfrm flipH="1">
                <a:off x="6682400" y="3839603"/>
                <a:ext cx="1382409" cy="204679"/>
              </a:xfrm>
              <a:prstGeom prst="line">
                <a:avLst/>
              </a:prstGeom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6581589" y="1249321"/>
              <a:ext cx="395162" cy="774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581912" y="4141434"/>
              <a:ext cx="395162" cy="774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  <a:p>
              <a:pPr>
                <a:lnSpc>
                  <a:spcPct val="50000"/>
                </a:lnSpc>
              </a:pPr>
              <a:endParaRPr lang="en-US" sz="2800" b="1" dirty="0" smtClean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Consistency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1434"/>
            <a:ext cx="8229600" cy="1959315"/>
          </a:xfrm>
        </p:spPr>
        <p:txBody>
          <a:bodyPr>
            <a:normAutofit/>
          </a:bodyPr>
          <a:lstStyle/>
          <a:p>
            <a:r>
              <a:rPr lang="en-US" dirty="0" smtClean="0"/>
              <a:t>Deterministic accesses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 Narrow" charset="0"/>
              </a:rPr>
              <a:t>Same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 Narrow" charset="0"/>
              </a:rPr>
              <a:t>task in this parallel phase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Narrow" charset="0"/>
              </a:rPr>
              <a:t>Or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 Narrow" charset="0"/>
              </a:rPr>
              <a:t>before this parallel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Narrow" charset="0"/>
              </a:rPr>
              <a:t>phase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>
              <a:latin typeface="Arial Narrow" charset="0"/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39321" y="5097215"/>
            <a:ext cx="916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LD 0xa</a:t>
            </a:r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2256757" y="3462713"/>
            <a:ext cx="607483" cy="1787934"/>
          </a:xfrm>
          <a:custGeom>
            <a:avLst/>
            <a:gdLst>
              <a:gd name="connsiteX0" fmla="*/ 607483 w 607483"/>
              <a:gd name="connsiteY0" fmla="*/ 0 h 2311400"/>
              <a:gd name="connsiteX1" fmla="*/ 23283 w 607483"/>
              <a:gd name="connsiteY1" fmla="*/ 1600200 h 2311400"/>
              <a:gd name="connsiteX2" fmla="*/ 467783 w 607483"/>
              <a:gd name="connsiteY2" fmla="*/ 2311400 h 231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7483" h="2311400">
                <a:moveTo>
                  <a:pt x="607483" y="0"/>
                </a:moveTo>
                <a:cubicBezTo>
                  <a:pt x="327024" y="607483"/>
                  <a:pt x="46566" y="1214967"/>
                  <a:pt x="23283" y="1600200"/>
                </a:cubicBezTo>
                <a:cubicBezTo>
                  <a:pt x="0" y="1985433"/>
                  <a:pt x="467783" y="2311400"/>
                  <a:pt x="467783" y="231140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3366FF"/>
                </a:solidFill>
              </a:ln>
              <a:solidFill>
                <a:srgbClr val="3C86FA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394148" y="3922983"/>
            <a:ext cx="1478433" cy="2060877"/>
            <a:chOff x="2117651" y="3454400"/>
            <a:chExt cx="1478433" cy="2587486"/>
          </a:xfrm>
        </p:grpSpPr>
        <p:sp>
          <p:nvSpPr>
            <p:cNvPr id="24" name="Left Bracket 23"/>
            <p:cNvSpPr/>
            <p:nvPr/>
          </p:nvSpPr>
          <p:spPr>
            <a:xfrm rot="10800000">
              <a:off x="2117651" y="3454400"/>
              <a:ext cx="473150" cy="2587486"/>
            </a:xfrm>
            <a:prstGeom prst="leftBracket">
              <a:avLst/>
            </a:prstGeom>
            <a:ln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641601" y="4321909"/>
              <a:ext cx="954483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Parallel</a:t>
              </a:r>
            </a:p>
            <a:p>
              <a:r>
                <a:rPr lang="en-US" dirty="0" smtClean="0">
                  <a:solidFill>
                    <a:schemeClr val="tx2"/>
                  </a:solidFill>
                </a:rPr>
                <a:t>Phase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595423" y="4226188"/>
            <a:ext cx="1148551" cy="1100658"/>
            <a:chOff x="2595423" y="4226188"/>
            <a:chExt cx="1148551" cy="1100658"/>
          </a:xfrm>
        </p:grpSpPr>
        <p:sp>
          <p:nvSpPr>
            <p:cNvPr id="21" name="TextBox 20"/>
            <p:cNvSpPr txBox="1"/>
            <p:nvPr/>
          </p:nvSpPr>
          <p:spPr>
            <a:xfrm>
              <a:off x="2832208" y="4226188"/>
              <a:ext cx="9117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 0xa</a:t>
              </a:r>
              <a:endParaRPr lang="en-US" dirty="0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595423" y="4374693"/>
              <a:ext cx="268817" cy="952153"/>
            </a:xfrm>
            <a:custGeom>
              <a:avLst/>
              <a:gdLst>
                <a:gd name="connsiteX0" fmla="*/ 243417 w 243417"/>
                <a:gd name="connsiteY0" fmla="*/ 0 h 1193800"/>
                <a:gd name="connsiteX1" fmla="*/ 2117 w 243417"/>
                <a:gd name="connsiteY1" fmla="*/ 685800 h 1193800"/>
                <a:gd name="connsiteX2" fmla="*/ 230717 w 243417"/>
                <a:gd name="connsiteY2" fmla="*/ 1193800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3417" h="1193800">
                  <a:moveTo>
                    <a:pt x="243417" y="0"/>
                  </a:moveTo>
                  <a:cubicBezTo>
                    <a:pt x="123825" y="243416"/>
                    <a:pt x="4234" y="486833"/>
                    <a:pt x="2117" y="685800"/>
                  </a:cubicBezTo>
                  <a:cubicBezTo>
                    <a:pt x="0" y="884767"/>
                    <a:pt x="230717" y="1193800"/>
                    <a:pt x="230717" y="1193800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17967" y="3882618"/>
            <a:ext cx="1668395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1F497D"/>
                </a:solidFill>
              </a:rPr>
              <a:t>DeNovo</a:t>
            </a:r>
          </a:p>
          <a:p>
            <a:r>
              <a:rPr lang="en-US" sz="2400" b="1" dirty="0" smtClean="0">
                <a:solidFill>
                  <a:srgbClr val="1F497D"/>
                </a:solidFill>
              </a:rPr>
              <a:t>Coherence</a:t>
            </a:r>
          </a:p>
          <a:p>
            <a:r>
              <a:rPr lang="en-US" sz="2400" b="1" dirty="0" smtClean="0">
                <a:solidFill>
                  <a:srgbClr val="1F497D"/>
                </a:solidFill>
              </a:rPr>
              <a:t>Mechanism</a:t>
            </a:r>
            <a:endParaRPr lang="en-US" sz="2400" b="1" dirty="0">
              <a:solidFill>
                <a:srgbClr val="1F497D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985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 animBg="1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2817073" y="3091747"/>
            <a:ext cx="3379336" cy="3666684"/>
            <a:chOff x="5051233" y="1249321"/>
            <a:chExt cx="3379336" cy="3666684"/>
          </a:xfrm>
        </p:grpSpPr>
        <p:sp>
          <p:nvSpPr>
            <p:cNvPr id="34" name="Rectangle 33"/>
            <p:cNvSpPr/>
            <p:nvPr/>
          </p:nvSpPr>
          <p:spPr>
            <a:xfrm>
              <a:off x="5076796" y="2376565"/>
              <a:ext cx="731520" cy="146304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950880" y="2376563"/>
              <a:ext cx="731520" cy="146304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824964" y="2376563"/>
              <a:ext cx="731520" cy="146304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699049" y="2376563"/>
              <a:ext cx="731520" cy="146304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5076796" y="2023892"/>
              <a:ext cx="3262333" cy="352673"/>
              <a:chOff x="5076796" y="2023892"/>
              <a:chExt cx="3262333" cy="352673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5076796" y="2023892"/>
                <a:ext cx="3262333" cy="145741"/>
              </a:xfrm>
              <a:prstGeom prst="rect">
                <a:avLst/>
              </a:prstGeom>
              <a:solidFill>
                <a:srgbClr val="002664"/>
              </a:solidFill>
              <a:ln>
                <a:solidFill>
                  <a:srgbClr val="00266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/>
              <p:cNvCxnSpPr>
                <a:stCxn id="52" idx="2"/>
                <a:endCxn id="34" idx="0"/>
              </p:cNvCxnSpPr>
              <p:nvPr/>
            </p:nvCxnSpPr>
            <p:spPr>
              <a:xfrm flipH="1">
                <a:off x="5442556" y="2169633"/>
                <a:ext cx="1265407" cy="206932"/>
              </a:xfrm>
              <a:prstGeom prst="line">
                <a:avLst/>
              </a:prstGeom>
              <a:ln>
                <a:solidFill>
                  <a:srgbClr val="4A452A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52" idx="2"/>
                <a:endCxn id="38" idx="0"/>
              </p:cNvCxnSpPr>
              <p:nvPr/>
            </p:nvCxnSpPr>
            <p:spPr>
              <a:xfrm flipH="1">
                <a:off x="6316640" y="2169633"/>
                <a:ext cx="391323" cy="206930"/>
              </a:xfrm>
              <a:prstGeom prst="line">
                <a:avLst/>
              </a:prstGeom>
              <a:ln>
                <a:solidFill>
                  <a:srgbClr val="4A452A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52" idx="2"/>
                <a:endCxn id="41" idx="0"/>
              </p:cNvCxnSpPr>
              <p:nvPr/>
            </p:nvCxnSpPr>
            <p:spPr>
              <a:xfrm>
                <a:off x="6707963" y="2169633"/>
                <a:ext cx="482761" cy="206930"/>
              </a:xfrm>
              <a:prstGeom prst="line">
                <a:avLst/>
              </a:prstGeom>
              <a:ln>
                <a:solidFill>
                  <a:srgbClr val="4A452A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52" idx="2"/>
                <a:endCxn id="42" idx="0"/>
              </p:cNvCxnSpPr>
              <p:nvPr/>
            </p:nvCxnSpPr>
            <p:spPr>
              <a:xfrm>
                <a:off x="6707963" y="2169633"/>
                <a:ext cx="1356846" cy="206930"/>
              </a:xfrm>
              <a:prstGeom prst="line">
                <a:avLst/>
              </a:prstGeom>
              <a:ln>
                <a:solidFill>
                  <a:srgbClr val="4A452A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5051233" y="3839603"/>
              <a:ext cx="3262333" cy="361478"/>
              <a:chOff x="5051233" y="3839603"/>
              <a:chExt cx="3262333" cy="361478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5051233" y="4044282"/>
                <a:ext cx="3262333" cy="156799"/>
              </a:xfrm>
              <a:prstGeom prst="rect">
                <a:avLst/>
              </a:prstGeom>
              <a:solidFill>
                <a:srgbClr val="002664"/>
              </a:solidFill>
              <a:ln>
                <a:solidFill>
                  <a:srgbClr val="002664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>
                <a:stCxn id="34" idx="2"/>
                <a:endCxn id="47" idx="0"/>
              </p:cNvCxnSpPr>
              <p:nvPr/>
            </p:nvCxnSpPr>
            <p:spPr>
              <a:xfrm>
                <a:off x="5442556" y="3839605"/>
                <a:ext cx="1239844" cy="204677"/>
              </a:xfrm>
              <a:prstGeom prst="line">
                <a:avLst/>
              </a:prstGeom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stCxn id="38" idx="2"/>
                <a:endCxn id="47" idx="0"/>
              </p:cNvCxnSpPr>
              <p:nvPr/>
            </p:nvCxnSpPr>
            <p:spPr>
              <a:xfrm>
                <a:off x="6316640" y="3839603"/>
                <a:ext cx="365760" cy="204679"/>
              </a:xfrm>
              <a:prstGeom prst="line">
                <a:avLst/>
              </a:prstGeom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41" idx="2"/>
                <a:endCxn id="47" idx="0"/>
              </p:cNvCxnSpPr>
              <p:nvPr/>
            </p:nvCxnSpPr>
            <p:spPr>
              <a:xfrm flipH="1">
                <a:off x="6682400" y="3839603"/>
                <a:ext cx="508324" cy="204679"/>
              </a:xfrm>
              <a:prstGeom prst="line">
                <a:avLst/>
              </a:prstGeom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42" idx="2"/>
                <a:endCxn id="47" idx="0"/>
              </p:cNvCxnSpPr>
              <p:nvPr/>
            </p:nvCxnSpPr>
            <p:spPr>
              <a:xfrm flipH="1">
                <a:off x="6682400" y="3839603"/>
                <a:ext cx="1382409" cy="204679"/>
              </a:xfrm>
              <a:prstGeom prst="line">
                <a:avLst/>
              </a:prstGeom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5" name="TextBox 44"/>
            <p:cNvSpPr txBox="1"/>
            <p:nvPr/>
          </p:nvSpPr>
          <p:spPr>
            <a:xfrm>
              <a:off x="6581589" y="1249321"/>
              <a:ext cx="395162" cy="774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581912" y="4141434"/>
              <a:ext cx="395162" cy="774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  <a:p>
              <a:pPr>
                <a:lnSpc>
                  <a:spcPct val="50000"/>
                </a:lnSpc>
              </a:pPr>
              <a:endParaRPr lang="en-US" sz="2800" b="1" dirty="0" smtClean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Consistency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1434"/>
            <a:ext cx="8229600" cy="2223999"/>
          </a:xfrm>
        </p:spPr>
        <p:txBody>
          <a:bodyPr>
            <a:normAutofit/>
          </a:bodyPr>
          <a:lstStyle/>
          <a:p>
            <a:r>
              <a:rPr lang="en-US" dirty="0" smtClean="0"/>
              <a:t>Non-deterministic accesses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 Narrow" charset="0"/>
              </a:rPr>
              <a:t>Same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 Narrow" charset="0"/>
              </a:rPr>
              <a:t>task in this parallel phase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Narrow" charset="0"/>
              </a:rPr>
              <a:t>Or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 Narrow" charset="0"/>
              </a:rPr>
              <a:t>before this parallel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Narrow" charset="0"/>
              </a:rPr>
              <a:t>phase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E37222"/>
                </a:solidFill>
                <a:latin typeface="Arial Narrow" charset="0"/>
              </a:rPr>
              <a:t>Or in preceding critical sections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>
              <a:latin typeface="Arial Narrow" charset="0"/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39321" y="5097215"/>
            <a:ext cx="803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664"/>
                </a:solidFill>
              </a:rPr>
              <a:t>LD 0xa</a:t>
            </a:r>
            <a:endParaRPr lang="en-US" dirty="0">
              <a:solidFill>
                <a:srgbClr val="002664"/>
              </a:solidFill>
            </a:endParaRPr>
          </a:p>
        </p:txBody>
      </p:sp>
      <p:sp>
        <p:nvSpPr>
          <p:cNvPr id="29" name="Double Brace 28"/>
          <p:cNvSpPr/>
          <p:nvPr/>
        </p:nvSpPr>
        <p:spPr>
          <a:xfrm rot="5400000">
            <a:off x="2857519" y="4928130"/>
            <a:ext cx="701754" cy="731520"/>
          </a:xfrm>
          <a:prstGeom prst="bracePair">
            <a:avLst/>
          </a:prstGeom>
          <a:ln w="19050" cmpd="sng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Double Brace 34"/>
          <p:cNvSpPr/>
          <p:nvPr/>
        </p:nvSpPr>
        <p:spPr>
          <a:xfrm rot="5400000">
            <a:off x="5479771" y="4246944"/>
            <a:ext cx="701754" cy="731519"/>
          </a:xfrm>
          <a:prstGeom prst="bracePair">
            <a:avLst/>
          </a:prstGeom>
          <a:ln w="19050" cmpd="sng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rgbClr val="002664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35303" y="4412358"/>
            <a:ext cx="78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664"/>
                </a:solidFill>
              </a:rPr>
              <a:t>ST 0xa</a:t>
            </a:r>
            <a:endParaRPr lang="en-US" dirty="0">
              <a:solidFill>
                <a:srgbClr val="002664"/>
              </a:solidFill>
            </a:endParaRPr>
          </a:p>
        </p:txBody>
      </p:sp>
      <p:cxnSp>
        <p:nvCxnSpPr>
          <p:cNvPr id="37" name="Straight Arrow Connector 36"/>
          <p:cNvCxnSpPr>
            <a:stCxn id="36" idx="1"/>
            <a:endCxn id="17" idx="3"/>
          </p:cNvCxnSpPr>
          <p:nvPr/>
        </p:nvCxnSpPr>
        <p:spPr>
          <a:xfrm flipH="1">
            <a:off x="3642771" y="4597024"/>
            <a:ext cx="1792532" cy="68485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2256757" y="3462713"/>
            <a:ext cx="607483" cy="1787934"/>
          </a:xfrm>
          <a:custGeom>
            <a:avLst/>
            <a:gdLst>
              <a:gd name="connsiteX0" fmla="*/ 607483 w 607483"/>
              <a:gd name="connsiteY0" fmla="*/ 0 h 2311400"/>
              <a:gd name="connsiteX1" fmla="*/ 23283 w 607483"/>
              <a:gd name="connsiteY1" fmla="*/ 1600200 h 2311400"/>
              <a:gd name="connsiteX2" fmla="*/ 467783 w 607483"/>
              <a:gd name="connsiteY2" fmla="*/ 2311400 h 231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7483" h="2311400">
                <a:moveTo>
                  <a:pt x="607483" y="0"/>
                </a:moveTo>
                <a:cubicBezTo>
                  <a:pt x="327024" y="607483"/>
                  <a:pt x="46566" y="1214967"/>
                  <a:pt x="23283" y="1600200"/>
                </a:cubicBezTo>
                <a:cubicBezTo>
                  <a:pt x="0" y="1985433"/>
                  <a:pt x="467783" y="2311400"/>
                  <a:pt x="467783" y="2311400"/>
                </a:cubicBez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3366FF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595423" y="4226188"/>
            <a:ext cx="1019722" cy="1100658"/>
            <a:chOff x="2595423" y="4226188"/>
            <a:chExt cx="1019722" cy="1100658"/>
          </a:xfrm>
        </p:grpSpPr>
        <p:sp>
          <p:nvSpPr>
            <p:cNvPr id="31" name="TextBox 30"/>
            <p:cNvSpPr txBox="1"/>
            <p:nvPr/>
          </p:nvSpPr>
          <p:spPr>
            <a:xfrm>
              <a:off x="2832208" y="4226188"/>
              <a:ext cx="782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ST 0xa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2" name="Freeform 31"/>
            <p:cNvSpPr/>
            <p:nvPr/>
          </p:nvSpPr>
          <p:spPr>
            <a:xfrm>
              <a:off x="2595423" y="4374693"/>
              <a:ext cx="268817" cy="952153"/>
            </a:xfrm>
            <a:custGeom>
              <a:avLst/>
              <a:gdLst>
                <a:gd name="connsiteX0" fmla="*/ 243417 w 243417"/>
                <a:gd name="connsiteY0" fmla="*/ 0 h 1193800"/>
                <a:gd name="connsiteX1" fmla="*/ 2117 w 243417"/>
                <a:gd name="connsiteY1" fmla="*/ 685800 h 1193800"/>
                <a:gd name="connsiteX2" fmla="*/ 230717 w 243417"/>
                <a:gd name="connsiteY2" fmla="*/ 1193800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3417" h="1193800">
                  <a:moveTo>
                    <a:pt x="243417" y="0"/>
                  </a:moveTo>
                  <a:cubicBezTo>
                    <a:pt x="123825" y="243416"/>
                    <a:pt x="4234" y="486833"/>
                    <a:pt x="2117" y="685800"/>
                  </a:cubicBezTo>
                  <a:cubicBezTo>
                    <a:pt x="0" y="884767"/>
                    <a:pt x="230717" y="1193800"/>
                    <a:pt x="230717" y="1193800"/>
                  </a:cubicBezTo>
                </a:path>
              </a:pathLst>
            </a:custGeom>
            <a:ln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362247" y="4943013"/>
            <a:ext cx="1317557" cy="701754"/>
            <a:chOff x="1362247" y="4943013"/>
            <a:chExt cx="1317557" cy="701754"/>
          </a:xfrm>
        </p:grpSpPr>
        <p:sp>
          <p:nvSpPr>
            <p:cNvPr id="39" name="Left Bracket 38"/>
            <p:cNvSpPr/>
            <p:nvPr/>
          </p:nvSpPr>
          <p:spPr>
            <a:xfrm>
              <a:off x="2206654" y="4943013"/>
              <a:ext cx="473150" cy="701754"/>
            </a:xfrm>
            <a:prstGeom prst="leftBracket">
              <a:avLst/>
            </a:prstGeom>
            <a:ln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62247" y="4980692"/>
              <a:ext cx="874796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Critical</a:t>
              </a:r>
            </a:p>
            <a:p>
              <a:r>
                <a:rPr lang="en-US" dirty="0" smtClean="0">
                  <a:solidFill>
                    <a:schemeClr val="tx2"/>
                  </a:solidFill>
                </a:rPr>
                <a:t>Section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394148" y="3922983"/>
            <a:ext cx="1478433" cy="2060877"/>
            <a:chOff x="2117651" y="3454400"/>
            <a:chExt cx="1478433" cy="2587486"/>
          </a:xfrm>
        </p:grpSpPr>
        <p:sp>
          <p:nvSpPr>
            <p:cNvPr id="69" name="Left Bracket 68"/>
            <p:cNvSpPr/>
            <p:nvPr/>
          </p:nvSpPr>
          <p:spPr>
            <a:xfrm rot="10800000">
              <a:off x="2117651" y="3454400"/>
              <a:ext cx="473150" cy="2587486"/>
            </a:xfrm>
            <a:prstGeom prst="leftBracket">
              <a:avLst/>
            </a:prstGeom>
            <a:ln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641601" y="4321909"/>
              <a:ext cx="954483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Parallel</a:t>
              </a:r>
            </a:p>
            <a:p>
              <a:r>
                <a:rPr lang="en-US" dirty="0" smtClean="0">
                  <a:solidFill>
                    <a:schemeClr val="tx2"/>
                  </a:solidFill>
                </a:rPr>
                <a:t>Phase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728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Coherence for non-deterministic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749" y="2716114"/>
            <a:ext cx="8955868" cy="343583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E37222"/>
                </a:solidFill>
              </a:rPr>
              <a:t>When to invalidate? </a:t>
            </a:r>
          </a:p>
          <a:p>
            <a:pPr lvl="1"/>
            <a:r>
              <a:rPr lang="en-US" dirty="0"/>
              <a:t>Between the start of critical section and any </a:t>
            </a:r>
            <a:r>
              <a:rPr lang="en-US" dirty="0" smtClean="0"/>
              <a:t>read</a:t>
            </a:r>
            <a:endParaRPr lang="en-US" dirty="0" smtClean="0">
              <a:solidFill>
                <a:srgbClr val="E37222"/>
              </a:solidFill>
            </a:endParaRPr>
          </a:p>
          <a:p>
            <a:r>
              <a:rPr lang="en-US" dirty="0" smtClean="0">
                <a:solidFill>
                  <a:srgbClr val="E37222"/>
                </a:solidFill>
              </a:rPr>
              <a:t>What to invalidate?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ntire cache? regions with “atomic” effect?</a:t>
            </a:r>
          </a:p>
          <a:p>
            <a:pPr lvl="1"/>
            <a:r>
              <a:rPr lang="en-US" dirty="0" smtClean="0"/>
              <a:t>Track atomic writes in a signature, transfer with lock</a:t>
            </a:r>
          </a:p>
          <a:p>
            <a:r>
              <a:rPr lang="en-US" dirty="0" smtClean="0">
                <a:solidFill>
                  <a:srgbClr val="E37222"/>
                </a:solidFill>
              </a:rPr>
              <a:t>Registration</a:t>
            </a:r>
          </a:p>
          <a:p>
            <a:pPr lvl="1"/>
            <a:r>
              <a:rPr lang="en-US" dirty="0" smtClean="0"/>
              <a:t>Writer updates before next critical section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165762" y="1293698"/>
            <a:ext cx="8229600" cy="13299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1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1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1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1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664"/>
                </a:solidFill>
              </a:rPr>
              <a:t>Coherence Enforcement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2664"/>
                </a:solidFill>
              </a:rPr>
              <a:t>Invalidate stale copies in private cache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2664"/>
                </a:solidFill>
              </a:rPr>
              <a:t>Track up-to-date copy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145160" y="2170306"/>
            <a:ext cx="3044162" cy="36576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145154" y="1748357"/>
            <a:ext cx="5091437" cy="36576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697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Queue-based 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95" y="1600200"/>
            <a:ext cx="8824479" cy="465136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E37222"/>
                </a:solidFill>
              </a:rPr>
              <a:t>L</a:t>
            </a:r>
            <a:r>
              <a:rPr lang="en-US" sz="2800" dirty="0" smtClean="0">
                <a:solidFill>
                  <a:srgbClr val="E37222"/>
                </a:solidFill>
              </a:rPr>
              <a:t>ock primitive that works on </a:t>
            </a:r>
            <a:r>
              <a:rPr lang="en-US" sz="2800" dirty="0" err="1" smtClean="0">
                <a:solidFill>
                  <a:srgbClr val="E37222"/>
                </a:solidFill>
              </a:rPr>
              <a:t>DeNovoND</a:t>
            </a:r>
            <a:endParaRPr lang="en-US" sz="2800" dirty="0" smtClean="0">
              <a:solidFill>
                <a:srgbClr val="E37222"/>
              </a:solidFill>
            </a:endParaRPr>
          </a:p>
          <a:p>
            <a:pPr lvl="1"/>
            <a:r>
              <a:rPr lang="en-US" sz="2400" dirty="0" smtClean="0">
                <a:solidFill>
                  <a:srgbClr val="E37222"/>
                </a:solidFill>
              </a:rPr>
              <a:t>No directory, no write invalidation </a:t>
            </a:r>
            <a:r>
              <a:rPr lang="en-US" sz="2400" dirty="0" smtClean="0">
                <a:solidFill>
                  <a:srgbClr val="E37222"/>
                </a:solidFill>
                <a:sym typeface="Wingdings"/>
              </a:rPr>
              <a:t> No spinning for lock</a:t>
            </a:r>
            <a:endParaRPr lang="en-US" sz="2400" dirty="0" smtClean="0">
              <a:solidFill>
                <a:srgbClr val="E37222"/>
              </a:solidFill>
            </a:endParaRPr>
          </a:p>
          <a:p>
            <a:endParaRPr lang="en-US" sz="2800" dirty="0" smtClean="0"/>
          </a:p>
          <a:p>
            <a:r>
              <a:rPr lang="en-US" sz="2800" dirty="0" smtClean="0"/>
              <a:t>Modeled after QOSB Lock</a:t>
            </a:r>
          </a:p>
          <a:p>
            <a:pPr lvl="1"/>
            <a:r>
              <a:rPr lang="en-US" sz="2400" dirty="0" smtClean="0"/>
              <a:t>Lock requests form a distributed queue</a:t>
            </a:r>
          </a:p>
          <a:p>
            <a:pPr lvl="1"/>
            <a:r>
              <a:rPr lang="en-US" sz="2400" dirty="0" smtClean="0"/>
              <a:t>But much simpler </a:t>
            </a:r>
            <a:endParaRPr lang="en-US" sz="2000" dirty="0" smtClean="0"/>
          </a:p>
          <a:p>
            <a:endParaRPr lang="en-US" sz="2800" dirty="0" smtClean="0"/>
          </a:p>
          <a:p>
            <a:r>
              <a:rPr lang="en-US" sz="2800" dirty="0" smtClean="0"/>
              <a:t>Details in the paper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402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2415"/>
            <a:ext cx="8229600" cy="4522012"/>
          </a:xfrm>
        </p:spPr>
        <p:txBody>
          <a:bodyPr>
            <a:noAutofit/>
          </a:bodyPr>
          <a:lstStyle/>
          <a:p>
            <a:r>
              <a:rPr lang="en-US" sz="2800" dirty="0" smtClean="0"/>
              <a:t>Motivation</a:t>
            </a:r>
          </a:p>
          <a:p>
            <a:r>
              <a:rPr lang="en-US" sz="2800" dirty="0" smtClean="0"/>
              <a:t>Background</a:t>
            </a:r>
          </a:p>
          <a:p>
            <a:r>
              <a:rPr lang="en-US" sz="2800" dirty="0" err="1" smtClean="0">
                <a:solidFill>
                  <a:srgbClr val="4A452A"/>
                </a:solidFill>
              </a:rPr>
              <a:t>DeNovoND</a:t>
            </a:r>
            <a:r>
              <a:rPr lang="en-US" sz="2800" dirty="0" smtClean="0">
                <a:solidFill>
                  <a:srgbClr val="4A452A"/>
                </a:solidFill>
              </a:rPr>
              <a:t> Design</a:t>
            </a:r>
          </a:p>
          <a:p>
            <a:r>
              <a:rPr lang="en-US" sz="2800" dirty="0" err="1" smtClean="0">
                <a:solidFill>
                  <a:srgbClr val="E37222"/>
                </a:solidFill>
              </a:rPr>
              <a:t>DeNovoND</a:t>
            </a:r>
            <a:r>
              <a:rPr lang="en-US" sz="2800" dirty="0" smtClean="0">
                <a:solidFill>
                  <a:srgbClr val="E37222"/>
                </a:solidFill>
              </a:rPr>
              <a:t> Implementation</a:t>
            </a:r>
          </a:p>
          <a:p>
            <a:r>
              <a:rPr lang="en-US" sz="2800" dirty="0" smtClean="0"/>
              <a:t>Evaluation</a:t>
            </a:r>
          </a:p>
          <a:p>
            <a:r>
              <a:rPr lang="en-US" sz="2800" dirty="0" smtClean="0"/>
              <a:t>Conclusion and Future 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478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7989"/>
            <a:ext cx="9143999" cy="491044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Shared memory is de-facto model for multicore SW and HW</a:t>
            </a:r>
          </a:p>
          <a:p>
            <a:r>
              <a:rPr lang="en-US" sz="2800" b="1" dirty="0" smtClean="0"/>
              <a:t>BUT …</a:t>
            </a:r>
          </a:p>
          <a:p>
            <a:pPr lvl="1"/>
            <a:r>
              <a:rPr lang="en-US" sz="2400" dirty="0" smtClean="0"/>
              <a:t>Complex SW: data races, </a:t>
            </a:r>
            <a:r>
              <a:rPr lang="en-US" sz="2200" dirty="0" smtClean="0"/>
              <a:t>unstructured </a:t>
            </a:r>
            <a:r>
              <a:rPr lang="en-US" sz="2200" dirty="0"/>
              <a:t>parallelism</a:t>
            </a:r>
            <a:r>
              <a:rPr lang="en-US" sz="2200" dirty="0" smtClean="0"/>
              <a:t>, </a:t>
            </a:r>
            <a:r>
              <a:rPr lang="en-US" sz="2200" dirty="0"/>
              <a:t>memory </a:t>
            </a:r>
            <a:r>
              <a:rPr lang="en-US" sz="2200" dirty="0" smtClean="0"/>
              <a:t>model, …</a:t>
            </a:r>
          </a:p>
          <a:p>
            <a:pPr lvl="1"/>
            <a:r>
              <a:rPr lang="en-US" sz="2400" dirty="0" smtClean="0"/>
              <a:t>Inefficient HW: c</a:t>
            </a:r>
            <a:r>
              <a:rPr lang="en-US" sz="2200" dirty="0" smtClean="0"/>
              <a:t>omplex coherence/consistency, unnecessary </a:t>
            </a:r>
            <a:r>
              <a:rPr lang="en-US" sz="2200" dirty="0"/>
              <a:t>traffic, </a:t>
            </a:r>
            <a:r>
              <a:rPr lang="en-US" sz="2200" dirty="0" smtClean="0"/>
              <a:t>…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r>
              <a:rPr lang="en-US" sz="2800" dirty="0" smtClean="0"/>
              <a:t>Recent work on </a:t>
            </a:r>
            <a:r>
              <a:rPr lang="en-US" sz="2800" dirty="0" smtClean="0">
                <a:solidFill>
                  <a:srgbClr val="E37222"/>
                </a:solidFill>
              </a:rPr>
              <a:t>disciplined</a:t>
            </a:r>
            <a:r>
              <a:rPr lang="en-US" sz="2800" dirty="0" smtClean="0"/>
              <a:t> shared memory</a:t>
            </a:r>
            <a:endParaRPr lang="en-US" dirty="0" smtClean="0"/>
          </a:p>
          <a:p>
            <a:pPr lvl="1"/>
            <a:r>
              <a:rPr lang="en-US" sz="2400" b="1" dirty="0" smtClean="0"/>
              <a:t>SW:  Easier programming model</a:t>
            </a:r>
            <a:endParaRPr lang="en-US" sz="2000" dirty="0"/>
          </a:p>
          <a:p>
            <a:pPr lvl="1"/>
            <a:r>
              <a:rPr lang="en-US" sz="2400" dirty="0" smtClean="0"/>
              <a:t>HW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E37222"/>
                </a:solidFill>
              </a:rPr>
              <a:t>If SW is more disciplined, can we build more efficient </a:t>
            </a:r>
            <a:r>
              <a:rPr lang="en-US" sz="2400" dirty="0" smtClean="0">
                <a:solidFill>
                  <a:srgbClr val="E37222"/>
                </a:solidFill>
              </a:rPr>
              <a:t>HW?</a:t>
            </a:r>
          </a:p>
          <a:p>
            <a:pPr lvl="2"/>
            <a:r>
              <a:rPr lang="en-US" dirty="0" err="1" smtClean="0"/>
              <a:t>DeNovo</a:t>
            </a:r>
            <a:r>
              <a:rPr lang="en-US" dirty="0" smtClean="0"/>
              <a:t>: Holistic rethinking of entire memory hierarchy</a:t>
            </a:r>
            <a:endParaRPr lang="en-US" dirty="0"/>
          </a:p>
          <a:p>
            <a:pPr marL="914400" lvl="2" indent="0">
              <a:buNone/>
            </a:pPr>
            <a:endParaRPr lang="en-US" sz="2000" b="1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766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E37222"/>
                </a:solidFill>
              </a:rPr>
              <a:t>Simple and small hardware Bloom filter per core</a:t>
            </a:r>
          </a:p>
          <a:p>
            <a:pPr lvl="1"/>
            <a:r>
              <a:rPr lang="en-US" dirty="0" smtClean="0">
                <a:solidFill>
                  <a:srgbClr val="E37222"/>
                </a:solidFill>
              </a:rPr>
              <a:t>Track accesses with “atomic” effects only</a:t>
            </a:r>
          </a:p>
          <a:p>
            <a:pPr lvl="1"/>
            <a:r>
              <a:rPr lang="en-US" dirty="0" smtClean="0"/>
              <a:t>Only 256 bits suffice</a:t>
            </a:r>
          </a:p>
          <a:p>
            <a:endParaRPr lang="en-US" dirty="0" smtClean="0"/>
          </a:p>
          <a:p>
            <a:r>
              <a:rPr lang="en-US" dirty="0" smtClean="0"/>
              <a:t>Operations on Bloom filter </a:t>
            </a:r>
          </a:p>
          <a:p>
            <a:pPr lvl="1"/>
            <a:r>
              <a:rPr lang="en-US" dirty="0" smtClean="0"/>
              <a:t>On write: insert address</a:t>
            </a:r>
          </a:p>
          <a:p>
            <a:pPr lvl="1"/>
            <a:r>
              <a:rPr lang="en-US" dirty="0" smtClean="0"/>
              <a:t>On read: query filter for address for self-invalidation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686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roup 140"/>
          <p:cNvGrpSpPr/>
          <p:nvPr/>
        </p:nvGrpSpPr>
        <p:grpSpPr>
          <a:xfrm>
            <a:off x="5340374" y="2191572"/>
            <a:ext cx="1776452" cy="338554"/>
            <a:chOff x="4636523" y="2820299"/>
            <a:chExt cx="1776452" cy="338554"/>
          </a:xfrm>
        </p:grpSpPr>
        <p:cxnSp>
          <p:nvCxnSpPr>
            <p:cNvPr id="142" name="Straight Arrow Connector 141"/>
            <p:cNvCxnSpPr>
              <a:stCxn id="159" idx="1"/>
              <a:endCxn id="158" idx="3"/>
            </p:cNvCxnSpPr>
            <p:nvPr/>
          </p:nvCxnSpPr>
          <p:spPr>
            <a:xfrm flipH="1">
              <a:off x="4636523" y="2850869"/>
              <a:ext cx="177645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Box 142"/>
            <p:cNvSpPr txBox="1"/>
            <p:nvPr/>
          </p:nvSpPr>
          <p:spPr>
            <a:xfrm>
              <a:off x="4945723" y="2820299"/>
              <a:ext cx="12292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lock transfer</a:t>
              </a:r>
              <a:endParaRPr lang="en-US" sz="1600" dirty="0"/>
            </a:p>
          </p:txBody>
        </p:sp>
      </p:grpSp>
      <p:graphicFrame>
        <p:nvGraphicFramePr>
          <p:cNvPr id="57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450248"/>
              </p:ext>
            </p:extLst>
          </p:nvPr>
        </p:nvGraphicFramePr>
        <p:xfrm>
          <a:off x="7229878" y="2679564"/>
          <a:ext cx="1316736" cy="1115568"/>
        </p:xfrm>
        <a:graphic>
          <a:graphicData uri="http://schemas.openxmlformats.org/drawingml/2006/table">
            <a:tbl>
              <a:tblPr/>
              <a:tblGrid>
                <a:gridCol w="256032"/>
                <a:gridCol w="402336"/>
                <a:gridCol w="256032"/>
                <a:gridCol w="402336"/>
              </a:tblGrid>
              <a:tr h="278892"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88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4F4D"/>
                    </a:solidFill>
                  </a:tcPr>
                </a:tc>
              </a:tr>
              <a:tr h="2788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Z</a:t>
                      </a:r>
                      <a:endParaRPr lang="en-US" sz="1800" b="0" i="0" u="none" strike="noStrike" baseline="-1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</a:tr>
              <a:tr h="2788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645615"/>
              </p:ext>
            </p:extLst>
          </p:nvPr>
        </p:nvGraphicFramePr>
        <p:xfrm>
          <a:off x="7234428" y="2679192"/>
          <a:ext cx="1316736" cy="1115568"/>
        </p:xfrm>
        <a:graphic>
          <a:graphicData uri="http://schemas.openxmlformats.org/drawingml/2006/table">
            <a:tbl>
              <a:tblPr/>
              <a:tblGrid>
                <a:gridCol w="256032"/>
                <a:gridCol w="402336"/>
                <a:gridCol w="256032"/>
                <a:gridCol w="402336"/>
              </a:tblGrid>
              <a:tr h="278892"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88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4F4D"/>
                    </a:solidFill>
                  </a:tcPr>
                </a:tc>
              </a:tr>
              <a:tr h="2788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</a:rPr>
                        <a:t>Z</a:t>
                      </a:r>
                      <a:endParaRPr lang="en-US" sz="1800" b="0" i="0" u="none" strike="noStrike" baseline="-10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</a:tr>
              <a:tr h="278892"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2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275302"/>
              </p:ext>
            </p:extLst>
          </p:nvPr>
        </p:nvGraphicFramePr>
        <p:xfrm>
          <a:off x="7234428" y="2679192"/>
          <a:ext cx="1316736" cy="1115568"/>
        </p:xfrm>
        <a:graphic>
          <a:graphicData uri="http://schemas.openxmlformats.org/drawingml/2006/table">
            <a:tbl>
              <a:tblPr/>
              <a:tblGrid>
                <a:gridCol w="256032"/>
                <a:gridCol w="402336"/>
                <a:gridCol w="256032"/>
                <a:gridCol w="402336"/>
              </a:tblGrid>
              <a:tr h="278892"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88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4F4D"/>
                    </a:solidFill>
                  </a:tcPr>
                </a:tc>
              </a:tr>
              <a:tr h="2788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Z</a:t>
                      </a:r>
                      <a:endParaRPr lang="en-US" sz="1800" b="0" i="0" u="none" strike="noStrike" baseline="-1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</a:tr>
              <a:tr h="2788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5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248762"/>
              </p:ext>
            </p:extLst>
          </p:nvPr>
        </p:nvGraphicFramePr>
        <p:xfrm>
          <a:off x="3996309" y="2679192"/>
          <a:ext cx="1316736" cy="1115568"/>
        </p:xfrm>
        <a:graphic>
          <a:graphicData uri="http://schemas.openxmlformats.org/drawingml/2006/table">
            <a:tbl>
              <a:tblPr/>
              <a:tblGrid>
                <a:gridCol w="256032"/>
                <a:gridCol w="402336"/>
                <a:gridCol w="256032"/>
                <a:gridCol w="402336"/>
              </a:tblGrid>
              <a:tr h="279120"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820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4F4D"/>
                    </a:solidFill>
                  </a:tcPr>
                </a:tc>
              </a:tr>
              <a:tr h="2791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Z</a:t>
                      </a:r>
                      <a:endParaRPr lang="en-US" sz="1800" b="0" i="0" u="none" strike="noStrike" baseline="-1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</a:tr>
              <a:tr h="279120"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626725"/>
              </p:ext>
            </p:extLst>
          </p:nvPr>
        </p:nvGraphicFramePr>
        <p:xfrm>
          <a:off x="3996309" y="2679192"/>
          <a:ext cx="1316736" cy="1115568"/>
        </p:xfrm>
        <a:graphic>
          <a:graphicData uri="http://schemas.openxmlformats.org/drawingml/2006/table">
            <a:tbl>
              <a:tblPr/>
              <a:tblGrid>
                <a:gridCol w="256032"/>
                <a:gridCol w="402336"/>
                <a:gridCol w="256032"/>
                <a:gridCol w="402336"/>
              </a:tblGrid>
              <a:tr h="279120"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820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4F4D"/>
                    </a:solidFill>
                  </a:tcPr>
                </a:tc>
              </a:tr>
              <a:tr h="2791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Z</a:t>
                      </a:r>
                      <a:endParaRPr lang="en-US" sz="1800" b="0" i="0" u="none" strike="noStrike" baseline="-1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</a:tr>
              <a:tr h="2791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452060"/>
              </p:ext>
            </p:extLst>
          </p:nvPr>
        </p:nvGraphicFramePr>
        <p:xfrm>
          <a:off x="5705064" y="4772466"/>
          <a:ext cx="1316736" cy="1116276"/>
        </p:xfrm>
        <a:graphic>
          <a:graphicData uri="http://schemas.openxmlformats.org/drawingml/2006/table">
            <a:tbl>
              <a:tblPr/>
              <a:tblGrid>
                <a:gridCol w="256033"/>
                <a:gridCol w="402335"/>
                <a:gridCol w="256033"/>
                <a:gridCol w="402335"/>
              </a:tblGrid>
              <a:tr h="279069"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906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C1</a:t>
                      </a: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C2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4F4D"/>
                    </a:solidFill>
                  </a:tcPr>
                </a:tc>
              </a:tr>
              <a:tr h="27906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Z</a:t>
                      </a: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W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</a:tr>
              <a:tr h="27906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046835"/>
              </p:ext>
            </p:extLst>
          </p:nvPr>
        </p:nvGraphicFramePr>
        <p:xfrm>
          <a:off x="5705348" y="4773168"/>
          <a:ext cx="1316736" cy="1115568"/>
        </p:xfrm>
        <a:graphic>
          <a:graphicData uri="http://schemas.openxmlformats.org/drawingml/2006/table">
            <a:tbl>
              <a:tblPr/>
              <a:tblGrid>
                <a:gridCol w="256032"/>
                <a:gridCol w="402336"/>
                <a:gridCol w="256032"/>
                <a:gridCol w="402336"/>
              </a:tblGrid>
              <a:tr h="278892"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88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C1</a:t>
                      </a: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C2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4F4D"/>
                    </a:solidFill>
                  </a:tcPr>
                </a:tc>
              </a:tr>
              <a:tr h="2788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R </a:t>
                      </a:r>
                      <a:endParaRPr lang="en-US" sz="16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C1</a:t>
                      </a:r>
                      <a:endParaRPr lang="en-US" sz="1800" b="1" i="0" u="none" strike="noStrike" baseline="-100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W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</a:tr>
              <a:tr h="278892"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118" name="Group 117"/>
          <p:cNvGrpSpPr/>
          <p:nvPr/>
        </p:nvGrpSpPr>
        <p:grpSpPr>
          <a:xfrm>
            <a:off x="5340374" y="2183395"/>
            <a:ext cx="1776452" cy="338554"/>
            <a:chOff x="4472754" y="1160717"/>
            <a:chExt cx="1776452" cy="338554"/>
          </a:xfrm>
        </p:grpSpPr>
        <p:cxnSp>
          <p:nvCxnSpPr>
            <p:cNvPr id="119" name="Straight Arrow Connector 118"/>
            <p:cNvCxnSpPr>
              <a:stCxn id="158" idx="3"/>
              <a:endCxn id="67" idx="1"/>
            </p:cNvCxnSpPr>
            <p:nvPr/>
          </p:nvCxnSpPr>
          <p:spPr>
            <a:xfrm>
              <a:off x="4472754" y="1199464"/>
              <a:ext cx="1776452" cy="183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9"/>
            <p:cNvSpPr txBox="1"/>
            <p:nvPr/>
          </p:nvSpPr>
          <p:spPr>
            <a:xfrm>
              <a:off x="4781954" y="1160717"/>
              <a:ext cx="12292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lock transfer</a:t>
              </a:r>
              <a:endParaRPr lang="en-US" sz="1600" dirty="0"/>
            </a:p>
          </p:txBody>
        </p:sp>
      </p:grpSp>
      <p:graphicFrame>
        <p:nvGraphicFramePr>
          <p:cNvPr id="122" name="Table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177052"/>
              </p:ext>
            </p:extLst>
          </p:nvPr>
        </p:nvGraphicFramePr>
        <p:xfrm>
          <a:off x="3907282" y="2083435"/>
          <a:ext cx="1430810" cy="2774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162"/>
                <a:gridCol w="286162"/>
                <a:gridCol w="286162"/>
                <a:gridCol w="286162"/>
                <a:gridCol w="286162"/>
              </a:tblGrid>
              <a:tr h="27741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rgbClr val="E3722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Run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0727" y="2899616"/>
            <a:ext cx="640080" cy="180308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116" name="Double Brace 115"/>
          <p:cNvSpPr/>
          <p:nvPr/>
        </p:nvSpPr>
        <p:spPr>
          <a:xfrm rot="5400000">
            <a:off x="571486" y="2941956"/>
            <a:ext cx="459932" cy="630150"/>
          </a:xfrm>
          <a:prstGeom prst="bracePair">
            <a:avLst/>
          </a:prstGeom>
          <a:solidFill>
            <a:schemeClr val="accent6">
              <a:alpha val="30000"/>
            </a:schemeClr>
          </a:solidFill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9712" y="2922124"/>
            <a:ext cx="640080" cy="178058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117" name="Double Brace 116"/>
          <p:cNvSpPr/>
          <p:nvPr/>
        </p:nvSpPr>
        <p:spPr>
          <a:xfrm rot="5400000">
            <a:off x="1318388" y="3407875"/>
            <a:ext cx="744312" cy="630150"/>
          </a:xfrm>
          <a:prstGeom prst="bracePair">
            <a:avLst/>
          </a:prstGeom>
          <a:solidFill>
            <a:schemeClr val="accent6">
              <a:alpha val="30000"/>
            </a:schemeClr>
          </a:solidFill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90727" y="2546943"/>
            <a:ext cx="2391570" cy="375181"/>
            <a:chOff x="5076796" y="2023892"/>
            <a:chExt cx="2391570" cy="375181"/>
          </a:xfrm>
        </p:grpSpPr>
        <p:sp>
          <p:nvSpPr>
            <p:cNvPr id="18" name="Rectangle 17"/>
            <p:cNvSpPr/>
            <p:nvPr/>
          </p:nvSpPr>
          <p:spPr>
            <a:xfrm>
              <a:off x="5076796" y="2023892"/>
              <a:ext cx="2391570" cy="145741"/>
            </a:xfrm>
            <a:prstGeom prst="rect">
              <a:avLst/>
            </a:prstGeom>
            <a:solidFill>
              <a:srgbClr val="002664"/>
            </a:solidFill>
            <a:ln>
              <a:solidFill>
                <a:srgbClr val="00266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>
              <a:stCxn id="18" idx="2"/>
              <a:endCxn id="5" idx="0"/>
            </p:cNvCxnSpPr>
            <p:nvPr/>
          </p:nvCxnSpPr>
          <p:spPr>
            <a:xfrm flipH="1">
              <a:off x="5396836" y="2169633"/>
              <a:ext cx="875745" cy="206932"/>
            </a:xfrm>
            <a:prstGeom prst="line">
              <a:avLst/>
            </a:prstGeom>
            <a:ln>
              <a:solidFill>
                <a:srgbClr val="4A452A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8" idx="2"/>
              <a:endCxn id="6" idx="0"/>
            </p:cNvCxnSpPr>
            <p:nvPr/>
          </p:nvCxnSpPr>
          <p:spPr>
            <a:xfrm>
              <a:off x="6272581" y="2169633"/>
              <a:ext cx="13240" cy="229440"/>
            </a:xfrm>
            <a:prstGeom prst="line">
              <a:avLst/>
            </a:prstGeom>
            <a:ln>
              <a:solidFill>
                <a:srgbClr val="4A452A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512701" y="4702704"/>
            <a:ext cx="2391570" cy="351305"/>
            <a:chOff x="5076796" y="3656725"/>
            <a:chExt cx="2391570" cy="351305"/>
          </a:xfrm>
        </p:grpSpPr>
        <p:sp>
          <p:nvSpPr>
            <p:cNvPr id="13" name="Rectangle 12"/>
            <p:cNvSpPr/>
            <p:nvPr/>
          </p:nvSpPr>
          <p:spPr>
            <a:xfrm>
              <a:off x="5076796" y="3851231"/>
              <a:ext cx="2391570" cy="156799"/>
            </a:xfrm>
            <a:prstGeom prst="rect">
              <a:avLst/>
            </a:prstGeom>
            <a:solidFill>
              <a:srgbClr val="002664"/>
            </a:solidFill>
            <a:ln>
              <a:solidFill>
                <a:srgbClr val="002664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>
              <a:stCxn id="5" idx="2"/>
              <a:endCxn id="13" idx="0"/>
            </p:cNvCxnSpPr>
            <p:nvPr/>
          </p:nvCxnSpPr>
          <p:spPr>
            <a:xfrm>
              <a:off x="5374862" y="3656725"/>
              <a:ext cx="897719" cy="194506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2"/>
              <a:endCxn id="13" idx="0"/>
            </p:cNvCxnSpPr>
            <p:nvPr/>
          </p:nvCxnSpPr>
          <p:spPr>
            <a:xfrm>
              <a:off x="6263847" y="3656725"/>
              <a:ext cx="8734" cy="194506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471771" y="2988599"/>
            <a:ext cx="603628" cy="400110"/>
            <a:chOff x="5096978" y="2725488"/>
            <a:chExt cx="603628" cy="400110"/>
          </a:xfrm>
        </p:grpSpPr>
        <p:sp>
          <p:nvSpPr>
            <p:cNvPr id="39" name="Rectangle 38"/>
            <p:cNvSpPr/>
            <p:nvPr/>
          </p:nvSpPr>
          <p:spPr>
            <a:xfrm>
              <a:off x="5517726" y="2865441"/>
              <a:ext cx="182880" cy="18288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096978" y="272548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ST </a:t>
              </a:r>
              <a:endParaRPr lang="en-US" sz="2000" b="1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341800" y="3333226"/>
            <a:ext cx="603628" cy="707886"/>
            <a:chOff x="5096978" y="2725488"/>
            <a:chExt cx="603628" cy="707886"/>
          </a:xfrm>
        </p:grpSpPr>
        <p:sp>
          <p:nvSpPr>
            <p:cNvPr id="41" name="TextBox 40"/>
            <p:cNvSpPr txBox="1"/>
            <p:nvPr/>
          </p:nvSpPr>
          <p:spPr>
            <a:xfrm>
              <a:off x="5096978" y="2725488"/>
              <a:ext cx="45479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LD</a:t>
              </a:r>
            </a:p>
            <a:p>
              <a:r>
                <a:rPr lang="en-US" sz="2000" b="1" dirty="0" smtClean="0"/>
                <a:t>ST  </a:t>
              </a:r>
              <a:endParaRPr lang="en-US" sz="2000" b="1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7726" y="2865441"/>
              <a:ext cx="182880" cy="18288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703628" y="227047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 rot="5400000">
            <a:off x="2380604" y="3193046"/>
            <a:ext cx="380463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endParaRPr lang="en-US" sz="2800" b="1" dirty="0" smtClean="0"/>
          </a:p>
          <a:p>
            <a:pPr>
              <a:lnSpc>
                <a:spcPct val="50000"/>
              </a:lnSpc>
            </a:pPr>
            <a:r>
              <a:rPr lang="en-US" sz="2800" b="1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en-US" sz="2800" b="1" dirty="0" smtClean="0"/>
              <a:t>.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51939" y="5154789"/>
            <a:ext cx="2269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self-invalidate(            )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2087499" y="5252584"/>
            <a:ext cx="182880" cy="1828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369892" y="5255967"/>
            <a:ext cx="182880" cy="18288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977522" y="1629894"/>
            <a:ext cx="1441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L1 of Core 1 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7172922" y="1649870"/>
            <a:ext cx="1441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L1 of Core 2 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824199" y="4317497"/>
            <a:ext cx="1294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Shared L2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59156" y="533020"/>
            <a:ext cx="2654711" cy="700884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rgbClr val="E37222"/>
              </a:solidFill>
              <a:latin typeface="Arial Narrow"/>
              <a:cs typeface="Arial Narrow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84727" y="5145728"/>
            <a:ext cx="2322817" cy="350442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rgbClr val="E37222"/>
              </a:solidFill>
              <a:latin typeface="Arial Narrow"/>
              <a:cs typeface="Arial Narrow"/>
            </a:endParaRPr>
          </a:p>
        </p:txBody>
      </p:sp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201676"/>
              </p:ext>
            </p:extLst>
          </p:nvPr>
        </p:nvGraphicFramePr>
        <p:xfrm>
          <a:off x="3907282" y="2083435"/>
          <a:ext cx="1430810" cy="2774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162"/>
                <a:gridCol w="286162"/>
                <a:gridCol w="286162"/>
                <a:gridCol w="286162"/>
                <a:gridCol w="286162"/>
              </a:tblGrid>
              <a:tr h="27741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/>
                </a:tc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116127"/>
              </p:ext>
            </p:extLst>
          </p:nvPr>
        </p:nvGraphicFramePr>
        <p:xfrm>
          <a:off x="7116826" y="2083435"/>
          <a:ext cx="1430810" cy="2810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162"/>
                <a:gridCol w="286162"/>
                <a:gridCol w="286162"/>
                <a:gridCol w="286162"/>
                <a:gridCol w="286162"/>
              </a:tblGrid>
              <a:tr h="281093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/>
                </a:tc>
              </a:tr>
            </a:tbl>
          </a:graphicData>
        </a:graphic>
      </p:graphicFrame>
      <p:sp>
        <p:nvSpPr>
          <p:cNvPr id="73" name="TextBox 72"/>
          <p:cNvSpPr txBox="1"/>
          <p:nvPr/>
        </p:nvSpPr>
        <p:spPr>
          <a:xfrm>
            <a:off x="7110738" y="2313224"/>
            <a:ext cx="1923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Z                  W</a:t>
            </a:r>
            <a:endParaRPr lang="en-US" sz="1400" dirty="0"/>
          </a:p>
        </p:txBody>
      </p:sp>
      <p:sp>
        <p:nvSpPr>
          <p:cNvPr id="74" name="Right Arrow 73"/>
          <p:cNvSpPr/>
          <p:nvPr/>
        </p:nvSpPr>
        <p:spPr>
          <a:xfrm>
            <a:off x="35783" y="1969354"/>
            <a:ext cx="402274" cy="277541"/>
          </a:xfrm>
          <a:prstGeom prst="right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95" name="Group 94"/>
          <p:cNvGrpSpPr/>
          <p:nvPr/>
        </p:nvGrpSpPr>
        <p:grpSpPr>
          <a:xfrm>
            <a:off x="4308497" y="3819650"/>
            <a:ext cx="1701140" cy="957953"/>
            <a:chOff x="941062" y="619232"/>
            <a:chExt cx="1568648" cy="1025926"/>
          </a:xfrm>
        </p:grpSpPr>
        <p:cxnSp>
          <p:nvCxnSpPr>
            <p:cNvPr id="96" name="Straight Arrow Connector 95"/>
            <p:cNvCxnSpPr/>
            <p:nvPr/>
          </p:nvCxnSpPr>
          <p:spPr>
            <a:xfrm>
              <a:off x="1457817" y="619232"/>
              <a:ext cx="1051893" cy="102592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941062" y="1088194"/>
              <a:ext cx="1098194" cy="3625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Registration</a:t>
              </a:r>
              <a:endParaRPr lang="en-US" sz="1600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449864" y="3775948"/>
            <a:ext cx="1255485" cy="1555005"/>
            <a:chOff x="4265085" y="3323321"/>
            <a:chExt cx="1255485" cy="1555005"/>
          </a:xfrm>
        </p:grpSpPr>
        <p:cxnSp>
          <p:nvCxnSpPr>
            <p:cNvPr id="111" name="Curved Connector 110"/>
            <p:cNvCxnSpPr>
              <a:stCxn id="136" idx="1"/>
            </p:cNvCxnSpPr>
            <p:nvPr/>
          </p:nvCxnSpPr>
          <p:spPr>
            <a:xfrm rot="10800000">
              <a:off x="4419601" y="3323321"/>
              <a:ext cx="1100969" cy="1555005"/>
            </a:xfrm>
            <a:prstGeom prst="curvedConnector2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/>
            <p:cNvSpPr txBox="1"/>
            <p:nvPr/>
          </p:nvSpPr>
          <p:spPr>
            <a:xfrm>
              <a:off x="4265085" y="4321466"/>
              <a:ext cx="58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Ack</a:t>
              </a:r>
              <a:endParaRPr lang="en-US" dirty="0"/>
            </a:p>
          </p:txBody>
        </p:sp>
      </p:grpSp>
      <p:graphicFrame>
        <p:nvGraphicFramePr>
          <p:cNvPr id="115" name="Table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32732"/>
              </p:ext>
            </p:extLst>
          </p:nvPr>
        </p:nvGraphicFramePr>
        <p:xfrm>
          <a:off x="3907282" y="2083435"/>
          <a:ext cx="1430810" cy="2774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162"/>
                <a:gridCol w="286162"/>
                <a:gridCol w="286162"/>
                <a:gridCol w="286162"/>
                <a:gridCol w="286162"/>
              </a:tblGrid>
              <a:tr h="27741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rgbClr val="E3722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25" name="Group 124"/>
          <p:cNvGrpSpPr/>
          <p:nvPr/>
        </p:nvGrpSpPr>
        <p:grpSpPr>
          <a:xfrm>
            <a:off x="6870941" y="3799555"/>
            <a:ext cx="1590216" cy="974946"/>
            <a:chOff x="2374334" y="1425063"/>
            <a:chExt cx="1466370" cy="1044125"/>
          </a:xfrm>
        </p:grpSpPr>
        <p:cxnSp>
          <p:nvCxnSpPr>
            <p:cNvPr id="126" name="Straight Arrow Connector 125"/>
            <p:cNvCxnSpPr/>
            <p:nvPr/>
          </p:nvCxnSpPr>
          <p:spPr>
            <a:xfrm flipH="1">
              <a:off x="2374334" y="1425063"/>
              <a:ext cx="740016" cy="104412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2898176" y="1902274"/>
              <a:ext cx="942528" cy="3625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Read miss</a:t>
              </a:r>
              <a:endParaRPr lang="en-US" sz="16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016948" y="3236976"/>
            <a:ext cx="2217480" cy="1503742"/>
            <a:chOff x="4778823" y="3236976"/>
            <a:chExt cx="2217480" cy="1503742"/>
          </a:xfrm>
        </p:grpSpPr>
        <p:cxnSp>
          <p:nvCxnSpPr>
            <p:cNvPr id="129" name="Straight Arrow Connector 128"/>
            <p:cNvCxnSpPr/>
            <p:nvPr/>
          </p:nvCxnSpPr>
          <p:spPr>
            <a:xfrm flipH="1" flipV="1">
              <a:off x="4778823" y="3780440"/>
              <a:ext cx="902499" cy="96027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>
              <a:off x="5074920" y="3236976"/>
              <a:ext cx="192138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Rectangle 82"/>
          <p:cNvSpPr/>
          <p:nvPr/>
        </p:nvSpPr>
        <p:spPr>
          <a:xfrm>
            <a:off x="1744344" y="3777243"/>
            <a:ext cx="182880" cy="18288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452306" y="1346612"/>
            <a:ext cx="28443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in </a:t>
            </a:r>
            <a:r>
              <a:rPr lang="en-US" b="1" dirty="0" err="1" smtClean="0"/>
              <a:t>DeNovo</a:t>
            </a:r>
            <a:r>
              <a:rPr lang="en-US" b="1" dirty="0" smtClean="0"/>
              <a:t>-region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Y in </a:t>
            </a:r>
            <a:r>
              <a:rPr lang="en-US" b="1" dirty="0" err="1" smtClean="0"/>
              <a:t>DeNovo</a:t>
            </a:r>
            <a:r>
              <a:rPr lang="en-US" b="1" dirty="0" smtClean="0"/>
              <a:t>-region</a:t>
            </a:r>
          </a:p>
          <a:p>
            <a:r>
              <a:rPr lang="en-US" dirty="0" smtClean="0"/>
              <a:t>Z in </a:t>
            </a:r>
            <a:r>
              <a:rPr lang="en-US" b="1" dirty="0" smtClean="0"/>
              <a:t>atomic </a:t>
            </a:r>
            <a:r>
              <a:rPr lang="en-US" b="1" dirty="0" err="1" smtClean="0"/>
              <a:t>DeNovo</a:t>
            </a:r>
            <a:r>
              <a:rPr lang="en-US" b="1" dirty="0" smtClean="0"/>
              <a:t>-region</a:t>
            </a:r>
          </a:p>
          <a:p>
            <a:r>
              <a:rPr lang="en-US" dirty="0" smtClean="0"/>
              <a:t>W in </a:t>
            </a:r>
            <a:r>
              <a:rPr lang="en-US" b="1" dirty="0" smtClean="0"/>
              <a:t>atomic </a:t>
            </a:r>
            <a:r>
              <a:rPr lang="en-US" b="1" dirty="0" err="1" smtClean="0"/>
              <a:t>DeNovo</a:t>
            </a:r>
            <a:r>
              <a:rPr lang="en-US" b="1" dirty="0" smtClean="0"/>
              <a:t>-region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2466619" y="1498900"/>
            <a:ext cx="182880" cy="1828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2448415" y="1746090"/>
            <a:ext cx="182880" cy="18288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140901" y="2019563"/>
            <a:ext cx="182880" cy="18288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353440" y="1299721"/>
            <a:ext cx="2654711" cy="700884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rgbClr val="E37222"/>
              </a:solidFill>
              <a:latin typeface="Arial Narrow"/>
              <a:cs typeface="Arial Narrow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217477" y="2266753"/>
            <a:ext cx="182880" cy="18288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5" name="Double Brace 104"/>
          <p:cNvSpPr/>
          <p:nvPr/>
        </p:nvSpPr>
        <p:spPr>
          <a:xfrm rot="5400000">
            <a:off x="615677" y="4014092"/>
            <a:ext cx="400110" cy="630150"/>
          </a:xfrm>
          <a:prstGeom prst="bracePair">
            <a:avLst/>
          </a:prstGeom>
          <a:solidFill>
            <a:schemeClr val="accent6">
              <a:alpha val="30000"/>
            </a:schemeClr>
          </a:solidFill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475525" y="4129112"/>
            <a:ext cx="45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LD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893271" y="4247810"/>
            <a:ext cx="182880" cy="18288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112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006894"/>
              </p:ext>
            </p:extLst>
          </p:nvPr>
        </p:nvGraphicFramePr>
        <p:xfrm>
          <a:off x="7234428" y="2679192"/>
          <a:ext cx="1316736" cy="1115568"/>
        </p:xfrm>
        <a:graphic>
          <a:graphicData uri="http://schemas.openxmlformats.org/drawingml/2006/table">
            <a:tbl>
              <a:tblPr/>
              <a:tblGrid>
                <a:gridCol w="256032"/>
                <a:gridCol w="402336"/>
                <a:gridCol w="256032"/>
                <a:gridCol w="402336"/>
              </a:tblGrid>
              <a:tr h="278892"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88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4F4D"/>
                    </a:solidFill>
                  </a:tcPr>
                </a:tc>
              </a:tr>
              <a:tr h="2788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Z</a:t>
                      </a:r>
                      <a:endParaRPr lang="en-US" sz="1800" b="0" i="0" u="none" strike="noStrike" baseline="-1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</a:tr>
              <a:tr h="2788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532322"/>
              </p:ext>
            </p:extLst>
          </p:nvPr>
        </p:nvGraphicFramePr>
        <p:xfrm>
          <a:off x="3996309" y="2679192"/>
          <a:ext cx="1316736" cy="1115568"/>
        </p:xfrm>
        <a:graphic>
          <a:graphicData uri="http://schemas.openxmlformats.org/drawingml/2006/table">
            <a:tbl>
              <a:tblPr/>
              <a:tblGrid>
                <a:gridCol w="256032"/>
                <a:gridCol w="402336"/>
                <a:gridCol w="256032"/>
                <a:gridCol w="402336"/>
              </a:tblGrid>
              <a:tr h="279120"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820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4F4D"/>
                    </a:solidFill>
                  </a:tcPr>
                </a:tc>
              </a:tr>
              <a:tr h="2791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Z</a:t>
                      </a: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baseline="0" dirty="0" smtClean="0">
                          <a:solidFill>
                            <a:srgbClr val="4A452A"/>
                          </a:solidFill>
                          <a:latin typeface="+mn-lt"/>
                        </a:rPr>
                        <a:t>W</a:t>
                      </a:r>
                      <a:endParaRPr lang="en-US" sz="1800" b="0" i="0" u="none" strike="noStrike" dirty="0">
                        <a:solidFill>
                          <a:srgbClr val="4A452A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</a:tr>
              <a:tr h="2791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130" name="Group 129"/>
          <p:cNvGrpSpPr/>
          <p:nvPr/>
        </p:nvGrpSpPr>
        <p:grpSpPr>
          <a:xfrm>
            <a:off x="6818123" y="3783061"/>
            <a:ext cx="1637658" cy="986644"/>
            <a:chOff x="-726547" y="-250470"/>
            <a:chExt cx="1510120" cy="1056654"/>
          </a:xfrm>
        </p:grpSpPr>
        <p:cxnSp>
          <p:nvCxnSpPr>
            <p:cNvPr id="134" name="Straight Arrow Connector 133"/>
            <p:cNvCxnSpPr/>
            <p:nvPr/>
          </p:nvCxnSpPr>
          <p:spPr>
            <a:xfrm flipH="1">
              <a:off x="-726547" y="-250470"/>
              <a:ext cx="990295" cy="105665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TextBox 134"/>
            <p:cNvSpPr txBox="1"/>
            <p:nvPr/>
          </p:nvSpPr>
          <p:spPr>
            <a:xfrm>
              <a:off x="-314621" y="244406"/>
              <a:ext cx="1098194" cy="3625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Registration</a:t>
              </a:r>
              <a:endParaRPr lang="en-US" sz="1600" dirty="0"/>
            </a:p>
          </p:txBody>
        </p:sp>
      </p:grpSp>
      <p:graphicFrame>
        <p:nvGraphicFramePr>
          <p:cNvPr id="136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99709"/>
              </p:ext>
            </p:extLst>
          </p:nvPr>
        </p:nvGraphicFramePr>
        <p:xfrm>
          <a:off x="5705348" y="4773168"/>
          <a:ext cx="1316736" cy="1115568"/>
        </p:xfrm>
        <a:graphic>
          <a:graphicData uri="http://schemas.openxmlformats.org/drawingml/2006/table">
            <a:tbl>
              <a:tblPr/>
              <a:tblGrid>
                <a:gridCol w="256032"/>
                <a:gridCol w="402336"/>
                <a:gridCol w="256032"/>
                <a:gridCol w="402336"/>
              </a:tblGrid>
              <a:tr h="278892"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88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C1</a:t>
                      </a: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C2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4F4D"/>
                    </a:solidFill>
                  </a:tcPr>
                </a:tc>
              </a:tr>
              <a:tr h="2788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R </a:t>
                      </a:r>
                      <a:endParaRPr lang="en-US" sz="16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C1</a:t>
                      </a:r>
                      <a:endParaRPr lang="en-US" sz="1800" b="1" i="0" u="none" strike="noStrike" baseline="-100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R </a:t>
                      </a:r>
                      <a:endParaRPr lang="en-US" sz="16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</a:t>
                      </a:r>
                      <a:r>
                        <a:rPr lang="en-US" altLang="ko-KR" sz="1800" b="1" i="0" u="none" strike="noStrike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en-US" sz="1800" b="1" i="0" u="none" strike="noStrike" baseline="-100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</a:tr>
              <a:tr h="278892"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strike="noStrike" baseline="-100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37" name="Group 136"/>
          <p:cNvGrpSpPr/>
          <p:nvPr/>
        </p:nvGrpSpPr>
        <p:grpSpPr>
          <a:xfrm>
            <a:off x="7022084" y="3780068"/>
            <a:ext cx="1370370" cy="1550884"/>
            <a:chOff x="2572079" y="1634825"/>
            <a:chExt cx="1370370" cy="1550884"/>
          </a:xfrm>
        </p:grpSpPr>
        <p:cxnSp>
          <p:nvCxnSpPr>
            <p:cNvPr id="138" name="Curved Connector 137"/>
            <p:cNvCxnSpPr>
              <a:stCxn id="136" idx="3"/>
            </p:cNvCxnSpPr>
            <p:nvPr/>
          </p:nvCxnSpPr>
          <p:spPr>
            <a:xfrm flipV="1">
              <a:off x="2572079" y="1634825"/>
              <a:ext cx="1051874" cy="1550884"/>
            </a:xfrm>
            <a:prstGeom prst="curvedConnector2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Box 138"/>
            <p:cNvSpPr txBox="1"/>
            <p:nvPr/>
          </p:nvSpPr>
          <p:spPr>
            <a:xfrm>
              <a:off x="3360163" y="2607471"/>
              <a:ext cx="58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Ack</a:t>
              </a:r>
              <a:endParaRPr lang="en-US" dirty="0"/>
            </a:p>
          </p:txBody>
        </p:sp>
      </p:grpSp>
      <p:graphicFrame>
        <p:nvGraphicFramePr>
          <p:cNvPr id="144" name="Table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464377"/>
              </p:ext>
            </p:extLst>
          </p:nvPr>
        </p:nvGraphicFramePr>
        <p:xfrm>
          <a:off x="7116826" y="2083435"/>
          <a:ext cx="1430810" cy="2810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162"/>
                <a:gridCol w="286162"/>
                <a:gridCol w="286162"/>
                <a:gridCol w="286162"/>
                <a:gridCol w="286162"/>
              </a:tblGrid>
              <a:tr h="281093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rgbClr val="E3722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rgbClr val="E3722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0" name="Table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173380"/>
              </p:ext>
            </p:extLst>
          </p:nvPr>
        </p:nvGraphicFramePr>
        <p:xfrm>
          <a:off x="7116826" y="2083435"/>
          <a:ext cx="1430810" cy="2810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162"/>
                <a:gridCol w="286162"/>
                <a:gridCol w="286162"/>
                <a:gridCol w="286162"/>
                <a:gridCol w="286162"/>
              </a:tblGrid>
              <a:tr h="281093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rgbClr val="E3722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rgbClr val="E3722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46" name="Group 145"/>
          <p:cNvGrpSpPr/>
          <p:nvPr/>
        </p:nvGrpSpPr>
        <p:grpSpPr>
          <a:xfrm>
            <a:off x="4529122" y="3770564"/>
            <a:ext cx="1353957" cy="1003412"/>
            <a:chOff x="4072299" y="-637079"/>
            <a:chExt cx="1248501" cy="1074612"/>
          </a:xfrm>
        </p:grpSpPr>
        <p:cxnSp>
          <p:nvCxnSpPr>
            <p:cNvPr id="147" name="Straight Arrow Connector 146"/>
            <p:cNvCxnSpPr/>
            <p:nvPr/>
          </p:nvCxnSpPr>
          <p:spPr>
            <a:xfrm>
              <a:off x="4404414" y="-637079"/>
              <a:ext cx="916386" cy="107461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4072299" y="-127696"/>
              <a:ext cx="942528" cy="3625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Read miss</a:t>
              </a:r>
              <a:endParaRPr lang="en-US" sz="1600" dirty="0"/>
            </a:p>
          </p:txBody>
        </p:sp>
      </p:grpSp>
      <p:cxnSp>
        <p:nvCxnSpPr>
          <p:cNvPr id="149" name="Straight Arrow Connector 148"/>
          <p:cNvCxnSpPr/>
          <p:nvPr/>
        </p:nvCxnSpPr>
        <p:spPr>
          <a:xfrm flipV="1">
            <a:off x="6763471" y="3786439"/>
            <a:ext cx="919697" cy="9821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endCxn id="156" idx="3"/>
          </p:cNvCxnSpPr>
          <p:nvPr/>
        </p:nvCxnSpPr>
        <p:spPr>
          <a:xfrm flipH="1">
            <a:off x="5313045" y="3229630"/>
            <a:ext cx="1901953" cy="73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52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538071"/>
              </p:ext>
            </p:extLst>
          </p:nvPr>
        </p:nvGraphicFramePr>
        <p:xfrm>
          <a:off x="3996309" y="2679192"/>
          <a:ext cx="1316736" cy="1115568"/>
        </p:xfrm>
        <a:graphic>
          <a:graphicData uri="http://schemas.openxmlformats.org/drawingml/2006/table">
            <a:tbl>
              <a:tblPr/>
              <a:tblGrid>
                <a:gridCol w="256032"/>
                <a:gridCol w="402336"/>
                <a:gridCol w="256032"/>
                <a:gridCol w="402336"/>
              </a:tblGrid>
              <a:tr h="279120"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820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4F4D"/>
                    </a:solidFill>
                  </a:tcPr>
                </a:tc>
              </a:tr>
              <a:tr h="2791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R </a:t>
                      </a:r>
                      <a:endParaRPr lang="en-US" sz="1600" b="1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Z</a:t>
                      </a: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W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</a:tr>
              <a:tr h="279120"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3" name="TextBox 152"/>
          <p:cNvSpPr txBox="1"/>
          <p:nvPr/>
        </p:nvSpPr>
        <p:spPr>
          <a:xfrm>
            <a:off x="560289" y="5401923"/>
            <a:ext cx="2269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self-invalidate(            )</a:t>
            </a:r>
          </a:p>
          <a:p>
            <a:r>
              <a:rPr lang="en-US" dirty="0" smtClean="0"/>
              <a:t>reset filter</a:t>
            </a:r>
            <a:endParaRPr lang="en-US" dirty="0"/>
          </a:p>
        </p:txBody>
      </p:sp>
      <p:sp>
        <p:nvSpPr>
          <p:cNvPr id="154" name="Rectangle 153"/>
          <p:cNvSpPr/>
          <p:nvPr/>
        </p:nvSpPr>
        <p:spPr>
          <a:xfrm>
            <a:off x="2095849" y="5499718"/>
            <a:ext cx="182880" cy="18288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2378242" y="5503101"/>
            <a:ext cx="182880" cy="18288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156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80736"/>
              </p:ext>
            </p:extLst>
          </p:nvPr>
        </p:nvGraphicFramePr>
        <p:xfrm>
          <a:off x="3996309" y="2679192"/>
          <a:ext cx="1316736" cy="1115568"/>
        </p:xfrm>
        <a:graphic>
          <a:graphicData uri="http://schemas.openxmlformats.org/drawingml/2006/table">
            <a:tbl>
              <a:tblPr/>
              <a:tblGrid>
                <a:gridCol w="256032"/>
                <a:gridCol w="402336"/>
                <a:gridCol w="256032"/>
                <a:gridCol w="402336"/>
              </a:tblGrid>
              <a:tr h="279120"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820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4F4D"/>
                    </a:solidFill>
                  </a:tcPr>
                </a:tc>
              </a:tr>
              <a:tr h="2791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008000"/>
                          </a:solidFill>
                          <a:latin typeface="Calibri"/>
                        </a:rPr>
                        <a:t>R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Z</a:t>
                      </a: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W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</a:tr>
              <a:tr h="2791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7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959140"/>
              </p:ext>
            </p:extLst>
          </p:nvPr>
        </p:nvGraphicFramePr>
        <p:xfrm>
          <a:off x="7234428" y="2679192"/>
          <a:ext cx="1316736" cy="1115568"/>
        </p:xfrm>
        <a:graphic>
          <a:graphicData uri="http://schemas.openxmlformats.org/drawingml/2006/table">
            <a:tbl>
              <a:tblPr/>
              <a:tblGrid>
                <a:gridCol w="256032"/>
                <a:gridCol w="402336"/>
                <a:gridCol w="256032"/>
                <a:gridCol w="402336"/>
              </a:tblGrid>
              <a:tr h="278892"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0" i="0" u="none" strike="noStrike" baseline="-1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88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</a:t>
                      </a: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4F4D"/>
                    </a:solidFill>
                  </a:tcPr>
                </a:tc>
              </a:tr>
              <a:tr h="2788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Z</a:t>
                      </a:r>
                      <a:endParaRPr lang="en-US" sz="1800" b="0" i="0" u="none" strike="noStrike" baseline="-1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8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</a:tr>
              <a:tr h="2788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baseline="-1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8" name="Table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329526"/>
              </p:ext>
            </p:extLst>
          </p:nvPr>
        </p:nvGraphicFramePr>
        <p:xfrm>
          <a:off x="3909564" y="2083435"/>
          <a:ext cx="1430810" cy="2774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162"/>
                <a:gridCol w="286162"/>
                <a:gridCol w="286162"/>
                <a:gridCol w="286162"/>
                <a:gridCol w="286162"/>
              </a:tblGrid>
              <a:tr h="27741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9" name="Table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128677"/>
              </p:ext>
            </p:extLst>
          </p:nvPr>
        </p:nvGraphicFramePr>
        <p:xfrm>
          <a:off x="7116826" y="2083435"/>
          <a:ext cx="1430810" cy="2774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162"/>
                <a:gridCol w="286162"/>
                <a:gridCol w="286162"/>
                <a:gridCol w="286162"/>
                <a:gridCol w="286162"/>
              </a:tblGrid>
              <a:tr h="27741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18288" marB="1828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4" name="Rectangle 163"/>
          <p:cNvSpPr/>
          <p:nvPr/>
        </p:nvSpPr>
        <p:spPr>
          <a:xfrm>
            <a:off x="5718120" y="4963190"/>
            <a:ext cx="1298448" cy="365974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 smtClean="0">
              <a:solidFill>
                <a:srgbClr val="E37222"/>
              </a:solidFill>
              <a:latin typeface="Arial Narrow"/>
              <a:cs typeface="Arial Narrow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4005453" y="2871052"/>
            <a:ext cx="1298448" cy="365974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 smtClean="0">
              <a:solidFill>
                <a:srgbClr val="E37222"/>
              </a:solidFill>
              <a:latin typeface="Arial Narrow"/>
              <a:cs typeface="Arial Narrow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920801" y="3179461"/>
            <a:ext cx="731520" cy="418097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7243572" y="2871216"/>
            <a:ext cx="1298448" cy="365974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 smtClean="0">
              <a:solidFill>
                <a:srgbClr val="E37222"/>
              </a:solidFill>
              <a:latin typeface="Arial Narrow"/>
              <a:cs typeface="Arial Narrow"/>
            </a:endParaRPr>
          </a:p>
        </p:txBody>
      </p:sp>
      <p:sp>
        <p:nvSpPr>
          <p:cNvPr id="124" name="Rounded Rectangle 123"/>
          <p:cNvSpPr/>
          <p:nvPr/>
        </p:nvSpPr>
        <p:spPr>
          <a:xfrm>
            <a:off x="7161293" y="3178726"/>
            <a:ext cx="731520" cy="450582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ounded Rectangle 132"/>
          <p:cNvSpPr/>
          <p:nvPr/>
        </p:nvSpPr>
        <p:spPr>
          <a:xfrm>
            <a:off x="7860311" y="3178726"/>
            <a:ext cx="731520" cy="450582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ounded Rectangle 161"/>
          <p:cNvSpPr/>
          <p:nvPr/>
        </p:nvSpPr>
        <p:spPr>
          <a:xfrm>
            <a:off x="7161293" y="3187052"/>
            <a:ext cx="731520" cy="442256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TextBox 167"/>
          <p:cNvSpPr txBox="1"/>
          <p:nvPr/>
        </p:nvSpPr>
        <p:spPr>
          <a:xfrm>
            <a:off x="3856134" y="2311735"/>
            <a:ext cx="1923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Z                  W</a:t>
            </a:r>
            <a:endParaRPr lang="en-US" sz="1400" dirty="0"/>
          </a:p>
        </p:txBody>
      </p:sp>
      <p:sp>
        <p:nvSpPr>
          <p:cNvPr id="151" name="Rounded Rectangle 150"/>
          <p:cNvSpPr/>
          <p:nvPr/>
        </p:nvSpPr>
        <p:spPr>
          <a:xfrm>
            <a:off x="4667268" y="3178726"/>
            <a:ext cx="731520" cy="418832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ounded Rectangle 159"/>
          <p:cNvSpPr/>
          <p:nvPr/>
        </p:nvSpPr>
        <p:spPr>
          <a:xfrm>
            <a:off x="4652145" y="3179462"/>
            <a:ext cx="731520" cy="418096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3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6803E-6 -4.07819E-6 L -0.00018 0.1649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82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16493 L -0.00017 0.2213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2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5274E-6 8.21189E-7 L 0.35164 -0.00093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8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22138 L -0.00017 0.26903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26902 L 1.43155E-6 0.33264 " pathEditMode="relative" rAng="0" ptsTypes="AA">
                                      <p:cBhvr>
                                        <p:cTn id="10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96873E-6 -3.89544E-6 L -0.35164 -3.89544E-6 " pathEditMode="relative" rAng="0" ptsTypes="AA">
                                      <p:cBhvr>
                                        <p:cTn id="11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82" y="0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3155E-6 0.33264 L -0.00018 0.51446 " pathEditMode="relative" rAng="0" ptsTypes="AA">
                                      <p:cBhvr>
                                        <p:cTn id="14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9091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4" grpId="1" animBg="1"/>
      <p:bldP spid="74" grpId="2" animBg="1"/>
      <p:bldP spid="74" grpId="3" animBg="1"/>
      <p:bldP spid="74" grpId="4" animBg="1"/>
      <p:bldP spid="77" grpId="0" animBg="1"/>
      <p:bldP spid="77" grpId="1" animBg="1"/>
      <p:bldP spid="124" grpId="0" animBg="1"/>
      <p:bldP spid="124" grpId="1" animBg="1"/>
      <p:bldP spid="133" grpId="0" animBg="1"/>
      <p:bldP spid="133" grpId="1" animBg="1"/>
      <p:bldP spid="162" grpId="0" animBg="1"/>
      <p:bldP spid="151" grpId="0" animBg="1"/>
      <p:bldP spid="151" grpId="1" animBg="1"/>
      <p:bldP spid="16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471487" y="2899616"/>
            <a:ext cx="640080" cy="183698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360472" y="2922124"/>
            <a:ext cx="640080" cy="181448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439" y="274638"/>
            <a:ext cx="853562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Optimization to reduce self-invalidation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9474" y="2585407"/>
            <a:ext cx="5584526" cy="26288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</a:rPr>
              <a:t>loads in Registered state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</a:rPr>
              <a:t>“</a:t>
            </a:r>
            <a:r>
              <a:rPr lang="en-US" sz="2800" dirty="0" smtClean="0">
                <a:solidFill>
                  <a:srgbClr val="E37222"/>
                </a:solidFill>
              </a:rPr>
              <a:t>Touched-atomic</a:t>
            </a:r>
            <a:r>
              <a:rPr lang="en-US" sz="2800" dirty="0" smtClean="0">
                <a:solidFill>
                  <a:srgbClr val="000000"/>
                </a:solidFill>
              </a:rPr>
              <a:t>” bit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Set on first atomic load</a:t>
            </a:r>
            <a:endParaRPr lang="en-US" sz="2800" dirty="0" smtClean="0">
              <a:solidFill>
                <a:srgbClr val="000000"/>
              </a:solidFill>
            </a:endParaRP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S</a:t>
            </a:r>
            <a:r>
              <a:rPr lang="en-US" sz="2400" dirty="0" smtClean="0">
                <a:solidFill>
                  <a:srgbClr val="000000"/>
                </a:solidFill>
              </a:rPr>
              <a:t>ubsequent load don’t self-invalidate </a:t>
            </a:r>
            <a:endParaRPr lang="en-US" sz="3200" dirty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More in the paper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71487" y="2546943"/>
            <a:ext cx="2391570" cy="375181"/>
            <a:chOff x="5076796" y="2023892"/>
            <a:chExt cx="2391570" cy="375181"/>
          </a:xfrm>
        </p:grpSpPr>
        <p:sp>
          <p:nvSpPr>
            <p:cNvPr id="9" name="Rectangle 8"/>
            <p:cNvSpPr/>
            <p:nvPr/>
          </p:nvSpPr>
          <p:spPr>
            <a:xfrm>
              <a:off x="5076796" y="2023892"/>
              <a:ext cx="2391570" cy="145741"/>
            </a:xfrm>
            <a:prstGeom prst="rect">
              <a:avLst/>
            </a:prstGeom>
            <a:solidFill>
              <a:srgbClr val="002664"/>
            </a:solidFill>
            <a:ln>
              <a:solidFill>
                <a:srgbClr val="00266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9" idx="2"/>
            </p:cNvCxnSpPr>
            <p:nvPr/>
          </p:nvCxnSpPr>
          <p:spPr>
            <a:xfrm flipH="1">
              <a:off x="5396836" y="2169633"/>
              <a:ext cx="875745" cy="225889"/>
            </a:xfrm>
            <a:prstGeom prst="line">
              <a:avLst/>
            </a:prstGeom>
            <a:ln>
              <a:solidFill>
                <a:srgbClr val="4A452A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9" idx="2"/>
            </p:cNvCxnSpPr>
            <p:nvPr/>
          </p:nvCxnSpPr>
          <p:spPr>
            <a:xfrm>
              <a:off x="6272581" y="2169633"/>
              <a:ext cx="13240" cy="229440"/>
            </a:xfrm>
            <a:prstGeom prst="line">
              <a:avLst/>
            </a:prstGeom>
            <a:ln>
              <a:solidFill>
                <a:srgbClr val="4A452A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684388" y="227047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 rot="5400000">
            <a:off x="2361364" y="3193046"/>
            <a:ext cx="380463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endParaRPr lang="en-US" sz="2800" b="1" dirty="0" smtClean="0"/>
          </a:p>
          <a:p>
            <a:pPr>
              <a:lnSpc>
                <a:spcPct val="50000"/>
              </a:lnSpc>
            </a:pPr>
            <a:r>
              <a:rPr lang="en-US" sz="2800" b="1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en-US" sz="2800" b="1" dirty="0" smtClean="0"/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3066" y="1346612"/>
            <a:ext cx="28443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in </a:t>
            </a:r>
            <a:r>
              <a:rPr lang="en-US" b="1" dirty="0" err="1" smtClean="0"/>
              <a:t>DeNovo</a:t>
            </a:r>
            <a:r>
              <a:rPr lang="en-US" b="1" dirty="0" smtClean="0"/>
              <a:t>-region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Y in </a:t>
            </a:r>
            <a:r>
              <a:rPr lang="en-US" b="1" dirty="0" err="1" smtClean="0"/>
              <a:t>DeNovo</a:t>
            </a:r>
            <a:r>
              <a:rPr lang="en-US" b="1" dirty="0" smtClean="0"/>
              <a:t>-region</a:t>
            </a:r>
          </a:p>
          <a:p>
            <a:r>
              <a:rPr lang="en-US" dirty="0" smtClean="0"/>
              <a:t>Z in </a:t>
            </a:r>
            <a:r>
              <a:rPr lang="en-US" b="1" dirty="0" smtClean="0"/>
              <a:t>atomic </a:t>
            </a:r>
            <a:r>
              <a:rPr lang="en-US" b="1" dirty="0" err="1" smtClean="0"/>
              <a:t>DeNovo</a:t>
            </a:r>
            <a:r>
              <a:rPr lang="en-US" b="1" dirty="0" smtClean="0"/>
              <a:t>-region</a:t>
            </a:r>
          </a:p>
          <a:p>
            <a:r>
              <a:rPr lang="en-US" dirty="0" smtClean="0"/>
              <a:t>W in </a:t>
            </a:r>
            <a:r>
              <a:rPr lang="en-US" b="1" dirty="0" smtClean="0"/>
              <a:t>atomic </a:t>
            </a:r>
            <a:r>
              <a:rPr lang="en-US" b="1" dirty="0" err="1" smtClean="0"/>
              <a:t>DeNovo</a:t>
            </a:r>
            <a:r>
              <a:rPr lang="en-US" b="1" dirty="0" smtClean="0"/>
              <a:t>-region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447379" y="1498900"/>
            <a:ext cx="182880" cy="1828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29175" y="1746090"/>
            <a:ext cx="182880" cy="18288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121661" y="2019563"/>
            <a:ext cx="182880" cy="18288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34200" y="1299721"/>
            <a:ext cx="2654711" cy="700884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rgbClr val="E37222"/>
              </a:solidFill>
              <a:latin typeface="Arial Narrow"/>
              <a:cs typeface="Arial Narrow"/>
            </a:endParaRPr>
          </a:p>
        </p:txBody>
      </p:sp>
      <p:sp>
        <p:nvSpPr>
          <p:cNvPr id="33" name="Right Arrow 32"/>
          <p:cNvSpPr/>
          <p:nvPr/>
        </p:nvSpPr>
        <p:spPr>
          <a:xfrm>
            <a:off x="16543" y="3422794"/>
            <a:ext cx="402274" cy="277541"/>
          </a:xfrm>
          <a:prstGeom prst="right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452531" y="3037337"/>
            <a:ext cx="644756" cy="712078"/>
            <a:chOff x="471771" y="2921873"/>
            <a:chExt cx="644756" cy="712078"/>
          </a:xfrm>
        </p:grpSpPr>
        <p:sp>
          <p:nvSpPr>
            <p:cNvPr id="5" name="Double Brace 4"/>
            <p:cNvSpPr/>
            <p:nvPr/>
          </p:nvSpPr>
          <p:spPr>
            <a:xfrm rot="5400000">
              <a:off x="464646" y="2982071"/>
              <a:ext cx="673611" cy="630150"/>
            </a:xfrm>
            <a:prstGeom prst="bracePair">
              <a:avLst/>
            </a:prstGeom>
            <a:solidFill>
              <a:schemeClr val="accent6">
                <a:alpha val="30000"/>
              </a:schemeClr>
            </a:solidFill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471771" y="2921873"/>
              <a:ext cx="603628" cy="707886"/>
              <a:chOff x="5096978" y="2725488"/>
              <a:chExt cx="603628" cy="707886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5517726" y="2865441"/>
                <a:ext cx="182880" cy="182880"/>
              </a:xfrm>
              <a:prstGeom prst="rect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096978" y="2725488"/>
                <a:ext cx="45479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ST</a:t>
                </a:r>
              </a:p>
              <a:p>
                <a:r>
                  <a:rPr lang="en-US" sz="2000" b="1" dirty="0" smtClean="0"/>
                  <a:t>LD  </a:t>
                </a:r>
                <a:endParaRPr lang="en-US" sz="2000" b="1" dirty="0"/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893271" y="3365890"/>
              <a:ext cx="182880" cy="18288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40" name="Right Arrow 39"/>
          <p:cNvSpPr/>
          <p:nvPr/>
        </p:nvSpPr>
        <p:spPr>
          <a:xfrm>
            <a:off x="35686" y="3982931"/>
            <a:ext cx="402274" cy="277541"/>
          </a:xfrm>
          <a:prstGeom prst="right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198237" y="2266753"/>
            <a:ext cx="182880" cy="18288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514951" y="4742790"/>
            <a:ext cx="2391570" cy="351305"/>
            <a:chOff x="5076796" y="3656725"/>
            <a:chExt cx="2391570" cy="351305"/>
          </a:xfrm>
        </p:grpSpPr>
        <p:sp>
          <p:nvSpPr>
            <p:cNvPr id="45" name="Rectangle 44"/>
            <p:cNvSpPr/>
            <p:nvPr/>
          </p:nvSpPr>
          <p:spPr>
            <a:xfrm>
              <a:off x="5076796" y="3851231"/>
              <a:ext cx="2391570" cy="156799"/>
            </a:xfrm>
            <a:prstGeom prst="rect">
              <a:avLst/>
            </a:prstGeom>
            <a:solidFill>
              <a:srgbClr val="002664"/>
            </a:solidFill>
            <a:ln>
              <a:solidFill>
                <a:srgbClr val="002664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>
              <a:endCxn id="45" idx="0"/>
            </p:cNvCxnSpPr>
            <p:nvPr/>
          </p:nvCxnSpPr>
          <p:spPr>
            <a:xfrm>
              <a:off x="5374862" y="3656725"/>
              <a:ext cx="897719" cy="194506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45" idx="0"/>
            </p:cNvCxnSpPr>
            <p:nvPr/>
          </p:nvCxnSpPr>
          <p:spPr>
            <a:xfrm>
              <a:off x="6263847" y="3656725"/>
              <a:ext cx="8734" cy="194506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554189" y="5194875"/>
            <a:ext cx="2269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self-invalidate(            )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2089749" y="5292670"/>
            <a:ext cx="182880" cy="1828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372142" y="5296053"/>
            <a:ext cx="182880" cy="18288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27353" y="5160254"/>
            <a:ext cx="2322817" cy="350442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rgbClr val="E37222"/>
              </a:solidFill>
              <a:latin typeface="Arial Narrow"/>
              <a:cs typeface="Arial Narrow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322560" y="3609460"/>
            <a:ext cx="663819" cy="816304"/>
            <a:chOff x="1341800" y="3493996"/>
            <a:chExt cx="663819" cy="816304"/>
          </a:xfrm>
        </p:grpSpPr>
        <p:sp>
          <p:nvSpPr>
            <p:cNvPr id="7" name="Double Brace 6"/>
            <p:cNvSpPr/>
            <p:nvPr/>
          </p:nvSpPr>
          <p:spPr>
            <a:xfrm rot="5400000">
              <a:off x="1291175" y="3595857"/>
              <a:ext cx="798737" cy="630150"/>
            </a:xfrm>
            <a:prstGeom prst="bracePair">
              <a:avLst/>
            </a:prstGeom>
            <a:solidFill>
              <a:schemeClr val="accent6">
                <a:alpha val="30000"/>
              </a:schemeClr>
            </a:solidFill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41800" y="3493996"/>
              <a:ext cx="45479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LD</a:t>
              </a:r>
            </a:p>
            <a:p>
              <a:r>
                <a:rPr lang="en-US" sz="2000" b="1" dirty="0" smtClean="0"/>
                <a:t>LD </a:t>
              </a:r>
              <a:endParaRPr lang="en-US" sz="2000" b="1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765247" y="3631302"/>
              <a:ext cx="182880" cy="18288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765999" y="3935366"/>
              <a:ext cx="182880" cy="18288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04999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43" y="1600200"/>
            <a:ext cx="864862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Hardware Bloom filter</a:t>
            </a:r>
          </a:p>
          <a:p>
            <a:pPr lvl="1"/>
            <a:r>
              <a:rPr lang="en-US" dirty="0" smtClean="0">
                <a:solidFill>
                  <a:srgbClr val="E37222"/>
                </a:solidFill>
              </a:rPr>
              <a:t>256 bits per core </a:t>
            </a:r>
          </a:p>
          <a:p>
            <a:r>
              <a:rPr lang="en-US" dirty="0" smtClean="0"/>
              <a:t>Storage overhead</a:t>
            </a:r>
          </a:p>
          <a:p>
            <a:pPr lvl="1"/>
            <a:r>
              <a:rPr lang="en-US" dirty="0" smtClean="0"/>
              <a:t>One additional state, but no storage overhead (2 bits) </a:t>
            </a:r>
          </a:p>
          <a:p>
            <a:pPr lvl="1"/>
            <a:r>
              <a:rPr lang="en-US" dirty="0" smtClean="0"/>
              <a:t>“Touched-atomic” bit per word in L1</a:t>
            </a:r>
          </a:p>
          <a:p>
            <a:r>
              <a:rPr lang="en-US" dirty="0" smtClean="0"/>
              <a:t>Communication overhead</a:t>
            </a:r>
          </a:p>
          <a:p>
            <a:pPr lvl="1"/>
            <a:r>
              <a:rPr lang="en-US" dirty="0" smtClean="0"/>
              <a:t>Bloom filter piggybacked on lock transfer message</a:t>
            </a:r>
          </a:p>
          <a:p>
            <a:pPr lvl="1"/>
            <a:r>
              <a:rPr lang="en-US" dirty="0" err="1"/>
              <a:t>W</a:t>
            </a:r>
            <a:r>
              <a:rPr lang="en-US" dirty="0" err="1" smtClean="0"/>
              <a:t>riteback</a:t>
            </a:r>
            <a:r>
              <a:rPr lang="en-US" dirty="0" smtClean="0"/>
              <a:t> messages for locks </a:t>
            </a:r>
          </a:p>
          <a:p>
            <a:pPr lvl="2"/>
            <a:r>
              <a:rPr lang="en-US" dirty="0" smtClean="0"/>
              <a:t>Lock </a:t>
            </a:r>
            <a:r>
              <a:rPr lang="en-US" dirty="0" err="1" smtClean="0"/>
              <a:t>writebacks</a:t>
            </a:r>
            <a:r>
              <a:rPr lang="en-US" dirty="0" smtClean="0"/>
              <a:t> carry more info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099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073" y="274638"/>
            <a:ext cx="846849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8368" cy="47031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Simulator: </a:t>
            </a:r>
            <a:r>
              <a:rPr lang="en-US" dirty="0" err="1" smtClean="0"/>
              <a:t>Simics</a:t>
            </a:r>
            <a:r>
              <a:rPr lang="en-US" dirty="0" smtClean="0"/>
              <a:t> + GEMS + Garnet</a:t>
            </a:r>
          </a:p>
          <a:p>
            <a:r>
              <a:rPr lang="en-US" dirty="0" smtClean="0"/>
              <a:t>System Parameters</a:t>
            </a:r>
          </a:p>
          <a:p>
            <a:pPr lvl="1"/>
            <a:r>
              <a:rPr lang="en-US" dirty="0" smtClean="0"/>
              <a:t>16 in-order cores</a:t>
            </a:r>
          </a:p>
          <a:p>
            <a:r>
              <a:rPr lang="en-US" dirty="0" smtClean="0"/>
              <a:t>Workloads</a:t>
            </a:r>
          </a:p>
          <a:p>
            <a:pPr lvl="1"/>
            <a:r>
              <a:rPr lang="en-US" dirty="0" smtClean="0"/>
              <a:t>SPLASH-2, PARSEC and STAMP</a:t>
            </a:r>
          </a:p>
          <a:p>
            <a:pPr lvl="1"/>
            <a:r>
              <a:rPr lang="en-US" dirty="0" smtClean="0"/>
              <a:t>Unchanged except region/effect and self-invalidation  </a:t>
            </a:r>
          </a:p>
          <a:p>
            <a:r>
              <a:rPr lang="en-US" dirty="0" smtClean="0"/>
              <a:t>Protocols</a:t>
            </a:r>
          </a:p>
          <a:p>
            <a:pPr lvl="1"/>
            <a:r>
              <a:rPr lang="en-US" dirty="0" smtClean="0"/>
              <a:t>MESI and </a:t>
            </a:r>
            <a:r>
              <a:rPr lang="en-US" dirty="0" err="1" smtClean="0"/>
              <a:t>DeNovoND</a:t>
            </a:r>
            <a:endParaRPr lang="en-US" dirty="0" smtClean="0"/>
          </a:p>
          <a:p>
            <a:pPr lvl="1"/>
            <a:r>
              <a:rPr lang="en-US" dirty="0"/>
              <a:t>W</a:t>
            </a:r>
            <a:r>
              <a:rPr lang="en-US" dirty="0" smtClean="0"/>
              <a:t>ith idealized locks and realistic locks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177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8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MESI vs. </a:t>
            </a:r>
            <a:r>
              <a:rPr lang="en-US" dirty="0" err="1" smtClean="0"/>
              <a:t>DeNovoND</a:t>
            </a:r>
            <a:r>
              <a:rPr lang="en-US" dirty="0" smtClean="0"/>
              <a:t>: </a:t>
            </a:r>
            <a:r>
              <a:rPr lang="en-US" dirty="0"/>
              <a:t>I</a:t>
            </a:r>
            <a:r>
              <a:rPr lang="en-US" dirty="0" smtClean="0"/>
              <a:t>dealized lock 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89129" y="4682587"/>
            <a:ext cx="9018576" cy="1443575"/>
          </a:xfrm>
        </p:spPr>
        <p:txBody>
          <a:bodyPr>
            <a:normAutofit/>
          </a:bodyPr>
          <a:lstStyle/>
          <a:p>
            <a:r>
              <a:rPr lang="en-US" dirty="0" err="1" smtClean="0"/>
              <a:t>DeNovoND</a:t>
            </a:r>
            <a:r>
              <a:rPr lang="en-US" dirty="0" smtClean="0"/>
              <a:t> performs comparable to MESI for all apps</a:t>
            </a:r>
            <a:endParaRPr lang="en-US" dirty="0"/>
          </a:p>
          <a:p>
            <a:pPr lvl="1"/>
            <a:r>
              <a:rPr lang="en-US" dirty="0"/>
              <a:t>F</a:t>
            </a:r>
            <a:r>
              <a:rPr lang="en-US" dirty="0" smtClean="0"/>
              <a:t>or both DIL-INF and DIL-256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02663" y="3986189"/>
            <a:ext cx="85159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 </a:t>
            </a:r>
            <a:r>
              <a:rPr lang="en-US" b="1" dirty="0" err="1"/>
              <a:t>barnes</a:t>
            </a:r>
            <a:r>
              <a:rPr lang="en-US" b="1" dirty="0"/>
              <a:t>   </a:t>
            </a:r>
            <a:r>
              <a:rPr lang="en-US" b="1" dirty="0" smtClean="0"/>
              <a:t>      </a:t>
            </a:r>
            <a:r>
              <a:rPr lang="en-US" b="1" dirty="0"/>
              <a:t>ocean       </a:t>
            </a:r>
            <a:r>
              <a:rPr lang="en-US" b="1" dirty="0" smtClean="0"/>
              <a:t>   </a:t>
            </a:r>
            <a:r>
              <a:rPr lang="en-US" b="1" dirty="0"/>
              <a:t>water   </a:t>
            </a:r>
            <a:r>
              <a:rPr lang="en-US" b="1" dirty="0" err="1"/>
              <a:t>fluidanimate</a:t>
            </a:r>
            <a:r>
              <a:rPr lang="en-US" b="1" dirty="0"/>
              <a:t>  </a:t>
            </a:r>
            <a:r>
              <a:rPr lang="en-US" b="1" dirty="0" err="1"/>
              <a:t>streamcluster</a:t>
            </a:r>
            <a:r>
              <a:rPr lang="en-US" b="1" dirty="0"/>
              <a:t>   </a:t>
            </a:r>
            <a:r>
              <a:rPr lang="en-US" b="1" dirty="0" err="1"/>
              <a:t>tsp</a:t>
            </a:r>
            <a:r>
              <a:rPr lang="en-US" b="1" dirty="0"/>
              <a:t>      </a:t>
            </a:r>
            <a:r>
              <a:rPr lang="en-US" b="1" dirty="0" smtClean="0"/>
              <a:t>     </a:t>
            </a:r>
            <a:r>
              <a:rPr lang="en-US" b="1" dirty="0" err="1"/>
              <a:t>kmeans</a:t>
            </a:r>
            <a:r>
              <a:rPr lang="en-US" b="1" dirty="0"/>
              <a:t>         ssca2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0632" y="1043345"/>
            <a:ext cx="9515855" cy="33284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0632" y="1047261"/>
            <a:ext cx="9515855" cy="332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5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MESI vs. </a:t>
            </a:r>
            <a:r>
              <a:rPr lang="en-US" dirty="0" err="1" smtClean="0"/>
              <a:t>DeNovoND</a:t>
            </a:r>
            <a:r>
              <a:rPr lang="en-US" dirty="0" smtClean="0"/>
              <a:t>: </a:t>
            </a:r>
            <a:r>
              <a:rPr lang="en-US" dirty="0"/>
              <a:t>R</a:t>
            </a:r>
            <a:r>
              <a:rPr lang="en-US" dirty="0" smtClean="0"/>
              <a:t>ealistic lock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3597" y="4580018"/>
            <a:ext cx="9065611" cy="1577990"/>
          </a:xfrm>
        </p:spPr>
        <p:txBody>
          <a:bodyPr>
            <a:normAutofit/>
          </a:bodyPr>
          <a:lstStyle/>
          <a:p>
            <a:r>
              <a:rPr lang="en-US" i="1" dirty="0" err="1" smtClean="0"/>
              <a:t>pthread</a:t>
            </a:r>
            <a:r>
              <a:rPr lang="en-US" dirty="0" smtClean="0"/>
              <a:t> lock vs. distributed queue-based lock</a:t>
            </a:r>
          </a:p>
          <a:p>
            <a:r>
              <a:rPr lang="en-US" dirty="0" err="1" smtClean="0"/>
              <a:t>DeNovoND</a:t>
            </a:r>
            <a:r>
              <a:rPr lang="en-US" dirty="0" smtClean="0"/>
              <a:t> performs comparable or better than MESI</a:t>
            </a:r>
          </a:p>
        </p:txBody>
      </p:sp>
      <p:sp>
        <p:nvSpPr>
          <p:cNvPr id="8" name="Rectangle 7"/>
          <p:cNvSpPr/>
          <p:nvPr/>
        </p:nvSpPr>
        <p:spPr>
          <a:xfrm>
            <a:off x="502663" y="3986189"/>
            <a:ext cx="85159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 </a:t>
            </a:r>
            <a:r>
              <a:rPr lang="en-US" b="1" dirty="0" err="1"/>
              <a:t>barnes</a:t>
            </a:r>
            <a:r>
              <a:rPr lang="en-US" b="1" dirty="0"/>
              <a:t>   </a:t>
            </a:r>
            <a:r>
              <a:rPr lang="en-US" b="1" dirty="0" smtClean="0"/>
              <a:t>      </a:t>
            </a:r>
            <a:r>
              <a:rPr lang="en-US" b="1" dirty="0"/>
              <a:t>ocean       </a:t>
            </a:r>
            <a:r>
              <a:rPr lang="en-US" b="1" dirty="0" smtClean="0"/>
              <a:t>   </a:t>
            </a:r>
            <a:r>
              <a:rPr lang="en-US" b="1" dirty="0"/>
              <a:t>water   </a:t>
            </a:r>
            <a:r>
              <a:rPr lang="en-US" b="1" dirty="0" err="1"/>
              <a:t>fluidanimate</a:t>
            </a:r>
            <a:r>
              <a:rPr lang="en-US" b="1" dirty="0"/>
              <a:t>  </a:t>
            </a:r>
            <a:r>
              <a:rPr lang="en-US" b="1" dirty="0" err="1"/>
              <a:t>streamcluster</a:t>
            </a:r>
            <a:r>
              <a:rPr lang="en-US" b="1" dirty="0"/>
              <a:t>   </a:t>
            </a:r>
            <a:r>
              <a:rPr lang="en-US" b="1" dirty="0" err="1"/>
              <a:t>tsp</a:t>
            </a:r>
            <a:r>
              <a:rPr lang="en-US" b="1" dirty="0"/>
              <a:t>      </a:t>
            </a:r>
            <a:r>
              <a:rPr lang="en-US" b="1" dirty="0" smtClean="0"/>
              <a:t>     </a:t>
            </a:r>
            <a:r>
              <a:rPr lang="en-US" b="1" dirty="0" err="1"/>
              <a:t>kmeans</a:t>
            </a:r>
            <a:r>
              <a:rPr lang="en-US" b="1" dirty="0"/>
              <a:t>         ssca2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0634" y="997160"/>
            <a:ext cx="9514399" cy="338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64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Traffic (Realistic lock)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0125" y="4426732"/>
            <a:ext cx="8619699" cy="169943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DeNovoND</a:t>
            </a:r>
            <a:r>
              <a:rPr lang="en-US" dirty="0" smtClean="0"/>
              <a:t> has 33% less traffic than MESI (67% max)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invalidation traffic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educed load misses due to lack of false sharing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7034" y="1114855"/>
            <a:ext cx="9518904" cy="331187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942662" y="1624057"/>
            <a:ext cx="2113633" cy="1853091"/>
          </a:xfrm>
          <a:prstGeom prst="rect">
            <a:avLst/>
          </a:prstGeom>
          <a:noFill/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663" y="3986189"/>
            <a:ext cx="85159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 </a:t>
            </a:r>
            <a:r>
              <a:rPr lang="en-US" b="1" dirty="0" err="1"/>
              <a:t>barnes</a:t>
            </a:r>
            <a:r>
              <a:rPr lang="en-US" b="1" dirty="0"/>
              <a:t>   </a:t>
            </a:r>
            <a:r>
              <a:rPr lang="en-US" b="1" dirty="0" smtClean="0"/>
              <a:t>      </a:t>
            </a:r>
            <a:r>
              <a:rPr lang="en-US" b="1" dirty="0"/>
              <a:t>ocean       </a:t>
            </a:r>
            <a:r>
              <a:rPr lang="en-US" b="1" dirty="0" smtClean="0"/>
              <a:t>   </a:t>
            </a:r>
            <a:r>
              <a:rPr lang="en-US" b="1" dirty="0"/>
              <a:t>water   </a:t>
            </a:r>
            <a:r>
              <a:rPr lang="en-US" b="1" dirty="0" err="1"/>
              <a:t>fluidanimate</a:t>
            </a:r>
            <a:r>
              <a:rPr lang="en-US" b="1" dirty="0"/>
              <a:t>  </a:t>
            </a:r>
            <a:r>
              <a:rPr lang="en-US" b="1" dirty="0" err="1"/>
              <a:t>streamcluster</a:t>
            </a:r>
            <a:r>
              <a:rPr lang="en-US" b="1" dirty="0"/>
              <a:t>   </a:t>
            </a:r>
            <a:r>
              <a:rPr lang="en-US" b="1" dirty="0" err="1"/>
              <a:t>tsp</a:t>
            </a:r>
            <a:r>
              <a:rPr lang="en-US" b="1" dirty="0"/>
              <a:t>      </a:t>
            </a:r>
            <a:r>
              <a:rPr lang="en-US" b="1" dirty="0" smtClean="0"/>
              <a:t>     </a:t>
            </a:r>
            <a:r>
              <a:rPr lang="en-US" b="1" dirty="0" err="1"/>
              <a:t>kmeans</a:t>
            </a:r>
            <a:r>
              <a:rPr lang="en-US" b="1" dirty="0"/>
              <a:t>         ssca2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230" y="1403630"/>
            <a:ext cx="2635600" cy="40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15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E37222"/>
                </a:solidFill>
                <a:latin typeface="Arial Narrow" pitchFamily="-65" charset="0"/>
                <a:ea typeface="ＭＳ Ｐゴシック" pitchFamily="-65" charset="-128"/>
              </a:rPr>
              <a:t>DeNovoND</a:t>
            </a:r>
            <a:r>
              <a:rPr lang="en-US" dirty="0">
                <a:solidFill>
                  <a:srgbClr val="E37222"/>
                </a:solidFill>
                <a:latin typeface="Arial Narrow" pitchFamily="-65" charset="0"/>
                <a:ea typeface="ＭＳ Ｐゴシック" pitchFamily="-65" charset="-128"/>
              </a:rPr>
              <a:t>: </a:t>
            </a:r>
            <a:r>
              <a:rPr lang="en-US" dirty="0" smtClean="0">
                <a:solidFill>
                  <a:srgbClr val="E37222"/>
                </a:solidFill>
                <a:latin typeface="Arial Narrow" pitchFamily="-65" charset="0"/>
                <a:ea typeface="ＭＳ Ｐゴシック" pitchFamily="-65" charset="-128"/>
              </a:rPr>
              <a:t>Efficient HW support for non-determinism</a:t>
            </a:r>
          </a:p>
          <a:p>
            <a:pPr lvl="1"/>
            <a:r>
              <a:rPr lang="en-US" dirty="0" smtClean="0">
                <a:latin typeface="Arial Narrow" pitchFamily="-65" charset="0"/>
                <a:ea typeface="ＭＳ Ｐゴシック" pitchFamily="-65" charset="-128"/>
              </a:rPr>
              <a:t>Minimal </a:t>
            </a:r>
            <a:r>
              <a:rPr lang="en-US" dirty="0">
                <a:latin typeface="Arial Narrow" pitchFamily="-65" charset="0"/>
                <a:ea typeface="ＭＳ Ｐゴシック" pitchFamily="-65" charset="-128"/>
              </a:rPr>
              <a:t>additional </a:t>
            </a:r>
            <a:r>
              <a:rPr lang="en-US" dirty="0" smtClean="0">
                <a:latin typeface="Arial Narrow" pitchFamily="-65" charset="0"/>
                <a:ea typeface="ＭＳ Ｐゴシック" pitchFamily="-65" charset="-128"/>
              </a:rPr>
              <a:t>HW </a:t>
            </a:r>
            <a:r>
              <a:rPr lang="en-US" dirty="0">
                <a:latin typeface="Arial Narrow" pitchFamily="-65" charset="0"/>
                <a:ea typeface="ＭＳ Ｐゴシック" pitchFamily="-65" charset="-128"/>
              </a:rPr>
              <a:t>for </a:t>
            </a:r>
            <a:r>
              <a:rPr lang="en-US" dirty="0" smtClean="0">
                <a:latin typeface="Arial Narrow" pitchFamily="-65" charset="0"/>
                <a:ea typeface="ＭＳ Ｐゴシック" pitchFamily="-65" charset="-128"/>
              </a:rPr>
              <a:t>safe non</a:t>
            </a:r>
            <a:r>
              <a:rPr lang="en-US" dirty="0">
                <a:latin typeface="Arial Narrow" pitchFamily="-65" charset="0"/>
                <a:ea typeface="ＭＳ Ｐゴシック" pitchFamily="-65" charset="-128"/>
              </a:rPr>
              <a:t>-determinism</a:t>
            </a:r>
          </a:p>
          <a:p>
            <a:pPr lvl="1"/>
            <a:r>
              <a:rPr lang="en-US" dirty="0" smtClean="0">
                <a:latin typeface="Arial Narrow" pitchFamily="-65" charset="0"/>
                <a:ea typeface="ＭＳ Ｐゴシック" pitchFamily="-65" charset="-128"/>
              </a:rPr>
              <a:t>Comparable </a:t>
            </a:r>
            <a:r>
              <a:rPr lang="en-US" dirty="0">
                <a:latin typeface="Arial Narrow" pitchFamily="-65" charset="0"/>
                <a:ea typeface="ＭＳ Ｐゴシック" pitchFamily="-65" charset="-128"/>
              </a:rPr>
              <a:t>performance to MESI</a:t>
            </a:r>
          </a:p>
          <a:p>
            <a:pPr lvl="1"/>
            <a:r>
              <a:rPr lang="en-US" dirty="0" smtClean="0">
                <a:latin typeface="Arial Narrow" pitchFamily="-65" charset="0"/>
                <a:ea typeface="ＭＳ Ｐゴシック" pitchFamily="-65" charset="-128"/>
              </a:rPr>
              <a:t>30</a:t>
            </a:r>
            <a:r>
              <a:rPr lang="en-US" dirty="0">
                <a:latin typeface="Arial Narrow" pitchFamily="-65" charset="0"/>
                <a:ea typeface="ＭＳ Ｐゴシック" pitchFamily="-65" charset="-128"/>
              </a:rPr>
              <a:t>% lower network traffic than MESI</a:t>
            </a:r>
          </a:p>
          <a:p>
            <a:pPr lvl="1"/>
            <a:r>
              <a:rPr lang="en-US" dirty="0" smtClean="0">
                <a:latin typeface="Arial Narrow" pitchFamily="-65" charset="0"/>
                <a:ea typeface="ＭＳ Ｐゴシック" pitchFamily="-65" charset="-128"/>
              </a:rPr>
              <a:t>PLUS </a:t>
            </a:r>
            <a:r>
              <a:rPr lang="en-US" dirty="0">
                <a:latin typeface="Arial Narrow" pitchFamily="-65" charset="0"/>
                <a:ea typeface="ＭＳ Ｐゴシック" pitchFamily="-65" charset="-128"/>
              </a:rPr>
              <a:t>all advantages of </a:t>
            </a:r>
            <a:r>
              <a:rPr lang="en-US" dirty="0" err="1">
                <a:latin typeface="Arial Narrow" pitchFamily="-65" charset="0"/>
                <a:ea typeface="ＭＳ Ｐゴシック" pitchFamily="-65" charset="-128"/>
              </a:rPr>
              <a:t>DeNovo</a:t>
            </a:r>
            <a:r>
              <a:rPr lang="en-US" dirty="0">
                <a:latin typeface="Arial Narrow" pitchFamily="-65" charset="0"/>
                <a:ea typeface="ＭＳ Ｐゴシック" pitchFamily="-65" charset="-128"/>
              </a:rPr>
              <a:t> for deterministic </a:t>
            </a:r>
            <a:r>
              <a:rPr lang="en-US" dirty="0" smtClean="0">
                <a:latin typeface="Arial Narrow" pitchFamily="-65" charset="0"/>
                <a:ea typeface="ＭＳ Ｐゴシック" pitchFamily="-65" charset="-128"/>
              </a:rPr>
              <a:t>codes</a:t>
            </a:r>
            <a:endParaRPr lang="en-US" dirty="0" smtClean="0">
              <a:solidFill>
                <a:srgbClr val="E37222"/>
              </a:solidFill>
            </a:endParaRPr>
          </a:p>
          <a:p>
            <a:r>
              <a:rPr lang="en-US" dirty="0" smtClean="0">
                <a:solidFill>
                  <a:srgbClr val="E37222"/>
                </a:solidFill>
              </a:rPr>
              <a:t>Future work: broaden the application space further</a:t>
            </a:r>
          </a:p>
          <a:p>
            <a:pPr lvl="1"/>
            <a:r>
              <a:rPr lang="en-US" dirty="0" smtClean="0"/>
              <a:t>Pipeline parallelism, “lock-free” data structures, OS, legacy codes…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898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5" charset="-128"/>
              </a:rPr>
              <a:t>Disciplined Shared Memory</a:t>
            </a:r>
            <a:endParaRPr dirty="0" smtClean="0">
              <a:ea typeface="ＭＳ Ｐゴシック" pitchFamily="-65" charset="-128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26999" y="1143000"/>
            <a:ext cx="8932333" cy="4830763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en-US" sz="3200" dirty="0" smtClean="0">
              <a:latin typeface="Arial Narrow" charset="0"/>
            </a:endParaRPr>
          </a:p>
          <a:p>
            <a:pPr algn="ctr">
              <a:buFont typeface="Arial" charset="0"/>
              <a:buNone/>
            </a:pPr>
            <a:r>
              <a:rPr lang="en-US" sz="3200" dirty="0" smtClean="0">
                <a:solidFill>
                  <a:srgbClr val="006600"/>
                </a:solidFill>
                <a:latin typeface="Arial Narrow" charset="0"/>
              </a:rPr>
              <a:t>Disciplined </a:t>
            </a:r>
            <a:r>
              <a:rPr lang="en-US" sz="3200" dirty="0" smtClean="0">
                <a:latin typeface="Arial Narrow" charset="0"/>
              </a:rPr>
              <a:t>Shared-Memory = </a:t>
            </a:r>
          </a:p>
          <a:p>
            <a:pPr algn="ctr">
              <a:buFont typeface="Arial" charset="0"/>
              <a:buNone/>
            </a:pPr>
            <a:endParaRPr lang="en-US" sz="3200" dirty="0" smtClean="0">
              <a:latin typeface="Arial Narrow" charset="0"/>
            </a:endParaRPr>
          </a:p>
          <a:p>
            <a:pPr algn="ctr">
              <a:buFont typeface="Arial" charset="0"/>
              <a:buNone/>
            </a:pPr>
            <a:r>
              <a:rPr lang="en-US" sz="3200" dirty="0" smtClean="0">
                <a:solidFill>
                  <a:srgbClr val="006600"/>
                </a:solidFill>
                <a:latin typeface="Arial Narrow" charset="0"/>
              </a:rPr>
              <a:t>Global address space </a:t>
            </a:r>
          </a:p>
          <a:p>
            <a:pPr algn="ctr">
              <a:buFont typeface="Arial" charset="0"/>
              <a:buNone/>
            </a:pPr>
            <a:r>
              <a:rPr lang="en-US" sz="3200" dirty="0" smtClean="0">
                <a:latin typeface="Arial Narrow" charset="0"/>
              </a:rPr>
              <a:t>+</a:t>
            </a:r>
          </a:p>
          <a:p>
            <a:pPr algn="ctr">
              <a:buFont typeface="Arial" charset="0"/>
              <a:buNone/>
            </a:pPr>
            <a:r>
              <a:rPr lang="en-US" sz="3200" dirty="0" smtClean="0">
                <a:solidFill>
                  <a:srgbClr val="C00000"/>
                </a:solidFill>
                <a:latin typeface="Arial Narrow" charset="0"/>
              </a:rPr>
              <a:t>Implicit, anywhere communication, synchronization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42547" y="4389614"/>
            <a:ext cx="856156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103000" y="4562810"/>
            <a:ext cx="519645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b="1" dirty="0">
                <a:solidFill>
                  <a:srgbClr val="006600"/>
                </a:solidFill>
                <a:latin typeface="Arial Narrow" charset="0"/>
                <a:cs typeface="Arial Narrow"/>
              </a:rPr>
              <a:t>Explicit, structured side-effects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03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74"/>
    </mc:Choice>
    <mc:Fallback xmlns="">
      <p:transition xmlns:p14="http://schemas.microsoft.com/office/powerpoint/2010/main" spd="slow" advTm="1547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Disciplined Shared Memory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958681" y="1684206"/>
            <a:ext cx="7296690" cy="127191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rIns="0" anchor="ctr"/>
          <a:lstStyle/>
          <a:p>
            <a:r>
              <a:rPr lang="en-US" sz="2400" b="1" dirty="0" smtClean="0">
                <a:solidFill>
                  <a:srgbClr val="D25000"/>
                </a:solidFill>
                <a:latin typeface="Arial Narrow" pitchFamily="-65" charset="0"/>
                <a:ea typeface="ＭＳ Ｐゴシック" pitchFamily="-65" charset="-128"/>
              </a:rPr>
              <a:t>Deterministic Parallel Java (DPJ) – strong safety properties</a:t>
            </a:r>
          </a:p>
          <a:p>
            <a:pPr>
              <a:buFont typeface="Arial"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Arial Narrow" pitchFamily="-65" charset="0"/>
                <a:ea typeface="ＭＳ Ｐゴシック" pitchFamily="-65" charset="-128"/>
              </a:rPr>
              <a:t> Determinism-by-default, simple semantics</a:t>
            </a:r>
            <a:endParaRPr lang="en-US" sz="2400" b="1" dirty="0">
              <a:solidFill>
                <a:srgbClr val="000000"/>
              </a:solidFill>
              <a:latin typeface="Arial Narrow" pitchFamily="-65" charset="0"/>
              <a:ea typeface="ＭＳ Ｐゴシック" pitchFamily="-65" charset="-12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83697" y="4280624"/>
            <a:ext cx="7288838" cy="1357807"/>
          </a:xfrm>
          <a:prstGeom prst="roundRect">
            <a:avLst/>
          </a:prstGeom>
          <a:solidFill>
            <a:srgbClr val="F2F2F2"/>
          </a:solidFill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2400" b="1" dirty="0" err="1">
                <a:solidFill>
                  <a:srgbClr val="D25000"/>
                </a:solidFill>
                <a:latin typeface="Arial Narrow" pitchFamily="-65" charset="0"/>
                <a:ea typeface="ＭＳ Ｐゴシック" pitchFamily="-65" charset="-128"/>
              </a:rPr>
              <a:t>DeNovo</a:t>
            </a:r>
            <a:r>
              <a:rPr lang="en-US" sz="2400" b="1" dirty="0">
                <a:solidFill>
                  <a:srgbClr val="D25000"/>
                </a:solidFill>
                <a:latin typeface="Arial Narrow" pitchFamily="-65" charset="0"/>
                <a:ea typeface="ＭＳ Ｐゴシック" pitchFamily="-65" charset="-128"/>
              </a:rPr>
              <a:t> – performance</a:t>
            </a:r>
            <a:r>
              <a:rPr lang="en-US" sz="2400" b="1" dirty="0" smtClean="0">
                <a:solidFill>
                  <a:srgbClr val="D25000"/>
                </a:solidFill>
                <a:latin typeface="Arial Narrow" pitchFamily="-65" charset="0"/>
                <a:ea typeface="ＭＳ Ｐゴシック" pitchFamily="-65" charset="-128"/>
              </a:rPr>
              <a:t>, complexity and power efficient </a:t>
            </a:r>
          </a:p>
          <a:p>
            <a:pPr>
              <a:buFont typeface="Arial"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Arial Narrow" pitchFamily="-65" charset="0"/>
                <a:ea typeface="ＭＳ Ｐゴシック" pitchFamily="-65" charset="-128"/>
              </a:rPr>
              <a:t> Simplify coherence and consistency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6953" y="2290709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664"/>
                </a:solidFill>
              </a:rPr>
              <a:t>OOPSLA ‘09</a:t>
            </a:r>
            <a:endParaRPr lang="en-US" b="1" dirty="0">
              <a:solidFill>
                <a:srgbClr val="002664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72141" y="4908570"/>
            <a:ext cx="1029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664"/>
                </a:solidFill>
              </a:rPr>
              <a:t>PACT ‘11</a:t>
            </a:r>
            <a:endParaRPr lang="en-US" b="1" dirty="0">
              <a:solidFill>
                <a:srgbClr val="002664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47788" y="3088951"/>
            <a:ext cx="4597417" cy="1034873"/>
          </a:xfrm>
          <a:prstGeom prst="rect">
            <a:avLst/>
          </a:prstGeom>
          <a:solidFill>
            <a:srgbClr val="008000"/>
          </a:solidFill>
          <a:ln>
            <a:solidFill>
              <a:srgbClr val="1B400B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b="1" dirty="0" smtClean="0">
                <a:latin typeface="Arial Narrow"/>
                <a:cs typeface="Arial Narrow"/>
              </a:rPr>
              <a:t>Disciplined Shared Memory</a:t>
            </a:r>
            <a:endParaRPr lang="en-US" sz="2800" b="1" dirty="0">
              <a:latin typeface="Arial Narrow"/>
              <a:cs typeface="Arial Narro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0848" y="3088951"/>
            <a:ext cx="2091262" cy="1026799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 Narrow"/>
                <a:cs typeface="Arial Narrow"/>
              </a:rPr>
              <a:t>explicit effects</a:t>
            </a:r>
            <a:endParaRPr lang="en-US" sz="2400" b="1" dirty="0">
              <a:solidFill>
                <a:schemeClr val="tx1"/>
              </a:solidFill>
              <a:latin typeface="Arial Narrow"/>
              <a:cs typeface="Arial Narrow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64459" y="3088951"/>
            <a:ext cx="1990695" cy="1026799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 Narrow"/>
                <a:cs typeface="Arial Narrow"/>
              </a:rPr>
              <a:t>structured parallel control</a:t>
            </a:r>
            <a:endParaRPr lang="en-US" sz="2400" b="1" dirty="0">
              <a:solidFill>
                <a:schemeClr val="tx1"/>
              </a:solidFill>
              <a:latin typeface="Arial Narrow"/>
              <a:cs typeface="Arial Narrow"/>
            </a:endParaRPr>
          </a:p>
        </p:txBody>
      </p:sp>
      <p:sp>
        <p:nvSpPr>
          <p:cNvPr id="15" name="Bent Arrow 14"/>
          <p:cNvSpPr/>
          <p:nvPr/>
        </p:nvSpPr>
        <p:spPr>
          <a:xfrm>
            <a:off x="233278" y="2311087"/>
            <a:ext cx="619484" cy="587237"/>
          </a:xfrm>
          <a:prstGeom prst="bentArrow">
            <a:avLst>
              <a:gd name="adj1" fmla="val 42537"/>
              <a:gd name="adj2" fmla="val 32306"/>
              <a:gd name="adj3" fmla="val 25000"/>
              <a:gd name="adj4" fmla="val 43750"/>
            </a:avLst>
          </a:prstGeom>
          <a:solidFill>
            <a:schemeClr val="accent3">
              <a:lumMod val="5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Bent Arrow 15"/>
          <p:cNvSpPr/>
          <p:nvPr/>
        </p:nvSpPr>
        <p:spPr>
          <a:xfrm rot="10800000">
            <a:off x="8376169" y="4301526"/>
            <a:ext cx="619484" cy="587237"/>
          </a:xfrm>
          <a:prstGeom prst="bentArrow">
            <a:avLst>
              <a:gd name="adj1" fmla="val 42537"/>
              <a:gd name="adj2" fmla="val 32306"/>
              <a:gd name="adj3" fmla="val 25000"/>
              <a:gd name="adj4" fmla="val 43750"/>
            </a:avLst>
          </a:prstGeom>
          <a:solidFill>
            <a:schemeClr val="accent3">
              <a:lumMod val="5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Bent Arrow 16"/>
          <p:cNvSpPr/>
          <p:nvPr/>
        </p:nvSpPr>
        <p:spPr>
          <a:xfrm rot="10800000" flipV="1">
            <a:off x="8377058" y="2311087"/>
            <a:ext cx="619484" cy="587237"/>
          </a:xfrm>
          <a:prstGeom prst="bentArrow">
            <a:avLst>
              <a:gd name="adj1" fmla="val 42537"/>
              <a:gd name="adj2" fmla="val 32306"/>
              <a:gd name="adj3" fmla="val 25000"/>
              <a:gd name="adj4" fmla="val 43750"/>
            </a:avLst>
          </a:prstGeom>
          <a:solidFill>
            <a:schemeClr val="accent3">
              <a:lumMod val="5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Bent Arrow 17"/>
          <p:cNvSpPr/>
          <p:nvPr/>
        </p:nvSpPr>
        <p:spPr>
          <a:xfrm flipV="1">
            <a:off x="233278" y="4301526"/>
            <a:ext cx="619484" cy="587237"/>
          </a:xfrm>
          <a:prstGeom prst="bentArrow">
            <a:avLst>
              <a:gd name="adj1" fmla="val 42537"/>
              <a:gd name="adj2" fmla="val 32306"/>
              <a:gd name="adj3" fmla="val 25000"/>
              <a:gd name="adj4" fmla="val 43750"/>
            </a:avLst>
          </a:prstGeom>
          <a:solidFill>
            <a:schemeClr val="accent3">
              <a:lumMod val="5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58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 animBg="1"/>
      <p:bldP spid="11" grpId="0"/>
      <p:bldP spid="16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038" y="1271891"/>
            <a:ext cx="8686801" cy="5057771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E37222"/>
                </a:solidFill>
              </a:rPr>
              <a:t>DeNovo </a:t>
            </a:r>
            <a:r>
              <a:rPr lang="en-US" sz="2800" i="1" u="sng" dirty="0" smtClean="0">
                <a:solidFill>
                  <a:srgbClr val="E37222"/>
                </a:solidFill>
              </a:rPr>
              <a:t>for deterministic programs</a:t>
            </a:r>
          </a:p>
          <a:p>
            <a:pPr lvl="1"/>
            <a:r>
              <a:rPr lang="en-US" sz="2400" dirty="0" smtClean="0"/>
              <a:t>Important assumptions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/>
              <a:t>No conflicting concurrent accesses, only barrier synchronization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/>
              <a:t>Known side-effects</a:t>
            </a:r>
          </a:p>
          <a:p>
            <a:pPr lvl="1"/>
            <a:r>
              <a:rPr lang="en-US" sz="2400" dirty="0" smtClean="0"/>
              <a:t>Allowed </a:t>
            </a:r>
            <a:r>
              <a:rPr lang="en-US" sz="2400" dirty="0" err="1" smtClean="0"/>
              <a:t>DeNovo</a:t>
            </a:r>
            <a:r>
              <a:rPr lang="en-US" sz="2400" dirty="0" smtClean="0"/>
              <a:t> to eliminate design complexity and inefficiency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E37222"/>
                </a:solidFill>
              </a:rPr>
              <a:t>Challenges </a:t>
            </a:r>
            <a:r>
              <a:rPr lang="en-US" sz="2800" i="1" u="sng" dirty="0" smtClean="0">
                <a:solidFill>
                  <a:srgbClr val="E37222"/>
                </a:solidFill>
              </a:rPr>
              <a:t>for nondeterministic programs</a:t>
            </a:r>
            <a:r>
              <a:rPr lang="en-US" sz="2800" i="1" u="sng" dirty="0" smtClean="0"/>
              <a:t> </a:t>
            </a:r>
            <a:endParaRPr lang="en-US" sz="2800" i="1" u="sng" dirty="0"/>
          </a:p>
          <a:p>
            <a:pPr lvl="1"/>
            <a:r>
              <a:rPr lang="en-US" sz="2400" dirty="0" smtClean="0"/>
              <a:t>The assumptions do not hold any more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2000" dirty="0" smtClean="0"/>
              <a:t>Can have conflicting concurrent accesses, support lock synchronization 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2000" dirty="0" smtClean="0"/>
              <a:t>Side-effects unknown in critical sections</a:t>
            </a:r>
          </a:p>
          <a:p>
            <a:pPr lvl="1"/>
            <a:r>
              <a:rPr lang="en-US" sz="2400" dirty="0" smtClean="0"/>
              <a:t>Applications with lock-based non-determinism are common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21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977921" y="1231602"/>
            <a:ext cx="7296690" cy="132033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rIns="0" anchor="ctr"/>
          <a:lstStyle/>
          <a:p>
            <a:r>
              <a:rPr lang="en-US" sz="2400" b="1" dirty="0" smtClean="0">
                <a:solidFill>
                  <a:srgbClr val="D25000"/>
                </a:solidFill>
                <a:latin typeface="Arial Narrow" pitchFamily="-65" charset="0"/>
                <a:ea typeface="ＭＳ Ｐゴシック" pitchFamily="-65" charset="-128"/>
              </a:rPr>
              <a:t>Deterministic Parallel Java (DPJ) – strong safety properties</a:t>
            </a:r>
          </a:p>
          <a:p>
            <a:pPr>
              <a:buFont typeface="Arial"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Arial Narrow" pitchFamily="-65" charset="0"/>
                <a:ea typeface="ＭＳ Ｐゴシック" pitchFamily="-65" charset="-128"/>
              </a:rPr>
              <a:t> Determinism-by-default, simple semantics </a:t>
            </a:r>
          </a:p>
          <a:p>
            <a:pPr>
              <a:buFont typeface="Arial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Arial Narrow" pitchFamily="-65" charset="0"/>
                <a:ea typeface="ＭＳ Ｐゴシック" pitchFamily="-65" charset="-128"/>
              </a:rPr>
              <a:t> </a:t>
            </a:r>
            <a:endParaRPr lang="en-US" sz="2400" b="1" dirty="0" smtClean="0">
              <a:solidFill>
                <a:srgbClr val="000000"/>
              </a:solidFill>
              <a:latin typeface="Arial Narrow" pitchFamily="-65" charset="0"/>
              <a:ea typeface="ＭＳ Ｐゴシック" pitchFamily="-65" charset="-128"/>
            </a:endParaRPr>
          </a:p>
        </p:txBody>
      </p:sp>
      <p:sp>
        <p:nvSpPr>
          <p:cNvPr id="17" name="Bent Arrow 16"/>
          <p:cNvSpPr/>
          <p:nvPr/>
        </p:nvSpPr>
        <p:spPr>
          <a:xfrm>
            <a:off x="233278" y="1887719"/>
            <a:ext cx="619484" cy="587237"/>
          </a:xfrm>
          <a:prstGeom prst="bentArrow">
            <a:avLst>
              <a:gd name="adj1" fmla="val 42537"/>
              <a:gd name="adj2" fmla="val 32306"/>
              <a:gd name="adj3" fmla="val 25000"/>
              <a:gd name="adj4" fmla="val 43750"/>
            </a:avLst>
          </a:prstGeom>
          <a:solidFill>
            <a:schemeClr val="accent3">
              <a:lumMod val="5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Bent Arrow 17"/>
          <p:cNvSpPr/>
          <p:nvPr/>
        </p:nvSpPr>
        <p:spPr>
          <a:xfrm rot="10800000" flipV="1">
            <a:off x="8377058" y="1887719"/>
            <a:ext cx="619484" cy="587237"/>
          </a:xfrm>
          <a:prstGeom prst="bentArrow">
            <a:avLst>
              <a:gd name="adj1" fmla="val 42537"/>
              <a:gd name="adj2" fmla="val 32306"/>
              <a:gd name="adj3" fmla="val 25000"/>
              <a:gd name="adj4" fmla="val 43750"/>
            </a:avLst>
          </a:prstGeom>
          <a:solidFill>
            <a:schemeClr val="accent3">
              <a:lumMod val="5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73166" y="3819810"/>
            <a:ext cx="7705337" cy="2367667"/>
          </a:xfrm>
          <a:prstGeom prst="round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2400" b="1" dirty="0" err="1" smtClean="0">
                <a:solidFill>
                  <a:srgbClr val="D25000"/>
                </a:solidFill>
                <a:latin typeface="Arial Narrow" pitchFamily="-65" charset="0"/>
                <a:ea typeface="ＭＳ Ｐゴシック" pitchFamily="-65" charset="-128"/>
              </a:rPr>
              <a:t>DeNovoND</a:t>
            </a:r>
            <a:r>
              <a:rPr lang="en-US" sz="2400" b="1" dirty="0" smtClean="0">
                <a:solidFill>
                  <a:srgbClr val="D25000"/>
                </a:solidFill>
                <a:latin typeface="Arial Narrow" pitchFamily="-65" charset="0"/>
                <a:ea typeface="ＭＳ Ｐゴシック" pitchFamily="-65" charset="-128"/>
              </a:rPr>
              <a:t>: Non-deterministic codes with benefits of </a:t>
            </a:r>
            <a:r>
              <a:rPr lang="en-US" sz="2400" b="1" dirty="0" err="1" smtClean="0">
                <a:solidFill>
                  <a:srgbClr val="D25000"/>
                </a:solidFill>
                <a:latin typeface="Arial Narrow" pitchFamily="-65" charset="0"/>
                <a:ea typeface="ＭＳ Ｐゴシック" pitchFamily="-65" charset="-128"/>
              </a:rPr>
              <a:t>DeNovo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Arial Narrow" pitchFamily="-65" charset="0"/>
              <a:ea typeface="ＭＳ Ｐゴシック" pitchFamily="-65" charset="-128"/>
            </a:endParaRPr>
          </a:p>
          <a:p>
            <a:pPr>
              <a:buFont typeface="Arial"/>
              <a:buChar char="•"/>
            </a:pPr>
            <a:r>
              <a:rPr lang="en-US" sz="2400" b="1" dirty="0">
                <a:solidFill>
                  <a:srgbClr val="002664"/>
                </a:solidFill>
                <a:latin typeface="Arial Narrow" pitchFamily="-65" charset="0"/>
                <a:ea typeface="ＭＳ Ｐゴシック" pitchFamily="-65" charset="-128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-65" charset="0"/>
                <a:ea typeface="ＭＳ Ｐゴシック" pitchFamily="-65" charset="-128"/>
              </a:rPr>
              <a:t>Minimal additional HW for non-determinism</a:t>
            </a:r>
          </a:p>
          <a:p>
            <a:pPr>
              <a:buFont typeface="Arial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Arial Narrow" pitchFamily="-65" charset="0"/>
                <a:ea typeface="ＭＳ Ｐゴシック" pitchFamily="-65" charset="-128"/>
              </a:rPr>
              <a:t> Comparable performance to MESI</a:t>
            </a:r>
          </a:p>
          <a:p>
            <a:pPr>
              <a:buFont typeface="Arial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Arial Narrow" pitchFamily="-65" charset="0"/>
                <a:ea typeface="ＭＳ Ｐゴシック" pitchFamily="-65" charset="-128"/>
              </a:rPr>
              <a:t> 30% lower network traffic than MESI</a:t>
            </a:r>
          </a:p>
          <a:p>
            <a:pPr>
              <a:buFont typeface="Arial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Arial Narrow" pitchFamily="-65" charset="0"/>
                <a:ea typeface="ＭＳ Ｐゴシック" pitchFamily="-65" charset="-128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-65" charset="0"/>
                <a:ea typeface="ＭＳ Ｐゴシック" pitchFamily="-65" charset="-128"/>
              </a:rPr>
              <a:t>PLUS all advantages of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-65" charset="0"/>
                <a:ea typeface="ＭＳ Ｐゴシック" pitchFamily="-65" charset="-128"/>
              </a:rPr>
              <a:t>DeNovo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-65" charset="0"/>
                <a:ea typeface="ＭＳ Ｐゴシック" pitchFamily="-65" charset="-128"/>
              </a:rPr>
              <a:t> for deterministic codes</a:t>
            </a:r>
            <a:endParaRPr lang="en-US" sz="2400" b="1" dirty="0">
              <a:solidFill>
                <a:schemeClr val="tx1"/>
              </a:solidFill>
              <a:latin typeface="Arial Narrow" pitchFamily="-65" charset="0"/>
              <a:ea typeface="ＭＳ Ｐゴシック" pitchFamily="-65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0285" y="2067157"/>
            <a:ext cx="4050229" cy="406265"/>
          </a:xfrm>
          <a:prstGeom prst="rect">
            <a:avLst/>
          </a:prstGeom>
          <a:solidFill>
            <a:srgbClr val="BACDE6"/>
          </a:solidFill>
        </p:spPr>
        <p:txBody>
          <a:bodyPr wrap="square" lIns="91440" tIns="18288" rIns="91440" bIns="18288" rtlCol="0">
            <a:spAutoFit/>
          </a:bodyPr>
          <a:lstStyle/>
          <a:p>
            <a:r>
              <a:rPr lang="en-US" sz="2400" b="1" dirty="0">
                <a:solidFill>
                  <a:srgbClr val="17375E"/>
                </a:solidFill>
                <a:latin typeface="Arial Narrow" pitchFamily="-65" charset="0"/>
                <a:ea typeface="ＭＳ Ｐゴシック" pitchFamily="-65" charset="-128"/>
              </a:rPr>
              <a:t>E</a:t>
            </a:r>
            <a:r>
              <a:rPr lang="en-US" sz="2400" b="1" dirty="0" smtClean="0">
                <a:solidFill>
                  <a:srgbClr val="17375E"/>
                </a:solidFill>
                <a:latin typeface="Arial Narrow" pitchFamily="-65" charset="0"/>
                <a:ea typeface="ＭＳ Ｐゴシック" pitchFamily="-65" charset="-128"/>
              </a:rPr>
              <a:t>xplicit </a:t>
            </a:r>
            <a:r>
              <a:rPr lang="en-US" sz="2400" b="1" dirty="0">
                <a:solidFill>
                  <a:srgbClr val="17375E"/>
                </a:solidFill>
                <a:latin typeface="Arial Narrow" pitchFamily="-65" charset="0"/>
                <a:ea typeface="ＭＳ Ｐゴシック" pitchFamily="-65" charset="-128"/>
              </a:rPr>
              <a:t>&amp; safe non-determinism</a:t>
            </a:r>
            <a:endParaRPr lang="en-US" dirty="0">
              <a:solidFill>
                <a:srgbClr val="17375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74013" y="2105624"/>
            <a:ext cx="1029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664"/>
                </a:solidFill>
              </a:rPr>
              <a:t>POPL ‘11</a:t>
            </a:r>
            <a:endParaRPr lang="en-US" b="1" dirty="0">
              <a:solidFill>
                <a:srgbClr val="002664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47788" y="2665583"/>
            <a:ext cx="4597417" cy="1034873"/>
          </a:xfrm>
          <a:prstGeom prst="rect">
            <a:avLst/>
          </a:prstGeom>
          <a:solidFill>
            <a:srgbClr val="008000"/>
          </a:solidFill>
          <a:ln>
            <a:solidFill>
              <a:srgbClr val="1B400B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b="1" dirty="0" smtClean="0">
                <a:latin typeface="Arial Narrow"/>
                <a:cs typeface="Arial Narrow"/>
              </a:rPr>
              <a:t>Disciplined Shared Memory</a:t>
            </a:r>
            <a:endParaRPr lang="en-US" sz="2800" b="1" dirty="0">
              <a:latin typeface="Arial Narrow"/>
              <a:cs typeface="Arial Narrow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0848" y="2665583"/>
            <a:ext cx="2091262" cy="1026799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 Narrow"/>
                <a:cs typeface="Arial Narrow"/>
              </a:rPr>
              <a:t>explicit effects</a:t>
            </a:r>
            <a:endParaRPr lang="en-US" sz="2400" b="1" dirty="0">
              <a:solidFill>
                <a:schemeClr val="tx1"/>
              </a:solidFill>
              <a:latin typeface="Arial Narrow"/>
              <a:cs typeface="Arial Narrow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64459" y="2665583"/>
            <a:ext cx="1990695" cy="1026799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 Narrow"/>
                <a:cs typeface="Arial Narrow"/>
              </a:rPr>
              <a:t>structured parallel control</a:t>
            </a:r>
            <a:endParaRPr lang="en-US" sz="2400" b="1" dirty="0">
              <a:solidFill>
                <a:schemeClr val="tx1"/>
              </a:solidFill>
              <a:latin typeface="Arial Narrow"/>
              <a:cs typeface="Arial Narrow"/>
            </a:endParaRPr>
          </a:p>
        </p:txBody>
      </p:sp>
      <p:sp>
        <p:nvSpPr>
          <p:cNvPr id="19" name="Bent Arrow 18"/>
          <p:cNvSpPr/>
          <p:nvPr/>
        </p:nvSpPr>
        <p:spPr>
          <a:xfrm rot="10800000">
            <a:off x="8376169" y="3878158"/>
            <a:ext cx="619484" cy="587237"/>
          </a:xfrm>
          <a:prstGeom prst="bentArrow">
            <a:avLst>
              <a:gd name="adj1" fmla="val 42537"/>
              <a:gd name="adj2" fmla="val 32306"/>
              <a:gd name="adj3" fmla="val 25000"/>
              <a:gd name="adj4" fmla="val 43750"/>
            </a:avLst>
          </a:prstGeom>
          <a:solidFill>
            <a:schemeClr val="accent3">
              <a:lumMod val="5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Bent Arrow 19"/>
          <p:cNvSpPr/>
          <p:nvPr/>
        </p:nvSpPr>
        <p:spPr>
          <a:xfrm flipV="1">
            <a:off x="233278" y="3878158"/>
            <a:ext cx="619484" cy="587237"/>
          </a:xfrm>
          <a:prstGeom prst="bentArrow">
            <a:avLst>
              <a:gd name="adj1" fmla="val 42537"/>
              <a:gd name="adj2" fmla="val 32306"/>
              <a:gd name="adj3" fmla="val 25000"/>
              <a:gd name="adj4" fmla="val 43750"/>
            </a:avLst>
          </a:prstGeom>
          <a:solidFill>
            <a:schemeClr val="accent3">
              <a:lumMod val="5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398" y="1163291"/>
            <a:ext cx="9144000" cy="1446373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 smtClean="0">
              <a:solidFill>
                <a:srgbClr val="E37222"/>
              </a:solidFill>
              <a:latin typeface="Arial Narrow"/>
              <a:cs typeface="Arial Narrow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388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1" animBg="1"/>
      <p:bldP spid="20" grpId="1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3079"/>
            <a:ext cx="8229600" cy="4262033"/>
          </a:xfrm>
        </p:spPr>
        <p:txBody>
          <a:bodyPr>
            <a:noAutofit/>
          </a:bodyPr>
          <a:lstStyle/>
          <a:p>
            <a:r>
              <a:rPr lang="en-US" sz="2800" dirty="0" smtClean="0"/>
              <a:t>Motivation</a:t>
            </a:r>
          </a:p>
          <a:p>
            <a:r>
              <a:rPr lang="en-US" sz="2800" dirty="0" smtClean="0">
                <a:solidFill>
                  <a:srgbClr val="E37222"/>
                </a:solidFill>
              </a:rPr>
              <a:t>Background</a:t>
            </a:r>
          </a:p>
          <a:p>
            <a:pPr lvl="1"/>
            <a:r>
              <a:rPr lang="en-US" sz="2400" dirty="0" smtClean="0">
                <a:solidFill>
                  <a:srgbClr val="E37222"/>
                </a:solidFill>
              </a:rPr>
              <a:t>DPJ/</a:t>
            </a:r>
            <a:r>
              <a:rPr lang="en-US" sz="2400" dirty="0" err="1" smtClean="0">
                <a:solidFill>
                  <a:srgbClr val="E37222"/>
                </a:solidFill>
              </a:rPr>
              <a:t>DeNovo</a:t>
            </a:r>
            <a:r>
              <a:rPr lang="en-US" sz="2400" dirty="0" smtClean="0">
                <a:solidFill>
                  <a:srgbClr val="E37222"/>
                </a:solidFill>
              </a:rPr>
              <a:t> for deterministic codes</a:t>
            </a:r>
          </a:p>
          <a:p>
            <a:pPr lvl="1"/>
            <a:r>
              <a:rPr lang="en-US" sz="2400" dirty="0" smtClean="0">
                <a:solidFill>
                  <a:srgbClr val="E37222"/>
                </a:solidFill>
              </a:rPr>
              <a:t>DPJ support for disciplined non-determinism </a:t>
            </a:r>
          </a:p>
          <a:p>
            <a:r>
              <a:rPr lang="en-US" sz="2800" dirty="0" err="1" smtClean="0"/>
              <a:t>DeNovoND</a:t>
            </a:r>
            <a:r>
              <a:rPr lang="en-US" sz="2800" dirty="0" smtClean="0"/>
              <a:t> Design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err="1" smtClean="0"/>
              <a:t>DeNovoND</a:t>
            </a:r>
            <a:r>
              <a:rPr lang="en-US" sz="2800" dirty="0" smtClean="0"/>
              <a:t> Implementation</a:t>
            </a:r>
          </a:p>
          <a:p>
            <a:r>
              <a:rPr lang="en-US" sz="2800" dirty="0" smtClean="0"/>
              <a:t>Evaluation</a:t>
            </a:r>
          </a:p>
          <a:p>
            <a:r>
              <a:rPr lang="en-US" sz="2800" dirty="0" smtClean="0"/>
              <a:t>Conclusion and Future 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63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DPJ for Deterministic </a:t>
            </a:r>
            <a:r>
              <a:rPr lang="en-US" dirty="0"/>
              <a:t>C</a:t>
            </a:r>
            <a:r>
              <a:rPr lang="en-US" dirty="0" smtClean="0"/>
              <a:t>odes</a:t>
            </a:r>
            <a:endParaRPr lang="en-US" dirty="0"/>
          </a:p>
        </p:txBody>
      </p:sp>
      <p:grpSp>
        <p:nvGrpSpPr>
          <p:cNvPr id="117" name="Group 116"/>
          <p:cNvGrpSpPr/>
          <p:nvPr/>
        </p:nvGrpSpPr>
        <p:grpSpPr>
          <a:xfrm>
            <a:off x="5136670" y="1160860"/>
            <a:ext cx="3262333" cy="3498103"/>
            <a:chOff x="5076796" y="1249321"/>
            <a:chExt cx="3262333" cy="3498103"/>
          </a:xfrm>
        </p:grpSpPr>
        <p:sp>
          <p:nvSpPr>
            <p:cNvPr id="4" name="Rectangle 3"/>
            <p:cNvSpPr/>
            <p:nvPr/>
          </p:nvSpPr>
          <p:spPr>
            <a:xfrm>
              <a:off x="5076796" y="2376565"/>
              <a:ext cx="640080" cy="128016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950880" y="2376563"/>
              <a:ext cx="640080" cy="128016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824964" y="2376563"/>
              <a:ext cx="640080" cy="128016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699049" y="2376563"/>
              <a:ext cx="640080" cy="128016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5076796" y="2023892"/>
              <a:ext cx="3262333" cy="352673"/>
              <a:chOff x="5076796" y="2023892"/>
              <a:chExt cx="3262333" cy="352673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5076796" y="2023892"/>
                <a:ext cx="3262333" cy="145741"/>
              </a:xfrm>
              <a:prstGeom prst="rect">
                <a:avLst/>
              </a:prstGeom>
              <a:solidFill>
                <a:srgbClr val="002664"/>
              </a:solidFill>
              <a:ln>
                <a:solidFill>
                  <a:srgbClr val="00266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>
                <a:stCxn id="8" idx="2"/>
                <a:endCxn id="4" idx="0"/>
              </p:cNvCxnSpPr>
              <p:nvPr/>
            </p:nvCxnSpPr>
            <p:spPr>
              <a:xfrm flipH="1">
                <a:off x="5396836" y="2169633"/>
                <a:ext cx="1311127" cy="206932"/>
              </a:xfrm>
              <a:prstGeom prst="line">
                <a:avLst/>
              </a:prstGeom>
              <a:ln>
                <a:solidFill>
                  <a:srgbClr val="4A452A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8" idx="2"/>
                <a:endCxn id="5" idx="0"/>
              </p:cNvCxnSpPr>
              <p:nvPr/>
            </p:nvCxnSpPr>
            <p:spPr>
              <a:xfrm flipH="1">
                <a:off x="6270920" y="2169633"/>
                <a:ext cx="437043" cy="206930"/>
              </a:xfrm>
              <a:prstGeom prst="line">
                <a:avLst/>
              </a:prstGeom>
              <a:ln>
                <a:solidFill>
                  <a:srgbClr val="4A452A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2"/>
                <a:endCxn id="6" idx="0"/>
              </p:cNvCxnSpPr>
              <p:nvPr/>
            </p:nvCxnSpPr>
            <p:spPr>
              <a:xfrm>
                <a:off x="6707963" y="2169633"/>
                <a:ext cx="437041" cy="206930"/>
              </a:xfrm>
              <a:prstGeom prst="line">
                <a:avLst/>
              </a:prstGeom>
              <a:ln>
                <a:solidFill>
                  <a:srgbClr val="4A452A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8" idx="2"/>
                <a:endCxn id="7" idx="0"/>
              </p:cNvCxnSpPr>
              <p:nvPr/>
            </p:nvCxnSpPr>
            <p:spPr>
              <a:xfrm>
                <a:off x="6707963" y="2169633"/>
                <a:ext cx="1311126" cy="206930"/>
              </a:xfrm>
              <a:prstGeom prst="line">
                <a:avLst/>
              </a:prstGeom>
              <a:ln>
                <a:solidFill>
                  <a:srgbClr val="4A452A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92"/>
            <p:cNvGrpSpPr/>
            <p:nvPr/>
          </p:nvGrpSpPr>
          <p:grpSpPr>
            <a:xfrm>
              <a:off x="5076796" y="3656723"/>
              <a:ext cx="3262333" cy="351307"/>
              <a:chOff x="5076796" y="3656723"/>
              <a:chExt cx="3262333" cy="351307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5076796" y="3851231"/>
                <a:ext cx="3262333" cy="156799"/>
              </a:xfrm>
              <a:prstGeom prst="rect">
                <a:avLst/>
              </a:prstGeom>
              <a:solidFill>
                <a:srgbClr val="002664"/>
              </a:solidFill>
              <a:ln>
                <a:solidFill>
                  <a:srgbClr val="002664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>
                <a:stCxn id="4" idx="2"/>
                <a:endCxn id="9" idx="0"/>
              </p:cNvCxnSpPr>
              <p:nvPr/>
            </p:nvCxnSpPr>
            <p:spPr>
              <a:xfrm>
                <a:off x="5396836" y="3656725"/>
                <a:ext cx="1311127" cy="194506"/>
              </a:xfrm>
              <a:prstGeom prst="line">
                <a:avLst/>
              </a:prstGeom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5" idx="2"/>
                <a:endCxn id="9" idx="0"/>
              </p:cNvCxnSpPr>
              <p:nvPr/>
            </p:nvCxnSpPr>
            <p:spPr>
              <a:xfrm>
                <a:off x="6270920" y="3656723"/>
                <a:ext cx="437043" cy="194508"/>
              </a:xfrm>
              <a:prstGeom prst="line">
                <a:avLst/>
              </a:prstGeom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6" idx="2"/>
                <a:endCxn id="9" idx="0"/>
              </p:cNvCxnSpPr>
              <p:nvPr/>
            </p:nvCxnSpPr>
            <p:spPr>
              <a:xfrm flipH="1">
                <a:off x="6707963" y="3656723"/>
                <a:ext cx="437041" cy="194508"/>
              </a:xfrm>
              <a:prstGeom prst="line">
                <a:avLst/>
              </a:prstGeom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stCxn id="7" idx="2"/>
                <a:endCxn id="9" idx="0"/>
              </p:cNvCxnSpPr>
              <p:nvPr/>
            </p:nvCxnSpPr>
            <p:spPr>
              <a:xfrm flipH="1">
                <a:off x="6707963" y="3656723"/>
                <a:ext cx="1311126" cy="194508"/>
              </a:xfrm>
              <a:prstGeom prst="line">
                <a:avLst/>
              </a:prstGeom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6581589" y="1249321"/>
              <a:ext cx="395162" cy="774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600868" y="3972853"/>
              <a:ext cx="395162" cy="774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516182" y="4895434"/>
            <a:ext cx="2618321" cy="1282569"/>
            <a:chOff x="5116824" y="4807745"/>
            <a:chExt cx="2618321" cy="1282569"/>
          </a:xfrm>
        </p:grpSpPr>
        <p:sp>
          <p:nvSpPr>
            <p:cNvPr id="30" name="Card 29"/>
            <p:cNvSpPr/>
            <p:nvPr/>
          </p:nvSpPr>
          <p:spPr>
            <a:xfrm>
              <a:off x="5116824" y="4807745"/>
              <a:ext cx="2618321" cy="975957"/>
            </a:xfrm>
            <a:prstGeom prst="flowChartPunchedCard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15241" y="5720982"/>
              <a:ext cx="5882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heap</a:t>
              </a:r>
              <a:endParaRPr lang="en-US" dirty="0"/>
            </a:p>
          </p:txBody>
        </p:sp>
      </p:grp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92364" y="1415728"/>
            <a:ext cx="4737866" cy="4122850"/>
          </a:xfrm>
        </p:spPr>
        <p:txBody>
          <a:bodyPr>
            <a:normAutofit/>
          </a:bodyPr>
          <a:lstStyle/>
          <a:p>
            <a:endParaRPr lang="en-US" sz="2800" b="1" dirty="0" smtClean="0"/>
          </a:p>
          <a:p>
            <a:r>
              <a:rPr lang="en-US" sz="2800" b="1" dirty="0" smtClean="0"/>
              <a:t>Structured parallel control</a:t>
            </a:r>
          </a:p>
          <a:p>
            <a:pPr lvl="1"/>
            <a:r>
              <a:rPr lang="en-US" sz="2400" dirty="0" smtClean="0"/>
              <a:t>F</a:t>
            </a:r>
            <a:r>
              <a:rPr lang="en-US" sz="2400" b="1" dirty="0" smtClean="0"/>
              <a:t>ork-join parallelism</a:t>
            </a:r>
          </a:p>
          <a:p>
            <a:r>
              <a:rPr lang="en-US" sz="2800" b="1" dirty="0" smtClean="0"/>
              <a:t>Explicit region and effect</a:t>
            </a:r>
          </a:p>
          <a:p>
            <a:pPr lvl="1"/>
            <a:r>
              <a:rPr lang="en-US" sz="2400" dirty="0" smtClean="0">
                <a:solidFill>
                  <a:srgbClr val="E37222"/>
                </a:solidFill>
              </a:rPr>
              <a:t>R</a:t>
            </a:r>
            <a:r>
              <a:rPr lang="en-US" sz="2400" b="1" dirty="0" smtClean="0">
                <a:solidFill>
                  <a:srgbClr val="E37222"/>
                </a:solidFill>
              </a:rPr>
              <a:t>egions </a:t>
            </a:r>
            <a:r>
              <a:rPr lang="en-US" sz="2400" b="1" dirty="0" smtClean="0"/>
              <a:t>divide heap</a:t>
            </a:r>
          </a:p>
          <a:p>
            <a:pPr lvl="1"/>
            <a:r>
              <a:rPr lang="en-US" sz="2400" dirty="0"/>
              <a:t>R</a:t>
            </a:r>
            <a:r>
              <a:rPr lang="en-US" sz="2400" b="1" dirty="0" smtClean="0"/>
              <a:t>ead or write </a:t>
            </a:r>
            <a:r>
              <a:rPr lang="en-US" sz="2400" b="1" dirty="0" smtClean="0">
                <a:solidFill>
                  <a:srgbClr val="E37222"/>
                </a:solidFill>
              </a:rPr>
              <a:t>effects </a:t>
            </a:r>
            <a:r>
              <a:rPr lang="en-US" sz="2400" b="1" dirty="0" smtClean="0"/>
              <a:t>on regions</a:t>
            </a:r>
          </a:p>
          <a:p>
            <a:r>
              <a:rPr lang="en-US" sz="2800" b="1" dirty="0"/>
              <a:t>D</a:t>
            </a:r>
            <a:r>
              <a:rPr lang="en-US" sz="2800" b="1" dirty="0" smtClean="0"/>
              <a:t>ata-race freedom guarantee</a:t>
            </a:r>
          </a:p>
          <a:p>
            <a:pPr lvl="1"/>
            <a:r>
              <a:rPr lang="en-US" sz="2400" dirty="0"/>
              <a:t>S</a:t>
            </a:r>
            <a:r>
              <a:rPr lang="en-US" sz="2400" b="1" dirty="0" smtClean="0"/>
              <a:t>imple, modular type checking</a:t>
            </a:r>
          </a:p>
        </p:txBody>
      </p:sp>
      <p:sp>
        <p:nvSpPr>
          <p:cNvPr id="95" name="Left Bracket 94"/>
          <p:cNvSpPr/>
          <p:nvPr/>
        </p:nvSpPr>
        <p:spPr>
          <a:xfrm rot="10800000">
            <a:off x="8547600" y="2081172"/>
            <a:ext cx="236575" cy="1689626"/>
          </a:xfrm>
          <a:prstGeom prst="leftBracket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8134503" y="2925985"/>
            <a:ext cx="772933" cy="2457428"/>
            <a:chOff x="9345064" y="2774131"/>
            <a:chExt cx="772933" cy="2457428"/>
          </a:xfrm>
        </p:grpSpPr>
        <p:cxnSp>
          <p:nvCxnSpPr>
            <p:cNvPr id="98" name="Elbow Connector 97"/>
            <p:cNvCxnSpPr>
              <a:stCxn id="95" idx="1"/>
              <a:endCxn id="30" idx="3"/>
            </p:cNvCxnSpPr>
            <p:nvPr/>
          </p:nvCxnSpPr>
          <p:spPr>
            <a:xfrm flipH="1">
              <a:off x="9345064" y="2774131"/>
              <a:ext cx="649672" cy="2457428"/>
            </a:xfrm>
            <a:prstGeom prst="bentConnector3">
              <a:avLst>
                <a:gd name="adj1" fmla="val -35187"/>
              </a:avLst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9394008" y="4485056"/>
              <a:ext cx="723989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write</a:t>
              </a:r>
            </a:p>
            <a:p>
              <a:r>
                <a:rPr lang="en-US" dirty="0" smtClean="0"/>
                <a:t>effect</a:t>
              </a:r>
              <a:endParaRPr lang="en-US" dirty="0"/>
            </a:p>
          </p:txBody>
        </p:sp>
      </p:grpSp>
      <p:cxnSp>
        <p:nvCxnSpPr>
          <p:cNvPr id="102" name="Straight Arrow Connector 101"/>
          <p:cNvCxnSpPr/>
          <p:nvPr/>
        </p:nvCxnSpPr>
        <p:spPr>
          <a:xfrm flipH="1">
            <a:off x="6350640" y="2746965"/>
            <a:ext cx="772393" cy="3079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Multiply 102"/>
          <p:cNvSpPr/>
          <p:nvPr/>
        </p:nvSpPr>
        <p:spPr>
          <a:xfrm>
            <a:off x="6521008" y="2669842"/>
            <a:ext cx="626056" cy="404915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6038833" y="5031117"/>
            <a:ext cx="1922627" cy="711339"/>
            <a:chOff x="5546826" y="4977705"/>
            <a:chExt cx="1922627" cy="711339"/>
          </a:xfrm>
        </p:grpSpPr>
        <p:sp>
          <p:nvSpPr>
            <p:cNvPr id="34" name="Rectangle 33"/>
            <p:cNvSpPr/>
            <p:nvPr/>
          </p:nvSpPr>
          <p:spPr>
            <a:xfrm>
              <a:off x="5546826" y="4993741"/>
              <a:ext cx="488760" cy="320835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134816" y="4985723"/>
              <a:ext cx="488760" cy="320835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980693" y="4977705"/>
              <a:ext cx="488760" cy="320835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974325" y="5368209"/>
              <a:ext cx="488760" cy="320835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116044" y="2945827"/>
            <a:ext cx="603628" cy="400110"/>
            <a:chOff x="5096978" y="2725488"/>
            <a:chExt cx="603628" cy="400110"/>
          </a:xfrm>
        </p:grpSpPr>
        <p:sp>
          <p:nvSpPr>
            <p:cNvPr id="36" name="TextBox 35"/>
            <p:cNvSpPr txBox="1"/>
            <p:nvPr/>
          </p:nvSpPr>
          <p:spPr>
            <a:xfrm>
              <a:off x="5096978" y="272548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ST </a:t>
              </a:r>
              <a:endParaRPr lang="en-US" sz="2000" b="1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517726" y="2865441"/>
              <a:ext cx="182880" cy="18288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971401" y="2969650"/>
            <a:ext cx="603628" cy="400110"/>
            <a:chOff x="5096978" y="2725488"/>
            <a:chExt cx="603628" cy="400110"/>
          </a:xfrm>
        </p:grpSpPr>
        <p:sp>
          <p:nvSpPr>
            <p:cNvPr id="54" name="TextBox 53"/>
            <p:cNvSpPr txBox="1"/>
            <p:nvPr/>
          </p:nvSpPr>
          <p:spPr>
            <a:xfrm>
              <a:off x="5096978" y="272548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ST </a:t>
              </a:r>
              <a:endParaRPr lang="en-US" sz="2000" b="1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517726" y="2865441"/>
              <a:ext cx="182880" cy="18288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837144" y="2954646"/>
            <a:ext cx="603628" cy="400110"/>
            <a:chOff x="5096978" y="2725488"/>
            <a:chExt cx="603628" cy="400110"/>
          </a:xfrm>
        </p:grpSpPr>
        <p:sp>
          <p:nvSpPr>
            <p:cNvPr id="59" name="TextBox 58"/>
            <p:cNvSpPr txBox="1"/>
            <p:nvPr/>
          </p:nvSpPr>
          <p:spPr>
            <a:xfrm>
              <a:off x="5096978" y="272548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ST </a:t>
              </a:r>
              <a:endParaRPr lang="en-US" sz="2000" b="1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517726" y="2865441"/>
              <a:ext cx="182880" cy="18288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735837" y="2860609"/>
            <a:ext cx="603628" cy="400110"/>
            <a:chOff x="5096978" y="2725488"/>
            <a:chExt cx="603628" cy="400110"/>
          </a:xfrm>
        </p:grpSpPr>
        <p:sp>
          <p:nvSpPr>
            <p:cNvPr id="62" name="TextBox 61"/>
            <p:cNvSpPr txBox="1"/>
            <p:nvPr/>
          </p:nvSpPr>
          <p:spPr>
            <a:xfrm>
              <a:off x="5096978" y="272548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ST </a:t>
              </a:r>
              <a:endParaRPr lang="en-US" sz="2000" b="1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517726" y="2865441"/>
              <a:ext cx="182880" cy="18288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836096" y="2386539"/>
            <a:ext cx="603628" cy="400110"/>
            <a:chOff x="5096978" y="2725488"/>
            <a:chExt cx="603628" cy="400110"/>
          </a:xfrm>
        </p:grpSpPr>
        <p:sp>
          <p:nvSpPr>
            <p:cNvPr id="65" name="TextBox 64"/>
            <p:cNvSpPr txBox="1"/>
            <p:nvPr/>
          </p:nvSpPr>
          <p:spPr>
            <a:xfrm>
              <a:off x="5096978" y="2725488"/>
              <a:ext cx="4547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LD</a:t>
              </a:r>
              <a:endParaRPr lang="en-US" sz="2000" b="1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517726" y="2865441"/>
              <a:ext cx="182880" cy="18288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67501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10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DPJ for Deterministic </a:t>
            </a:r>
            <a:r>
              <a:rPr lang="en-US" dirty="0"/>
              <a:t>C</a:t>
            </a:r>
            <a:r>
              <a:rPr lang="en-US" dirty="0" smtClean="0"/>
              <a:t>odes</a:t>
            </a:r>
            <a:endParaRPr lang="en-US" dirty="0"/>
          </a:p>
        </p:txBody>
      </p:sp>
      <p:grpSp>
        <p:nvGrpSpPr>
          <p:cNvPr id="117" name="Group 116"/>
          <p:cNvGrpSpPr/>
          <p:nvPr/>
        </p:nvGrpSpPr>
        <p:grpSpPr>
          <a:xfrm>
            <a:off x="5136670" y="1160860"/>
            <a:ext cx="3262333" cy="3498103"/>
            <a:chOff x="5076796" y="1249321"/>
            <a:chExt cx="3262333" cy="3498103"/>
          </a:xfrm>
        </p:grpSpPr>
        <p:sp>
          <p:nvSpPr>
            <p:cNvPr id="4" name="Rectangle 3"/>
            <p:cNvSpPr/>
            <p:nvPr/>
          </p:nvSpPr>
          <p:spPr>
            <a:xfrm>
              <a:off x="5076796" y="2376565"/>
              <a:ext cx="640080" cy="128016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950880" y="2376563"/>
              <a:ext cx="640080" cy="128016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824964" y="2376563"/>
              <a:ext cx="640080" cy="128016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699049" y="2376563"/>
              <a:ext cx="640080" cy="128016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5076796" y="2023892"/>
              <a:ext cx="3262333" cy="352673"/>
              <a:chOff x="5076796" y="2023892"/>
              <a:chExt cx="3262333" cy="352673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5076796" y="2023892"/>
                <a:ext cx="3262333" cy="145741"/>
              </a:xfrm>
              <a:prstGeom prst="rect">
                <a:avLst/>
              </a:prstGeom>
              <a:solidFill>
                <a:srgbClr val="002664"/>
              </a:solidFill>
              <a:ln>
                <a:solidFill>
                  <a:srgbClr val="00266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>
                <a:stCxn id="8" idx="2"/>
                <a:endCxn id="4" idx="0"/>
              </p:cNvCxnSpPr>
              <p:nvPr/>
            </p:nvCxnSpPr>
            <p:spPr>
              <a:xfrm flipH="1">
                <a:off x="5396836" y="2169633"/>
                <a:ext cx="1311127" cy="206932"/>
              </a:xfrm>
              <a:prstGeom prst="line">
                <a:avLst/>
              </a:prstGeom>
              <a:ln>
                <a:solidFill>
                  <a:srgbClr val="4A452A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8" idx="2"/>
                <a:endCxn id="5" idx="0"/>
              </p:cNvCxnSpPr>
              <p:nvPr/>
            </p:nvCxnSpPr>
            <p:spPr>
              <a:xfrm flipH="1">
                <a:off x="6270920" y="2169633"/>
                <a:ext cx="437043" cy="206930"/>
              </a:xfrm>
              <a:prstGeom prst="line">
                <a:avLst/>
              </a:prstGeom>
              <a:ln>
                <a:solidFill>
                  <a:srgbClr val="4A452A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2"/>
                <a:endCxn id="6" idx="0"/>
              </p:cNvCxnSpPr>
              <p:nvPr/>
            </p:nvCxnSpPr>
            <p:spPr>
              <a:xfrm>
                <a:off x="6707963" y="2169633"/>
                <a:ext cx="437041" cy="206930"/>
              </a:xfrm>
              <a:prstGeom prst="line">
                <a:avLst/>
              </a:prstGeom>
              <a:ln>
                <a:solidFill>
                  <a:srgbClr val="4A452A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8" idx="2"/>
                <a:endCxn id="7" idx="0"/>
              </p:cNvCxnSpPr>
              <p:nvPr/>
            </p:nvCxnSpPr>
            <p:spPr>
              <a:xfrm>
                <a:off x="6707963" y="2169633"/>
                <a:ext cx="1311126" cy="206930"/>
              </a:xfrm>
              <a:prstGeom prst="line">
                <a:avLst/>
              </a:prstGeom>
              <a:ln>
                <a:solidFill>
                  <a:srgbClr val="4A452A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92"/>
            <p:cNvGrpSpPr/>
            <p:nvPr/>
          </p:nvGrpSpPr>
          <p:grpSpPr>
            <a:xfrm>
              <a:off x="5076796" y="3656723"/>
              <a:ext cx="3262333" cy="351307"/>
              <a:chOff x="5076796" y="3656723"/>
              <a:chExt cx="3262333" cy="351307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5076796" y="3851231"/>
                <a:ext cx="3262333" cy="156799"/>
              </a:xfrm>
              <a:prstGeom prst="rect">
                <a:avLst/>
              </a:prstGeom>
              <a:solidFill>
                <a:srgbClr val="002664"/>
              </a:solidFill>
              <a:ln>
                <a:solidFill>
                  <a:srgbClr val="002664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>
                <a:stCxn id="4" idx="2"/>
                <a:endCxn id="9" idx="0"/>
              </p:cNvCxnSpPr>
              <p:nvPr/>
            </p:nvCxnSpPr>
            <p:spPr>
              <a:xfrm>
                <a:off x="5396836" y="3656725"/>
                <a:ext cx="1311127" cy="194506"/>
              </a:xfrm>
              <a:prstGeom prst="line">
                <a:avLst/>
              </a:prstGeom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5" idx="2"/>
                <a:endCxn id="9" idx="0"/>
              </p:cNvCxnSpPr>
              <p:nvPr/>
            </p:nvCxnSpPr>
            <p:spPr>
              <a:xfrm>
                <a:off x="6270920" y="3656723"/>
                <a:ext cx="437043" cy="194508"/>
              </a:xfrm>
              <a:prstGeom prst="line">
                <a:avLst/>
              </a:prstGeom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6" idx="2"/>
                <a:endCxn id="9" idx="0"/>
              </p:cNvCxnSpPr>
              <p:nvPr/>
            </p:nvCxnSpPr>
            <p:spPr>
              <a:xfrm flipH="1">
                <a:off x="6707963" y="3656723"/>
                <a:ext cx="437041" cy="194508"/>
              </a:xfrm>
              <a:prstGeom prst="line">
                <a:avLst/>
              </a:prstGeom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stCxn id="7" idx="2"/>
                <a:endCxn id="9" idx="0"/>
              </p:cNvCxnSpPr>
              <p:nvPr/>
            </p:nvCxnSpPr>
            <p:spPr>
              <a:xfrm flipH="1">
                <a:off x="6707963" y="3656723"/>
                <a:ext cx="1311126" cy="194508"/>
              </a:xfrm>
              <a:prstGeom prst="line">
                <a:avLst/>
              </a:prstGeom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6581589" y="1249321"/>
              <a:ext cx="395162" cy="774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600868" y="3972853"/>
              <a:ext cx="395162" cy="774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  <a:p>
              <a:pPr>
                <a:lnSpc>
                  <a:spcPct val="50000"/>
                </a:lnSpc>
              </a:pPr>
              <a:r>
                <a:rPr lang="en-US" sz="2800" b="1" dirty="0" smtClean="0"/>
                <a:t>.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516182" y="4895434"/>
            <a:ext cx="2618321" cy="1282569"/>
            <a:chOff x="5116824" y="4807745"/>
            <a:chExt cx="2618321" cy="1282569"/>
          </a:xfrm>
        </p:grpSpPr>
        <p:sp>
          <p:nvSpPr>
            <p:cNvPr id="30" name="Card 29"/>
            <p:cNvSpPr/>
            <p:nvPr/>
          </p:nvSpPr>
          <p:spPr>
            <a:xfrm>
              <a:off x="5116824" y="4807745"/>
              <a:ext cx="2618321" cy="975957"/>
            </a:xfrm>
            <a:prstGeom prst="flowChartPunchedCard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15241" y="5720982"/>
              <a:ext cx="5882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heap</a:t>
              </a:r>
              <a:endParaRPr lang="en-US" dirty="0"/>
            </a:p>
          </p:txBody>
        </p:sp>
      </p:grp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92364" y="1660852"/>
            <a:ext cx="4737866" cy="41228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Java-compatible type system</a:t>
            </a:r>
            <a:endParaRPr lang="en-US" sz="2800" b="1" dirty="0" smtClean="0"/>
          </a:p>
          <a:p>
            <a:r>
              <a:rPr lang="en-US" sz="2800" b="1" dirty="0" smtClean="0"/>
              <a:t>Structured parallel control</a:t>
            </a:r>
          </a:p>
          <a:p>
            <a:pPr lvl="1"/>
            <a:r>
              <a:rPr lang="en-US" sz="2400" dirty="0" smtClean="0"/>
              <a:t>F</a:t>
            </a:r>
            <a:r>
              <a:rPr lang="en-US" sz="2400" b="1" dirty="0" smtClean="0"/>
              <a:t>ork-join parallelism</a:t>
            </a:r>
          </a:p>
          <a:p>
            <a:r>
              <a:rPr lang="en-US" sz="2800" b="1" dirty="0" smtClean="0"/>
              <a:t>Explicit region and effect</a:t>
            </a:r>
          </a:p>
          <a:p>
            <a:pPr lvl="1"/>
            <a:r>
              <a:rPr lang="en-US" sz="2400" dirty="0" smtClean="0">
                <a:solidFill>
                  <a:srgbClr val="E37222"/>
                </a:solidFill>
              </a:rPr>
              <a:t>R</a:t>
            </a:r>
            <a:r>
              <a:rPr lang="en-US" sz="2400" b="1" dirty="0" smtClean="0">
                <a:solidFill>
                  <a:srgbClr val="E37222"/>
                </a:solidFill>
              </a:rPr>
              <a:t>egions </a:t>
            </a:r>
            <a:r>
              <a:rPr lang="en-US" sz="2400" b="1" dirty="0" smtClean="0"/>
              <a:t>divide heap</a:t>
            </a:r>
          </a:p>
          <a:p>
            <a:pPr lvl="1"/>
            <a:r>
              <a:rPr lang="en-US" sz="2400" dirty="0"/>
              <a:t>R</a:t>
            </a:r>
            <a:r>
              <a:rPr lang="en-US" sz="2400" b="1" dirty="0" smtClean="0"/>
              <a:t>ead or write </a:t>
            </a:r>
            <a:r>
              <a:rPr lang="en-US" sz="2400" b="1" dirty="0" smtClean="0">
                <a:solidFill>
                  <a:srgbClr val="E37222"/>
                </a:solidFill>
              </a:rPr>
              <a:t>effects </a:t>
            </a:r>
            <a:r>
              <a:rPr lang="en-US" sz="2400" b="1" dirty="0" smtClean="0"/>
              <a:t>on regions</a:t>
            </a:r>
          </a:p>
          <a:p>
            <a:r>
              <a:rPr lang="en-US" sz="2800" b="1" dirty="0"/>
              <a:t>D</a:t>
            </a:r>
            <a:r>
              <a:rPr lang="en-US" sz="2800" b="1" dirty="0" smtClean="0"/>
              <a:t>ata-race freedom guarantee</a:t>
            </a:r>
          </a:p>
          <a:p>
            <a:pPr lvl="1"/>
            <a:r>
              <a:rPr lang="en-US" sz="2400" dirty="0"/>
              <a:t>S</a:t>
            </a:r>
            <a:r>
              <a:rPr lang="en-US" sz="2400" b="1" dirty="0" smtClean="0"/>
              <a:t>imple, modular type checking</a:t>
            </a:r>
          </a:p>
        </p:txBody>
      </p:sp>
      <p:sp>
        <p:nvSpPr>
          <p:cNvPr id="95" name="Left Bracket 94"/>
          <p:cNvSpPr/>
          <p:nvPr/>
        </p:nvSpPr>
        <p:spPr>
          <a:xfrm rot="10800000">
            <a:off x="8547600" y="2081172"/>
            <a:ext cx="236575" cy="1689626"/>
          </a:xfrm>
          <a:prstGeom prst="leftBracket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8134503" y="2925985"/>
            <a:ext cx="772933" cy="2457428"/>
            <a:chOff x="9345064" y="2774131"/>
            <a:chExt cx="772933" cy="2457428"/>
          </a:xfrm>
        </p:grpSpPr>
        <p:cxnSp>
          <p:nvCxnSpPr>
            <p:cNvPr id="98" name="Elbow Connector 97"/>
            <p:cNvCxnSpPr>
              <a:stCxn id="95" idx="1"/>
              <a:endCxn id="30" idx="3"/>
            </p:cNvCxnSpPr>
            <p:nvPr/>
          </p:nvCxnSpPr>
          <p:spPr>
            <a:xfrm flipH="1">
              <a:off x="9345064" y="2774131"/>
              <a:ext cx="649672" cy="2457428"/>
            </a:xfrm>
            <a:prstGeom prst="bentConnector3">
              <a:avLst>
                <a:gd name="adj1" fmla="val -35187"/>
              </a:avLst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9394008" y="4485056"/>
              <a:ext cx="723989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write</a:t>
              </a:r>
            </a:p>
            <a:p>
              <a:r>
                <a:rPr lang="en-US" dirty="0" smtClean="0"/>
                <a:t>effect</a:t>
              </a:r>
              <a:endParaRPr lang="en-US" dirty="0"/>
            </a:p>
          </p:txBody>
        </p:sp>
      </p:grpSp>
      <p:cxnSp>
        <p:nvCxnSpPr>
          <p:cNvPr id="102" name="Straight Arrow Connector 101"/>
          <p:cNvCxnSpPr/>
          <p:nvPr/>
        </p:nvCxnSpPr>
        <p:spPr>
          <a:xfrm flipH="1">
            <a:off x="6350640" y="2746965"/>
            <a:ext cx="772393" cy="3079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Multiply 102"/>
          <p:cNvSpPr/>
          <p:nvPr/>
        </p:nvSpPr>
        <p:spPr>
          <a:xfrm>
            <a:off x="6521008" y="2669842"/>
            <a:ext cx="626056" cy="404915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6038833" y="5031117"/>
            <a:ext cx="1922627" cy="711339"/>
            <a:chOff x="5546826" y="4977705"/>
            <a:chExt cx="1922627" cy="711339"/>
          </a:xfrm>
        </p:grpSpPr>
        <p:sp>
          <p:nvSpPr>
            <p:cNvPr id="34" name="Rectangle 33"/>
            <p:cNvSpPr/>
            <p:nvPr/>
          </p:nvSpPr>
          <p:spPr>
            <a:xfrm>
              <a:off x="5546826" y="4993741"/>
              <a:ext cx="488760" cy="320835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134816" y="4985723"/>
              <a:ext cx="488760" cy="320835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980693" y="4977705"/>
              <a:ext cx="488760" cy="320835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974325" y="5368209"/>
              <a:ext cx="488760" cy="320835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116044" y="2945827"/>
            <a:ext cx="603628" cy="400110"/>
            <a:chOff x="5096978" y="2725488"/>
            <a:chExt cx="603628" cy="400110"/>
          </a:xfrm>
        </p:grpSpPr>
        <p:sp>
          <p:nvSpPr>
            <p:cNvPr id="36" name="TextBox 35"/>
            <p:cNvSpPr txBox="1"/>
            <p:nvPr/>
          </p:nvSpPr>
          <p:spPr>
            <a:xfrm>
              <a:off x="5096978" y="272548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ST </a:t>
              </a:r>
              <a:endParaRPr lang="en-US" sz="2000" b="1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517726" y="2865441"/>
              <a:ext cx="182880" cy="18288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971401" y="2969650"/>
            <a:ext cx="603628" cy="400110"/>
            <a:chOff x="5096978" y="2725488"/>
            <a:chExt cx="603628" cy="400110"/>
          </a:xfrm>
        </p:grpSpPr>
        <p:sp>
          <p:nvSpPr>
            <p:cNvPr id="54" name="TextBox 53"/>
            <p:cNvSpPr txBox="1"/>
            <p:nvPr/>
          </p:nvSpPr>
          <p:spPr>
            <a:xfrm>
              <a:off x="5096978" y="272548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ST </a:t>
              </a:r>
              <a:endParaRPr lang="en-US" sz="2000" b="1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517726" y="2865441"/>
              <a:ext cx="182880" cy="18288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837144" y="2954646"/>
            <a:ext cx="603628" cy="400110"/>
            <a:chOff x="5096978" y="2725488"/>
            <a:chExt cx="603628" cy="400110"/>
          </a:xfrm>
        </p:grpSpPr>
        <p:sp>
          <p:nvSpPr>
            <p:cNvPr id="59" name="TextBox 58"/>
            <p:cNvSpPr txBox="1"/>
            <p:nvPr/>
          </p:nvSpPr>
          <p:spPr>
            <a:xfrm>
              <a:off x="5096978" y="272548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ST </a:t>
              </a:r>
              <a:endParaRPr lang="en-US" sz="2000" b="1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517726" y="2865441"/>
              <a:ext cx="182880" cy="18288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735837" y="2860609"/>
            <a:ext cx="603628" cy="400110"/>
            <a:chOff x="5096978" y="2725488"/>
            <a:chExt cx="603628" cy="400110"/>
          </a:xfrm>
        </p:grpSpPr>
        <p:sp>
          <p:nvSpPr>
            <p:cNvPr id="62" name="TextBox 61"/>
            <p:cNvSpPr txBox="1"/>
            <p:nvPr/>
          </p:nvSpPr>
          <p:spPr>
            <a:xfrm>
              <a:off x="5096978" y="272548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ST </a:t>
              </a:r>
              <a:endParaRPr lang="en-US" sz="2000" b="1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517726" y="2865441"/>
              <a:ext cx="182880" cy="18288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836096" y="2386539"/>
            <a:ext cx="603628" cy="400110"/>
            <a:chOff x="5096978" y="2725488"/>
            <a:chExt cx="603628" cy="400110"/>
          </a:xfrm>
        </p:grpSpPr>
        <p:sp>
          <p:nvSpPr>
            <p:cNvPr id="65" name="TextBox 64"/>
            <p:cNvSpPr txBox="1"/>
            <p:nvPr/>
          </p:nvSpPr>
          <p:spPr>
            <a:xfrm>
              <a:off x="5096978" y="2725488"/>
              <a:ext cx="4547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LD</a:t>
              </a:r>
              <a:endParaRPr lang="en-US" sz="2000" b="1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517726" y="2865441"/>
              <a:ext cx="182880" cy="18288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-101939" y="1368868"/>
            <a:ext cx="9305477" cy="4795631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E37222"/>
                </a:solidFill>
                <a:latin typeface="Arial Narrow"/>
                <a:cs typeface="Arial Narrow"/>
              </a:rPr>
              <a:t>Hardware – simplify coherence problems!</a:t>
            </a:r>
            <a:endParaRPr lang="en-US" sz="4000" b="1" dirty="0">
              <a:solidFill>
                <a:srgbClr val="E37222"/>
              </a:solidFill>
              <a:latin typeface="Arial Narrow"/>
              <a:cs typeface="Arial Narrow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330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6|26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4.2|2|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2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|7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4|14.8|9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30.4|11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12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9.8|3.8|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|3.4|1.6|1.2|6.9|5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3.7|13.9|12.9|6|0.7|4.3|12.9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3.7|13.9|12.9|6|0.7|4.3|12.9|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1|9.2|3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5|4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7|5.3|8.3"/>
</p:tagLst>
</file>

<file path=ppt/theme/theme1.xml><?xml version="1.0" encoding="utf-8"?>
<a:theme xmlns:a="http://schemas.openxmlformats.org/drawingml/2006/main" name="I2PC_Master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36366</TotalTime>
  <Words>1476</Words>
  <Application>Microsoft Macintosh PowerPoint</Application>
  <PresentationFormat>On-screen Show (4:3)</PresentationFormat>
  <Paragraphs>532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I2PC_Master_Template</vt:lpstr>
      <vt:lpstr>DeNovoND: Efficient Hardware Support for  Disciplined Non-Determinism</vt:lpstr>
      <vt:lpstr>Motivation</vt:lpstr>
      <vt:lpstr>Disciplined Shared Memory</vt:lpstr>
      <vt:lpstr>Disciplined Shared Memory</vt:lpstr>
      <vt:lpstr>Limitation</vt:lpstr>
      <vt:lpstr>Contribution</vt:lpstr>
      <vt:lpstr>Outline</vt:lpstr>
      <vt:lpstr>DPJ for Deterministic Codes</vt:lpstr>
      <vt:lpstr>DPJ for Deterministic Codes</vt:lpstr>
      <vt:lpstr>DeNovo for Deterministic Codes</vt:lpstr>
      <vt:lpstr>DeNovo for Deterministic Codes</vt:lpstr>
      <vt:lpstr>Example Run</vt:lpstr>
      <vt:lpstr>DPJ Support for Safe Non-Determinism</vt:lpstr>
      <vt:lpstr>Outline</vt:lpstr>
      <vt:lpstr>Memory Consistency Model</vt:lpstr>
      <vt:lpstr>Memory Consistency Model</vt:lpstr>
      <vt:lpstr>Coherence for non-deterministic data</vt:lpstr>
      <vt:lpstr>Distributed Queue-based Lock</vt:lpstr>
      <vt:lpstr>Outline</vt:lpstr>
      <vt:lpstr>Access Signatures</vt:lpstr>
      <vt:lpstr>Example Run</vt:lpstr>
      <vt:lpstr>Optimization to reduce self-invalidation</vt:lpstr>
      <vt:lpstr>Overheads</vt:lpstr>
      <vt:lpstr>Evaluation Methodology</vt:lpstr>
      <vt:lpstr>MESI vs. DeNovoND: Idealized lock </vt:lpstr>
      <vt:lpstr>MESI vs. DeNovoND: Realistic lock</vt:lpstr>
      <vt:lpstr>Network Traffic (Realistic lock)</vt:lpstr>
      <vt:lpstr>Conclusions and Future Work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Osfar</dc:creator>
  <cp:lastModifiedBy>Hyojin Sung</cp:lastModifiedBy>
  <cp:revision>843</cp:revision>
  <cp:lastPrinted>2013-03-14T20:53:35Z</cp:lastPrinted>
  <dcterms:created xsi:type="dcterms:W3CDTF">2011-10-04T17:02:48Z</dcterms:created>
  <dcterms:modified xsi:type="dcterms:W3CDTF">2013-03-29T20:53:43Z</dcterms:modified>
</cp:coreProperties>
</file>