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charts/chart13.xml" ContentType="application/vnd.openxmlformats-officedocument.drawingml.chart+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heme/themeOverride6.xml" ContentType="application/vnd.openxmlformats-officedocument.themeOverr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256" r:id="rId2"/>
    <p:sldId id="379" r:id="rId3"/>
    <p:sldId id="395" r:id="rId4"/>
    <p:sldId id="381" r:id="rId5"/>
    <p:sldId id="382" r:id="rId6"/>
    <p:sldId id="383" r:id="rId7"/>
    <p:sldId id="380" r:id="rId8"/>
    <p:sldId id="393" r:id="rId9"/>
    <p:sldId id="386" r:id="rId10"/>
    <p:sldId id="384" r:id="rId11"/>
    <p:sldId id="387" r:id="rId12"/>
    <p:sldId id="394" r:id="rId13"/>
    <p:sldId id="385" r:id="rId14"/>
    <p:sldId id="388" r:id="rId15"/>
    <p:sldId id="389" r:id="rId16"/>
    <p:sldId id="396" r:id="rId17"/>
    <p:sldId id="457" r:id="rId18"/>
    <p:sldId id="391" r:id="rId19"/>
    <p:sldId id="392" r:id="rId20"/>
    <p:sldId id="400" r:id="rId21"/>
    <p:sldId id="441" r:id="rId22"/>
    <p:sldId id="446" r:id="rId23"/>
    <p:sldId id="460" r:id="rId24"/>
    <p:sldId id="405" r:id="rId25"/>
    <p:sldId id="406" r:id="rId26"/>
    <p:sldId id="407" r:id="rId27"/>
    <p:sldId id="408" r:id="rId28"/>
    <p:sldId id="409" r:id="rId29"/>
    <p:sldId id="461" r:id="rId30"/>
    <p:sldId id="442" r:id="rId31"/>
    <p:sldId id="443" r:id="rId32"/>
    <p:sldId id="447" r:id="rId33"/>
    <p:sldId id="412" r:id="rId34"/>
    <p:sldId id="444" r:id="rId35"/>
    <p:sldId id="448" r:id="rId36"/>
    <p:sldId id="427" r:id="rId37"/>
    <p:sldId id="418" r:id="rId38"/>
    <p:sldId id="428" r:id="rId39"/>
    <p:sldId id="419" r:id="rId40"/>
    <p:sldId id="420" r:id="rId41"/>
    <p:sldId id="422" r:id="rId42"/>
    <p:sldId id="445" r:id="rId43"/>
    <p:sldId id="464" r:id="rId44"/>
    <p:sldId id="433" r:id="rId45"/>
    <p:sldId id="437" r:id="rId46"/>
    <p:sldId id="451" r:id="rId47"/>
    <p:sldId id="439" r:id="rId48"/>
    <p:sldId id="450" r:id="rId49"/>
    <p:sldId id="449" r:id="rId50"/>
    <p:sldId id="462" r:id="rId51"/>
    <p:sldId id="432" r:id="rId52"/>
    <p:sldId id="434" r:id="rId53"/>
    <p:sldId id="436" r:id="rId54"/>
    <p:sldId id="458" r:id="rId55"/>
    <p:sldId id="459" r:id="rId56"/>
    <p:sldId id="454" r:id="rId57"/>
    <p:sldId id="452" r:id="rId58"/>
    <p:sldId id="435" r:id="rId59"/>
    <p:sldId id="354" r:id="rId60"/>
    <p:sldId id="297" r:id="rId61"/>
    <p:sldId id="323" r:id="rId62"/>
    <p:sldId id="377" r:id="rId63"/>
    <p:sldId id="341" r:id="rId64"/>
    <p:sldId id="342" r:id="rId65"/>
    <p:sldId id="353" r:id="rId66"/>
    <p:sldId id="347" r:id="rId67"/>
    <p:sldId id="348" r:id="rId68"/>
    <p:sldId id="356" r:id="rId69"/>
    <p:sldId id="355" r:id="rId70"/>
    <p:sldId id="321" r:id="rId71"/>
    <p:sldId id="268" r:id="rId72"/>
    <p:sldId id="263" r:id="rId73"/>
    <p:sldId id="264" r:id="rId74"/>
    <p:sldId id="288" r:id="rId75"/>
    <p:sldId id="284" r:id="rId76"/>
    <p:sldId id="279" r:id="rId77"/>
    <p:sldId id="292" r:id="rId78"/>
    <p:sldId id="272" r:id="rId79"/>
    <p:sldId id="275" r:id="rId80"/>
    <p:sldId id="293" r:id="rId81"/>
    <p:sldId id="290" r:id="rId82"/>
    <p:sldId id="277" r:id="rId83"/>
    <p:sldId id="286" r:id="rId84"/>
    <p:sldId id="298" r:id="rId85"/>
    <p:sldId id="374" r:id="rId86"/>
    <p:sldId id="299" r:id="rId87"/>
    <p:sldId id="360" r:id="rId88"/>
    <p:sldId id="361" r:id="rId89"/>
    <p:sldId id="362" r:id="rId90"/>
    <p:sldId id="363" r:id="rId91"/>
    <p:sldId id="364" r:id="rId92"/>
    <p:sldId id="365" r:id="rId93"/>
    <p:sldId id="366" r:id="rId94"/>
    <p:sldId id="367" r:id="rId95"/>
    <p:sldId id="368" r:id="rId96"/>
    <p:sldId id="369" r:id="rId97"/>
    <p:sldId id="371" r:id="rId98"/>
    <p:sldId id="370" r:id="rId99"/>
    <p:sldId id="372" r:id="rId100"/>
    <p:sldId id="375" r:id="rId101"/>
    <p:sldId id="376" r:id="rId102"/>
    <p:sldId id="378" r:id="rId103"/>
    <p:sldId id="373" r:id="rId104"/>
    <p:sldId id="300" r:id="rId105"/>
    <p:sldId id="301" r:id="rId106"/>
    <p:sldId id="338" r:id="rId107"/>
    <p:sldId id="339" r:id="rId108"/>
    <p:sldId id="302" r:id="rId109"/>
    <p:sldId id="303" r:id="rId110"/>
    <p:sldId id="304" r:id="rId111"/>
    <p:sldId id="322" r:id="rId112"/>
    <p:sldId id="305" r:id="rId113"/>
    <p:sldId id="325" r:id="rId114"/>
    <p:sldId id="331" r:id="rId115"/>
    <p:sldId id="334" r:id="rId116"/>
    <p:sldId id="332" r:id="rId117"/>
    <p:sldId id="333" r:id="rId118"/>
    <p:sldId id="314" r:id="rId119"/>
    <p:sldId id="315" r:id="rId120"/>
    <p:sldId id="316" r:id="rId121"/>
    <p:sldId id="317" r:id="rId122"/>
    <p:sldId id="318" r:id="rId123"/>
    <p:sldId id="319" r:id="rId124"/>
    <p:sldId id="320" r:id="rId125"/>
    <p:sldId id="294" r:id="rId126"/>
    <p:sldId id="295" r:id="rId127"/>
    <p:sldId id="296" r:id="rId128"/>
    <p:sldId id="349" r:id="rId129"/>
    <p:sldId id="350" r:id="rId130"/>
    <p:sldId id="351" r:id="rId131"/>
    <p:sldId id="352" r:id="rId132"/>
    <p:sldId id="357" r:id="rId133"/>
    <p:sldId id="358" r:id="rId134"/>
    <p:sldId id="359" r:id="rId1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000000"/>
    <a:srgbClr val="D92727"/>
    <a:srgbClr val="E47028"/>
    <a:srgbClr val="A71D1D"/>
    <a:srgbClr val="940E0E"/>
    <a:srgbClr val="B31111"/>
    <a:srgbClr val="B11F1F"/>
    <a:srgbClr val="DE3E3E"/>
    <a:srgbClr val="80161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82" autoAdjust="0"/>
    <p:restoredTop sz="81834" autoAdjust="0"/>
  </p:normalViewPr>
  <p:slideViewPr>
    <p:cSldViewPr>
      <p:cViewPr>
        <p:scale>
          <a:sx n="60" d="100"/>
          <a:sy n="60" d="100"/>
        </p:scale>
        <p:origin x="-1554" y="-9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94"/>
    </p:cViewPr>
  </p:sorterViewPr>
  <p:notesViewPr>
    <p:cSldViewPr>
      <p:cViewPr varScale="1">
        <p:scale>
          <a:sx n="56" d="100"/>
          <a:sy n="56" d="100"/>
        </p:scale>
        <p:origin x="-178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Emily%20Blem\My%20Documents\overall_scaling_graph.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Emily%20Blem\My%20Documents\overall_scaling_graph.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oleObject" Target="file:///C:\Documents%20and%20Settings\Emily%20Blem\My%20Documents\overall_scaling_graph.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3922398851088648E-2"/>
          <c:y val="5.1400554097404488E-2"/>
          <c:w val="0.85993871638687602"/>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1.9400000000000093</c:v>
                </c:pt>
                <c:pt idx="3">
                  <c:v>2.3699999999999997</c:v>
                </c:pt>
                <c:pt idx="4">
                  <c:v>2.88</c:v>
                </c:pt>
                <c:pt idx="5">
                  <c:v>3.3699999999999997</c:v>
                </c:pt>
              </c:numCache>
            </c:numRef>
          </c:val>
        </c:ser>
        <c:marker val="1"/>
        <c:axId val="60876288"/>
        <c:axId val="60878208"/>
      </c:lineChart>
      <c:catAx>
        <c:axId val="60876288"/>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0878208"/>
        <c:crosses val="autoZero"/>
        <c:auto val="1"/>
        <c:lblAlgn val="ctr"/>
        <c:lblOffset val="100"/>
      </c:catAx>
      <c:valAx>
        <c:axId val="60878208"/>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0876288"/>
        <c:crosses val="autoZero"/>
        <c:crossBetween val="between"/>
        <c:majorUnit val="4"/>
      </c:valAx>
    </c:plotArea>
    <c:legend>
      <c:legendPos val="r"/>
      <c:layout>
        <c:manualLayout>
          <c:xMode val="edge"/>
          <c:yMode val="edge"/>
          <c:x val="8.0963325530255745E-2"/>
          <c:y val="0.1279627773801002"/>
          <c:w val="0.23584095906930549"/>
          <c:h val="0.18109090909090941"/>
        </c:manualLayout>
      </c:layout>
    </c:legend>
    <c:plotVisOnly val="1"/>
    <c:dispBlanksAs val="gap"/>
  </c:chart>
  <c:txPr>
    <a:bodyPr/>
    <a:lstStyle/>
    <a:p>
      <a:pPr>
        <a:defRPr sz="1800">
          <a:latin typeface="+mj-lt"/>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51"/>
          <c:y val="5.1400554097404488E-2"/>
          <c:w val="0.82534764522360005"/>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1.9400000000000104</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marker val="1"/>
        <c:axId val="62147968"/>
        <c:axId val="62154240"/>
      </c:lineChart>
      <c:catAx>
        <c:axId val="62147968"/>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2154240"/>
        <c:crosses val="autoZero"/>
        <c:auto val="1"/>
        <c:lblAlgn val="ctr"/>
        <c:lblOffset val="100"/>
      </c:catAx>
      <c:valAx>
        <c:axId val="62154240"/>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2147968"/>
        <c:crosses val="autoZero"/>
        <c:crossBetween val="between"/>
        <c:majorUnit val="4"/>
      </c:valAx>
    </c:plotArea>
    <c:legend>
      <c:legendPos val="r"/>
      <c:layout>
        <c:manualLayout>
          <c:xMode val="edge"/>
          <c:yMode val="edge"/>
          <c:x val="0.16836297402479863"/>
          <c:y val="5.5235504652827484E-2"/>
          <c:w val="0.40879686029812312"/>
          <c:h val="0.25381818181818455"/>
        </c:manualLayout>
      </c:layout>
    </c:legend>
    <c:plotVisOnly val="1"/>
    <c:dispBlanksAs val="gap"/>
  </c:chart>
  <c:spPr>
    <a:solidFill>
      <a:sysClr val="window" lastClr="FFFFFF"/>
    </a:solidFill>
  </c:spPr>
  <c:txPr>
    <a:bodyPr/>
    <a:lstStyle/>
    <a:p>
      <a:pPr>
        <a:defRPr sz="1800">
          <a:latin typeface="+mj-lt"/>
        </a:defRPr>
      </a:pPr>
      <a:endParaRPr lang="en-US"/>
    </a:p>
  </c:txPr>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31"/>
          <c:y val="5.1400554097404488E-2"/>
          <c:w val="0.82534764522359938"/>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1.9400000000000097</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ser>
          <c:idx val="3"/>
          <c:order val="3"/>
          <c:tx>
            <c:v>Dynamic</c:v>
          </c:tx>
          <c:spPr>
            <a:ln w="50800">
              <a:solidFill>
                <a:srgbClr val="BB7354"/>
              </a:solidFill>
              <a:prstDash val="dash"/>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perf!$J$3:$J$8</c:f>
              <c:numCache>
                <c:formatCode>General</c:formatCode>
                <c:ptCount val="6"/>
                <c:pt idx="0">
                  <c:v>0.85000000000000064</c:v>
                </c:pt>
                <c:pt idx="1">
                  <c:v>1.56</c:v>
                </c:pt>
                <c:pt idx="2">
                  <c:v>2.06</c:v>
                </c:pt>
                <c:pt idx="3">
                  <c:v>2.5099999999999998</c:v>
                </c:pt>
                <c:pt idx="4">
                  <c:v>3.01</c:v>
                </c:pt>
                <c:pt idx="5">
                  <c:v>3.51</c:v>
                </c:pt>
              </c:numCache>
            </c:numRef>
          </c:val>
        </c:ser>
        <c:ser>
          <c:idx val="1"/>
          <c:order val="4"/>
          <c:tx>
            <c:v>Composed</c:v>
          </c:tx>
          <c:spPr>
            <a:ln w="50800" cmpd="dbl">
              <a:solidFill>
                <a:srgbClr val="BB7354"/>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perf!$K$3:$K$8</c:f>
              <c:numCache>
                <c:formatCode>General</c:formatCode>
                <c:ptCount val="6"/>
                <c:pt idx="0">
                  <c:v>0.76000000000000545</c:v>
                </c:pt>
                <c:pt idx="1">
                  <c:v>1.37</c:v>
                </c:pt>
                <c:pt idx="2">
                  <c:v>2.21</c:v>
                </c:pt>
                <c:pt idx="3">
                  <c:v>2.7600000000000002</c:v>
                </c:pt>
                <c:pt idx="4">
                  <c:v>3.24</c:v>
                </c:pt>
                <c:pt idx="5">
                  <c:v>3.72</c:v>
                </c:pt>
              </c:numCache>
            </c:numRef>
          </c:val>
        </c:ser>
        <c:marker val="1"/>
        <c:axId val="62604800"/>
        <c:axId val="62606720"/>
      </c:lineChart>
      <c:catAx>
        <c:axId val="62604800"/>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2606720"/>
        <c:crosses val="autoZero"/>
        <c:auto val="1"/>
        <c:lblAlgn val="ctr"/>
        <c:lblOffset val="100"/>
      </c:catAx>
      <c:valAx>
        <c:axId val="62606720"/>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2604800"/>
        <c:crosses val="autoZero"/>
        <c:crossBetween val="between"/>
        <c:majorUnit val="4"/>
      </c:valAx>
    </c:plotArea>
    <c:legend>
      <c:legendPos val="r"/>
      <c:layout>
        <c:manualLayout>
          <c:xMode val="edge"/>
          <c:yMode val="edge"/>
          <c:x val="0.16836297402479863"/>
          <c:y val="5.5235504652827484E-2"/>
          <c:w val="0.40879686029812312"/>
          <c:h val="0.41745454545454885"/>
        </c:manualLayout>
      </c:layout>
    </c:legend>
    <c:plotVisOnly val="1"/>
    <c:dispBlanksAs val="gap"/>
  </c:chart>
  <c:txPr>
    <a:bodyPr/>
    <a:lstStyle/>
    <a:p>
      <a:pPr>
        <a:defRPr sz="1800">
          <a:latin typeface="+mj-lt"/>
        </a:defRPr>
      </a:pPr>
      <a:endParaRPr lang="en-US"/>
    </a:p>
  </c:txPr>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45"/>
          <c:y val="5.1400554097404488E-2"/>
          <c:w val="0.82534764522359993"/>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1.9400000000000102</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ser>
          <c:idx val="3"/>
          <c:order val="3"/>
          <c:tx>
            <c:v>Dynamic</c:v>
          </c:tx>
          <c:spPr>
            <a:ln w="50800">
              <a:solidFill>
                <a:srgbClr val="BB7354"/>
              </a:solidFill>
              <a:prstDash val="dash"/>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perf!$J$3:$J$8</c:f>
              <c:numCache>
                <c:formatCode>General</c:formatCode>
                <c:ptCount val="6"/>
                <c:pt idx="0">
                  <c:v>0.85000000000000064</c:v>
                </c:pt>
                <c:pt idx="1">
                  <c:v>1.56</c:v>
                </c:pt>
                <c:pt idx="2">
                  <c:v>2.06</c:v>
                </c:pt>
                <c:pt idx="3">
                  <c:v>2.5099999999999998</c:v>
                </c:pt>
                <c:pt idx="4">
                  <c:v>3.01</c:v>
                </c:pt>
                <c:pt idx="5">
                  <c:v>3.51</c:v>
                </c:pt>
              </c:numCache>
            </c:numRef>
          </c:val>
        </c:ser>
        <c:marker val="1"/>
        <c:axId val="62633472"/>
        <c:axId val="62635392"/>
      </c:lineChart>
      <c:catAx>
        <c:axId val="62633472"/>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2635392"/>
        <c:crosses val="autoZero"/>
        <c:auto val="1"/>
        <c:lblAlgn val="ctr"/>
        <c:lblOffset val="100"/>
      </c:catAx>
      <c:valAx>
        <c:axId val="62635392"/>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2633472"/>
        <c:crosses val="autoZero"/>
        <c:crossBetween val="between"/>
        <c:majorUnit val="4"/>
      </c:valAx>
    </c:plotArea>
    <c:legend>
      <c:legendPos val="r"/>
      <c:layout>
        <c:manualLayout>
          <c:xMode val="edge"/>
          <c:yMode val="edge"/>
          <c:x val="0.16836297402479863"/>
          <c:y val="5.5235504652827484E-2"/>
          <c:w val="0.40879686029812312"/>
          <c:h val="0.34472727272727288"/>
        </c:manualLayout>
      </c:layout>
    </c:legend>
    <c:plotVisOnly val="1"/>
    <c:dispBlanksAs val="gap"/>
  </c:chart>
  <c:spPr>
    <a:solidFill>
      <a:sysClr val="window" lastClr="FFFFFF"/>
    </a:solidFill>
  </c:spPr>
  <c:txPr>
    <a:bodyPr/>
    <a:lstStyle/>
    <a:p>
      <a:pPr>
        <a:defRPr sz="1800">
          <a:latin typeface="+mj-lt"/>
        </a:defRPr>
      </a:pPr>
      <a:endParaRPr lang="en-US"/>
    </a:p>
  </c:txPr>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31"/>
          <c:y val="5.1400554097404488E-2"/>
          <c:w val="0.82534764522359938"/>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1.9400000000000097</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ser>
          <c:idx val="3"/>
          <c:order val="3"/>
          <c:tx>
            <c:v>Dynamic</c:v>
          </c:tx>
          <c:spPr>
            <a:ln w="50800">
              <a:solidFill>
                <a:srgbClr val="BB7354"/>
              </a:solidFill>
              <a:prstDash val="dash"/>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perf!$J$3:$J$8</c:f>
              <c:numCache>
                <c:formatCode>General</c:formatCode>
                <c:ptCount val="6"/>
                <c:pt idx="0">
                  <c:v>0.85000000000000064</c:v>
                </c:pt>
                <c:pt idx="1">
                  <c:v>1.56</c:v>
                </c:pt>
                <c:pt idx="2">
                  <c:v>2.06</c:v>
                </c:pt>
                <c:pt idx="3">
                  <c:v>2.5099999999999998</c:v>
                </c:pt>
                <c:pt idx="4">
                  <c:v>3.01</c:v>
                </c:pt>
                <c:pt idx="5">
                  <c:v>3.51</c:v>
                </c:pt>
              </c:numCache>
            </c:numRef>
          </c:val>
        </c:ser>
        <c:ser>
          <c:idx val="1"/>
          <c:order val="4"/>
          <c:tx>
            <c:v>Composed</c:v>
          </c:tx>
          <c:spPr>
            <a:ln w="50800" cmpd="dbl">
              <a:solidFill>
                <a:srgbClr val="BB7354"/>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perf!$K$3:$K$8</c:f>
              <c:numCache>
                <c:formatCode>General</c:formatCode>
                <c:ptCount val="6"/>
                <c:pt idx="0">
                  <c:v>0.76000000000000545</c:v>
                </c:pt>
                <c:pt idx="1">
                  <c:v>1.37</c:v>
                </c:pt>
                <c:pt idx="2">
                  <c:v>2.21</c:v>
                </c:pt>
                <c:pt idx="3">
                  <c:v>2.7600000000000002</c:v>
                </c:pt>
                <c:pt idx="4">
                  <c:v>3.24</c:v>
                </c:pt>
                <c:pt idx="5">
                  <c:v>3.72</c:v>
                </c:pt>
              </c:numCache>
            </c:numRef>
          </c:val>
        </c:ser>
        <c:ser>
          <c:idx val="5"/>
          <c:order val="5"/>
          <c:tx>
            <c:v>GPU</c:v>
          </c:tx>
          <c:spPr>
            <a:ln>
              <a:solidFill>
                <a:srgbClr val="BB7354"/>
              </a:solidFill>
              <a:prstDash val="lgDash"/>
            </a:ln>
          </c:spPr>
          <c:marker>
            <c:symbol val="none"/>
          </c:marker>
          <c:val>
            <c:numRef>
              <c:f>perf!$D$20:$D$25</c:f>
              <c:numCache>
                <c:formatCode>General</c:formatCode>
                <c:ptCount val="6"/>
                <c:pt idx="0">
                  <c:v>1.33</c:v>
                </c:pt>
                <c:pt idx="1">
                  <c:v>1.55</c:v>
                </c:pt>
                <c:pt idx="2">
                  <c:v>1.8</c:v>
                </c:pt>
                <c:pt idx="3">
                  <c:v>2</c:v>
                </c:pt>
                <c:pt idx="4">
                  <c:v>2.23</c:v>
                </c:pt>
                <c:pt idx="5">
                  <c:v>2.4099999999999997</c:v>
                </c:pt>
              </c:numCache>
            </c:numRef>
          </c:val>
        </c:ser>
        <c:marker val="1"/>
        <c:axId val="63015552"/>
        <c:axId val="63021824"/>
      </c:lineChart>
      <c:catAx>
        <c:axId val="63015552"/>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3021824"/>
        <c:crosses val="autoZero"/>
        <c:auto val="1"/>
        <c:lblAlgn val="ctr"/>
        <c:lblOffset val="100"/>
      </c:catAx>
      <c:valAx>
        <c:axId val="63021824"/>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3015552"/>
        <c:crosses val="autoZero"/>
        <c:crossBetween val="between"/>
        <c:majorUnit val="4"/>
      </c:valAx>
    </c:plotArea>
    <c:legend>
      <c:legendPos val="r"/>
      <c:layout>
        <c:manualLayout>
          <c:xMode val="edge"/>
          <c:yMode val="edge"/>
          <c:x val="0.16836297402479863"/>
          <c:y val="5.5235504652827484E-2"/>
          <c:w val="0.40879686029812312"/>
          <c:h val="0.50230314960629141"/>
        </c:manualLayout>
      </c:layout>
    </c:legend>
    <c:plotVisOnly val="1"/>
    <c:dispBlanksAs val="gap"/>
  </c:chart>
  <c:txPr>
    <a:bodyPr/>
    <a:lstStyle/>
    <a:p>
      <a:pPr>
        <a:defRPr sz="1800">
          <a:latin typeface="+mj-lt"/>
        </a:defRPr>
      </a:pPr>
      <a:endParaRPr lang="en-US"/>
    </a:p>
  </c:txPr>
  <c:externalData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37"/>
          <c:y val="5.1400554097404488E-2"/>
          <c:w val="0.82534764522359971"/>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1.9400000000000102</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ser>
          <c:idx val="3"/>
          <c:order val="3"/>
          <c:tx>
            <c:v>Dynamic</c:v>
          </c:tx>
          <c:spPr>
            <a:ln w="50800">
              <a:solidFill>
                <a:srgbClr val="BB7354"/>
              </a:solidFill>
              <a:prstDash val="dash"/>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perf!$J$3:$J$8</c:f>
              <c:numCache>
                <c:formatCode>General</c:formatCode>
                <c:ptCount val="6"/>
                <c:pt idx="0">
                  <c:v>0.85000000000000064</c:v>
                </c:pt>
                <c:pt idx="1">
                  <c:v>1.56</c:v>
                </c:pt>
                <c:pt idx="2">
                  <c:v>2.06</c:v>
                </c:pt>
                <c:pt idx="3">
                  <c:v>2.5099999999999998</c:v>
                </c:pt>
                <c:pt idx="4">
                  <c:v>3.01</c:v>
                </c:pt>
                <c:pt idx="5">
                  <c:v>3.51</c:v>
                </c:pt>
              </c:numCache>
            </c:numRef>
          </c:val>
        </c:ser>
        <c:ser>
          <c:idx val="1"/>
          <c:order val="4"/>
          <c:tx>
            <c:v>Composed</c:v>
          </c:tx>
          <c:spPr>
            <a:ln w="50800" cmpd="dbl">
              <a:solidFill>
                <a:srgbClr val="BB7354"/>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perf!$K$3:$K$8</c:f>
              <c:numCache>
                <c:formatCode>General</c:formatCode>
                <c:ptCount val="6"/>
                <c:pt idx="0">
                  <c:v>0.76000000000000578</c:v>
                </c:pt>
                <c:pt idx="1">
                  <c:v>1.37</c:v>
                </c:pt>
                <c:pt idx="2">
                  <c:v>2.21</c:v>
                </c:pt>
                <c:pt idx="3">
                  <c:v>2.7600000000000002</c:v>
                </c:pt>
                <c:pt idx="4">
                  <c:v>3.24</c:v>
                </c:pt>
                <c:pt idx="5">
                  <c:v>3.72</c:v>
                </c:pt>
              </c:numCache>
            </c:numRef>
          </c:val>
        </c:ser>
        <c:marker val="1"/>
        <c:axId val="63040896"/>
        <c:axId val="63165952"/>
      </c:lineChart>
      <c:catAx>
        <c:axId val="63040896"/>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3165952"/>
        <c:crosses val="autoZero"/>
        <c:auto val="1"/>
        <c:lblAlgn val="ctr"/>
        <c:lblOffset val="100"/>
      </c:catAx>
      <c:valAx>
        <c:axId val="63165952"/>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3040896"/>
        <c:crosses val="autoZero"/>
        <c:crossBetween val="between"/>
        <c:majorUnit val="4"/>
      </c:valAx>
      <c:spPr>
        <a:noFill/>
      </c:spPr>
    </c:plotArea>
    <c:legend>
      <c:legendPos val="r"/>
      <c:layout>
        <c:manualLayout>
          <c:xMode val="edge"/>
          <c:yMode val="edge"/>
          <c:x val="0.16836297402479863"/>
          <c:y val="5.5235504652827484E-2"/>
          <c:w val="0.40879686029812312"/>
          <c:h val="0.41745454545454896"/>
        </c:manualLayout>
      </c:layout>
    </c:legend>
    <c:plotVisOnly val="1"/>
    <c:dispBlanksAs val="gap"/>
  </c:chart>
  <c:spPr>
    <a:solidFill>
      <a:sysClr val="window" lastClr="FFFFFF"/>
    </a:solidFill>
  </c:spPr>
  <c:txPr>
    <a:bodyPr/>
    <a:lstStyle/>
    <a:p>
      <a:pPr>
        <a:defRPr sz="1800">
          <a:latin typeface="+mj-lt"/>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3922398851088648E-2"/>
          <c:y val="5.1400554097404488E-2"/>
          <c:w val="0.85993871638687602"/>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1"/>
          <c:order val="1"/>
          <c:tx>
            <c:v>Composed</c:v>
          </c:tx>
          <c:spPr>
            <a:ln w="50800" cmpd="sng">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perf!$K$3:$K$8</c:f>
              <c:numCache>
                <c:formatCode>General</c:formatCode>
                <c:ptCount val="6"/>
                <c:pt idx="0">
                  <c:v>0.76000000000000556</c:v>
                </c:pt>
                <c:pt idx="1">
                  <c:v>1.37</c:v>
                </c:pt>
                <c:pt idx="2">
                  <c:v>2.21</c:v>
                </c:pt>
                <c:pt idx="3">
                  <c:v>2.7600000000000002</c:v>
                </c:pt>
                <c:pt idx="4">
                  <c:v>3.24</c:v>
                </c:pt>
                <c:pt idx="5">
                  <c:v>3.72</c:v>
                </c:pt>
              </c:numCache>
            </c:numRef>
          </c:val>
        </c:ser>
        <c:marker val="1"/>
        <c:axId val="61158144"/>
        <c:axId val="61160064"/>
      </c:lineChart>
      <c:catAx>
        <c:axId val="61158144"/>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1160064"/>
        <c:crosses val="autoZero"/>
        <c:auto val="1"/>
        <c:lblAlgn val="ctr"/>
        <c:lblOffset val="100"/>
      </c:catAx>
      <c:valAx>
        <c:axId val="61160064"/>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1158144"/>
        <c:crosses val="autoZero"/>
        <c:crossBetween val="between"/>
        <c:majorUnit val="4"/>
      </c:valAx>
    </c:plotArea>
    <c:legend>
      <c:legendPos val="r"/>
      <c:layout>
        <c:manualLayout>
          <c:xMode val="edge"/>
          <c:yMode val="edge"/>
          <c:x val="7.4674020700242691E-2"/>
          <c:y val="0.1279627773801002"/>
          <c:w val="0.23584095906930549"/>
          <c:h val="0.17806060606060609"/>
        </c:manualLayout>
      </c:layout>
    </c:legend>
    <c:plotVisOnly val="1"/>
    <c:dispBlanksAs val="gap"/>
  </c:chart>
  <c:txPr>
    <a:bodyPr/>
    <a:lstStyle/>
    <a:p>
      <a:pPr>
        <a:defRPr sz="1800">
          <a:latin typeface="+mj-lt"/>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0"/>
  <c:chart>
    <c:plotArea>
      <c:layout/>
      <c:barChart>
        <c:barDir val="col"/>
        <c:grouping val="clustered"/>
        <c:ser>
          <c:idx val="0"/>
          <c:order val="0"/>
          <c:tx>
            <c:strRef>
              <c:f>Sheet1!$B$1</c:f>
              <c:strCache>
                <c:ptCount val="1"/>
                <c:pt idx="0">
                  <c:v>retry</c:v>
                </c:pt>
              </c:strCache>
            </c:strRef>
          </c:tx>
          <c:spPr>
            <a:solidFill>
              <a:srgbClr val="E47028"/>
            </a:solidFill>
          </c:spPr>
          <c:cat>
            <c:strRef>
              <c:f>Sheet1!$A$2:$A$8</c:f>
              <c:strCache>
                <c:ptCount val="7"/>
                <c:pt idx="0">
                  <c:v>barneshut</c:v>
                </c:pt>
                <c:pt idx="1">
                  <c:v>bodytrack</c:v>
                </c:pt>
                <c:pt idx="2">
                  <c:v>canneal</c:v>
                </c:pt>
                <c:pt idx="3">
                  <c:v>ferret</c:v>
                </c:pt>
                <c:pt idx="4">
                  <c:v>kmeans</c:v>
                </c:pt>
                <c:pt idx="5">
                  <c:v>raytrace</c:v>
                </c:pt>
                <c:pt idx="6">
                  <c:v>x264</c:v>
                </c:pt>
              </c:strCache>
            </c:strRef>
          </c:cat>
          <c:val>
            <c:numRef>
              <c:f>Sheet1!$B$2:$B$8</c:f>
              <c:numCache>
                <c:formatCode>General</c:formatCode>
                <c:ptCount val="7"/>
                <c:pt idx="0">
                  <c:v>1.06</c:v>
                </c:pt>
                <c:pt idx="1">
                  <c:v>1.01</c:v>
                </c:pt>
                <c:pt idx="2">
                  <c:v>1.0069999999999861</c:v>
                </c:pt>
                <c:pt idx="3">
                  <c:v>1.0069999999999861</c:v>
                </c:pt>
                <c:pt idx="4">
                  <c:v>1.073</c:v>
                </c:pt>
                <c:pt idx="5">
                  <c:v>1.0069999999999861</c:v>
                </c:pt>
                <c:pt idx="6">
                  <c:v>1.0129999999999861</c:v>
                </c:pt>
              </c:numCache>
            </c:numRef>
          </c:val>
        </c:ser>
        <c:ser>
          <c:idx val="1"/>
          <c:order val="1"/>
          <c:tx>
            <c:strRef>
              <c:f>Sheet1!$C$1</c:f>
              <c:strCache>
                <c:ptCount val="1"/>
                <c:pt idx="0">
                  <c:v>discard</c:v>
                </c:pt>
              </c:strCache>
            </c:strRef>
          </c:tx>
          <c:spPr>
            <a:solidFill>
              <a:srgbClr val="0070C0"/>
            </a:solidFill>
          </c:spPr>
          <c:cat>
            <c:strRef>
              <c:f>Sheet1!$A$2:$A$8</c:f>
              <c:strCache>
                <c:ptCount val="7"/>
                <c:pt idx="0">
                  <c:v>barneshut</c:v>
                </c:pt>
                <c:pt idx="1">
                  <c:v>bodytrack</c:v>
                </c:pt>
                <c:pt idx="2">
                  <c:v>canneal</c:v>
                </c:pt>
                <c:pt idx="3">
                  <c:v>ferret</c:v>
                </c:pt>
                <c:pt idx="4">
                  <c:v>kmeans</c:v>
                </c:pt>
                <c:pt idx="5">
                  <c:v>raytrace</c:v>
                </c:pt>
                <c:pt idx="6">
                  <c:v>x264</c:v>
                </c:pt>
              </c:strCache>
            </c:strRef>
          </c:cat>
          <c:val>
            <c:numRef>
              <c:f>Sheet1!$C$2:$C$8</c:f>
              <c:numCache>
                <c:formatCode>General</c:formatCode>
                <c:ptCount val="7"/>
                <c:pt idx="0">
                  <c:v>0.95500000000000063</c:v>
                </c:pt>
                <c:pt idx="1">
                  <c:v>0.55000000000000004</c:v>
                </c:pt>
                <c:pt idx="2">
                  <c:v>1.01</c:v>
                </c:pt>
                <c:pt idx="3">
                  <c:v>1.01</c:v>
                </c:pt>
                <c:pt idx="4">
                  <c:v>1.06</c:v>
                </c:pt>
                <c:pt idx="5">
                  <c:v>1.0049999999999859</c:v>
                </c:pt>
                <c:pt idx="6">
                  <c:v>5.0000000000000114E-2</c:v>
                </c:pt>
              </c:numCache>
            </c:numRef>
          </c:val>
        </c:ser>
        <c:axId val="90173824"/>
        <c:axId val="90175360"/>
      </c:barChart>
      <c:catAx>
        <c:axId val="90173824"/>
        <c:scaling>
          <c:orientation val="minMax"/>
        </c:scaling>
        <c:axPos val="b"/>
        <c:tickLblPos val="nextTo"/>
        <c:crossAx val="90175360"/>
        <c:crosses val="autoZero"/>
        <c:auto val="1"/>
        <c:lblAlgn val="ctr"/>
        <c:lblOffset val="100"/>
      </c:catAx>
      <c:valAx>
        <c:axId val="90175360"/>
        <c:scaling>
          <c:orientation val="minMax"/>
        </c:scaling>
        <c:axPos val="l"/>
        <c:majorGridlines/>
        <c:title>
          <c:tx>
            <c:rich>
              <a:bodyPr rot="-5400000" vert="horz"/>
              <a:lstStyle/>
              <a:p>
                <a:pPr>
                  <a:defRPr/>
                </a:pPr>
                <a:r>
                  <a:rPr lang="en-US" dirty="0"/>
                  <a:t>Execution </a:t>
                </a:r>
                <a:r>
                  <a:rPr lang="en-US" dirty="0" smtClean="0"/>
                  <a:t>Time</a:t>
                </a:r>
              </a:p>
              <a:p>
                <a:pPr>
                  <a:defRPr/>
                </a:pPr>
                <a:endParaRPr lang="en-US" dirty="0"/>
              </a:p>
            </c:rich>
          </c:tx>
        </c:title>
        <c:numFmt formatCode="General" sourceLinked="1"/>
        <c:tickLblPos val="nextTo"/>
        <c:crossAx val="90173824"/>
        <c:crosses val="autoZero"/>
        <c:crossBetween val="between"/>
      </c:valAx>
    </c:plotArea>
    <c:legend>
      <c:legendPos val="r"/>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0"/>
  <c:chart>
    <c:autoTitleDeleted val="1"/>
    <c:plotArea>
      <c:layout/>
      <c:barChart>
        <c:barDir val="col"/>
        <c:grouping val="clustered"/>
        <c:ser>
          <c:idx val="0"/>
          <c:order val="0"/>
          <c:tx>
            <c:strRef>
              <c:f>Sheet1!$B$1</c:f>
              <c:strCache>
                <c:ptCount val="1"/>
                <c:pt idx="0">
                  <c:v>retry</c:v>
                </c:pt>
              </c:strCache>
            </c:strRef>
          </c:tx>
          <c:spPr>
            <a:solidFill>
              <a:srgbClr val="E47028"/>
            </a:solidFill>
          </c:spPr>
          <c:cat>
            <c:strRef>
              <c:f>Sheet1!$A$2:$A$8</c:f>
              <c:strCache>
                <c:ptCount val="7"/>
                <c:pt idx="0">
                  <c:v>barneshut</c:v>
                </c:pt>
                <c:pt idx="1">
                  <c:v>bodytrack</c:v>
                </c:pt>
                <c:pt idx="2">
                  <c:v>canneal</c:v>
                </c:pt>
                <c:pt idx="3">
                  <c:v>ferret</c:v>
                </c:pt>
                <c:pt idx="4">
                  <c:v>kmeans</c:v>
                </c:pt>
                <c:pt idx="5">
                  <c:v>raytrace</c:v>
                </c:pt>
                <c:pt idx="6">
                  <c:v>x264</c:v>
                </c:pt>
              </c:strCache>
            </c:strRef>
          </c:cat>
          <c:val>
            <c:numRef>
              <c:f>Sheet1!$B$2:$B$8</c:f>
              <c:numCache>
                <c:formatCode>General</c:formatCode>
                <c:ptCount val="7"/>
                <c:pt idx="0">
                  <c:v>0.83700000000000063</c:v>
                </c:pt>
                <c:pt idx="1">
                  <c:v>0.79500000000000004</c:v>
                </c:pt>
                <c:pt idx="2">
                  <c:v>0.80400000000000005</c:v>
                </c:pt>
                <c:pt idx="3">
                  <c:v>0.80700000000000005</c:v>
                </c:pt>
                <c:pt idx="4">
                  <c:v>0.86000000000000065</c:v>
                </c:pt>
                <c:pt idx="5">
                  <c:v>0.80200000000000005</c:v>
                </c:pt>
                <c:pt idx="6">
                  <c:v>0.79500000000000004</c:v>
                </c:pt>
              </c:numCache>
            </c:numRef>
          </c:val>
        </c:ser>
        <c:ser>
          <c:idx val="1"/>
          <c:order val="1"/>
          <c:tx>
            <c:strRef>
              <c:f>Sheet1!$C$1</c:f>
              <c:strCache>
                <c:ptCount val="1"/>
                <c:pt idx="0">
                  <c:v>discard</c:v>
                </c:pt>
              </c:strCache>
            </c:strRef>
          </c:tx>
          <c:spPr>
            <a:solidFill>
              <a:srgbClr val="0070C0"/>
            </a:solidFill>
          </c:spPr>
          <c:cat>
            <c:strRef>
              <c:f>Sheet1!$A$2:$A$8</c:f>
              <c:strCache>
                <c:ptCount val="7"/>
                <c:pt idx="0">
                  <c:v>barneshut</c:v>
                </c:pt>
                <c:pt idx="1">
                  <c:v>bodytrack</c:v>
                </c:pt>
                <c:pt idx="2">
                  <c:v>canneal</c:v>
                </c:pt>
                <c:pt idx="3">
                  <c:v>ferret</c:v>
                </c:pt>
                <c:pt idx="4">
                  <c:v>kmeans</c:v>
                </c:pt>
                <c:pt idx="5">
                  <c:v>raytrace</c:v>
                </c:pt>
                <c:pt idx="6">
                  <c:v>x264</c:v>
                </c:pt>
              </c:strCache>
            </c:strRef>
          </c:cat>
          <c:val>
            <c:numRef>
              <c:f>Sheet1!$C$2:$C$8</c:f>
              <c:numCache>
                <c:formatCode>General</c:formatCode>
                <c:ptCount val="7"/>
                <c:pt idx="0">
                  <c:v>0.74700000000000621</c:v>
                </c:pt>
                <c:pt idx="1">
                  <c:v>0.3200000000000035</c:v>
                </c:pt>
                <c:pt idx="2">
                  <c:v>0.79</c:v>
                </c:pt>
                <c:pt idx="3">
                  <c:v>0.80400000000000005</c:v>
                </c:pt>
                <c:pt idx="4">
                  <c:v>0.88</c:v>
                </c:pt>
                <c:pt idx="5">
                  <c:v>0.82299999999999995</c:v>
                </c:pt>
                <c:pt idx="6">
                  <c:v>4.0000000000000022E-2</c:v>
                </c:pt>
              </c:numCache>
            </c:numRef>
          </c:val>
        </c:ser>
        <c:axId val="89848448"/>
        <c:axId val="90300800"/>
      </c:barChart>
      <c:catAx>
        <c:axId val="89848448"/>
        <c:scaling>
          <c:orientation val="minMax"/>
        </c:scaling>
        <c:axPos val="b"/>
        <c:tickLblPos val="nextTo"/>
        <c:crossAx val="90300800"/>
        <c:crosses val="autoZero"/>
        <c:auto val="1"/>
        <c:lblAlgn val="ctr"/>
        <c:lblOffset val="100"/>
      </c:catAx>
      <c:valAx>
        <c:axId val="90300800"/>
        <c:scaling>
          <c:orientation val="minMax"/>
          <c:max val="1.2"/>
        </c:scaling>
        <c:axPos val="l"/>
        <c:majorGridlines/>
        <c:title>
          <c:tx>
            <c:rich>
              <a:bodyPr rot="-5400000" vert="horz"/>
              <a:lstStyle/>
              <a:p>
                <a:pPr>
                  <a:defRPr/>
                </a:pPr>
                <a:r>
                  <a:rPr lang="en-US"/>
                  <a:t>Normalized EDP </a:t>
                </a:r>
              </a:p>
              <a:p>
                <a:pPr>
                  <a:defRPr/>
                </a:pPr>
                <a:endParaRPr lang="en-US"/>
              </a:p>
            </c:rich>
          </c:tx>
        </c:title>
        <c:numFmt formatCode="General" sourceLinked="1"/>
        <c:tickLblPos val="nextTo"/>
        <c:crossAx val="89848448"/>
        <c:crosses val="autoZero"/>
        <c:crossBetween val="between"/>
      </c:valAx>
    </c:plotArea>
    <c:legend>
      <c:legendPos val="r"/>
    </c:legend>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FU Allocation (10x10)</a:t>
            </a:r>
          </a:p>
        </c:rich>
      </c:tx>
    </c:title>
    <c:plotArea>
      <c:layout>
        <c:manualLayout>
          <c:layoutTarget val="inner"/>
          <c:xMode val="edge"/>
          <c:yMode val="edge"/>
          <c:x val="0.20484889437438139"/>
          <c:y val="0.16798698354271846"/>
          <c:w val="0.62178182022945216"/>
          <c:h val="0.77919493927488415"/>
        </c:manualLayout>
      </c:layout>
      <c:pieChart>
        <c:varyColors val="1"/>
        <c:ser>
          <c:idx val="0"/>
          <c:order val="0"/>
          <c:dLbls>
            <c:showCatName val="1"/>
            <c:showPercent val="1"/>
          </c:dLbls>
          <c:cat>
            <c:strRef>
              <c:f>Sheet1!$D$1:$J$1</c:f>
              <c:strCache>
                <c:ptCount val="7"/>
                <c:pt idx="0">
                  <c:v>ALU</c:v>
                </c:pt>
                <c:pt idx="1">
                  <c:v>MULT</c:v>
                </c:pt>
                <c:pt idx="2">
                  <c:v>DIV</c:v>
                </c:pt>
                <c:pt idx="3">
                  <c:v>FDIV</c:v>
                </c:pt>
                <c:pt idx="4">
                  <c:v>FMULT</c:v>
                </c:pt>
                <c:pt idx="5">
                  <c:v>FALU</c:v>
                </c:pt>
                <c:pt idx="6">
                  <c:v>FCVT</c:v>
                </c:pt>
              </c:strCache>
            </c:strRef>
          </c:cat>
          <c:val>
            <c:numRef>
              <c:f>Sheet1!$D$6:$J$6</c:f>
              <c:numCache>
                <c:formatCode>General</c:formatCode>
                <c:ptCount val="7"/>
                <c:pt idx="0">
                  <c:v>54</c:v>
                </c:pt>
                <c:pt idx="1">
                  <c:v>8</c:v>
                </c:pt>
                <c:pt idx="2">
                  <c:v>2</c:v>
                </c:pt>
                <c:pt idx="3">
                  <c:v>2</c:v>
                </c:pt>
                <c:pt idx="4">
                  <c:v>9</c:v>
                </c:pt>
                <c:pt idx="5">
                  <c:v>17</c:v>
                </c:pt>
                <c:pt idx="6">
                  <c:v>8</c:v>
                </c:pt>
              </c:numCache>
            </c:numRef>
          </c:val>
        </c:ser>
        <c:dLbls>
          <c:showCatName val="1"/>
          <c:showPercent val="1"/>
        </c:dLbls>
        <c:firstSliceAng val="0"/>
      </c:pieChart>
    </c:plotArea>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FU </a:t>
            </a:r>
            <a:r>
              <a:rPr lang="en-US" baseline="0" dirty="0"/>
              <a:t>Failure Composition (10x10)</a:t>
            </a:r>
            <a:endParaRPr lang="en-US" dirty="0"/>
          </a:p>
        </c:rich>
      </c:tx>
      <c:layout>
        <c:manualLayout>
          <c:xMode val="edge"/>
          <c:yMode val="edge"/>
          <c:x val="9.9164714564175138E-2"/>
          <c:y val="5.4405132809110433E-2"/>
        </c:manualLayout>
      </c:layout>
    </c:title>
    <c:plotArea>
      <c:layout>
        <c:manualLayout>
          <c:layoutTarget val="inner"/>
          <c:xMode val="edge"/>
          <c:yMode val="edge"/>
          <c:x val="0.23154772911923491"/>
          <c:y val="0.21654650414892801"/>
          <c:w val="0.60879730091819095"/>
          <c:h val="0.69106727693436554"/>
        </c:manualLayout>
      </c:layout>
      <c:pieChart>
        <c:varyColors val="1"/>
        <c:ser>
          <c:idx val="0"/>
          <c:order val="0"/>
          <c:dLbls>
            <c:dLbl>
              <c:idx val="6"/>
              <c:layout>
                <c:manualLayout>
                  <c:x val="0.25961394133285093"/>
                  <c:y val="6.1132336660675371E-2"/>
                </c:manualLayout>
              </c:layout>
              <c:showCatName val="1"/>
              <c:showPercent val="1"/>
            </c:dLbl>
            <c:showCatName val="1"/>
            <c:showPercent val="1"/>
            <c:showLeaderLines val="1"/>
          </c:dLbls>
          <c:cat>
            <c:strRef>
              <c:f>Sheet1!$D$1:$J$1</c:f>
              <c:strCache>
                <c:ptCount val="7"/>
                <c:pt idx="0">
                  <c:v>ALU</c:v>
                </c:pt>
                <c:pt idx="1">
                  <c:v>MULT</c:v>
                </c:pt>
                <c:pt idx="2">
                  <c:v>DIV</c:v>
                </c:pt>
                <c:pt idx="3">
                  <c:v>FDIV</c:v>
                </c:pt>
                <c:pt idx="4">
                  <c:v>FMULT</c:v>
                </c:pt>
                <c:pt idx="5">
                  <c:v>FALU</c:v>
                </c:pt>
                <c:pt idx="6">
                  <c:v>FCVT</c:v>
                </c:pt>
              </c:strCache>
            </c:strRef>
          </c:cat>
          <c:val>
            <c:numRef>
              <c:f>Sheet1!$D$5:$J$5</c:f>
              <c:numCache>
                <c:formatCode>0.00%</c:formatCode>
                <c:ptCount val="7"/>
                <c:pt idx="0">
                  <c:v>0.60000000000000064</c:v>
                </c:pt>
                <c:pt idx="1">
                  <c:v>0</c:v>
                </c:pt>
                <c:pt idx="2">
                  <c:v>1.0000000000000041E-3</c:v>
                </c:pt>
                <c:pt idx="3">
                  <c:v>3.0000000000000092E-3</c:v>
                </c:pt>
                <c:pt idx="4">
                  <c:v>6.4000000000000112E-2</c:v>
                </c:pt>
                <c:pt idx="5">
                  <c:v>0.111</c:v>
                </c:pt>
                <c:pt idx="6">
                  <c:v>4.0000000000000114E-3</c:v>
                </c:pt>
              </c:numCache>
            </c:numRef>
          </c:val>
        </c:ser>
        <c:dLbls>
          <c:showCatName val="1"/>
          <c:showPercent val="1"/>
        </c:dLbls>
        <c:firstSliceAng val="0"/>
      </c:pieChart>
    </c:plotArea>
    <c:plotVisOnly val="1"/>
    <c:dispBlanksAs val="zero"/>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45"/>
          <c:y val="5.1400554097404488E-2"/>
          <c:w val="0.82534764522359993"/>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1.9400000000000104</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marker val="1"/>
        <c:axId val="61942016"/>
        <c:axId val="61972864"/>
      </c:lineChart>
      <c:catAx>
        <c:axId val="61942016"/>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1972864"/>
        <c:crosses val="autoZero"/>
        <c:auto val="1"/>
        <c:lblAlgn val="ctr"/>
        <c:lblOffset val="100"/>
      </c:catAx>
      <c:valAx>
        <c:axId val="61972864"/>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1942016"/>
        <c:crosses val="autoZero"/>
        <c:crossBetween val="between"/>
        <c:majorUnit val="4"/>
      </c:valAx>
    </c:plotArea>
    <c:legend>
      <c:legendPos val="r"/>
      <c:layout>
        <c:manualLayout>
          <c:xMode val="edge"/>
          <c:yMode val="edge"/>
          <c:x val="0.16836297402479863"/>
          <c:y val="5.5235504652827484E-2"/>
          <c:w val="0.40879686029812312"/>
          <c:h val="0.25381818181818444"/>
        </c:manualLayout>
      </c:layout>
    </c:legend>
    <c:plotVisOnly val="1"/>
    <c:dispBlanksAs val="gap"/>
  </c:chart>
  <c:txPr>
    <a:bodyPr/>
    <a:lstStyle/>
    <a:p>
      <a:pPr>
        <a:defRPr sz="1800">
          <a:latin typeface="+mj-lt"/>
        </a:defRPr>
      </a:pPr>
      <a:endParaRPr lang="en-US"/>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48"/>
          <c:y val="5.1400554097404488E-2"/>
          <c:w val="0.82534764522360005"/>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1.9400000000000106</c:v>
                </c:pt>
                <c:pt idx="3">
                  <c:v>2.3699999999999997</c:v>
                </c:pt>
                <c:pt idx="4">
                  <c:v>2.88</c:v>
                </c:pt>
                <c:pt idx="5">
                  <c:v>3.3699999999999997</c:v>
                </c:pt>
              </c:numCache>
            </c:numRef>
          </c:val>
        </c:ser>
        <c:marker val="1"/>
        <c:axId val="61960960"/>
        <c:axId val="61962880"/>
      </c:lineChart>
      <c:catAx>
        <c:axId val="61960960"/>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1962880"/>
        <c:crosses val="autoZero"/>
        <c:auto val="1"/>
        <c:lblAlgn val="ctr"/>
        <c:lblOffset val="100"/>
      </c:catAx>
      <c:valAx>
        <c:axId val="61962880"/>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1960960"/>
        <c:crosses val="autoZero"/>
        <c:crossBetween val="between"/>
        <c:majorUnit val="4"/>
      </c:valAx>
    </c:plotArea>
    <c:legend>
      <c:legendPos val="r"/>
      <c:layout>
        <c:manualLayout>
          <c:xMode val="edge"/>
          <c:yMode val="edge"/>
          <c:x val="0.16836297402479863"/>
          <c:y val="5.5235504652827484E-2"/>
          <c:w val="0.40879686029812312"/>
          <c:h val="0.16290909090909234"/>
        </c:manualLayout>
      </c:layout>
    </c:legend>
    <c:plotVisOnly val="1"/>
    <c:dispBlanksAs val="gap"/>
  </c:chart>
  <c:spPr>
    <a:solidFill>
      <a:sysClr val="window" lastClr="FFFFFF"/>
    </a:solidFill>
  </c:spPr>
  <c:txPr>
    <a:bodyPr/>
    <a:lstStyle/>
    <a:p>
      <a:pPr>
        <a:defRPr sz="1800">
          <a:latin typeface="+mj-lt"/>
        </a:defRPr>
      </a:pPr>
      <a:endParaRPr lang="en-US"/>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6921656019412837"/>
          <c:y val="5.1400554097404488E-2"/>
          <c:w val="0.82534764522359971"/>
          <c:h val="0.79822506561679785"/>
        </c:manualLayout>
      </c:layout>
      <c:lineChart>
        <c:grouping val="standard"/>
        <c:ser>
          <c:idx val="4"/>
          <c:order val="0"/>
          <c:tx>
            <c:v>Target</c:v>
          </c:tx>
          <c:spPr>
            <a:ln w="50800">
              <a:solidFill>
                <a:prstClr val="black"/>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perf!$C$11:$C$16</c:f>
              <c:numCache>
                <c:formatCode>General</c:formatCode>
                <c:ptCount val="6"/>
                <c:pt idx="0">
                  <c:v>1</c:v>
                </c:pt>
                <c:pt idx="1">
                  <c:v>1.9000000000000001</c:v>
                </c:pt>
                <c:pt idx="2">
                  <c:v>4.2</c:v>
                </c:pt>
                <c:pt idx="3">
                  <c:v>8.3000000000000007</c:v>
                </c:pt>
                <c:pt idx="4">
                  <c:v>14</c:v>
                </c:pt>
                <c:pt idx="5">
                  <c:v>18</c:v>
                </c:pt>
              </c:numCache>
            </c:numRef>
          </c:val>
        </c:ser>
        <c:ser>
          <c:idx val="0"/>
          <c:order val="1"/>
          <c:tx>
            <c:v>Symmetric</c:v>
          </c:tx>
          <c:spPr>
            <a:ln w="50800">
              <a:solidFill>
                <a:schemeClr val="accent1"/>
              </a:solidFill>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perf!$H$3:$H$8</c:f>
              <c:numCache>
                <c:formatCode>General</c:formatCode>
                <c:ptCount val="6"/>
                <c:pt idx="0">
                  <c:v>1.01</c:v>
                </c:pt>
                <c:pt idx="1">
                  <c:v>1.49</c:v>
                </c:pt>
                <c:pt idx="2">
                  <c:v>1.9400000000000102</c:v>
                </c:pt>
                <c:pt idx="3">
                  <c:v>2.3699999999999997</c:v>
                </c:pt>
                <c:pt idx="4">
                  <c:v>2.88</c:v>
                </c:pt>
                <c:pt idx="5">
                  <c:v>3.3699999999999997</c:v>
                </c:pt>
              </c:numCache>
            </c:numRef>
          </c:val>
        </c:ser>
        <c:ser>
          <c:idx val="2"/>
          <c:order val="2"/>
          <c:tx>
            <c:v>Asymmetric</c:v>
          </c:tx>
          <c:spPr>
            <a:ln w="50800">
              <a:solidFill>
                <a:schemeClr val="accent5"/>
              </a:solidFill>
              <a:prstDash val="sysDot"/>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perf!$I$3:$I$8</c:f>
              <c:numCache>
                <c:formatCode>General</c:formatCode>
                <c:ptCount val="6"/>
                <c:pt idx="0">
                  <c:v>1.01</c:v>
                </c:pt>
                <c:pt idx="1">
                  <c:v>1.53</c:v>
                </c:pt>
                <c:pt idx="2">
                  <c:v>2.04</c:v>
                </c:pt>
                <c:pt idx="3">
                  <c:v>2.5099999999999998</c:v>
                </c:pt>
                <c:pt idx="4">
                  <c:v>3.02</c:v>
                </c:pt>
                <c:pt idx="5">
                  <c:v>3.52</c:v>
                </c:pt>
              </c:numCache>
            </c:numRef>
          </c:val>
        </c:ser>
        <c:ser>
          <c:idx val="3"/>
          <c:order val="3"/>
          <c:tx>
            <c:v>Dynamic</c:v>
          </c:tx>
          <c:spPr>
            <a:ln w="50800">
              <a:solidFill>
                <a:srgbClr val="BB7354"/>
              </a:solidFill>
              <a:prstDash val="dash"/>
            </a:ln>
          </c:spPr>
          <c:marker>
            <c:symbol val="none"/>
          </c:marker>
          <c:cat>
            <c:numRef>
              <c:f>perf!$A$11:$A$16</c:f>
              <c:numCache>
                <c:formatCode>General</c:formatCode>
                <c:ptCount val="6"/>
                <c:pt idx="0">
                  <c:v>0</c:v>
                </c:pt>
                <c:pt idx="1">
                  <c:v>2</c:v>
                </c:pt>
                <c:pt idx="2">
                  <c:v>4</c:v>
                </c:pt>
                <c:pt idx="3">
                  <c:v>6</c:v>
                </c:pt>
                <c:pt idx="4">
                  <c:v>8</c:v>
                </c:pt>
                <c:pt idx="5">
                  <c:v>10</c:v>
                </c:pt>
              </c:numCache>
            </c:numRef>
          </c:cat>
          <c:val>
            <c:numRef>
              <c:f>perf!$J$3:$J$8</c:f>
              <c:numCache>
                <c:formatCode>General</c:formatCode>
                <c:ptCount val="6"/>
                <c:pt idx="0">
                  <c:v>0.85000000000000064</c:v>
                </c:pt>
                <c:pt idx="1">
                  <c:v>1.56</c:v>
                </c:pt>
                <c:pt idx="2">
                  <c:v>2.06</c:v>
                </c:pt>
                <c:pt idx="3">
                  <c:v>2.5099999999999998</c:v>
                </c:pt>
                <c:pt idx="4">
                  <c:v>3.01</c:v>
                </c:pt>
                <c:pt idx="5">
                  <c:v>3.51</c:v>
                </c:pt>
              </c:numCache>
            </c:numRef>
          </c:val>
        </c:ser>
        <c:marker val="1"/>
        <c:axId val="61923712"/>
        <c:axId val="61925632"/>
      </c:lineChart>
      <c:catAx>
        <c:axId val="61923712"/>
        <c:scaling>
          <c:orientation val="minMax"/>
        </c:scaling>
        <c:axPos val="b"/>
        <c:title>
          <c:tx>
            <c:rich>
              <a:bodyPr/>
              <a:lstStyle/>
              <a:p>
                <a:pPr>
                  <a:defRPr/>
                </a:pPr>
                <a:r>
                  <a:rPr lang="en-US"/>
                  <a:t>Year</a:t>
                </a:r>
              </a:p>
            </c:rich>
          </c:tx>
        </c:title>
        <c:numFmt formatCode="General" sourceLinked="1"/>
        <c:tickLblPos val="nextTo"/>
        <c:spPr>
          <a:ln>
            <a:solidFill>
              <a:sysClr val="windowText" lastClr="000000"/>
            </a:solidFill>
          </a:ln>
        </c:spPr>
        <c:crossAx val="61925632"/>
        <c:crosses val="autoZero"/>
        <c:auto val="1"/>
        <c:lblAlgn val="ctr"/>
        <c:lblOffset val="100"/>
      </c:catAx>
      <c:valAx>
        <c:axId val="61925632"/>
        <c:scaling>
          <c:orientation val="minMax"/>
          <c:max val="20"/>
          <c:min val="0"/>
        </c:scaling>
        <c:axPos val="l"/>
        <c:majorGridlines>
          <c:spPr>
            <a:ln>
              <a:solidFill>
                <a:schemeClr val="tx1">
                  <a:lumMod val="50000"/>
                  <a:lumOff val="50000"/>
                </a:schemeClr>
              </a:solidFill>
              <a:prstDash val="sysDot"/>
            </a:ln>
          </c:spPr>
        </c:majorGridlines>
        <c:title>
          <c:tx>
            <c:rich>
              <a:bodyPr rot="-5400000" vert="horz"/>
              <a:lstStyle/>
              <a:p>
                <a:pPr>
                  <a:defRPr/>
                </a:pPr>
                <a:r>
                  <a:rPr lang="en-US"/>
                  <a:t>Speedup</a:t>
                </a:r>
              </a:p>
            </c:rich>
          </c:tx>
        </c:title>
        <c:numFmt formatCode="General" sourceLinked="1"/>
        <c:tickLblPos val="nextTo"/>
        <c:spPr>
          <a:ln>
            <a:solidFill>
              <a:schemeClr val="tx1"/>
            </a:solidFill>
          </a:ln>
        </c:spPr>
        <c:crossAx val="61923712"/>
        <c:crosses val="autoZero"/>
        <c:crossBetween val="between"/>
        <c:majorUnit val="4"/>
      </c:valAx>
    </c:plotArea>
    <c:legend>
      <c:legendPos val="r"/>
      <c:layout>
        <c:manualLayout>
          <c:xMode val="edge"/>
          <c:yMode val="edge"/>
          <c:x val="0.16836297402479863"/>
          <c:y val="5.5235504652827484E-2"/>
          <c:w val="0.40879686029812312"/>
          <c:h val="0.34472727272727288"/>
        </c:manualLayout>
      </c:layout>
    </c:legend>
    <c:plotVisOnly val="1"/>
    <c:dispBlanksAs val="gap"/>
  </c:chart>
  <c:txPr>
    <a:bodyPr/>
    <a:lstStyle/>
    <a:p>
      <a:pPr>
        <a:defRPr sz="1800">
          <a:latin typeface="+mj-lt"/>
        </a:defRPr>
      </a:pPr>
      <a:endParaRPr lang="en-US"/>
    </a:p>
  </c:txPr>
  <c:externalData r:id="rId2"/>
</c:chartSpace>
</file>

<file path=ppt/drawings/drawing1.xml><?xml version="1.0" encoding="utf-8"?>
<c:userShapes xmlns:c="http://schemas.openxmlformats.org/drawingml/2006/chart">
  <cdr:relSizeAnchor xmlns:cdr="http://schemas.openxmlformats.org/drawingml/2006/chartDrawing">
    <cdr:from>
      <cdr:x>0.14151</cdr:x>
      <cdr:y>0.21818</cdr:y>
    </cdr:from>
    <cdr:to>
      <cdr:x>0.33019</cdr:x>
      <cdr:y>0.32727</cdr:y>
    </cdr:to>
    <cdr:sp macro="" textlink="">
      <cdr:nvSpPr>
        <cdr:cNvPr id="2" name="TextBox 1"/>
        <cdr:cNvSpPr txBox="1"/>
      </cdr:nvSpPr>
      <cdr:spPr>
        <a:xfrm xmlns:a="http://schemas.openxmlformats.org/drawingml/2006/main">
          <a:off x="1143000" y="914400"/>
          <a:ext cx="1524000" cy="4572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800" dirty="0" smtClean="0">
              <a:latin typeface="+mj-lt"/>
            </a:rPr>
            <a:t>Best-case</a:t>
          </a:r>
          <a:endParaRPr lang="en-US" sz="1800" dirty="0">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3D767E5-0613-4B1A-B36C-608A7CA90BC0}" type="datetimeFigureOut">
              <a:rPr lang="en-US" smtClean="0"/>
              <a:pPr/>
              <a:t>10/7/2011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959C097-4C12-4E82-A2E2-2D1E322392E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DA027EFD-C830-4B8B-BD8D-F6F1868EB4DD}" type="datetimeFigureOut">
              <a:rPr lang="en-US" smtClean="0"/>
              <a:pPr/>
              <a:t>10/7/2011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80B2040C-666D-40D0-A073-F12887DA0C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on </a:t>
            </a:r>
            <a:r>
              <a:rPr lang="en-US" baseline="0" dirty="0" smtClean="0"/>
              <a:t>“Relax: An Architectural Framework for Software Recovery of Hardware Faults”</a:t>
            </a:r>
          </a:p>
          <a:p>
            <a:r>
              <a:rPr lang="en-US" baseline="0" dirty="0" smtClean="0"/>
              <a:t>This is work done by myself, my colleague </a:t>
            </a:r>
            <a:r>
              <a:rPr lang="en-US" baseline="0" dirty="0" err="1" smtClean="0"/>
              <a:t>Shuou</a:t>
            </a:r>
            <a:r>
              <a:rPr lang="en-US" baseline="0" dirty="0" smtClean="0"/>
              <a:t> Nomura, and my advisor </a:t>
            </a:r>
            <a:r>
              <a:rPr lang="en-US" baseline="0" dirty="0" err="1" smtClean="0"/>
              <a:t>Karthikeyan</a:t>
            </a:r>
            <a:r>
              <a:rPr lang="en-US" baseline="0" dirty="0" smtClean="0"/>
              <a:t> </a:t>
            </a:r>
            <a:r>
              <a:rPr lang="en-US" baseline="0" dirty="0" err="1" smtClean="0"/>
              <a:t>Sankaralingam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Devices</a:t>
            </a:r>
            <a:br>
              <a:rPr lang="en-US" sz="1200" dirty="0" smtClean="0"/>
            </a:br>
            <a:r>
              <a:rPr lang="en-US" sz="1200" dirty="0" err="1" smtClean="0"/>
              <a:t>i</a:t>
            </a:r>
            <a:r>
              <a:rPr lang="en-US" sz="1200" dirty="0" smtClean="0"/>
              <a:t>) Voltage scaling </a:t>
            </a:r>
            <a:br>
              <a:rPr lang="en-US" sz="1200" dirty="0" smtClean="0"/>
            </a:br>
            <a:r>
              <a:rPr lang="en-US" sz="1200" dirty="0" smtClean="0"/>
              <a:t>ii) Worse reliability</a:t>
            </a:r>
          </a:p>
          <a:p>
            <a:endParaRPr lang="en-US" dirty="0" smtClean="0"/>
          </a:p>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47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53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63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64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66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67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69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Computer architects are facing a dilemma.</a:t>
            </a:r>
            <a:endParaRPr lang="en-US" baseline="0" dirty="0" smtClean="0"/>
          </a:p>
          <a:p>
            <a:r>
              <a:rPr lang="en-US" dirty="0" smtClean="0"/>
              <a:t>On the one hand, technology scaling and energy efficiency concerns</a:t>
            </a:r>
            <a:r>
              <a:rPr lang="en-US" baseline="0" dirty="0" smtClean="0"/>
              <a:t> are driving simple hardware.</a:t>
            </a:r>
          </a:p>
          <a:p>
            <a:r>
              <a:rPr lang="en-US" baseline="0" dirty="0" smtClean="0"/>
              <a:t>But on the other hand, transistors and circuits are becoming increasingly prone to faults, and hardware mechanisms for fault recovery lead to complex hardware.</a:t>
            </a:r>
          </a:p>
          <a:p>
            <a:r>
              <a:rPr lang="en-US" baseline="0" dirty="0" smtClean="0"/>
              <a:t>These are clearly two conflicting concerns.</a:t>
            </a:r>
          </a:p>
          <a:p>
            <a:r>
              <a:rPr lang="en-US" baseline="0" dirty="0" smtClean="0"/>
              <a:t>[click]</a:t>
            </a:r>
          </a:p>
          <a:p>
            <a:r>
              <a:rPr lang="en-US" baseline="0" dirty="0" smtClean="0"/>
              <a:t>So what we propose is to use software recovery instead of hardware recovery.</a:t>
            </a:r>
          </a:p>
          <a:p>
            <a:r>
              <a:rPr lang="en-US" baseline="0" dirty="0" smtClean="0"/>
              <a:t>Software recovery enables simple hardware and can achieve high energy efficiencies.</a:t>
            </a:r>
          </a:p>
          <a:p>
            <a:r>
              <a:rPr lang="en-US" baseline="0" dirty="0" smtClean="0"/>
              <a:t>[click]</a:t>
            </a:r>
          </a:p>
          <a:p>
            <a:r>
              <a:rPr lang="en-US" baseline="0" dirty="0" smtClean="0"/>
              <a:t>Our framework called, Relax, leverages hardware for fault detection, and altogether consists of three core components:</a:t>
            </a:r>
          </a:p>
          <a:p>
            <a:r>
              <a:rPr lang="en-US" baseline="0" dirty="0" smtClean="0"/>
              <a:t>The first component is a simple ISA extension that allows fine-grained software recovery of faults detected in hardware.</a:t>
            </a:r>
          </a:p>
          <a:p>
            <a:r>
              <a:rPr lang="en-US" baseline="0" dirty="0" smtClean="0"/>
              <a:t>The second component is language and compiler-level support in software that enables applications to use the ISA.</a:t>
            </a:r>
          </a:p>
          <a:p>
            <a:r>
              <a:rPr lang="en-US" baseline="0" dirty="0" smtClean="0"/>
              <a:t>Finally, the third component is hardware that implements the ISA.</a:t>
            </a:r>
          </a:p>
          <a:p>
            <a:r>
              <a:rPr lang="en-US" baseline="0" dirty="0" smtClean="0"/>
              <a:t>[click]</a:t>
            </a:r>
          </a:p>
          <a:p>
            <a:r>
              <a:rPr lang="en-US" baseline="0" dirty="0" smtClean="0"/>
              <a:t>But before we delve into the details, let’s first let’s take a step back and look at the trends in computer architecture that lead us to propose software recovery.</a:t>
            </a:r>
          </a:p>
        </p:txBody>
      </p:sp>
      <p:sp>
        <p:nvSpPr>
          <p:cNvPr id="4" name="Slide Number Placeholder 3"/>
          <p:cNvSpPr>
            <a:spLocks noGrp="1"/>
          </p:cNvSpPr>
          <p:nvPr>
            <p:ph type="sldNum" sz="quarter" idx="10"/>
          </p:nvPr>
        </p:nvSpPr>
        <p:spPr/>
        <p:txBody>
          <a:bodyPr/>
          <a:lstStyle/>
          <a:p>
            <a:fld id="{80B2040C-666D-40D0-A073-F12887DA0C87}" type="slidenum">
              <a:rPr lang="en-US" smtClean="0"/>
              <a:pPr/>
              <a:t>71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Devices</a:t>
            </a:r>
            <a:br>
              <a:rPr lang="en-US" sz="1200" dirty="0" smtClean="0"/>
            </a:br>
            <a:r>
              <a:rPr lang="en-US" sz="1200" dirty="0" err="1" smtClean="0"/>
              <a:t>i</a:t>
            </a:r>
            <a:r>
              <a:rPr lang="en-US" sz="1200" dirty="0" smtClean="0"/>
              <a:t>) Voltage scaling </a:t>
            </a:r>
            <a:br>
              <a:rPr lang="en-US" sz="1200" dirty="0" smtClean="0"/>
            </a:br>
            <a:r>
              <a:rPr lang="en-US" sz="1200" dirty="0" smtClean="0"/>
              <a:t>ii) Worse reliability</a:t>
            </a:r>
          </a:p>
          <a:p>
            <a:endParaRPr lang="en-US" dirty="0" smtClean="0"/>
          </a:p>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we have the low-level CMOS trend, which is that hardware is getting</a:t>
            </a:r>
            <a:r>
              <a:rPr lang="en-US" baseline="0" dirty="0" smtClean="0"/>
              <a:t> increasingly fragile as devices continue to decrease in size.</a:t>
            </a:r>
          </a:p>
          <a:p>
            <a:r>
              <a:rPr lang="en-US" baseline="0" dirty="0" smtClean="0"/>
              <a:t>[click]</a:t>
            </a:r>
          </a:p>
          <a:p>
            <a:r>
              <a:rPr lang="en-US" baseline="0" dirty="0" smtClean="0"/>
              <a:t>CMOS devices are subject to various sources of variability, wear-out, and soft errors.</a:t>
            </a:r>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72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[click][click]</a:t>
            </a:r>
          </a:p>
          <a:p>
            <a:r>
              <a:rPr lang="en-US" dirty="0" smtClean="0"/>
              <a:t>The</a:t>
            </a:r>
            <a:r>
              <a:rPr lang="en-US" baseline="0" dirty="0" smtClean="0"/>
              <a:t> outcome of this CMOS trend is that fault recovery support is becoming a necessity.  We have one option</a:t>
            </a:r>
          </a:p>
          <a:p>
            <a:r>
              <a:rPr lang="en-US" baseline="0" dirty="0" smtClean="0"/>
              <a:t>[click]</a:t>
            </a:r>
          </a:p>
          <a:p>
            <a:r>
              <a:rPr lang="en-US" baseline="0" dirty="0" smtClean="0"/>
              <a:t>Which is to use hardware recovery</a:t>
            </a:r>
          </a:p>
          <a:p>
            <a:r>
              <a:rPr lang="en-US" baseline="0" dirty="0" smtClean="0"/>
              <a:t>[click]</a:t>
            </a:r>
          </a:p>
          <a:p>
            <a:r>
              <a:rPr lang="en-US" baseline="0" dirty="0" smtClean="0"/>
              <a:t>However, this involves the hardware maintaining speculative rollback state in the form of a checkpoint or log in case a fault occurs and state must be recovered.</a:t>
            </a:r>
          </a:p>
          <a:p>
            <a:r>
              <a:rPr lang="en-US" baseline="0" dirty="0" smtClean="0"/>
              <a:t>[click]</a:t>
            </a:r>
          </a:p>
          <a:p>
            <a:r>
              <a:rPr lang="en-US" baseline="0" dirty="0" smtClean="0"/>
              <a:t>This does not mesh well with the trend towards simpler hardware</a:t>
            </a:r>
          </a:p>
          <a:p>
            <a:r>
              <a:rPr lang="en-US" baseline="0" dirty="0" smtClean="0"/>
              <a:t>[click]</a:t>
            </a:r>
          </a:p>
          <a:p>
            <a:r>
              <a:rPr lang="en-US" baseline="0" dirty="0" smtClean="0"/>
              <a:t>Additionally, hardware recovery is inflexible for emerging applications.</a:t>
            </a:r>
          </a:p>
          <a:p>
            <a:r>
              <a:rPr lang="en-US" baseline="0" dirty="0" smtClean="0"/>
              <a:t>Applications cannot employ recovery behaviors other than simple re-execution.</a:t>
            </a:r>
          </a:p>
          <a:p>
            <a:r>
              <a:rPr lang="en-US" baseline="0" dirty="0" smtClean="0"/>
              <a:t>Hardware checkpoints often save more state than is strictly necessary, and even if a checkpoint is appropriate, hardware has only limited information and will not take checkpoints at the instances that are most efficient for the application.</a:t>
            </a:r>
          </a:p>
          <a:p>
            <a:r>
              <a:rPr lang="en-US" baseline="0" dirty="0" smtClean="0"/>
              <a:t>[click]</a:t>
            </a:r>
          </a:p>
          <a:p>
            <a:r>
              <a:rPr lang="en-US" baseline="0" dirty="0" smtClean="0"/>
              <a:t>Hence, hardware recovery is not a good fit for emerging applications either.</a:t>
            </a:r>
          </a:p>
          <a:p>
            <a:r>
              <a:rPr lang="en-US" baseline="0" dirty="0" smtClean="0"/>
              <a:t>[click]</a:t>
            </a:r>
          </a:p>
          <a:p>
            <a:r>
              <a:rPr lang="en-US" baseline="0" dirty="0" smtClean="0"/>
              <a:t>So we consider a different alternative: software recovery</a:t>
            </a:r>
          </a:p>
          <a:p>
            <a:r>
              <a:rPr lang="en-US" baseline="0" dirty="0" smtClean="0"/>
              <a:t>[click]</a:t>
            </a:r>
          </a:p>
          <a:p>
            <a:r>
              <a:rPr lang="en-US" baseline="0" dirty="0" smtClean="0"/>
              <a:t>Software recovery enables simple hardware</a:t>
            </a:r>
          </a:p>
          <a:p>
            <a:r>
              <a:rPr lang="en-US" baseline="0" dirty="0" smtClean="0"/>
              <a:t>[click]</a:t>
            </a:r>
          </a:p>
          <a:p>
            <a:r>
              <a:rPr lang="en-US" baseline="0" dirty="0" smtClean="0"/>
              <a:t>Which fits well with many-core platforms.</a:t>
            </a:r>
          </a:p>
          <a:p>
            <a:r>
              <a:rPr lang="en-US" baseline="0" dirty="0" smtClean="0"/>
              <a:t>[click]</a:t>
            </a:r>
          </a:p>
          <a:p>
            <a:r>
              <a:rPr lang="en-US" baseline="0" dirty="0" smtClean="0"/>
              <a:t>Software recovery also allows us to implement flexible recovery policies to allow applications to exploit their tolerance to errors, and we can choose natural recovery points and only save the state that we really need to.</a:t>
            </a:r>
          </a:p>
          <a:p>
            <a:r>
              <a:rPr lang="en-US" baseline="0" dirty="0" smtClean="0"/>
              <a:t>[click]</a:t>
            </a:r>
          </a:p>
          <a:p>
            <a:r>
              <a:rPr lang="en-US" baseline="0" dirty="0" smtClean="0"/>
              <a:t>Which works nicely with the emerging class of applications</a:t>
            </a:r>
          </a:p>
          <a:p>
            <a:r>
              <a:rPr lang="en-US" baseline="0" dirty="0" smtClean="0"/>
              <a:t>[click]</a:t>
            </a:r>
          </a:p>
          <a:p>
            <a:r>
              <a:rPr lang="en-US" baseline="0" dirty="0" smtClean="0"/>
              <a:t>The question remains though, how do we do this:  how do we achieve both simple hardware </a:t>
            </a:r>
            <a:r>
              <a:rPr lang="en-US" i="1" baseline="0" dirty="0" smtClean="0"/>
              <a:t>and</a:t>
            </a:r>
            <a:r>
              <a:rPr lang="en-US" baseline="0" dirty="0" smtClean="0"/>
              <a:t> efficiency with software recovery?</a:t>
            </a:r>
          </a:p>
          <a:p>
            <a:r>
              <a:rPr lang="en-US" baseline="0" dirty="0" smtClean="0"/>
              <a:t>[click]</a:t>
            </a:r>
          </a:p>
          <a:p>
            <a:endParaRPr lang="en-US" baseline="0" dirty="0" smtClean="0"/>
          </a:p>
        </p:txBody>
      </p:sp>
      <p:sp>
        <p:nvSpPr>
          <p:cNvPr id="4" name="Slide Number Placeholder 3"/>
          <p:cNvSpPr>
            <a:spLocks noGrp="1"/>
          </p:cNvSpPr>
          <p:nvPr>
            <p:ph type="sldNum" sz="quarter" idx="10"/>
          </p:nvPr>
        </p:nvSpPr>
        <p:spPr/>
        <p:txBody>
          <a:bodyPr/>
          <a:lstStyle/>
          <a:p>
            <a:fld id="{80B2040C-666D-40D0-A073-F12887DA0C87}" type="slidenum">
              <a:rPr lang="en-US" smtClean="0"/>
              <a:pPr/>
              <a:t>73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[click]</a:t>
            </a:r>
          </a:p>
          <a:p>
            <a:r>
              <a:rPr lang="en-US" baseline="0" dirty="0" smtClean="0"/>
              <a:t>Software appears to be a good fit for </a:t>
            </a:r>
            <a:r>
              <a:rPr lang="en-US" i="1" baseline="0" dirty="0" smtClean="0"/>
              <a:t>recovery</a:t>
            </a:r>
          </a:p>
          <a:p>
            <a:r>
              <a:rPr lang="en-US" baseline="0" dirty="0" smtClean="0"/>
              <a:t>[click]</a:t>
            </a:r>
            <a:endParaRPr lang="en-US" dirty="0" smtClean="0"/>
          </a:p>
          <a:p>
            <a:r>
              <a:rPr lang="en-US" baseline="0" dirty="0" smtClean="0"/>
              <a:t>However, for </a:t>
            </a:r>
            <a:r>
              <a:rPr lang="en-US" i="1" baseline="0" dirty="0" smtClean="0"/>
              <a:t>detection</a:t>
            </a:r>
            <a:r>
              <a:rPr lang="en-US" i="0" baseline="0" dirty="0" smtClean="0"/>
              <a:t>,</a:t>
            </a:r>
            <a:r>
              <a:rPr lang="en-US" baseline="0" dirty="0" smtClean="0"/>
              <a:t> software typically has relatively high overheads and low fault coverage, </a:t>
            </a:r>
          </a:p>
          <a:p>
            <a:r>
              <a:rPr lang="en-US" baseline="0" dirty="0" smtClean="0"/>
              <a:t>so we believe hardware is still the better option for fault detection.</a:t>
            </a:r>
          </a:p>
          <a:p>
            <a:r>
              <a:rPr lang="en-US" baseline="0" dirty="0" smtClean="0"/>
              <a:t>[click]</a:t>
            </a:r>
          </a:p>
          <a:p>
            <a:r>
              <a:rPr lang="en-US" baseline="0" dirty="0" smtClean="0"/>
              <a:t>To enable the inter-operation of software recovery with hardware detection, we propose a simple ISA interface between the two.</a:t>
            </a:r>
          </a:p>
          <a:p>
            <a:r>
              <a:rPr lang="en-US" baseline="0" dirty="0" smtClean="0"/>
              <a:t>The final picture is the basis of our proposed framework, Relax.</a:t>
            </a:r>
          </a:p>
          <a:p>
            <a:r>
              <a:rPr lang="en-US" baseline="0" dirty="0" smtClean="0"/>
              <a:t>[click]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74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The design of the ISA should meet several goals.</a:t>
            </a:r>
          </a:p>
          <a:p>
            <a:r>
              <a:rPr lang="en-US" baseline="0" dirty="0" smtClean="0"/>
              <a:t>[click]</a:t>
            </a:r>
          </a:p>
          <a:p>
            <a:r>
              <a:rPr lang="en-US" baseline="0" dirty="0" smtClean="0"/>
              <a:t>It must allow the hardware to remain simple</a:t>
            </a:r>
          </a:p>
          <a:p>
            <a:r>
              <a:rPr lang="en-US" baseline="0" dirty="0" smtClean="0"/>
              <a:t>[click]</a:t>
            </a:r>
          </a:p>
          <a:p>
            <a:r>
              <a:rPr lang="en-US" baseline="0" dirty="0" smtClean="0"/>
              <a:t>The software should be able to define the recovery behavior</a:t>
            </a:r>
          </a:p>
          <a:p>
            <a:r>
              <a:rPr lang="en-US" baseline="0" dirty="0" smtClean="0"/>
              <a:t>[click]</a:t>
            </a:r>
          </a:p>
          <a:p>
            <a:r>
              <a:rPr lang="en-US" baseline="0" dirty="0" smtClean="0"/>
              <a:t>In a way that applications can exploit error tolerance</a:t>
            </a:r>
          </a:p>
          <a:p>
            <a:r>
              <a:rPr lang="en-US" baseline="0" dirty="0" smtClean="0"/>
              <a:t>[click]</a:t>
            </a:r>
          </a:p>
          <a:p>
            <a:r>
              <a:rPr lang="en-US" baseline="0" dirty="0" smtClean="0"/>
              <a:t>Or otherwise recover in a flexible way,</a:t>
            </a:r>
          </a:p>
          <a:p>
            <a:r>
              <a:rPr lang="en-US" baseline="0" dirty="0" smtClean="0"/>
              <a:t>[click]</a:t>
            </a:r>
          </a:p>
          <a:p>
            <a:r>
              <a:rPr lang="en-US" baseline="0" dirty="0" smtClean="0"/>
              <a:t>Through a simple mechanism</a:t>
            </a:r>
          </a:p>
          <a:p>
            <a:r>
              <a:rPr lang="en-US" baseline="0" dirty="0" smtClean="0"/>
              <a:t>[click]</a:t>
            </a:r>
          </a:p>
          <a:p>
            <a:r>
              <a:rPr lang="en-US" baseline="0" dirty="0" smtClean="0"/>
              <a:t>That is efficient</a:t>
            </a:r>
          </a:p>
          <a:p>
            <a:endParaRPr lang="en-US" baseline="0" dirty="0" smtClean="0"/>
          </a:p>
          <a:p>
            <a:r>
              <a:rPr lang="en-US" baseline="0" dirty="0" smtClean="0"/>
              <a:t>What we implement is the following:</a:t>
            </a:r>
          </a:p>
          <a:p>
            <a:r>
              <a:rPr lang="en-US" baseline="0" dirty="0" smtClean="0"/>
              <a:t>[click]</a:t>
            </a:r>
          </a:p>
          <a:p>
            <a:r>
              <a:rPr lang="en-US" baseline="0" dirty="0" smtClean="0"/>
              <a:t>We define a special type of instruction, called a relax instruction, that allows the software to register a recovery handler with the hardware.</a:t>
            </a:r>
          </a:p>
          <a:p>
            <a:r>
              <a:rPr lang="en-US" baseline="0" dirty="0" smtClean="0"/>
              <a:t>The instruction takes as argument the address of the recovery code</a:t>
            </a:r>
          </a:p>
          <a:p>
            <a:r>
              <a:rPr lang="en-US" baseline="0" dirty="0" smtClean="0"/>
              <a:t>[click]</a:t>
            </a:r>
          </a:p>
          <a:p>
            <a:r>
              <a:rPr lang="en-US" baseline="0" dirty="0" smtClean="0"/>
              <a:t>The hardware detects hardware faults and jumps to the recovery code shortly after a fault occurs.  During the time between when the fault occurs and when the hardware detects the fault, the hardware is allowed to commit potentially corrupted state to registers and memory, subject to certain constraints that we detail in the paper.</a:t>
            </a:r>
          </a:p>
          <a:p>
            <a:r>
              <a:rPr lang="en-US" baseline="0" dirty="0" smtClean="0"/>
              <a:t>[click]</a:t>
            </a:r>
          </a:p>
          <a:p>
            <a:r>
              <a:rPr lang="en-US" baseline="0" dirty="0" smtClean="0"/>
              <a:t>This simple ISA extension allows applications to utilize their error tolerance,</a:t>
            </a:r>
          </a:p>
          <a:p>
            <a:r>
              <a:rPr lang="en-US" baseline="0" dirty="0" smtClean="0"/>
              <a:t>[click]</a:t>
            </a:r>
          </a:p>
          <a:p>
            <a:r>
              <a:rPr lang="en-US" baseline="0" dirty="0" smtClean="0"/>
              <a:t>And employ other flexible recovery behaviors</a:t>
            </a:r>
          </a:p>
          <a:p>
            <a:r>
              <a:rPr lang="en-US" baseline="0" dirty="0" smtClean="0"/>
              <a:t>[click]</a:t>
            </a:r>
          </a:p>
          <a:p>
            <a:r>
              <a:rPr lang="en-US" baseline="0" dirty="0" smtClean="0"/>
              <a:t>That they define themselves.</a:t>
            </a:r>
          </a:p>
          <a:p>
            <a:r>
              <a:rPr lang="en-US" baseline="0" dirty="0" smtClean="0"/>
              <a:t>[click]</a:t>
            </a:r>
          </a:p>
          <a:p>
            <a:r>
              <a:rPr lang="en-US" baseline="0" dirty="0" smtClean="0"/>
              <a:t>In a way that is simple</a:t>
            </a:r>
          </a:p>
          <a:p>
            <a:r>
              <a:rPr lang="en-US" baseline="0" dirty="0" smtClean="0"/>
              <a:t>[click]</a:t>
            </a:r>
          </a:p>
          <a:p>
            <a:r>
              <a:rPr lang="en-US" baseline="0" dirty="0" smtClean="0"/>
              <a:t>Allows simple hardware</a:t>
            </a:r>
          </a:p>
          <a:p>
            <a:r>
              <a:rPr lang="en-US" baseline="0" dirty="0" smtClean="0"/>
              <a:t>[click]</a:t>
            </a:r>
          </a:p>
          <a:p>
            <a:r>
              <a:rPr lang="en-US" baseline="0" dirty="0" smtClean="0"/>
              <a:t>And is energy efficient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B2040C-666D-40D0-A073-F12887DA0C87}" type="slidenum">
              <a:rPr lang="en-US" smtClean="0"/>
              <a:pPr/>
              <a:t>75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Okay, now just to warn you</a:t>
            </a:r>
            <a:r>
              <a:rPr lang="en-US" baseline="0" dirty="0" smtClean="0"/>
              <a:t>, I am about to show you some code.</a:t>
            </a:r>
          </a:p>
          <a:p>
            <a:r>
              <a:rPr lang="en-US" baseline="0" dirty="0" smtClean="0"/>
              <a:t>Just to put your mind at ease, you don’t need to read and understand every line of code.</a:t>
            </a:r>
          </a:p>
          <a:p>
            <a:r>
              <a:rPr lang="en-US" baseline="0" dirty="0" smtClean="0"/>
              <a:t>In fact, if you can follow along with the animations, you shouldn’t need to understand any of it.</a:t>
            </a:r>
          </a:p>
          <a:p>
            <a:r>
              <a:rPr lang="en-US" baseline="0" dirty="0" smtClean="0"/>
              <a:t>Okay.  With that out of the way, here we go….</a:t>
            </a:r>
          </a:p>
        </p:txBody>
      </p:sp>
      <p:sp>
        <p:nvSpPr>
          <p:cNvPr id="4" name="Slide Number Placeholder 3"/>
          <p:cNvSpPr>
            <a:spLocks noGrp="1"/>
          </p:cNvSpPr>
          <p:nvPr>
            <p:ph type="sldNum" sz="quarter" idx="10"/>
          </p:nvPr>
        </p:nvSpPr>
        <p:spPr/>
        <p:txBody>
          <a:bodyPr/>
          <a:lstStyle/>
          <a:p>
            <a:fld id="{80B2040C-666D-40D0-A073-F12887DA0C87}" type="slidenum">
              <a:rPr lang="en-US" smtClean="0"/>
              <a:pPr/>
              <a:t>76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[click]</a:t>
            </a:r>
          </a:p>
          <a:p>
            <a:r>
              <a:rPr lang="en-US" dirty="0" smtClean="0"/>
              <a:t>This</a:t>
            </a:r>
            <a:r>
              <a:rPr lang="en-US" baseline="0" dirty="0" smtClean="0"/>
              <a:t> C function computes the sum of absolute differences over two lists of integers.</a:t>
            </a:r>
          </a:p>
          <a:p>
            <a:r>
              <a:rPr lang="en-US" baseline="0" dirty="0" smtClean="0"/>
              <a:t>[click]</a:t>
            </a:r>
          </a:p>
          <a:p>
            <a:r>
              <a:rPr lang="en-US" baseline="0" dirty="0" smtClean="0"/>
              <a:t>An H.264 encoder uses a function similar to this to compute the color difference between two blocks of pixels, which are stored in memory as arrays of integers, across frames.  </a:t>
            </a:r>
          </a:p>
          <a:p>
            <a:r>
              <a:rPr lang="en-US" baseline="0" dirty="0" smtClean="0"/>
              <a:t>[click]</a:t>
            </a:r>
          </a:p>
          <a:p>
            <a:r>
              <a:rPr lang="en-US" baseline="0" dirty="0" smtClean="0"/>
              <a:t>A block that is very similar to a previously occurring block can be encoded as only the difference between the two blocks, which conserves space.</a:t>
            </a:r>
          </a:p>
          <a:p>
            <a:endParaRPr lang="en-US" baseline="0" dirty="0" smtClean="0"/>
          </a:p>
          <a:p>
            <a:r>
              <a:rPr lang="en-US" baseline="0" dirty="0" smtClean="0"/>
              <a:t>First, observe that this function does not write to memory, it only reads from memory.  </a:t>
            </a:r>
          </a:p>
          <a:p>
            <a:r>
              <a:rPr lang="en-US" baseline="0" dirty="0" smtClean="0"/>
              <a:t>As a result, we say this function is side-effect free because it does not alter any program state outside of itself; it has some input arguments, and it returns an output; that is all.</a:t>
            </a:r>
          </a:p>
          <a:p>
            <a:r>
              <a:rPr lang="en-US" baseline="0" dirty="0" smtClean="0"/>
              <a:t>Because it is side-effect free, we could trivially recover this function simply by re-executing it. </a:t>
            </a:r>
          </a:p>
          <a:p>
            <a:endParaRPr lang="en-US" baseline="0" dirty="0" smtClean="0"/>
          </a:p>
          <a:p>
            <a:r>
              <a:rPr lang="en-US" baseline="0" dirty="0" smtClean="0"/>
              <a:t>With Relax, we might express this as follows. </a:t>
            </a:r>
          </a:p>
          <a:p>
            <a:r>
              <a:rPr lang="en-US" baseline="0" dirty="0" smtClean="0"/>
              <a:t>[click]</a:t>
            </a:r>
          </a:p>
          <a:p>
            <a:r>
              <a:rPr lang="en-US" baseline="0" dirty="0" smtClean="0"/>
              <a:t>The relax keyword, highlighted in sort of a pinkish red, starts a block of code where hardware faults are handled by the recover block, which also highlighted.  In this case, the recover block simply causes re-execution of the relax block as just described.  </a:t>
            </a:r>
          </a:p>
          <a:p>
            <a:pPr defTabSz="931717">
              <a:defRPr/>
            </a:pPr>
            <a:endParaRPr lang="en-US" baseline="0" dirty="0" smtClean="0"/>
          </a:p>
          <a:p>
            <a:pPr defTabSz="931717">
              <a:defRPr/>
            </a:pPr>
            <a:r>
              <a:rPr lang="en-US" baseline="0" dirty="0" smtClean="0"/>
              <a:t>[click]</a:t>
            </a:r>
          </a:p>
          <a:p>
            <a:pPr defTabSz="931717">
              <a:defRPr/>
            </a:pPr>
            <a:r>
              <a:rPr lang="en-US" baseline="0" dirty="0" smtClean="0"/>
              <a:t>Something that it is intended to look a bit like assembly code is shown on the right, with the relax extensions again highlighted in pink.</a:t>
            </a:r>
          </a:p>
          <a:p>
            <a:pPr defTabSz="931717">
              <a:defRPr/>
            </a:pPr>
            <a:r>
              <a:rPr lang="en-US" baseline="0" dirty="0" smtClean="0"/>
              <a:t>We see the relax instruction</a:t>
            </a:r>
          </a:p>
          <a:p>
            <a:pPr defTabSz="931717">
              <a:defRPr/>
            </a:pPr>
            <a:r>
              <a:rPr lang="en-US" baseline="0" dirty="0" smtClean="0"/>
              <a:t>[click]</a:t>
            </a:r>
          </a:p>
          <a:p>
            <a:pPr defTabSz="931717">
              <a:defRPr/>
            </a:pPr>
            <a:r>
              <a:rPr lang="en-US" baseline="0" dirty="0" smtClean="0"/>
              <a:t>Which points to the recovery code.</a:t>
            </a:r>
          </a:p>
          <a:p>
            <a:pPr defTabSz="931717">
              <a:defRPr/>
            </a:pPr>
            <a:r>
              <a:rPr lang="en-US" baseline="0" dirty="0" smtClean="0"/>
              <a:t>[click]</a:t>
            </a:r>
          </a:p>
          <a:p>
            <a:pPr defTabSz="931717">
              <a:defRPr/>
            </a:pPr>
            <a:r>
              <a:rPr lang="en-US" baseline="0" dirty="0" smtClean="0"/>
              <a:t>Which simply jumps back to the function entry point.  </a:t>
            </a:r>
          </a:p>
          <a:p>
            <a:pPr defTabSz="931717">
              <a:defRPr/>
            </a:pPr>
            <a:r>
              <a:rPr lang="en-US" baseline="0" dirty="0" smtClean="0"/>
              <a:t>[click]</a:t>
            </a:r>
          </a:p>
          <a:p>
            <a:pPr defTabSz="931717">
              <a:defRPr/>
            </a:pPr>
            <a:r>
              <a:rPr lang="en-US" baseline="0" dirty="0" smtClean="0"/>
              <a:t>And we have an instruction here that terminates the relax block, but could also start a new relax block.</a:t>
            </a:r>
          </a:p>
          <a:p>
            <a:pPr defTabSz="931717">
              <a:defRPr/>
            </a:pPr>
            <a:r>
              <a:rPr lang="en-US" baseline="0" dirty="0" smtClean="0"/>
              <a:t>[click]</a:t>
            </a:r>
          </a:p>
          <a:p>
            <a:pPr defTabSz="931717">
              <a:defRPr/>
            </a:pPr>
            <a:r>
              <a:rPr lang="en-US" baseline="0" dirty="0" smtClean="0"/>
              <a:t>Now say for example that we don’t want to re-execute in case of a fault, and we want to discard the computation instead.</a:t>
            </a:r>
          </a:p>
          <a:p>
            <a:pPr defTabSz="931717">
              <a:defRPr/>
            </a:pPr>
            <a:r>
              <a:rPr lang="en-US" baseline="0" dirty="0" smtClean="0"/>
              <a:t>We might do the following</a:t>
            </a:r>
          </a:p>
          <a:p>
            <a:pPr defTabSz="931717">
              <a:defRPr/>
            </a:pPr>
            <a:r>
              <a:rPr lang="en-US" baseline="0" dirty="0" smtClean="0"/>
              <a:t>[click][click][click][click]</a:t>
            </a:r>
          </a:p>
          <a:p>
            <a:pPr defTabSz="931717">
              <a:defRPr/>
            </a:pPr>
            <a:r>
              <a:rPr lang="en-US" baseline="0" dirty="0" smtClean="0"/>
              <a:t>So now, if there is a fault, the function will simply return the maximum possible absolute difference value.</a:t>
            </a:r>
          </a:p>
          <a:p>
            <a:pPr defTabSz="931717">
              <a:defRPr/>
            </a:pPr>
            <a:r>
              <a:rPr lang="en-US" baseline="0" dirty="0" smtClean="0"/>
              <a:t>For the h.264 encoder algorithm, what this means is that the two </a:t>
            </a:r>
            <a:r>
              <a:rPr lang="en-US" baseline="0" dirty="0" err="1" smtClean="0"/>
              <a:t>macroblocks</a:t>
            </a:r>
            <a:r>
              <a:rPr lang="en-US" baseline="0" dirty="0" smtClean="0"/>
              <a:t> being compared are extremely dissimilar and should not be encoded together.  The encoder will effectively ignore the result of this computation. </a:t>
            </a:r>
          </a:p>
          <a:p>
            <a:pPr defTabSz="931717">
              <a:defRPr/>
            </a:pPr>
            <a:endParaRPr lang="en-US" baseline="0" dirty="0" smtClean="0"/>
          </a:p>
          <a:p>
            <a:pPr defTabSz="931717">
              <a:defRPr/>
            </a:pPr>
            <a:r>
              <a:rPr lang="en-US" baseline="0" dirty="0" smtClean="0"/>
              <a:t>The assembly code will look like this:</a:t>
            </a:r>
          </a:p>
          <a:p>
            <a:pPr defTabSz="931717">
              <a:defRPr/>
            </a:pPr>
            <a:r>
              <a:rPr lang="en-US" baseline="0" dirty="0" smtClean="0"/>
              <a:t>[click][click][click]</a:t>
            </a:r>
          </a:p>
          <a:p>
            <a:pPr defTabSz="931717">
              <a:defRPr/>
            </a:pPr>
            <a:r>
              <a:rPr lang="en-US" baseline="0" dirty="0" smtClean="0"/>
              <a:t>[click]</a:t>
            </a:r>
          </a:p>
          <a:p>
            <a:pPr defTabSz="931717">
              <a:defRPr/>
            </a:pPr>
            <a:endParaRPr lang="en-US" baseline="0" dirty="0" smtClean="0"/>
          </a:p>
          <a:p>
            <a:pPr defTabSz="931717">
              <a:defRPr/>
            </a:pPr>
            <a:r>
              <a:rPr lang="en-US" baseline="0" dirty="0" smtClean="0"/>
              <a:t>That is the basic idea.  </a:t>
            </a:r>
          </a:p>
          <a:p>
            <a:pPr defTabSz="931717">
              <a:defRPr/>
            </a:pPr>
            <a:r>
              <a:rPr lang="en-US" baseline="0" dirty="0" smtClean="0"/>
              <a:t>There are some additional subtleties to do with how a compiler preserves input state from registers and the program stack.</a:t>
            </a:r>
          </a:p>
          <a:p>
            <a:pPr defTabSz="931717">
              <a:defRPr/>
            </a:pPr>
            <a:r>
              <a:rPr lang="en-US" baseline="0" dirty="0" smtClean="0"/>
              <a:t>If you are interested, please see the paper for more details.</a:t>
            </a:r>
          </a:p>
          <a:p>
            <a:pPr defTabSz="931717">
              <a:defRPr/>
            </a:pPr>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77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a:t>
            </a:r>
            <a:r>
              <a:rPr lang="en-US" baseline="0" dirty="0" smtClean="0"/>
              <a:t> </a:t>
            </a:r>
            <a:r>
              <a:rPr lang="en-US" baseline="0" dirty="0" err="1" smtClean="0"/>
              <a:t>microarchitecture</a:t>
            </a:r>
            <a:r>
              <a:rPr lang="en-US" baseline="0" dirty="0" smtClean="0"/>
              <a:t> support for Relax is minimal</a:t>
            </a:r>
          </a:p>
          <a:p>
            <a:r>
              <a:rPr lang="en-US" dirty="0" smtClean="0"/>
              <a:t>[click]</a:t>
            </a:r>
          </a:p>
          <a:p>
            <a:r>
              <a:rPr lang="en-US" dirty="0" smtClean="0"/>
              <a:t>We need essentially only two things.</a:t>
            </a:r>
          </a:p>
          <a:p>
            <a:r>
              <a:rPr lang="en-US" dirty="0" smtClean="0"/>
              <a:t>First, we need </a:t>
            </a:r>
            <a:r>
              <a:rPr lang="en-US" baseline="0" dirty="0" smtClean="0"/>
              <a:t>fine-grained hardware detection, for which Argus, proposed in MICRO a few years back, provides a good starting point</a:t>
            </a:r>
          </a:p>
          <a:p>
            <a:r>
              <a:rPr lang="en-US" baseline="0" dirty="0" smtClean="0"/>
              <a:t>And second, we need a little bit of hardware for the relax instruction itself in the form of an extra register to hold the address of the recovery PC and a little bit of extra control logic.</a:t>
            </a:r>
          </a:p>
        </p:txBody>
      </p:sp>
      <p:sp>
        <p:nvSpPr>
          <p:cNvPr id="4" name="Slide Number Placeholder 3"/>
          <p:cNvSpPr>
            <a:spLocks noGrp="1"/>
          </p:cNvSpPr>
          <p:nvPr>
            <p:ph type="sldNum" sz="quarter" idx="10"/>
          </p:nvPr>
        </p:nvSpPr>
        <p:spPr/>
        <p:txBody>
          <a:bodyPr/>
          <a:lstStyle/>
          <a:p>
            <a:fld id="{80B2040C-666D-40D0-A073-F12887DA0C87}" type="slidenum">
              <a:rPr lang="en-US" smtClean="0"/>
              <a:pPr/>
              <a:t>78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What do we want to know about Relax?</a:t>
            </a:r>
          </a:p>
          <a:p>
            <a:r>
              <a:rPr lang="en-US" baseline="0" dirty="0" smtClean="0"/>
              <a:t>[click]</a:t>
            </a:r>
          </a:p>
          <a:p>
            <a:r>
              <a:rPr lang="en-US" baseline="0" dirty="0" smtClean="0"/>
              <a:t>We want to know: is it useful?  And if so, how useful is it?</a:t>
            </a:r>
            <a:endParaRPr lang="en-US" dirty="0" smtClean="0"/>
          </a:p>
          <a:p>
            <a:r>
              <a:rPr lang="en-US" dirty="0" smtClean="0"/>
              <a:t>[click]</a:t>
            </a:r>
          </a:p>
          <a:p>
            <a:r>
              <a:rPr lang="en-US" dirty="0" smtClean="0"/>
              <a:t>Is it useful?</a:t>
            </a:r>
          </a:p>
          <a:p>
            <a:r>
              <a:rPr lang="en-US" dirty="0" smtClean="0"/>
              <a:t>[click]</a:t>
            </a:r>
          </a:p>
          <a:p>
            <a:r>
              <a:rPr lang="en-US" dirty="0" smtClean="0"/>
              <a:t>To answer this question, we implemented</a:t>
            </a:r>
            <a:r>
              <a:rPr lang="en-US" baseline="0" dirty="0" smtClean="0"/>
              <a:t> a compiler with the language support we described.</a:t>
            </a:r>
          </a:p>
          <a:p>
            <a:r>
              <a:rPr lang="en-US" baseline="0" dirty="0" smtClean="0"/>
              <a:t>[click]</a:t>
            </a:r>
          </a:p>
          <a:p>
            <a:r>
              <a:rPr lang="en-US" baseline="0" dirty="0" smtClean="0"/>
              <a:t>We modified 7 applications to use Relax.  All applications were initially drawn from the PARSEC suite, although two were replaced with similar versions of the applications from different benchmark suites for technical reasons.</a:t>
            </a:r>
          </a:p>
          <a:p>
            <a:r>
              <a:rPr lang="en-US" baseline="0" dirty="0" smtClean="0"/>
              <a:t>[click]</a:t>
            </a:r>
          </a:p>
          <a:p>
            <a:r>
              <a:rPr lang="en-US" baseline="0" dirty="0" smtClean="0"/>
              <a:t>For each application, we chose the single, most dominant function to use Relax, and</a:t>
            </a:r>
          </a:p>
          <a:p>
            <a:r>
              <a:rPr lang="en-US" baseline="0" dirty="0" smtClean="0"/>
              <a:t>we implemented both retry-based recovery as well as discard-based recovery over that function.</a:t>
            </a:r>
          </a:p>
          <a:p>
            <a:r>
              <a:rPr lang="en-US" baseline="0" dirty="0" smtClean="0"/>
              <a:t>For discard-based recovery, although the result of the function’s computation was effectively thrown away each application continued to function correctly with this behavior.</a:t>
            </a:r>
          </a:p>
          <a:p>
            <a:r>
              <a:rPr lang="en-US" baseline="0" dirty="0" smtClean="0"/>
              <a:t>[click]</a:t>
            </a:r>
          </a:p>
          <a:p>
            <a:r>
              <a:rPr lang="en-US" baseline="0" dirty="0" smtClean="0"/>
              <a:t>The percentage execution time of the functions we chose for each application are shown in the table on the right.</a:t>
            </a:r>
          </a:p>
          <a:p>
            <a:r>
              <a:rPr lang="en-US" baseline="0" dirty="0" smtClean="0"/>
              <a:t>For three applications, the function contributed over 80% of application execution time; for two others, the contribution was roughly 50%, and for the remaining two, it was about 20%.</a:t>
            </a:r>
          </a:p>
          <a:p>
            <a:endParaRPr lang="en-US" baseline="0" dirty="0" smtClean="0"/>
          </a:p>
        </p:txBody>
      </p:sp>
      <p:sp>
        <p:nvSpPr>
          <p:cNvPr id="4" name="Slide Number Placeholder 3"/>
          <p:cNvSpPr>
            <a:spLocks noGrp="1"/>
          </p:cNvSpPr>
          <p:nvPr>
            <p:ph type="sldNum" sz="quarter" idx="10"/>
          </p:nvPr>
        </p:nvSpPr>
        <p:spPr/>
        <p:txBody>
          <a:bodyPr/>
          <a:lstStyle/>
          <a:p>
            <a:fld id="{80B2040C-666D-40D0-A073-F12887DA0C87}" type="slidenum">
              <a:rPr lang="en-US" smtClean="0"/>
              <a:pPr/>
              <a:t>79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What do we want to know about Relax?</a:t>
            </a:r>
          </a:p>
          <a:p>
            <a:r>
              <a:rPr lang="en-US" baseline="0" dirty="0" smtClean="0"/>
              <a:t>[click]</a:t>
            </a:r>
          </a:p>
          <a:p>
            <a:r>
              <a:rPr lang="en-US" baseline="0" dirty="0" smtClean="0"/>
              <a:t>We want to know: is it useful?  And if so, how useful is it?</a:t>
            </a:r>
            <a:endParaRPr lang="en-US" dirty="0" smtClean="0"/>
          </a:p>
          <a:p>
            <a:r>
              <a:rPr lang="en-US" dirty="0" smtClean="0"/>
              <a:t>[click]</a:t>
            </a:r>
          </a:p>
          <a:p>
            <a:r>
              <a:rPr lang="en-US" dirty="0" smtClean="0"/>
              <a:t>Is it useful?</a:t>
            </a:r>
          </a:p>
          <a:p>
            <a:r>
              <a:rPr lang="en-US" dirty="0" smtClean="0"/>
              <a:t>[click]</a:t>
            </a:r>
          </a:p>
          <a:p>
            <a:r>
              <a:rPr lang="en-US" dirty="0" smtClean="0"/>
              <a:t>To answer this question, we implemented</a:t>
            </a:r>
            <a:r>
              <a:rPr lang="en-US" baseline="0" dirty="0" smtClean="0"/>
              <a:t> a compiler with the language support we described.</a:t>
            </a:r>
          </a:p>
          <a:p>
            <a:r>
              <a:rPr lang="en-US" baseline="0" dirty="0" smtClean="0"/>
              <a:t>[click]</a:t>
            </a:r>
          </a:p>
          <a:p>
            <a:r>
              <a:rPr lang="en-US" baseline="0" dirty="0" smtClean="0"/>
              <a:t>We modified 7 applications to use Relax.  All applications were initially drawn from the PARSEC suite, although two were replaced with similar versions of the applications from different benchmark suites for technical reasons.</a:t>
            </a:r>
          </a:p>
          <a:p>
            <a:r>
              <a:rPr lang="en-US" baseline="0" dirty="0" smtClean="0"/>
              <a:t>[click]</a:t>
            </a:r>
          </a:p>
          <a:p>
            <a:r>
              <a:rPr lang="en-US" baseline="0" dirty="0" smtClean="0"/>
              <a:t>For each application, we chose the single, most dominant function to use Relax, and</a:t>
            </a:r>
          </a:p>
          <a:p>
            <a:r>
              <a:rPr lang="en-US" baseline="0" dirty="0" smtClean="0"/>
              <a:t>we implemented both retry-based recovery as well as discard-based recovery over that function.</a:t>
            </a:r>
          </a:p>
          <a:p>
            <a:r>
              <a:rPr lang="en-US" baseline="0" dirty="0" smtClean="0"/>
              <a:t>For discard-based recovery, although the result of the function’s computation was effectively thrown away each application continued to function correctly with this behavior.</a:t>
            </a:r>
          </a:p>
          <a:p>
            <a:r>
              <a:rPr lang="en-US" baseline="0" dirty="0" smtClean="0"/>
              <a:t>[click]</a:t>
            </a:r>
          </a:p>
          <a:p>
            <a:r>
              <a:rPr lang="en-US" baseline="0" dirty="0" smtClean="0"/>
              <a:t>The percentage execution time of the functions we chose for each application are shown in the table on the right.</a:t>
            </a:r>
          </a:p>
          <a:p>
            <a:r>
              <a:rPr lang="en-US" baseline="0" dirty="0" smtClean="0"/>
              <a:t>For three applications, the function contributed over 80% of application execution time; for two others, the contribution was roughly 50%, and for the remaining two, it was about 20%.</a:t>
            </a:r>
          </a:p>
          <a:p>
            <a:endParaRPr lang="en-US" baseline="0" dirty="0" smtClean="0"/>
          </a:p>
        </p:txBody>
      </p:sp>
      <p:sp>
        <p:nvSpPr>
          <p:cNvPr id="4" name="Slide Number Placeholder 3"/>
          <p:cNvSpPr>
            <a:spLocks noGrp="1"/>
          </p:cNvSpPr>
          <p:nvPr>
            <p:ph type="sldNum" sz="quarter" idx="10"/>
          </p:nvPr>
        </p:nvSpPr>
        <p:spPr/>
        <p:txBody>
          <a:bodyPr/>
          <a:lstStyle/>
          <a:p>
            <a:fld id="{80B2040C-666D-40D0-A073-F12887DA0C87}" type="slidenum">
              <a:rPr lang="en-US" smtClean="0"/>
              <a:pPr/>
              <a:t>80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a:t>
            </a:r>
          </a:p>
          <a:p>
            <a:r>
              <a:rPr lang="en-US" dirty="0" smtClean="0"/>
              <a:t>How useful</a:t>
            </a:r>
            <a:r>
              <a:rPr lang="en-US" baseline="0" dirty="0" smtClean="0"/>
              <a:t> is it?</a:t>
            </a:r>
          </a:p>
          <a:p>
            <a:r>
              <a:rPr lang="en-US" baseline="0" dirty="0" smtClean="0"/>
              <a:t>[click]</a:t>
            </a:r>
          </a:p>
          <a:p>
            <a:r>
              <a:rPr lang="en-US" baseline="0" dirty="0" smtClean="0"/>
              <a:t>To answer this question, we applied software recovery with Relax to a technique known as timing speculation.</a:t>
            </a:r>
          </a:p>
          <a:p>
            <a:r>
              <a:rPr lang="en-US" baseline="0" dirty="0" smtClean="0"/>
              <a:t>[click]</a:t>
            </a:r>
          </a:p>
          <a:p>
            <a:r>
              <a:rPr lang="en-US" baseline="0" dirty="0" smtClean="0"/>
              <a:t>Under timing speculation, some timing faults are allowed to occur in the hardware.  </a:t>
            </a:r>
          </a:p>
          <a:p>
            <a:r>
              <a:rPr lang="en-US" baseline="0" dirty="0" smtClean="0"/>
              <a:t>As a result, the hardware operates more efficiently with reduced timing margins, and the infrequently occurring timing faults are automatically recovered by the system.</a:t>
            </a:r>
          </a:p>
          <a:p>
            <a:r>
              <a:rPr lang="en-US" baseline="0" dirty="0" smtClean="0"/>
              <a:t>If the efficiency gains exceed the cost of recovery, then there is a net benefit, and timing speculation improves overall efficiency.</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81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Devices</a:t>
            </a:r>
            <a:br>
              <a:rPr lang="en-US" sz="1200" dirty="0" smtClean="0"/>
            </a:br>
            <a:r>
              <a:rPr lang="en-US" sz="1200" dirty="0" err="1" smtClean="0"/>
              <a:t>i</a:t>
            </a:r>
            <a:r>
              <a:rPr lang="en-US" sz="1200" dirty="0" smtClean="0"/>
              <a:t>) Voltage scaling </a:t>
            </a:r>
            <a:br>
              <a:rPr lang="en-US" sz="1200" dirty="0" smtClean="0"/>
            </a:br>
            <a:r>
              <a:rPr lang="en-US" sz="1200" dirty="0" smtClean="0"/>
              <a:t>ii) Worse reliability</a:t>
            </a:r>
          </a:p>
          <a:p>
            <a:endParaRPr lang="en-US" dirty="0" smtClean="0"/>
          </a:p>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Here</a:t>
            </a:r>
            <a:r>
              <a:rPr lang="en-US" baseline="0" dirty="0" smtClean="0"/>
              <a:t> we show the execution time results for each of the seven applications.</a:t>
            </a:r>
          </a:p>
          <a:p>
            <a:r>
              <a:rPr lang="en-US" baseline="0" dirty="0" smtClean="0"/>
              <a:t>Each application has a different error rate, but the rates are all in the range of 1/thousand to 1/million errors per cycle.</a:t>
            </a:r>
          </a:p>
          <a:p>
            <a:endParaRPr lang="en-US" baseline="0" dirty="0" smtClean="0"/>
          </a:p>
          <a:p>
            <a:r>
              <a:rPr lang="en-US" baseline="0" dirty="0" smtClean="0"/>
              <a:t>On the x-axis are the applications, and the y-axis shows execution time with Relax and with faults normalized to executing without Relax with no faults. </a:t>
            </a:r>
          </a:p>
          <a:p>
            <a:r>
              <a:rPr lang="en-US" baseline="0" dirty="0" smtClean="0"/>
              <a:t>Let’s first look at the results for retry behavior, shown by the orange bars, since those results are straightforward to explain.</a:t>
            </a:r>
          </a:p>
          <a:p>
            <a:r>
              <a:rPr lang="en-US" baseline="0" dirty="0" smtClean="0"/>
              <a:t>For retry behavior, we expect the normalized execution time to always be greater than 1, since intuitively Relax and the faults themselves introduce recovery overheads.</a:t>
            </a:r>
          </a:p>
          <a:p>
            <a:pPr defTabSz="931717">
              <a:defRPr/>
            </a:pPr>
            <a:r>
              <a:rPr lang="en-US" baseline="0" dirty="0" smtClean="0"/>
              <a:t>Indeed, we see this is always true.</a:t>
            </a:r>
          </a:p>
          <a:p>
            <a:pPr defTabSz="931717">
              <a:defRPr/>
            </a:pPr>
            <a:r>
              <a:rPr lang="en-US" baseline="0" dirty="0" smtClean="0"/>
              <a:t>The execution time is always worse, however – and this is our first major result [click] – the overhead is never greater than 10% of the original execution time, and an overhead of only 1% is typical.</a:t>
            </a:r>
          </a:p>
          <a:p>
            <a:endParaRPr lang="en-US" baseline="0" dirty="0" smtClean="0"/>
          </a:p>
          <a:p>
            <a:r>
              <a:rPr lang="en-US" baseline="0" dirty="0" smtClean="0"/>
              <a:t>The discard results, shown by the blue bars, require a little more explanation.</a:t>
            </a:r>
          </a:p>
          <a:p>
            <a:r>
              <a:rPr lang="en-US" baseline="0" dirty="0" smtClean="0"/>
              <a:t>First, you might be thinking, with discard behavior faults reduce the quality of the application’s output, so how can you make a fair comparison? </a:t>
            </a:r>
          </a:p>
          <a:p>
            <a:r>
              <a:rPr lang="en-US" baseline="0" dirty="0" smtClean="0"/>
              <a:t>Yes you are right, but we implemented a solution to this problem.  </a:t>
            </a:r>
          </a:p>
          <a:p>
            <a:r>
              <a:rPr lang="en-US" baseline="0" dirty="0" smtClean="0"/>
              <a:t>We compensate for the quality reduction by simply doing more work such that the quality is the same executing with and without faults and it’s only execution time that changes.</a:t>
            </a:r>
          </a:p>
          <a:p>
            <a:r>
              <a:rPr lang="en-US" baseline="0" dirty="0" smtClean="0"/>
              <a:t>The paper has the details on how we achieve this.</a:t>
            </a:r>
          </a:p>
          <a:p>
            <a:pPr defTabSz="931717">
              <a:defRPr/>
            </a:pPr>
            <a:endParaRPr lang="en-US" baseline="0" dirty="0" smtClean="0"/>
          </a:p>
          <a:p>
            <a:pPr defTabSz="931717">
              <a:defRPr/>
            </a:pPr>
            <a:r>
              <a:rPr lang="en-US" baseline="0" dirty="0" smtClean="0"/>
              <a:t>For discard behavior, we also expect the normalized execution time to always be greater than 1 since we expect that additional work is required to achieve the same level of output quality as if there were no faults. </a:t>
            </a:r>
          </a:p>
          <a:p>
            <a:r>
              <a:rPr lang="en-US" baseline="0" dirty="0" smtClean="0"/>
              <a:t>The blue bars show that in most cases this is true and the results for discard closely match the results for retry,</a:t>
            </a:r>
          </a:p>
          <a:p>
            <a:r>
              <a:rPr lang="en-US" baseline="0" dirty="0" smtClean="0"/>
              <a:t>However, in two cases in particular the results for discard are substantially better.</a:t>
            </a:r>
          </a:p>
          <a:p>
            <a:r>
              <a:rPr lang="en-US" baseline="0" dirty="0" smtClean="0"/>
              <a:t>[click]</a:t>
            </a:r>
          </a:p>
          <a:p>
            <a:r>
              <a:rPr lang="en-US" i="0" baseline="0" dirty="0" smtClean="0"/>
              <a:t>What is happening here is subtle but I will do my best to explain it.</a:t>
            </a:r>
          </a:p>
          <a:p>
            <a:r>
              <a:rPr lang="en-US" i="0" baseline="0" dirty="0" smtClean="0"/>
              <a:t>Recall that these bars are showing the execution time required to achieve the same level of output quality executing with faults, as compared to executing without faults.</a:t>
            </a:r>
          </a:p>
          <a:p>
            <a:r>
              <a:rPr lang="en-US" i="0" baseline="0" dirty="0" smtClean="0"/>
              <a:t>So what we see, then, is that for these two applications, using discard behavior has effectively little or no impact on the output quality, because we can achieve the same output quality discarding a large percentage of our work.</a:t>
            </a:r>
          </a:p>
          <a:p>
            <a:r>
              <a:rPr lang="en-US" i="0" baseline="0" dirty="0" smtClean="0"/>
              <a:t>For x264, this effect is extreme – it’s as if the function has no impact.</a:t>
            </a:r>
          </a:p>
          <a:p>
            <a:r>
              <a:rPr lang="en-US" i="0" baseline="0" dirty="0" err="1" smtClean="0"/>
              <a:t>Bodytrack</a:t>
            </a:r>
            <a:r>
              <a:rPr lang="en-US" i="0" baseline="0" dirty="0" smtClean="0"/>
              <a:t>, on the other hand, is a little different.  </a:t>
            </a:r>
          </a:p>
          <a:p>
            <a:r>
              <a:rPr lang="en-US" i="0" baseline="0" dirty="0" smtClean="0"/>
              <a:t>The program essentially has a </a:t>
            </a:r>
            <a:r>
              <a:rPr lang="en-US" i="0" baseline="0" dirty="0" err="1" smtClean="0"/>
              <a:t>boolean</a:t>
            </a:r>
            <a:r>
              <a:rPr lang="en-US" i="0" baseline="0" dirty="0" smtClean="0"/>
              <a:t> output -- either it is tracking the body position or it isn’t.</a:t>
            </a:r>
          </a:p>
          <a:p>
            <a:r>
              <a:rPr lang="en-US" i="0" baseline="0" dirty="0" smtClean="0"/>
              <a:t>We were able to discard a lot of computation before the </a:t>
            </a:r>
            <a:r>
              <a:rPr lang="en-US" i="0" baseline="0" dirty="0" err="1" smtClean="0"/>
              <a:t>boolean</a:t>
            </a:r>
            <a:r>
              <a:rPr lang="en-US" i="0" baseline="0" dirty="0" smtClean="0"/>
              <a:t> output switched from a yes to a no.</a:t>
            </a:r>
          </a:p>
          <a:p>
            <a:endParaRPr lang="en-US" i="0" baseline="0" dirty="0" smtClean="0"/>
          </a:p>
          <a:p>
            <a:r>
              <a:rPr lang="en-US" i="0" baseline="0" dirty="0" smtClean="0"/>
              <a:t>Overall, we find that in most cases discard performance is at least comparable to retry behavior.</a:t>
            </a:r>
            <a:endParaRPr lang="en-US" i="0"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82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graph, we apply our</a:t>
            </a:r>
            <a:r>
              <a:rPr lang="en-US" baseline="0" dirty="0" smtClean="0"/>
              <a:t> hardware efficiency model to the execution time data shown on the previous slide to estimate overall energy efficiency under timing speculation. </a:t>
            </a:r>
          </a:p>
          <a:p>
            <a:pPr defTabSz="931717">
              <a:defRPr/>
            </a:pPr>
            <a:r>
              <a:rPr lang="en-US" baseline="0" dirty="0" smtClean="0"/>
              <a:t>In all cases the energy efficiency using Relax improves over perfect hardware that does not allow any errors, and we see that a 20% energy-delay reduction is common.</a:t>
            </a:r>
          </a:p>
          <a:p>
            <a:pPr defTabSz="931717">
              <a:defRPr/>
            </a:pPr>
            <a:r>
              <a:rPr lang="en-US" baseline="0" dirty="0" smtClean="0"/>
              <a:t>[click]</a:t>
            </a:r>
          </a:p>
          <a:p>
            <a:pPr defTabSz="931717">
              <a:defRPr/>
            </a:pPr>
            <a:r>
              <a:rPr lang="en-US" baseline="0" dirty="0" smtClean="0"/>
              <a:t>The main result here is that Relax allows substantial energy efficiency gains under timing speculation.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83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Our results for Relax are promising, and Relax opens</a:t>
            </a:r>
            <a:r>
              <a:rPr lang="en-US" baseline="0" dirty="0" smtClean="0"/>
              <a:t> up many avenues for future research.</a:t>
            </a:r>
            <a:endParaRPr lang="en-US" dirty="0" smtClean="0"/>
          </a:p>
          <a:p>
            <a:r>
              <a:rPr lang="en-US" dirty="0" smtClean="0"/>
              <a:t>[click]</a:t>
            </a:r>
          </a:p>
          <a:p>
            <a:r>
              <a:rPr lang="en-US" dirty="0" smtClean="0"/>
              <a:t>Our</a:t>
            </a:r>
            <a:r>
              <a:rPr lang="en-US" baseline="0" dirty="0" smtClean="0"/>
              <a:t> language-level annotations work well and require little source code modifications, but they do require source code modifications, and programming a whole application where everything is inside a relax block is time consuming.</a:t>
            </a:r>
          </a:p>
          <a:p>
            <a:endParaRPr lang="en-US" baseline="0" dirty="0" smtClean="0"/>
          </a:p>
          <a:p>
            <a:r>
              <a:rPr lang="en-US" baseline="0" dirty="0" smtClean="0"/>
              <a:t>Can we do better in software?</a:t>
            </a:r>
          </a:p>
          <a:p>
            <a:r>
              <a:rPr lang="en-US" baseline="0" dirty="0" smtClean="0"/>
              <a:t>First, </a:t>
            </a:r>
          </a:p>
          <a:p>
            <a:r>
              <a:rPr lang="en-US" baseline="0" dirty="0" smtClean="0"/>
              <a:t>is there a way we can do more work in the compiler.  The compiler already correctly handles recovery over a region, can we also use the compiler to </a:t>
            </a:r>
            <a:r>
              <a:rPr lang="en-US" i="1" baseline="0" dirty="0" smtClean="0"/>
              <a:t>identify</a:t>
            </a:r>
            <a:r>
              <a:rPr lang="en-US" baseline="0" dirty="0" smtClean="0"/>
              <a:t> suitable regions?</a:t>
            </a:r>
          </a:p>
          <a:p>
            <a:r>
              <a:rPr lang="en-US" baseline="0" dirty="0" smtClean="0"/>
              <a:t>Second,</a:t>
            </a:r>
          </a:p>
          <a:p>
            <a:r>
              <a:rPr lang="en-US" baseline="0" dirty="0" smtClean="0"/>
              <a:t>If we can do it in a compiler from source code, maybe we can even do it at the level of binary code through a binary rewriting tool.  </a:t>
            </a:r>
          </a:p>
          <a:p>
            <a:r>
              <a:rPr lang="en-US" baseline="0" dirty="0" smtClean="0"/>
              <a:t>Finally,</a:t>
            </a:r>
          </a:p>
          <a:p>
            <a:r>
              <a:rPr lang="en-US" baseline="0" dirty="0" smtClean="0"/>
              <a:t>There is also a language-level extension we could consider where relax blocks can be nested inside of each other.</a:t>
            </a:r>
          </a:p>
          <a:p>
            <a:r>
              <a:rPr lang="en-US" baseline="0" dirty="0" smtClean="0"/>
              <a:t>[click]</a:t>
            </a:r>
          </a:p>
          <a:p>
            <a:r>
              <a:rPr lang="en-US" baseline="0" dirty="0" smtClean="0"/>
              <a:t>For the hardware,</a:t>
            </a:r>
          </a:p>
          <a:p>
            <a:r>
              <a:rPr lang="en-US" baseline="0" dirty="0" smtClean="0"/>
              <a:t>We would like to know, what are power and area savings in real terms?</a:t>
            </a:r>
          </a:p>
          <a:p>
            <a:r>
              <a:rPr lang="en-US" baseline="0" dirty="0" smtClean="0"/>
              <a:t>Is Relax hardware truly simpler?</a:t>
            </a:r>
          </a:p>
          <a:p>
            <a:r>
              <a:rPr lang="en-US" baseline="0" dirty="0" smtClean="0"/>
              <a:t>[click]</a:t>
            </a:r>
          </a:p>
          <a:p>
            <a:r>
              <a:rPr lang="en-US" baseline="0" dirty="0" smtClean="0"/>
              <a:t>Relax is a framework for software recovery.  I’ve talked about it here as a framework for managing hardware faults, but the same principles could really apply to anything in the hardware that needs recovery.</a:t>
            </a:r>
          </a:p>
          <a:p>
            <a:r>
              <a:rPr lang="en-US" baseline="0" dirty="0" smtClean="0"/>
              <a:t>For instance, the principles behind Relax could do rollback for hardware transactional memory.</a:t>
            </a:r>
          </a:p>
          <a:p>
            <a:r>
              <a:rPr lang="en-US" baseline="0" dirty="0" smtClean="0"/>
              <a:t>[click]</a:t>
            </a:r>
          </a:p>
          <a:p>
            <a:r>
              <a:rPr lang="en-US" baseline="0" dirty="0" smtClean="0"/>
              <a:t>Finally, discard behavior is useful to some applications</a:t>
            </a:r>
          </a:p>
          <a:p>
            <a:r>
              <a:rPr lang="en-US" baseline="0" dirty="0" smtClean="0"/>
              <a:t>But it is hard to reason about</a:t>
            </a:r>
          </a:p>
          <a:p>
            <a:r>
              <a:rPr lang="en-US" baseline="0" dirty="0" smtClean="0"/>
              <a:t>And it depends on the discard occurring at a regular, more-or-less uniform rate, which is perhaps not realistic.  Are there things we can do in the hardware that can make this expectation more reasonable?  Are there things we can in software to help programmers reason about the non-determinism?</a:t>
            </a:r>
          </a:p>
          <a:p>
            <a:endParaRPr lang="en-US" baseline="0" dirty="0" smtClean="0"/>
          </a:p>
          <a:p>
            <a:r>
              <a:rPr lang="en-US" baseline="0" dirty="0" smtClean="0"/>
              <a:t>These are some of the areas we believe present interesting opportunities for future work.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115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summarize this talk</a:t>
            </a:r>
            <a:r>
              <a:rPr lang="en-US" baseline="0" dirty="0" smtClean="0"/>
              <a:t>,</a:t>
            </a:r>
            <a:endParaRPr lang="en-US" dirty="0" smtClean="0"/>
          </a:p>
          <a:p>
            <a:r>
              <a:rPr lang="en-US" dirty="0" smtClean="0"/>
              <a:t>[click]</a:t>
            </a:r>
          </a:p>
          <a:p>
            <a:r>
              <a:rPr lang="en-US" dirty="0" smtClean="0"/>
              <a:t>Many</a:t>
            </a:r>
            <a:r>
              <a:rPr lang="en-US" baseline="0" dirty="0" smtClean="0"/>
              <a:t>-core architectures are simple but hardware fault recovery can be complex</a:t>
            </a:r>
          </a:p>
          <a:p>
            <a:r>
              <a:rPr lang="en-US" baseline="0" dirty="0" smtClean="0"/>
              <a:t>[click]</a:t>
            </a:r>
          </a:p>
          <a:p>
            <a:r>
              <a:rPr lang="en-US" baseline="0" dirty="0" smtClean="0"/>
              <a:t>Emerging applications exhibit error tolerance, which allows alternative recovery behaviors, and have few side-effects, which allows rollback recovery to require little or no saving of state.</a:t>
            </a:r>
          </a:p>
          <a:p>
            <a:r>
              <a:rPr lang="en-US" baseline="0" dirty="0" smtClean="0"/>
              <a:t>[click]</a:t>
            </a:r>
          </a:p>
          <a:p>
            <a:r>
              <a:rPr lang="en-US" baseline="0" dirty="0" smtClean="0"/>
              <a:t>Software recovery is a natural fit</a:t>
            </a:r>
          </a:p>
          <a:p>
            <a:r>
              <a:rPr lang="en-US" baseline="0" dirty="0" smtClean="0"/>
              <a:t>We propose Relax, an architectural framework for software recovery that leverages hardware detection</a:t>
            </a:r>
          </a:p>
          <a:p>
            <a:r>
              <a:rPr lang="en-US" baseline="0" dirty="0" smtClean="0"/>
              <a:t>We have described the ZISA extension, software support for applications to use it, and hardware that enables it</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116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B2040C-666D-40D0-A073-F12887DA0C87}" type="slidenum">
              <a:rPr lang="en-US" smtClean="0"/>
              <a:pPr/>
              <a:t>117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128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129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3BF0ABB-8FD2-4ADA-A652-226EF58FDBE3}" type="slidenum">
              <a:rPr lang="en-US" smtClean="0"/>
              <a:pPr/>
              <a:t>130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BF0ABB-8FD2-4ADA-A652-226EF58FDBE3}" type="slidenum">
              <a:rPr lang="en-US" smtClean="0"/>
              <a:pPr/>
              <a:t>131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 other piece we consider are the hardware organizations that can take advantage of the capabilities of Relax for improved efficiency.</a:t>
            </a:r>
          </a:p>
          <a:p>
            <a:r>
              <a:rPr lang="en-US" baseline="0" dirty="0" smtClean="0"/>
              <a:t>[click]</a:t>
            </a:r>
          </a:p>
          <a:p>
            <a:r>
              <a:rPr lang="en-US" baseline="0" dirty="0" smtClean="0"/>
              <a:t>Hardware with all identical cores that depend solely on software recovery is one option, but not the only option.  </a:t>
            </a:r>
          </a:p>
          <a:p>
            <a:r>
              <a:rPr lang="en-US" baseline="0" dirty="0" smtClean="0"/>
              <a:t>[click]</a:t>
            </a:r>
          </a:p>
          <a:p>
            <a:r>
              <a:rPr lang="en-US" baseline="0" dirty="0" smtClean="0"/>
              <a:t>[click]</a:t>
            </a:r>
          </a:p>
          <a:p>
            <a:r>
              <a:rPr lang="en-US" baseline="0" dirty="0" smtClean="0"/>
              <a:t>Another alternative is a statically heterogeneous organization, where some cores are built with hardware recovery support and others are not.</a:t>
            </a:r>
          </a:p>
          <a:p>
            <a:r>
              <a:rPr lang="en-US" baseline="0" dirty="0" smtClean="0"/>
              <a:t>This alternative might be good for hardware that is already heterogeneous, or hardware that supports fine-grained parallelism, where</a:t>
            </a:r>
          </a:p>
          <a:p>
            <a:r>
              <a:rPr lang="en-US" baseline="0" dirty="0" smtClean="0"/>
              <a:t>Relax blocks can be rapidly offloaded onto neighboring cores that have no hardware recovery support.</a:t>
            </a:r>
          </a:p>
          <a:p>
            <a:r>
              <a:rPr lang="en-US" baseline="0" dirty="0" smtClean="0"/>
              <a:t>[click]</a:t>
            </a:r>
          </a:p>
          <a:p>
            <a:r>
              <a:rPr lang="en-US" baseline="0" dirty="0" smtClean="0"/>
              <a:t>[click]</a:t>
            </a:r>
          </a:p>
          <a:p>
            <a:r>
              <a:rPr lang="en-US" baseline="0" dirty="0" smtClean="0"/>
              <a:t>Finally, a third alternative is a dynamically heterogeneous organization, where hardware recovery support is adaptively disabled.</a:t>
            </a:r>
          </a:p>
          <a:p>
            <a:r>
              <a:rPr lang="en-US" baseline="0" dirty="0" smtClean="0"/>
              <a:t>[click]</a:t>
            </a:r>
          </a:p>
          <a:p>
            <a:r>
              <a:rPr lang="en-US" baseline="0" dirty="0" smtClean="0"/>
              <a:t>The hardware is designed with hardware recovery support,</a:t>
            </a:r>
          </a:p>
          <a:p>
            <a:r>
              <a:rPr lang="en-US" baseline="0" dirty="0" smtClean="0"/>
              <a:t>[click]</a:t>
            </a:r>
          </a:p>
          <a:p>
            <a:r>
              <a:rPr lang="en-US" baseline="0" dirty="0" smtClean="0"/>
              <a:t>But it is adaptively disabled for relax blocks, to conserve energy.</a:t>
            </a:r>
          </a:p>
          <a:p>
            <a:endParaRPr lang="en-US" baseline="0" dirty="0" smtClean="0"/>
          </a:p>
          <a:p>
            <a:r>
              <a:rPr lang="en-US" baseline="0" dirty="0" smtClean="0"/>
              <a:t>Overall, we see that there are many options and Relax enables flexibility in hardware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Devices</a:t>
            </a:r>
            <a:br>
              <a:rPr lang="en-US" sz="1200" dirty="0" smtClean="0"/>
            </a:br>
            <a:r>
              <a:rPr lang="en-US" sz="1200" dirty="0" err="1" smtClean="0"/>
              <a:t>i</a:t>
            </a:r>
            <a:r>
              <a:rPr lang="en-US" sz="1200" dirty="0" smtClean="0"/>
              <a:t>) Voltage scaling </a:t>
            </a:r>
            <a:br>
              <a:rPr lang="en-US" sz="1200" dirty="0" smtClean="0"/>
            </a:br>
            <a:r>
              <a:rPr lang="en-US" sz="1200" dirty="0" smtClean="0"/>
              <a:t>ii) Worse reliability</a:t>
            </a:r>
          </a:p>
          <a:p>
            <a:endParaRPr lang="en-US" dirty="0" smtClean="0"/>
          </a:p>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completes our overview of Relax,</a:t>
            </a:r>
          </a:p>
          <a:p>
            <a:r>
              <a:rPr lang="en-US" dirty="0" smtClean="0"/>
              <a:t>[click]</a:t>
            </a:r>
          </a:p>
          <a:p>
            <a:r>
              <a:rPr lang="en-US" dirty="0" smtClean="0"/>
              <a:t>Now we’ll move into our evaluation</a:t>
            </a:r>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133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To evaluate Relax under</a:t>
            </a:r>
            <a:r>
              <a:rPr lang="en-US" baseline="0" dirty="0" smtClean="0"/>
              <a:t> timing speculation</a:t>
            </a:r>
          </a:p>
          <a:p>
            <a:pPr defTabSz="931717">
              <a:defRPr/>
            </a:pPr>
            <a:r>
              <a:rPr lang="en-US" dirty="0" smtClean="0"/>
              <a:t>[click]</a:t>
            </a:r>
            <a:endParaRPr lang="en-US" baseline="0" dirty="0" smtClean="0"/>
          </a:p>
          <a:p>
            <a:r>
              <a:rPr lang="en-US" baseline="0" dirty="0" smtClean="0"/>
              <a:t>We use instruction-level fault injection</a:t>
            </a:r>
          </a:p>
          <a:p>
            <a:r>
              <a:rPr lang="en-US" baseline="0" dirty="0" smtClean="0"/>
              <a:t>[click]</a:t>
            </a:r>
          </a:p>
          <a:p>
            <a:r>
              <a:rPr lang="en-US" baseline="0" dirty="0" smtClean="0"/>
              <a:t>And we measure simulated execution time modeling a statically heterogeneous hardware organization</a:t>
            </a:r>
          </a:p>
          <a:p>
            <a:r>
              <a:rPr lang="en-US" baseline="0" dirty="0" smtClean="0"/>
              <a:t>[click]</a:t>
            </a:r>
          </a:p>
          <a:p>
            <a:r>
              <a:rPr lang="en-US" baseline="0" dirty="0" smtClean="0"/>
              <a:t>We assume a 5 cycle cost to </a:t>
            </a:r>
            <a:r>
              <a:rPr lang="en-US" baseline="0" dirty="0" err="1" smtClean="0"/>
              <a:t>enqueue</a:t>
            </a:r>
            <a:r>
              <a:rPr lang="en-US" baseline="0" dirty="0" smtClean="0"/>
              <a:t> a relax block on a neighboring core </a:t>
            </a:r>
          </a:p>
          <a:p>
            <a:r>
              <a:rPr lang="en-US" baseline="0" dirty="0" smtClean="0"/>
              <a:t>[click]</a:t>
            </a:r>
          </a:p>
          <a:p>
            <a:r>
              <a:rPr lang="en-US" baseline="0" dirty="0" smtClean="0"/>
              <a:t>and a 5 cycle cost to flush the pipeline and jump to the recovery destination.</a:t>
            </a:r>
          </a:p>
          <a:p>
            <a:pPr defTabSz="931717">
              <a:defRPr/>
            </a:pPr>
            <a:endParaRPr lang="en-US" baseline="0" dirty="0" smtClean="0"/>
          </a:p>
          <a:p>
            <a:pPr defTabSz="931717">
              <a:defRPr/>
            </a:pPr>
            <a:r>
              <a:rPr lang="en-US" baseline="0" dirty="0" smtClean="0"/>
              <a:t>[click]</a:t>
            </a:r>
          </a:p>
          <a:p>
            <a:pPr defTabSz="931717">
              <a:defRPr/>
            </a:pPr>
            <a:r>
              <a:rPr lang="en-US" baseline="0" dirty="0" smtClean="0"/>
              <a:t>To measure energy efficiency, we use the energy-delay product (abbreviated EDP) as our metric</a:t>
            </a:r>
          </a:p>
          <a:p>
            <a:pPr defTabSz="931717">
              <a:defRPr/>
            </a:pPr>
            <a:r>
              <a:rPr lang="en-US" baseline="0" dirty="0" smtClean="0"/>
              <a:t>And we use an analytical model to estimate hardware energy efficiency under timing speculation as a function of the error rate.</a:t>
            </a:r>
          </a:p>
          <a:p>
            <a:pPr defTabSz="931717">
              <a:defRPr/>
            </a:pPr>
            <a:r>
              <a:rPr lang="en-US" baseline="0" dirty="0" smtClean="0"/>
              <a:t>The model produces this graph.</a:t>
            </a:r>
          </a:p>
          <a:p>
            <a:pPr defTabSz="931717">
              <a:defRPr/>
            </a:pPr>
            <a:r>
              <a:rPr lang="en-US" baseline="0" dirty="0" smtClean="0"/>
              <a:t>[click]</a:t>
            </a:r>
          </a:p>
          <a:p>
            <a:pPr defTabSz="931717">
              <a:defRPr/>
            </a:pPr>
            <a:r>
              <a:rPr lang="en-US" baseline="0" dirty="0" smtClean="0"/>
              <a:t>As the error rate is allowed to increase, the efficiency of the hardware improves because circuit-level timing margins can be relaxed.</a:t>
            </a:r>
          </a:p>
          <a:p>
            <a:pPr defTabSz="931717">
              <a:defRPr/>
            </a:pPr>
            <a:r>
              <a:rPr lang="en-US" baseline="0" dirty="0" smtClean="0"/>
              <a:t>We combine this with our empirically measured execution time data which looks like this.</a:t>
            </a:r>
          </a:p>
          <a:p>
            <a:pPr defTabSz="931717">
              <a:defRPr/>
            </a:pPr>
            <a:r>
              <a:rPr lang="en-US" baseline="0" dirty="0" smtClean="0"/>
              <a:t>[click]</a:t>
            </a:r>
          </a:p>
          <a:p>
            <a:pPr defTabSz="931717">
              <a:defRPr/>
            </a:pPr>
            <a:r>
              <a:rPr lang="en-US" baseline="0" dirty="0" smtClean="0"/>
              <a:t>Here, as the error rate increases, execution time increases exponentially as recovery becomes more and more frequent.</a:t>
            </a:r>
          </a:p>
          <a:p>
            <a:pPr defTabSz="931717">
              <a:defRPr/>
            </a:pPr>
            <a:r>
              <a:rPr lang="en-US" baseline="0" dirty="0" smtClean="0"/>
              <a:t>[click]</a:t>
            </a:r>
          </a:p>
          <a:p>
            <a:pPr defTabSz="931717">
              <a:defRPr/>
            </a:pPr>
            <a:r>
              <a:rPr lang="en-US" baseline="0" dirty="0" smtClean="0"/>
              <a:t>When we combine these two graphs, we get the overall efficiency of the system.  The equation we use is the following, which follows from the definition of energy-delay.</a:t>
            </a:r>
          </a:p>
          <a:p>
            <a:pPr defTabSz="931717">
              <a:defRPr/>
            </a:pPr>
            <a:r>
              <a:rPr lang="en-US" baseline="0" dirty="0" smtClean="0"/>
              <a:t>[click]</a:t>
            </a:r>
          </a:p>
          <a:p>
            <a:pPr defTabSz="931717">
              <a:defRPr/>
            </a:pPr>
            <a:r>
              <a:rPr lang="en-US" baseline="0" dirty="0" smtClean="0"/>
              <a:t>The hardware efficiency and execution time curves combined yield an optimum efficiency point</a:t>
            </a:r>
          </a:p>
          <a:p>
            <a:pPr defTabSz="931717">
              <a:defRPr/>
            </a:pPr>
            <a:r>
              <a:rPr lang="en-US" baseline="0" dirty="0" smtClean="0"/>
              <a:t>[click]</a:t>
            </a:r>
          </a:p>
          <a:p>
            <a:pPr defTabSz="931717">
              <a:defRPr/>
            </a:pPr>
            <a:r>
              <a:rPr lang="en-US" baseline="0" dirty="0" smtClean="0"/>
              <a:t>where the overheads of recovery are balanced against the efficiency improvements in the hardware.</a:t>
            </a:r>
          </a:p>
          <a:p>
            <a:pPr defTabSz="931717">
              <a:defRPr/>
            </a:pPr>
            <a:endParaRPr lang="en-US" baseline="0" dirty="0" smtClean="0"/>
          </a:p>
          <a:p>
            <a:pPr defTabSz="931717">
              <a:defRPr/>
            </a:pPr>
            <a:r>
              <a:rPr lang="en-US" baseline="0" dirty="0" smtClean="0"/>
              <a:t>In our results, which we present on the following slides, the data shown are the data obtained at this global optimum.</a:t>
            </a:r>
          </a:p>
          <a:p>
            <a:pPr defTabSz="931717">
              <a:defRPr/>
            </a:pPr>
            <a:endParaRPr lang="en-US" baseline="0" dirty="0" smtClean="0"/>
          </a:p>
          <a:p>
            <a:pPr defTabSz="931717">
              <a:defRPr/>
            </a:pPr>
            <a:endParaRPr lang="en-US" baseline="0" dirty="0" smtClean="0"/>
          </a:p>
          <a:p>
            <a:pPr defTabSz="931717">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134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Numerous instance to</a:t>
            </a:r>
            <a:r>
              <a:rPr lang="en-US" baseline="0" dirty="0" smtClean="0"/>
              <a:t> observe effect of a fault</a:t>
            </a:r>
            <a:endParaRPr lang="en-US" dirty="0" smtClean="0"/>
          </a:p>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Conventional microprocessors design</a:t>
            </a:r>
          </a:p>
          <a:p>
            <a:endParaRPr lang="en-US" dirty="0" smtClean="0"/>
          </a:p>
          <a:p>
            <a:r>
              <a:rPr lang="en-US" dirty="0" smtClean="0"/>
              <a:t>Application-agnostic design</a:t>
            </a:r>
          </a:p>
          <a:p>
            <a:endParaRPr lang="en-US" dirty="0" smtClean="0"/>
          </a:p>
          <a:p>
            <a:r>
              <a:rPr lang="en-US" dirty="0" smtClean="0"/>
              <a:t>Technology-agnostic design</a:t>
            </a:r>
          </a:p>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B2040C-666D-40D0-A073-F12887DA0C87}"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857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267200"/>
            <a:ext cx="6400800" cy="1752600"/>
          </a:xfrm>
        </p:spPr>
        <p:txBody>
          <a:bodyPr>
            <a:normAutofit/>
          </a:bodyPr>
          <a:lstStyle>
            <a:lvl1pPr marL="0" indent="0" algn="ctr">
              <a:buNone/>
              <a:defRPr sz="28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Box 8"/>
          <p:cNvSpPr txBox="1">
            <a:spLocks noChangeArrowheads="1"/>
          </p:cNvSpPr>
          <p:nvPr userDrawn="1"/>
        </p:nvSpPr>
        <p:spPr bwMode="auto">
          <a:xfrm>
            <a:off x="0" y="6553200"/>
            <a:ext cx="5410200" cy="304800"/>
          </a:xfrm>
          <a:prstGeom prst="rect">
            <a:avLst/>
          </a:prstGeom>
          <a:noFill/>
          <a:ln w="9525">
            <a:noFill/>
            <a:miter lim="800000"/>
            <a:headEnd/>
            <a:tailEnd/>
          </a:ln>
          <a:effectLst/>
        </p:spPr>
        <p:txBody>
          <a:bodyPr>
            <a:spAutoFit/>
          </a:bodyPr>
          <a:lstStyle/>
          <a:p>
            <a:pPr>
              <a:spcBef>
                <a:spcPct val="50000"/>
              </a:spcBef>
            </a:pPr>
            <a:r>
              <a:rPr lang="en-US" sz="1400" dirty="0"/>
              <a:t>UW-Madison Computer Sciences </a:t>
            </a:r>
            <a:r>
              <a:rPr lang="en-US" sz="1400" dirty="0" smtClean="0"/>
              <a:t>Vertical Research  Group</a:t>
            </a:r>
            <a:endParaRPr lang="en-US" sz="14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18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10"/>
          <p:cNvSpPr txBox="1">
            <a:spLocks/>
          </p:cNvSpPr>
          <p:nvPr userDrawn="1"/>
        </p:nvSpPr>
        <p:spPr>
          <a:xfrm>
            <a:off x="3124200" y="6553200"/>
            <a:ext cx="2895600" cy="2889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2" descr="http://images.wikia.com/pathinfo/images/7/7f/Uw-madison-logo.png"/>
          <p:cNvPicPr>
            <a:picLocks noChangeAspect="1" noChangeArrowheads="1"/>
          </p:cNvPicPr>
          <p:nvPr userDrawn="1"/>
        </p:nvPicPr>
        <p:blipFill>
          <a:blip r:embed="rId13" cstate="print"/>
          <a:srcRect/>
          <a:stretch>
            <a:fillRect/>
          </a:stretch>
        </p:blipFill>
        <p:spPr bwMode="auto">
          <a:xfrm>
            <a:off x="0" y="0"/>
            <a:ext cx="883428" cy="365760"/>
          </a:xfrm>
          <a:prstGeom prst="rect">
            <a:avLst/>
          </a:prstGeom>
          <a:noFill/>
        </p:spPr>
      </p:pic>
      <p:sp>
        <p:nvSpPr>
          <p:cNvPr id="10" name="TextBox 9"/>
          <p:cNvSpPr txBox="1"/>
          <p:nvPr userDrawn="1"/>
        </p:nvSpPr>
        <p:spPr>
          <a:xfrm>
            <a:off x="7162800" y="6477000"/>
            <a:ext cx="1981200" cy="381000"/>
          </a:xfrm>
          <a:prstGeom prst="rect">
            <a:avLst/>
          </a:prstGeom>
          <a:noFill/>
        </p:spPr>
        <p:txBody>
          <a:bodyPr wrap="square" rtlCol="0">
            <a:spAutoFit/>
          </a:bodyPr>
          <a:lstStyle/>
          <a:p>
            <a:pPr algn="r"/>
            <a:fld id="{53963815-DFF9-43C1-8599-2DABDA13387B}" type="slidenum">
              <a:rPr lang="en-US" smtClean="0"/>
              <a:pPr algn="r"/>
              <a:t>‹#›</a:t>
            </a:fld>
            <a:endParaRPr lang="en-US" dirty="0"/>
          </a:p>
        </p:txBody>
      </p:sp>
      <p:sp>
        <p:nvSpPr>
          <p:cNvPr id="7" name="TextBox 6"/>
          <p:cNvSpPr txBox="1"/>
          <p:nvPr userDrawn="1"/>
        </p:nvSpPr>
        <p:spPr>
          <a:xfrm>
            <a:off x="5565230" y="-96064"/>
            <a:ext cx="3657600" cy="369332"/>
          </a:xfrm>
          <a:prstGeom prst="rect">
            <a:avLst/>
          </a:prstGeom>
          <a:noFill/>
        </p:spPr>
        <p:txBody>
          <a:bodyPr wrap="square" rtlCol="0">
            <a:spAutoFit/>
          </a:bodyPr>
          <a:lstStyle/>
          <a:p>
            <a:pPr algn="r"/>
            <a:r>
              <a:rPr lang="en-US" b="1" dirty="0" smtClean="0"/>
              <a:t>D</a:t>
            </a:r>
            <a:r>
              <a:rPr lang="en-US" b="1" baseline="0" dirty="0" smtClean="0"/>
              <a:t>O NOT DISTRIBUTE</a:t>
            </a:r>
            <a:endParaRPr lang="en-US" b="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B31111"/>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EF6F6F"/>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8.xml"/><Relationship Id="rId4" Type="http://schemas.openxmlformats.org/officeDocument/2006/relationships/chart" Target="../charts/chart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10.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12.xml"/><Relationship Id="rId4" Type="http://schemas.openxmlformats.org/officeDocument/2006/relationships/chart" Target="../charts/chart1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16.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09800"/>
            <a:ext cx="8382000" cy="1470025"/>
          </a:xfrm>
        </p:spPr>
        <p:txBody>
          <a:bodyPr>
            <a:normAutofit/>
          </a:bodyPr>
          <a:lstStyle/>
          <a:p>
            <a:r>
              <a:rPr lang="en-US" sz="3200" dirty="0" smtClean="0"/>
              <a:t>Defying Dark Silicon With Idempotent Processing</a:t>
            </a:r>
            <a:endParaRPr lang="en-US" sz="3600" dirty="0"/>
          </a:p>
        </p:txBody>
      </p:sp>
      <p:sp>
        <p:nvSpPr>
          <p:cNvPr id="3" name="Subtitle 2"/>
          <p:cNvSpPr>
            <a:spLocks noGrp="1"/>
          </p:cNvSpPr>
          <p:nvPr>
            <p:ph type="subTitle" idx="1"/>
          </p:nvPr>
        </p:nvSpPr>
        <p:spPr>
          <a:xfrm>
            <a:off x="609600" y="3810000"/>
            <a:ext cx="7772400" cy="2590800"/>
          </a:xfrm>
        </p:spPr>
        <p:txBody>
          <a:bodyPr>
            <a:normAutofit/>
          </a:bodyPr>
          <a:lstStyle/>
          <a:p>
            <a:r>
              <a:rPr lang="en-US" sz="2400" dirty="0" err="1" smtClean="0"/>
              <a:t>Karu</a:t>
            </a:r>
            <a:r>
              <a:rPr lang="en-US" sz="2400" dirty="0" smtClean="0"/>
              <a:t> </a:t>
            </a:r>
            <a:r>
              <a:rPr lang="en-US" sz="2400" dirty="0" err="1" smtClean="0"/>
              <a:t>Sankaralingam</a:t>
            </a:r>
            <a:r>
              <a:rPr lang="en-US" sz="2400" dirty="0" smtClean="0"/>
              <a:t/>
            </a:r>
            <a:br>
              <a:rPr lang="en-US" sz="2400" dirty="0" smtClean="0"/>
            </a:br>
            <a:endParaRPr lang="en-US" sz="2400" dirty="0" smtClean="0"/>
          </a:p>
          <a:p>
            <a:r>
              <a:rPr lang="en-US" sz="2000" i="1" dirty="0" smtClean="0"/>
              <a:t>Students: Marc de </a:t>
            </a:r>
            <a:r>
              <a:rPr lang="en-US" sz="2000" i="1" dirty="0" err="1" smtClean="0"/>
              <a:t>Kruijf</a:t>
            </a:r>
            <a:r>
              <a:rPr lang="en-US" sz="2000" i="1" dirty="0" smtClean="0"/>
              <a:t>, </a:t>
            </a:r>
            <a:r>
              <a:rPr lang="en-US" sz="2000" i="1" dirty="0" err="1" smtClean="0"/>
              <a:t>Venkatraman</a:t>
            </a:r>
            <a:r>
              <a:rPr lang="en-US" sz="2000" i="1" dirty="0" smtClean="0"/>
              <a:t> </a:t>
            </a:r>
            <a:r>
              <a:rPr lang="en-US" sz="2000" i="1" dirty="0" err="1" smtClean="0"/>
              <a:t>Govindaraju</a:t>
            </a:r>
            <a:r>
              <a:rPr lang="en-US" sz="2000" i="1" dirty="0" smtClean="0"/>
              <a:t>, Chen-</a:t>
            </a:r>
            <a:r>
              <a:rPr lang="en-US" sz="2000" i="1" dirty="0" err="1" smtClean="0"/>
              <a:t>han</a:t>
            </a:r>
            <a:r>
              <a:rPr lang="en-US" sz="2000" i="1" dirty="0" smtClean="0"/>
              <a:t> Ho, Tony </a:t>
            </a:r>
            <a:r>
              <a:rPr lang="en-US" sz="2000" i="1" dirty="0" err="1" smtClean="0"/>
              <a:t>Nowatzki</a:t>
            </a:r>
            <a:r>
              <a:rPr lang="en-US" sz="2000" i="1" dirty="0" smtClean="0"/>
              <a:t>, Matt Sinclair, Emily </a:t>
            </a:r>
            <a:r>
              <a:rPr lang="en-US" sz="2000" i="1" dirty="0" err="1" smtClean="0"/>
              <a:t>Blem</a:t>
            </a:r>
            <a:r>
              <a:rPr lang="en-US" sz="2000" i="1" dirty="0" smtClean="0"/>
              <a:t>, Garret </a:t>
            </a:r>
            <a:r>
              <a:rPr lang="en-US" sz="2000" i="1" dirty="0" err="1" smtClean="0"/>
              <a:t>Staus</a:t>
            </a:r>
            <a:r>
              <a:rPr lang="en-US" sz="2000" i="1" dirty="0" smtClean="0"/>
              <a:t>, Jesse Benson, Chris </a:t>
            </a:r>
            <a:r>
              <a:rPr lang="en-US" sz="2000" i="1" dirty="0" err="1" smtClean="0"/>
              <a:t>Frericks</a:t>
            </a:r>
            <a:r>
              <a:rPr lang="en-US" sz="2000" i="1" dirty="0" smtClean="0"/>
              <a:t>, Ryan </a:t>
            </a:r>
            <a:r>
              <a:rPr lang="en-US" sz="2000" i="1" dirty="0" err="1" smtClean="0"/>
              <a:t>Cofell</a:t>
            </a:r>
            <a:r>
              <a:rPr lang="en-US" sz="2000" i="1" dirty="0" smtClean="0"/>
              <a:t>, Jai </a:t>
            </a:r>
            <a:r>
              <a:rPr lang="en-US" sz="2000" i="1" dirty="0" err="1" smtClean="0"/>
              <a:t>Menon</a:t>
            </a:r>
            <a:r>
              <a:rPr lang="en-US" sz="2000" i="1" dirty="0" smtClean="0"/>
              <a:t>, </a:t>
            </a:r>
            <a:r>
              <a:rPr lang="en-US" sz="2000" i="1" dirty="0" err="1" smtClean="0"/>
              <a:t>Raghu</a:t>
            </a:r>
            <a:r>
              <a:rPr lang="en-US" sz="2000" i="1" dirty="0" smtClean="0"/>
              <a:t> </a:t>
            </a:r>
            <a:r>
              <a:rPr lang="en-US" sz="2000" i="1" dirty="0" err="1" smtClean="0"/>
              <a:t>Balasubramnian</a:t>
            </a:r>
            <a:r>
              <a:rPr lang="en-US" sz="2000" i="1" dirty="0" smtClean="0"/>
              <a:t>, </a:t>
            </a:r>
            <a:r>
              <a:rPr lang="en-US" sz="2000" i="1" dirty="0" err="1" smtClean="0"/>
              <a:t>Amit</a:t>
            </a:r>
            <a:r>
              <a:rPr lang="en-US" sz="2000" i="1" dirty="0" smtClean="0"/>
              <a:t> Kumar, Sung Jin Kim, Lorenzo de </a:t>
            </a:r>
            <a:r>
              <a:rPr lang="en-US" sz="2000" i="1" dirty="0" err="1" smtClean="0"/>
              <a:t>Carli</a:t>
            </a:r>
            <a:r>
              <a:rPr lang="en-US" sz="2000" i="1" dirty="0" smtClean="0"/>
              <a:t>, Michael </a:t>
            </a:r>
            <a:r>
              <a:rPr lang="en-US" sz="2000" i="1" dirty="0" err="1" smtClean="0"/>
              <a:t>Sartin-Tarm</a:t>
            </a:r>
            <a:endParaRPr lang="en-US" sz="2000" i="1" dirty="0" smtClean="0"/>
          </a:p>
        </p:txBody>
      </p:sp>
      <p:sp>
        <p:nvSpPr>
          <p:cNvPr id="7" name="Footer Placeholder 6"/>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048000" y="2209800"/>
            <a:ext cx="3124200" cy="304800"/>
            <a:chOff x="3048000" y="2209800"/>
            <a:chExt cx="3124200" cy="304800"/>
          </a:xfrm>
        </p:grpSpPr>
        <p:sp>
          <p:nvSpPr>
            <p:cNvPr id="48" name="Oval 47"/>
            <p:cNvSpPr/>
            <p:nvPr/>
          </p:nvSpPr>
          <p:spPr>
            <a:xfrm>
              <a:off x="3048000" y="2209800"/>
              <a:ext cx="304800" cy="304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p:cNvSpPr/>
            <p:nvPr/>
          </p:nvSpPr>
          <p:spPr>
            <a:xfrm>
              <a:off x="3581400" y="2209800"/>
              <a:ext cx="304800" cy="304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49"/>
            <p:cNvSpPr/>
            <p:nvPr/>
          </p:nvSpPr>
          <p:spPr>
            <a:xfrm>
              <a:off x="4953000" y="2209800"/>
              <a:ext cx="304800" cy="304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5410200" y="2209800"/>
              <a:ext cx="304800" cy="304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5867400" y="2209800"/>
              <a:ext cx="304800" cy="304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91"/>
          <p:cNvGrpSpPr>
            <a:grpSpLocks/>
          </p:cNvGrpSpPr>
          <p:nvPr/>
        </p:nvGrpSpPr>
        <p:grpSpPr bwMode="auto">
          <a:xfrm>
            <a:off x="2895600" y="1828800"/>
            <a:ext cx="3886200" cy="609600"/>
            <a:chOff x="1824" y="1152"/>
            <a:chExt cx="2448" cy="384"/>
          </a:xfrm>
        </p:grpSpPr>
        <p:sp>
          <p:nvSpPr>
            <p:cNvPr id="27" name="Text Box 35"/>
            <p:cNvSpPr txBox="1">
              <a:spLocks noChangeArrowheads="1"/>
            </p:cNvSpPr>
            <p:nvPr/>
          </p:nvSpPr>
          <p:spPr bwMode="auto">
            <a:xfrm>
              <a:off x="1824" y="1152"/>
              <a:ext cx="667" cy="250"/>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errors</a:t>
              </a:r>
            </a:p>
          </p:txBody>
        </p:sp>
        <p:sp>
          <p:nvSpPr>
            <p:cNvPr id="28" name="Line 65"/>
            <p:cNvSpPr>
              <a:spLocks noChangeShapeType="1"/>
            </p:cNvSpPr>
            <p:nvPr/>
          </p:nvSpPr>
          <p:spPr bwMode="auto">
            <a:xfrm>
              <a:off x="1968" y="1440"/>
              <a:ext cx="96" cy="96"/>
            </a:xfrm>
            <a:prstGeom prst="line">
              <a:avLst/>
            </a:prstGeom>
            <a:noFill/>
            <a:ln w="38100">
              <a:solidFill>
                <a:schemeClr val="tx1"/>
              </a:solidFill>
              <a:round/>
              <a:headEnd/>
              <a:tailEnd/>
            </a:ln>
            <a:effectLst/>
          </p:spPr>
          <p:txBody>
            <a:bodyPr/>
            <a:lstStyle/>
            <a:p>
              <a:endParaRPr lang="en-US"/>
            </a:p>
          </p:txBody>
        </p:sp>
        <p:sp>
          <p:nvSpPr>
            <p:cNvPr id="29" name="Line 66"/>
            <p:cNvSpPr>
              <a:spLocks noChangeShapeType="1"/>
            </p:cNvSpPr>
            <p:nvPr/>
          </p:nvSpPr>
          <p:spPr bwMode="auto">
            <a:xfrm flipV="1">
              <a:off x="1968" y="1440"/>
              <a:ext cx="96" cy="96"/>
            </a:xfrm>
            <a:prstGeom prst="line">
              <a:avLst/>
            </a:prstGeom>
            <a:noFill/>
            <a:ln w="38100">
              <a:solidFill>
                <a:schemeClr val="tx1"/>
              </a:solidFill>
              <a:round/>
              <a:headEnd/>
              <a:tailEnd/>
            </a:ln>
            <a:effectLst/>
          </p:spPr>
          <p:txBody>
            <a:bodyPr/>
            <a:lstStyle/>
            <a:p>
              <a:endParaRPr lang="en-US"/>
            </a:p>
          </p:txBody>
        </p:sp>
        <p:sp>
          <p:nvSpPr>
            <p:cNvPr id="30" name="Line 74"/>
            <p:cNvSpPr>
              <a:spLocks noChangeShapeType="1"/>
            </p:cNvSpPr>
            <p:nvPr/>
          </p:nvSpPr>
          <p:spPr bwMode="auto">
            <a:xfrm>
              <a:off x="2304" y="1440"/>
              <a:ext cx="96" cy="96"/>
            </a:xfrm>
            <a:prstGeom prst="line">
              <a:avLst/>
            </a:prstGeom>
            <a:noFill/>
            <a:ln w="38100">
              <a:solidFill>
                <a:schemeClr val="tx1"/>
              </a:solidFill>
              <a:round/>
              <a:headEnd/>
              <a:tailEnd/>
            </a:ln>
            <a:effectLst/>
          </p:spPr>
          <p:txBody>
            <a:bodyPr/>
            <a:lstStyle/>
            <a:p>
              <a:endParaRPr lang="en-US"/>
            </a:p>
          </p:txBody>
        </p:sp>
        <p:sp>
          <p:nvSpPr>
            <p:cNvPr id="31" name="Line 75"/>
            <p:cNvSpPr>
              <a:spLocks noChangeShapeType="1"/>
            </p:cNvSpPr>
            <p:nvPr/>
          </p:nvSpPr>
          <p:spPr bwMode="auto">
            <a:xfrm flipV="1">
              <a:off x="2304" y="1440"/>
              <a:ext cx="96" cy="96"/>
            </a:xfrm>
            <a:prstGeom prst="line">
              <a:avLst/>
            </a:prstGeom>
            <a:noFill/>
            <a:ln w="38100">
              <a:solidFill>
                <a:schemeClr val="tx1"/>
              </a:solidFill>
              <a:round/>
              <a:headEnd/>
              <a:tailEnd/>
            </a:ln>
            <a:effectLst/>
          </p:spPr>
          <p:txBody>
            <a:bodyPr/>
            <a:lstStyle/>
            <a:p>
              <a:endParaRPr lang="en-US"/>
            </a:p>
          </p:txBody>
        </p:sp>
        <p:sp>
          <p:nvSpPr>
            <p:cNvPr id="32" name="Line 76"/>
            <p:cNvSpPr>
              <a:spLocks noChangeShapeType="1"/>
            </p:cNvSpPr>
            <p:nvPr/>
          </p:nvSpPr>
          <p:spPr bwMode="auto">
            <a:xfrm>
              <a:off x="3168" y="1440"/>
              <a:ext cx="96" cy="96"/>
            </a:xfrm>
            <a:prstGeom prst="line">
              <a:avLst/>
            </a:prstGeom>
            <a:noFill/>
            <a:ln w="38100">
              <a:solidFill>
                <a:schemeClr val="tx1"/>
              </a:solidFill>
              <a:round/>
              <a:headEnd/>
              <a:tailEnd/>
            </a:ln>
            <a:effectLst/>
          </p:spPr>
          <p:txBody>
            <a:bodyPr/>
            <a:lstStyle/>
            <a:p>
              <a:endParaRPr lang="en-US"/>
            </a:p>
          </p:txBody>
        </p:sp>
        <p:sp>
          <p:nvSpPr>
            <p:cNvPr id="33" name="Line 77"/>
            <p:cNvSpPr>
              <a:spLocks noChangeShapeType="1"/>
            </p:cNvSpPr>
            <p:nvPr/>
          </p:nvSpPr>
          <p:spPr bwMode="auto">
            <a:xfrm flipV="1">
              <a:off x="3168" y="1440"/>
              <a:ext cx="96" cy="96"/>
            </a:xfrm>
            <a:prstGeom prst="line">
              <a:avLst/>
            </a:prstGeom>
            <a:noFill/>
            <a:ln w="38100">
              <a:solidFill>
                <a:schemeClr val="tx1"/>
              </a:solidFill>
              <a:round/>
              <a:headEnd/>
              <a:tailEnd/>
            </a:ln>
            <a:effectLst/>
          </p:spPr>
          <p:txBody>
            <a:bodyPr/>
            <a:lstStyle/>
            <a:p>
              <a:endParaRPr lang="en-US"/>
            </a:p>
          </p:txBody>
        </p:sp>
        <p:sp>
          <p:nvSpPr>
            <p:cNvPr id="34" name="Line 78"/>
            <p:cNvSpPr>
              <a:spLocks noChangeShapeType="1"/>
            </p:cNvSpPr>
            <p:nvPr/>
          </p:nvSpPr>
          <p:spPr bwMode="auto">
            <a:xfrm>
              <a:off x="3456" y="1440"/>
              <a:ext cx="96" cy="96"/>
            </a:xfrm>
            <a:prstGeom prst="line">
              <a:avLst/>
            </a:prstGeom>
            <a:noFill/>
            <a:ln w="38100">
              <a:solidFill>
                <a:schemeClr val="tx1"/>
              </a:solidFill>
              <a:round/>
              <a:headEnd/>
              <a:tailEnd/>
            </a:ln>
            <a:effectLst/>
          </p:spPr>
          <p:txBody>
            <a:bodyPr/>
            <a:lstStyle/>
            <a:p>
              <a:endParaRPr lang="en-US"/>
            </a:p>
          </p:txBody>
        </p:sp>
        <p:sp>
          <p:nvSpPr>
            <p:cNvPr id="35" name="Line 79"/>
            <p:cNvSpPr>
              <a:spLocks noChangeShapeType="1"/>
            </p:cNvSpPr>
            <p:nvPr/>
          </p:nvSpPr>
          <p:spPr bwMode="auto">
            <a:xfrm flipV="1">
              <a:off x="3456" y="1440"/>
              <a:ext cx="96" cy="96"/>
            </a:xfrm>
            <a:prstGeom prst="line">
              <a:avLst/>
            </a:prstGeom>
            <a:noFill/>
            <a:ln w="38100">
              <a:solidFill>
                <a:schemeClr val="tx1"/>
              </a:solidFill>
              <a:round/>
              <a:headEnd/>
              <a:tailEnd/>
            </a:ln>
            <a:effectLst/>
          </p:spPr>
          <p:txBody>
            <a:bodyPr/>
            <a:lstStyle/>
            <a:p>
              <a:endParaRPr lang="en-US"/>
            </a:p>
          </p:txBody>
        </p:sp>
        <p:sp>
          <p:nvSpPr>
            <p:cNvPr id="36" name="Line 80"/>
            <p:cNvSpPr>
              <a:spLocks noChangeShapeType="1"/>
            </p:cNvSpPr>
            <p:nvPr/>
          </p:nvSpPr>
          <p:spPr bwMode="auto">
            <a:xfrm>
              <a:off x="3744" y="1440"/>
              <a:ext cx="96" cy="96"/>
            </a:xfrm>
            <a:prstGeom prst="line">
              <a:avLst/>
            </a:prstGeom>
            <a:noFill/>
            <a:ln w="38100">
              <a:solidFill>
                <a:schemeClr val="tx1"/>
              </a:solidFill>
              <a:round/>
              <a:headEnd/>
              <a:tailEnd/>
            </a:ln>
            <a:effectLst/>
          </p:spPr>
          <p:txBody>
            <a:bodyPr/>
            <a:lstStyle/>
            <a:p>
              <a:endParaRPr lang="en-US"/>
            </a:p>
          </p:txBody>
        </p:sp>
        <p:sp>
          <p:nvSpPr>
            <p:cNvPr id="37" name="Line 81"/>
            <p:cNvSpPr>
              <a:spLocks noChangeShapeType="1"/>
            </p:cNvSpPr>
            <p:nvPr/>
          </p:nvSpPr>
          <p:spPr bwMode="auto">
            <a:xfrm flipV="1">
              <a:off x="3744" y="1440"/>
              <a:ext cx="96" cy="96"/>
            </a:xfrm>
            <a:prstGeom prst="line">
              <a:avLst/>
            </a:prstGeom>
            <a:noFill/>
            <a:ln w="38100">
              <a:solidFill>
                <a:schemeClr val="tx1"/>
              </a:solidFill>
              <a:round/>
              <a:headEnd/>
              <a:tailEnd/>
            </a:ln>
            <a:effectLst/>
          </p:spPr>
          <p:txBody>
            <a:bodyPr/>
            <a:lstStyle/>
            <a:p>
              <a:endParaRPr lang="en-US"/>
            </a:p>
          </p:txBody>
        </p:sp>
        <p:sp>
          <p:nvSpPr>
            <p:cNvPr id="38" name="Line 82"/>
            <p:cNvSpPr>
              <a:spLocks noChangeShapeType="1"/>
            </p:cNvSpPr>
            <p:nvPr/>
          </p:nvSpPr>
          <p:spPr bwMode="auto">
            <a:xfrm>
              <a:off x="4176" y="1440"/>
              <a:ext cx="96" cy="96"/>
            </a:xfrm>
            <a:prstGeom prst="line">
              <a:avLst/>
            </a:prstGeom>
            <a:noFill/>
            <a:ln w="38100">
              <a:solidFill>
                <a:schemeClr val="tx1"/>
              </a:solidFill>
              <a:round/>
              <a:headEnd/>
              <a:tailEnd/>
            </a:ln>
            <a:effectLst/>
          </p:spPr>
          <p:txBody>
            <a:bodyPr/>
            <a:lstStyle/>
            <a:p>
              <a:endParaRPr lang="en-US"/>
            </a:p>
          </p:txBody>
        </p:sp>
        <p:sp>
          <p:nvSpPr>
            <p:cNvPr id="39" name="Line 83"/>
            <p:cNvSpPr>
              <a:spLocks noChangeShapeType="1"/>
            </p:cNvSpPr>
            <p:nvPr/>
          </p:nvSpPr>
          <p:spPr bwMode="auto">
            <a:xfrm flipV="1">
              <a:off x="4176" y="1440"/>
              <a:ext cx="96" cy="96"/>
            </a:xfrm>
            <a:prstGeom prst="line">
              <a:avLst/>
            </a:prstGeom>
            <a:noFill/>
            <a:ln w="38100">
              <a:solidFill>
                <a:schemeClr val="tx1"/>
              </a:solidFill>
              <a:round/>
              <a:headEnd/>
              <a:tailEnd/>
            </a:ln>
            <a:effectLst/>
          </p:spPr>
          <p:txBody>
            <a:bodyPr/>
            <a:lstStyle/>
            <a:p>
              <a:endParaRPr lang="en-US"/>
            </a:p>
          </p:txBody>
        </p:sp>
      </p:grpSp>
      <p:sp>
        <p:nvSpPr>
          <p:cNvPr id="2" name="Title 1"/>
          <p:cNvSpPr>
            <a:spLocks noGrp="1"/>
          </p:cNvSpPr>
          <p:nvPr>
            <p:ph type="title"/>
          </p:nvPr>
        </p:nvSpPr>
        <p:spPr>
          <a:xfrm>
            <a:off x="457200" y="-76200"/>
            <a:ext cx="8229600" cy="1143000"/>
          </a:xfrm>
        </p:spPr>
        <p:txBody>
          <a:bodyPr/>
          <a:lstStyle/>
          <a:p>
            <a:r>
              <a:rPr lang="en-US" dirty="0" smtClean="0"/>
              <a:t>Sampling-DMR [ ISCA-11]</a:t>
            </a:r>
            <a:endParaRPr lang="en-US" dirty="0"/>
          </a:p>
        </p:txBody>
      </p:sp>
      <p:sp>
        <p:nvSpPr>
          <p:cNvPr id="5" name="Line 30"/>
          <p:cNvSpPr>
            <a:spLocks noChangeShapeType="1"/>
          </p:cNvSpPr>
          <p:nvPr/>
        </p:nvSpPr>
        <p:spPr bwMode="auto">
          <a:xfrm>
            <a:off x="1600200" y="2362200"/>
            <a:ext cx="6115050" cy="0"/>
          </a:xfrm>
          <a:prstGeom prst="line">
            <a:avLst/>
          </a:prstGeom>
          <a:noFill/>
          <a:ln w="38100">
            <a:solidFill>
              <a:schemeClr val="tx1"/>
            </a:solidFill>
            <a:round/>
            <a:headEnd/>
            <a:tailEnd type="triangle" w="med" len="med"/>
          </a:ln>
          <a:effectLst/>
        </p:spPr>
        <p:txBody>
          <a:bodyPr/>
          <a:lstStyle/>
          <a:p>
            <a:endParaRPr lang="en-US"/>
          </a:p>
        </p:txBody>
      </p:sp>
      <p:sp>
        <p:nvSpPr>
          <p:cNvPr id="6" name="Text Box 31"/>
          <p:cNvSpPr txBox="1">
            <a:spLocks noChangeArrowheads="1"/>
          </p:cNvSpPr>
          <p:nvPr/>
        </p:nvSpPr>
        <p:spPr bwMode="auto">
          <a:xfrm>
            <a:off x="7775575" y="2130425"/>
            <a:ext cx="881063" cy="396875"/>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Time</a:t>
            </a:r>
          </a:p>
        </p:txBody>
      </p:sp>
      <p:grpSp>
        <p:nvGrpSpPr>
          <p:cNvPr id="3" name="Group 90"/>
          <p:cNvGrpSpPr>
            <a:grpSpLocks/>
          </p:cNvGrpSpPr>
          <p:nvPr/>
        </p:nvGrpSpPr>
        <p:grpSpPr bwMode="auto">
          <a:xfrm>
            <a:off x="1219200" y="1143000"/>
            <a:ext cx="1116013" cy="1219200"/>
            <a:chOff x="768" y="720"/>
            <a:chExt cx="703" cy="768"/>
          </a:xfrm>
        </p:grpSpPr>
        <p:sp>
          <p:nvSpPr>
            <p:cNvPr id="9" name="Line 33"/>
            <p:cNvSpPr>
              <a:spLocks noChangeShapeType="1"/>
            </p:cNvSpPr>
            <p:nvPr/>
          </p:nvSpPr>
          <p:spPr bwMode="auto">
            <a:xfrm>
              <a:off x="1104" y="1200"/>
              <a:ext cx="0" cy="288"/>
            </a:xfrm>
            <a:prstGeom prst="line">
              <a:avLst/>
            </a:prstGeom>
            <a:noFill/>
            <a:ln w="38100">
              <a:solidFill>
                <a:schemeClr val="tx1"/>
              </a:solidFill>
              <a:round/>
              <a:headEnd/>
              <a:tailEnd type="triangle" w="med" len="med"/>
            </a:ln>
            <a:effectLst/>
          </p:spPr>
          <p:txBody>
            <a:bodyPr/>
            <a:lstStyle/>
            <a:p>
              <a:endParaRPr lang="en-US"/>
            </a:p>
          </p:txBody>
        </p:sp>
        <p:sp>
          <p:nvSpPr>
            <p:cNvPr id="10" name="Text Box 34"/>
            <p:cNvSpPr txBox="1">
              <a:spLocks noChangeArrowheads="1"/>
            </p:cNvSpPr>
            <p:nvPr/>
          </p:nvSpPr>
          <p:spPr bwMode="auto">
            <a:xfrm>
              <a:off x="768" y="720"/>
              <a:ext cx="703" cy="442"/>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Fault</a:t>
              </a:r>
            </a:p>
            <a:p>
              <a:r>
                <a:rPr lang="en-US" altLang="ja-JP" sz="2000" b="1">
                  <a:ea typeface="ＭＳ Ｐゴシック" pitchFamily="50" charset="-128"/>
                </a:rPr>
                <a:t>occurs</a:t>
              </a:r>
            </a:p>
          </p:txBody>
        </p:sp>
      </p:grpSp>
      <p:grpSp>
        <p:nvGrpSpPr>
          <p:cNvPr id="8" name="Group 93"/>
          <p:cNvGrpSpPr>
            <a:grpSpLocks/>
          </p:cNvGrpSpPr>
          <p:nvPr/>
        </p:nvGrpSpPr>
        <p:grpSpPr bwMode="auto">
          <a:xfrm>
            <a:off x="5991225" y="2362200"/>
            <a:ext cx="1522413" cy="990600"/>
            <a:chOff x="3774" y="1488"/>
            <a:chExt cx="959" cy="624"/>
          </a:xfrm>
        </p:grpSpPr>
        <p:sp>
          <p:nvSpPr>
            <p:cNvPr id="14" name="Text Box 36"/>
            <p:cNvSpPr txBox="1">
              <a:spLocks noChangeArrowheads="1"/>
            </p:cNvSpPr>
            <p:nvPr/>
          </p:nvSpPr>
          <p:spPr bwMode="auto">
            <a:xfrm>
              <a:off x="3774" y="1862"/>
              <a:ext cx="959" cy="250"/>
            </a:xfrm>
            <a:prstGeom prst="rect">
              <a:avLst/>
            </a:prstGeom>
            <a:noFill/>
            <a:ln w="9525">
              <a:noFill/>
              <a:miter lim="800000"/>
              <a:headEnd/>
              <a:tailEnd/>
            </a:ln>
            <a:effectLst/>
          </p:spPr>
          <p:txBody>
            <a:bodyPr wrap="none">
              <a:spAutoFit/>
            </a:bodyPr>
            <a:lstStyle/>
            <a:p>
              <a:r>
                <a:rPr lang="en-US" altLang="ja-JP" sz="2000" b="1" dirty="0">
                  <a:solidFill>
                    <a:srgbClr val="FF3B3B"/>
                  </a:solidFill>
                  <a:ea typeface="ＭＳ Ｐゴシック" pitchFamily="50" charset="-128"/>
                </a:rPr>
                <a:t>detection</a:t>
              </a:r>
            </a:p>
          </p:txBody>
        </p:sp>
        <p:sp>
          <p:nvSpPr>
            <p:cNvPr id="15" name="Line 39"/>
            <p:cNvSpPr>
              <a:spLocks noChangeShapeType="1"/>
            </p:cNvSpPr>
            <p:nvPr/>
          </p:nvSpPr>
          <p:spPr bwMode="auto">
            <a:xfrm>
              <a:off x="4302" y="1488"/>
              <a:ext cx="6" cy="354"/>
            </a:xfrm>
            <a:prstGeom prst="line">
              <a:avLst/>
            </a:prstGeom>
            <a:noFill/>
            <a:ln w="38100">
              <a:solidFill>
                <a:srgbClr val="FF0000"/>
              </a:solidFill>
              <a:round/>
              <a:headEnd type="triangle" w="med" len="sm"/>
              <a:tailEnd type="triangle" w="med" len="sm"/>
            </a:ln>
            <a:effectLst/>
          </p:spPr>
          <p:txBody>
            <a:bodyPr/>
            <a:lstStyle/>
            <a:p>
              <a:endParaRPr lang="en-US"/>
            </a:p>
          </p:txBody>
        </p:sp>
      </p:grpSp>
      <p:sp>
        <p:nvSpPr>
          <p:cNvPr id="17" name="Text Box 41"/>
          <p:cNvSpPr txBox="1">
            <a:spLocks noChangeArrowheads="1"/>
          </p:cNvSpPr>
          <p:nvPr/>
        </p:nvSpPr>
        <p:spPr bwMode="auto">
          <a:xfrm>
            <a:off x="228600" y="1905000"/>
            <a:ext cx="1303338" cy="581025"/>
          </a:xfrm>
          <a:prstGeom prst="rect">
            <a:avLst/>
          </a:prstGeom>
          <a:noFill/>
          <a:ln w="9525">
            <a:noFill/>
            <a:miter lim="800000"/>
            <a:headEnd/>
            <a:tailEnd/>
          </a:ln>
          <a:effectLst/>
        </p:spPr>
        <p:txBody>
          <a:bodyPr wrap="none">
            <a:spAutoFit/>
          </a:bodyPr>
          <a:lstStyle/>
          <a:p>
            <a:r>
              <a:rPr lang="en-US" altLang="ja-JP" sz="1600" b="1">
                <a:ea typeface="ＭＳ Ｐゴシック" pitchFamily="50" charset="-128"/>
              </a:rPr>
              <a:t>Original</a:t>
            </a:r>
            <a:br>
              <a:rPr lang="en-US" altLang="ja-JP" sz="1600" b="1">
                <a:ea typeface="ＭＳ Ｐゴシック" pitchFamily="50" charset="-128"/>
              </a:rPr>
            </a:br>
            <a:r>
              <a:rPr lang="en-US" altLang="ja-JP" sz="1600" b="1">
                <a:ea typeface="ＭＳ Ｐゴシック" pitchFamily="50" charset="-128"/>
              </a:rPr>
              <a:t>Execution</a:t>
            </a:r>
          </a:p>
        </p:txBody>
      </p:sp>
      <p:grpSp>
        <p:nvGrpSpPr>
          <p:cNvPr id="46" name="Group 45"/>
          <p:cNvGrpSpPr/>
          <p:nvPr/>
        </p:nvGrpSpPr>
        <p:grpSpPr>
          <a:xfrm>
            <a:off x="228600" y="2362200"/>
            <a:ext cx="6753225" cy="830263"/>
            <a:chOff x="228600" y="2362200"/>
            <a:chExt cx="6753225" cy="830263"/>
          </a:xfrm>
        </p:grpSpPr>
        <p:sp>
          <p:nvSpPr>
            <p:cNvPr id="11" name="Text Box 37"/>
            <p:cNvSpPr txBox="1">
              <a:spLocks noChangeArrowheads="1"/>
            </p:cNvSpPr>
            <p:nvPr/>
          </p:nvSpPr>
          <p:spPr bwMode="auto">
            <a:xfrm>
              <a:off x="228600" y="2611438"/>
              <a:ext cx="1425575" cy="581025"/>
            </a:xfrm>
            <a:prstGeom prst="rect">
              <a:avLst/>
            </a:prstGeom>
            <a:noFill/>
            <a:ln w="9525">
              <a:noFill/>
              <a:miter lim="800000"/>
              <a:headEnd/>
              <a:tailEnd/>
            </a:ln>
            <a:effectLst/>
          </p:spPr>
          <p:txBody>
            <a:bodyPr wrap="none">
              <a:spAutoFit/>
            </a:bodyPr>
            <a:lstStyle/>
            <a:p>
              <a:r>
                <a:rPr lang="en-US" altLang="ja-JP" sz="1600" b="1" dirty="0">
                  <a:solidFill>
                    <a:srgbClr val="FF3B3B"/>
                  </a:solidFill>
                  <a:ea typeface="ＭＳ Ｐゴシック" pitchFamily="50" charset="-128"/>
                </a:rPr>
                <a:t>Redundant</a:t>
              </a:r>
            </a:p>
            <a:p>
              <a:r>
                <a:rPr lang="en-US" altLang="ja-JP" sz="1600" b="1" dirty="0">
                  <a:solidFill>
                    <a:srgbClr val="FF3B3B"/>
                  </a:solidFill>
                  <a:ea typeface="ＭＳ Ｐゴシック" pitchFamily="50" charset="-128"/>
                </a:rPr>
                <a:t>Execution</a:t>
              </a:r>
            </a:p>
          </p:txBody>
        </p:sp>
        <p:grpSp>
          <p:nvGrpSpPr>
            <p:cNvPr id="45" name="Group 44"/>
            <p:cNvGrpSpPr/>
            <p:nvPr/>
          </p:nvGrpSpPr>
          <p:grpSpPr>
            <a:xfrm>
              <a:off x="6262688" y="2362200"/>
              <a:ext cx="719137" cy="561975"/>
              <a:chOff x="6262688" y="2362200"/>
              <a:chExt cx="719137" cy="561975"/>
            </a:xfrm>
          </p:grpSpPr>
          <p:sp>
            <p:nvSpPr>
              <p:cNvPr id="4" name="Line 92"/>
              <p:cNvSpPr>
                <a:spLocks noChangeShapeType="1"/>
              </p:cNvSpPr>
              <p:nvPr/>
            </p:nvSpPr>
            <p:spPr bwMode="auto">
              <a:xfrm>
                <a:off x="682942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7" name="Line 32"/>
              <p:cNvSpPr>
                <a:spLocks noChangeShapeType="1"/>
              </p:cNvSpPr>
              <p:nvPr/>
            </p:nvSpPr>
            <p:spPr bwMode="auto">
              <a:xfrm>
                <a:off x="6262688" y="2924175"/>
                <a:ext cx="719137" cy="0"/>
              </a:xfrm>
              <a:prstGeom prst="line">
                <a:avLst/>
              </a:prstGeom>
              <a:noFill/>
              <a:ln w="38100">
                <a:solidFill>
                  <a:srgbClr val="FF0000"/>
                </a:solidFill>
                <a:round/>
                <a:headEnd/>
                <a:tailEnd/>
              </a:ln>
              <a:effectLst/>
            </p:spPr>
            <p:txBody>
              <a:bodyPr/>
              <a:lstStyle/>
              <a:p>
                <a:endParaRPr lang="en-US"/>
              </a:p>
            </p:txBody>
          </p:sp>
          <p:sp>
            <p:nvSpPr>
              <p:cNvPr id="12" name="Line 38"/>
              <p:cNvSpPr>
                <a:spLocks noChangeShapeType="1"/>
              </p:cNvSpPr>
              <p:nvPr/>
            </p:nvSpPr>
            <p:spPr bwMode="auto">
              <a:xfrm>
                <a:off x="65913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16" name="Line 40"/>
              <p:cNvSpPr>
                <a:spLocks noChangeShapeType="1"/>
              </p:cNvSpPr>
              <p:nvPr/>
            </p:nvSpPr>
            <p:spPr bwMode="auto">
              <a:xfrm>
                <a:off x="63627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grpSp>
        <p:grpSp>
          <p:nvGrpSpPr>
            <p:cNvPr id="44" name="Group 43"/>
            <p:cNvGrpSpPr/>
            <p:nvPr/>
          </p:nvGrpSpPr>
          <p:grpSpPr>
            <a:xfrm>
              <a:off x="4129088" y="2362200"/>
              <a:ext cx="719137" cy="573088"/>
              <a:chOff x="4129088" y="2362200"/>
              <a:chExt cx="719137" cy="573088"/>
            </a:xfrm>
          </p:grpSpPr>
          <p:sp>
            <p:nvSpPr>
              <p:cNvPr id="18" name="Line 49"/>
              <p:cNvSpPr>
                <a:spLocks noChangeShapeType="1"/>
              </p:cNvSpPr>
              <p:nvPr/>
            </p:nvSpPr>
            <p:spPr bwMode="auto">
              <a:xfrm>
                <a:off x="46863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19" name="Line 50"/>
              <p:cNvSpPr>
                <a:spLocks noChangeShapeType="1"/>
              </p:cNvSpPr>
              <p:nvPr/>
            </p:nvSpPr>
            <p:spPr bwMode="auto">
              <a:xfrm>
                <a:off x="44577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0" name="Line 51"/>
              <p:cNvSpPr>
                <a:spLocks noChangeShapeType="1"/>
              </p:cNvSpPr>
              <p:nvPr/>
            </p:nvSpPr>
            <p:spPr bwMode="auto">
              <a:xfrm>
                <a:off x="42291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4" name="Line 62"/>
              <p:cNvSpPr>
                <a:spLocks noChangeShapeType="1"/>
              </p:cNvSpPr>
              <p:nvPr/>
            </p:nvSpPr>
            <p:spPr bwMode="auto">
              <a:xfrm>
                <a:off x="4129088" y="2935288"/>
                <a:ext cx="719137" cy="0"/>
              </a:xfrm>
              <a:prstGeom prst="line">
                <a:avLst/>
              </a:prstGeom>
              <a:noFill/>
              <a:ln w="38100">
                <a:solidFill>
                  <a:srgbClr val="FF0000"/>
                </a:solidFill>
                <a:round/>
                <a:headEnd/>
                <a:tailEnd/>
              </a:ln>
              <a:effectLst/>
            </p:spPr>
            <p:txBody>
              <a:bodyPr/>
              <a:lstStyle/>
              <a:p>
                <a:endParaRPr lang="en-US"/>
              </a:p>
            </p:txBody>
          </p:sp>
        </p:grpSp>
        <p:grpSp>
          <p:nvGrpSpPr>
            <p:cNvPr id="43" name="Group 42"/>
            <p:cNvGrpSpPr/>
            <p:nvPr/>
          </p:nvGrpSpPr>
          <p:grpSpPr>
            <a:xfrm>
              <a:off x="1876425" y="2362200"/>
              <a:ext cx="685800" cy="573088"/>
              <a:chOff x="1876425" y="2362200"/>
              <a:chExt cx="685800" cy="573088"/>
            </a:xfrm>
          </p:grpSpPr>
          <p:sp>
            <p:nvSpPr>
              <p:cNvPr id="21" name="Line 53"/>
              <p:cNvSpPr>
                <a:spLocks noChangeShapeType="1"/>
              </p:cNvSpPr>
              <p:nvPr/>
            </p:nvSpPr>
            <p:spPr bwMode="auto">
              <a:xfrm>
                <a:off x="246697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2" name="Line 54"/>
              <p:cNvSpPr>
                <a:spLocks noChangeShapeType="1"/>
              </p:cNvSpPr>
              <p:nvPr/>
            </p:nvSpPr>
            <p:spPr bwMode="auto">
              <a:xfrm>
                <a:off x="22098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3" name="Line 55"/>
              <p:cNvSpPr>
                <a:spLocks noChangeShapeType="1"/>
              </p:cNvSpPr>
              <p:nvPr/>
            </p:nvSpPr>
            <p:spPr bwMode="auto">
              <a:xfrm>
                <a:off x="197167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5" name="Line 63"/>
              <p:cNvSpPr>
                <a:spLocks noChangeShapeType="1"/>
              </p:cNvSpPr>
              <p:nvPr/>
            </p:nvSpPr>
            <p:spPr bwMode="auto">
              <a:xfrm>
                <a:off x="1876425" y="2935288"/>
                <a:ext cx="685800" cy="0"/>
              </a:xfrm>
              <a:prstGeom prst="line">
                <a:avLst/>
              </a:prstGeom>
              <a:noFill/>
              <a:ln w="38100">
                <a:solidFill>
                  <a:srgbClr val="FF0000"/>
                </a:solidFill>
                <a:round/>
                <a:headEnd/>
                <a:tailEnd/>
              </a:ln>
              <a:effectLst/>
            </p:spPr>
            <p:txBody>
              <a:bodyPr/>
              <a:lstStyle/>
              <a:p>
                <a:endParaRPr lang="en-US"/>
              </a:p>
            </p:txBody>
          </p:sp>
        </p:grpSp>
      </p:grpSp>
      <p:sp>
        <p:nvSpPr>
          <p:cNvPr id="40" name="Content Placeholder 2"/>
          <p:cNvSpPr>
            <a:spLocks/>
          </p:cNvSpPr>
          <p:nvPr/>
        </p:nvSpPr>
        <p:spPr bwMode="auto">
          <a:xfrm>
            <a:off x="457200" y="3581400"/>
            <a:ext cx="8226425" cy="2541588"/>
          </a:xfrm>
          <a:prstGeom prst="rect">
            <a:avLst/>
          </a:prstGeom>
          <a:noFill/>
          <a:ln w="9525">
            <a:noFill/>
            <a:round/>
            <a:headEnd/>
            <a:tailEnd/>
          </a:ln>
        </p:spPr>
        <p:txBody>
          <a:bodyPr lIns="90000" tIns="46800" rIns="90000" bIns="46800"/>
          <a:lstStyle/>
          <a:p>
            <a:pPr marL="339725" indent="-339725" eaLnBrk="0" hangingPunct="0">
              <a:spcBef>
                <a:spcPts val="700"/>
              </a:spcBef>
              <a:buClr>
                <a:srgbClr val="993300"/>
              </a:buClr>
              <a:buSzPct val="100000"/>
              <a:buFont typeface="Wingdings" pitchFamily="2" charset="2"/>
              <a:buChar char=""/>
            </a:pPr>
            <a:endParaRPr lang="en-US" altLang="ja-JP" sz="2400" b="1" dirty="0">
              <a:solidFill>
                <a:srgbClr val="000000"/>
              </a:solidFill>
              <a:ea typeface="ＭＳ Ｐゴシック" pitchFamily="50" charset="-128"/>
            </a:endParaRPr>
          </a:p>
        </p:txBody>
      </p:sp>
      <p:sp>
        <p:nvSpPr>
          <p:cNvPr id="41" name="Content Placeholder 2"/>
          <p:cNvSpPr>
            <a:spLocks/>
          </p:cNvSpPr>
          <p:nvPr/>
        </p:nvSpPr>
        <p:spPr bwMode="auto">
          <a:xfrm>
            <a:off x="457200" y="3581400"/>
            <a:ext cx="8226425" cy="1703388"/>
          </a:xfrm>
          <a:prstGeom prst="rect">
            <a:avLst/>
          </a:prstGeom>
          <a:noFill/>
          <a:ln w="9525">
            <a:noFill/>
            <a:round/>
            <a:headEnd/>
            <a:tailEnd/>
          </a:ln>
        </p:spPr>
        <p:txBody>
          <a:bodyPr lIns="90000" tIns="46800" rIns="90000" bIns="46800"/>
          <a:lstStyle/>
          <a:p>
            <a:pPr marL="339725" indent="-339725" eaLnBrk="0" hangingPunct="0">
              <a:spcBef>
                <a:spcPts val="700"/>
              </a:spcBef>
              <a:buClr>
                <a:srgbClr val="993300"/>
              </a:buClr>
              <a:buSzPct val="100000"/>
              <a:buFont typeface="Wingdings" pitchFamily="2" charset="2"/>
              <a:buChar char=""/>
            </a:pPr>
            <a:r>
              <a:rPr lang="en-US" altLang="ja-JP" sz="2400" dirty="0" smtClean="0">
                <a:solidFill>
                  <a:srgbClr val="000000"/>
                </a:solidFill>
                <a:ea typeface="ＭＳ Ｐゴシック" pitchFamily="50" charset="-128"/>
              </a:rPr>
              <a:t>100</a:t>
            </a:r>
            <a:r>
              <a:rPr lang="en-US" altLang="ja-JP" sz="2400" dirty="0">
                <a:solidFill>
                  <a:srgbClr val="000000"/>
                </a:solidFill>
                <a:ea typeface="ＭＳ Ｐゴシック" pitchFamily="50" charset="-128"/>
              </a:rPr>
              <a:t>% detection</a:t>
            </a:r>
            <a:r>
              <a:rPr lang="en-US" altLang="ja-JP" sz="2400" dirty="0" smtClean="0">
                <a:solidFill>
                  <a:srgbClr val="000000"/>
                </a:solidFill>
                <a:ea typeface="ＭＳ Ｐゴシック" pitchFamily="50" charset="-128"/>
              </a:rPr>
              <a:t>, low </a:t>
            </a:r>
            <a:r>
              <a:rPr lang="en-US" altLang="ja-JP" sz="2400" dirty="0">
                <a:solidFill>
                  <a:srgbClr val="000000"/>
                </a:solidFill>
                <a:ea typeface="ＭＳ Ｐゴシック" pitchFamily="50" charset="-128"/>
              </a:rPr>
              <a:t>energy </a:t>
            </a:r>
            <a:r>
              <a:rPr lang="en-US" altLang="ja-JP" sz="2400" dirty="0" smtClean="0">
                <a:solidFill>
                  <a:srgbClr val="000000"/>
                </a:solidFill>
                <a:ea typeface="ＭＳ Ｐゴシック" pitchFamily="50" charset="-128"/>
              </a:rPr>
              <a:t>overhead, simple </a:t>
            </a:r>
            <a:r>
              <a:rPr lang="en-US" altLang="ja-JP" sz="2400" dirty="0" err="1" smtClean="0">
                <a:solidFill>
                  <a:srgbClr val="000000"/>
                </a:solidFill>
                <a:ea typeface="ＭＳ Ｐゴシック" pitchFamily="50" charset="-128"/>
              </a:rPr>
              <a:t>impl</a:t>
            </a:r>
            <a:r>
              <a:rPr lang="en-US" altLang="ja-JP" sz="2400" dirty="0" smtClean="0">
                <a:solidFill>
                  <a:srgbClr val="000000"/>
                </a:solidFill>
                <a:ea typeface="ＭＳ Ｐゴシック" pitchFamily="50" charset="-128"/>
              </a:rPr>
              <a:t>.</a:t>
            </a:r>
          </a:p>
          <a:p>
            <a:pPr marL="339725" indent="-339725" eaLnBrk="0" hangingPunct="0">
              <a:spcBef>
                <a:spcPts val="700"/>
              </a:spcBef>
              <a:buClr>
                <a:srgbClr val="993300"/>
              </a:buClr>
              <a:buSzPct val="100000"/>
              <a:buFont typeface="Wingdings" pitchFamily="2" charset="2"/>
              <a:buChar char=""/>
            </a:pPr>
            <a:r>
              <a:rPr lang="en-US" altLang="ja-JP" sz="2400" dirty="0" err="1" smtClean="0">
                <a:solidFill>
                  <a:srgbClr val="000000"/>
                </a:solidFill>
                <a:ea typeface="ＭＳ Ｐゴシック" pitchFamily="50" charset="-128"/>
              </a:rPr>
              <a:t>OpenRISC</a:t>
            </a:r>
            <a:r>
              <a:rPr lang="en-US" altLang="ja-JP" sz="2400" dirty="0" smtClean="0">
                <a:solidFill>
                  <a:srgbClr val="000000"/>
                </a:solidFill>
                <a:ea typeface="ＭＳ Ｐゴシック" pitchFamily="50" charset="-128"/>
              </a:rPr>
              <a:t> on FPGA with full applications</a:t>
            </a:r>
          </a:p>
          <a:p>
            <a:pPr marL="339725" indent="-339725" eaLnBrk="0" hangingPunct="0">
              <a:spcBef>
                <a:spcPts val="700"/>
              </a:spcBef>
              <a:buClr>
                <a:srgbClr val="993300"/>
              </a:buClr>
              <a:buSzPct val="100000"/>
              <a:buFont typeface="Wingdings" pitchFamily="2" charset="2"/>
              <a:buChar char=""/>
            </a:pPr>
            <a:r>
              <a:rPr lang="en-US" altLang="ja-JP" sz="2400" dirty="0" smtClean="0">
                <a:solidFill>
                  <a:srgbClr val="000000"/>
                </a:solidFill>
                <a:ea typeface="ＭＳ Ｐゴシック" pitchFamily="50" charset="-128"/>
              </a:rPr>
              <a:t>Mathematical proof for missed errors and Markov model for detection latency</a:t>
            </a:r>
          </a:p>
          <a:p>
            <a:pPr marL="339725" indent="-339725" eaLnBrk="0" hangingPunct="0">
              <a:spcBef>
                <a:spcPts val="700"/>
              </a:spcBef>
              <a:buClr>
                <a:srgbClr val="993300"/>
              </a:buClr>
              <a:buSzPct val="100000"/>
              <a:buFont typeface="Wingdings" pitchFamily="2" charset="2"/>
              <a:buChar char=""/>
            </a:pPr>
            <a:r>
              <a:rPr lang="en-US" altLang="ja-JP" sz="2400" dirty="0" smtClean="0">
                <a:solidFill>
                  <a:srgbClr val="000000"/>
                </a:solidFill>
                <a:ea typeface="ＭＳ Ｐゴシック" pitchFamily="50" charset="-128"/>
              </a:rPr>
              <a:t>All low overhead techniques have undetected errors</a:t>
            </a:r>
            <a:endParaRPr lang="en-US" altLang="ja-JP" sz="2400" dirty="0">
              <a:solidFill>
                <a:srgbClr val="000000"/>
              </a:solidFill>
              <a:ea typeface="ＭＳ Ｐゴシック" pitchFamily="50" charset="-128"/>
            </a:endParaRPr>
          </a:p>
        </p:txBody>
      </p:sp>
      <p:sp>
        <p:nvSpPr>
          <p:cNvPr id="42" name="Footer Placeholder 41"/>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
        <p:nvSpPr>
          <p:cNvPr id="47" name="TextBox 46"/>
          <p:cNvSpPr txBox="1"/>
          <p:nvPr/>
        </p:nvSpPr>
        <p:spPr>
          <a:xfrm>
            <a:off x="381000" y="5105400"/>
            <a:ext cx="1143000" cy="830997"/>
          </a:xfrm>
          <a:prstGeom prst="rect">
            <a:avLst/>
          </a:prstGeom>
          <a:noFill/>
        </p:spPr>
        <p:txBody>
          <a:bodyPr wrap="square" rtlCol="0">
            <a:spAutoFit/>
          </a:bodyPr>
          <a:lstStyle/>
          <a:p>
            <a:r>
              <a:rPr lang="en-US" sz="2400" dirty="0" smtClean="0">
                <a:latin typeface="Harlow Solid Italic" pitchFamily="82" charset="0"/>
              </a:rPr>
              <a:t>Almost</a:t>
            </a:r>
            <a:br>
              <a:rPr lang="en-US" sz="2400" dirty="0" smtClean="0">
                <a:latin typeface="Harlow Solid Italic" pitchFamily="82" charset="0"/>
              </a:rPr>
            </a:br>
            <a:r>
              <a:rPr lang="en-US" sz="2400" dirty="0" smtClean="0">
                <a:latin typeface="Harlow Solid Italic" pitchFamily="82" charset="0"/>
              </a:rPr>
              <a:t>   ^</a:t>
            </a:r>
            <a:endParaRPr lang="en-US" sz="2400" dirty="0">
              <a:latin typeface="Harlow Solid Itali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nodePh="1">
                                  <p:stCondLst>
                                    <p:cond delay="0"/>
                                  </p:stCondLst>
                                  <p:endCondLst>
                                    <p:cond evt="begin" delay="0">
                                      <p:tn val="15"/>
                                    </p:cond>
                                  </p:endCondLst>
                                  <p:childTnLst>
                                    <p:set>
                                      <p:cBhvr>
                                        <p:cTn id="1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
                                            <p:txEl>
                                              <p:pRg st="3" end="3"/>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bldLvl="2" autoUpdateAnimBg="0"/>
      <p:bldP spid="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Vertical Approach</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75000"/>
                  </a:schemeClr>
                </a:solidFill>
              </a:rPr>
              <a:t>Exposing Application Error-Tolerance to Hardware</a:t>
            </a:r>
          </a:p>
          <a:p>
            <a:pPr lvl="1"/>
            <a:r>
              <a:rPr lang="en-US" dirty="0" smtClean="0">
                <a:solidFill>
                  <a:schemeClr val="bg1">
                    <a:lumMod val="75000"/>
                  </a:schemeClr>
                </a:solidFill>
              </a:rPr>
              <a:t>Relaxed hardware reliability   	</a:t>
            </a:r>
          </a:p>
          <a:p>
            <a:pPr lvl="1"/>
            <a:r>
              <a:rPr lang="en-US" dirty="0" smtClean="0">
                <a:solidFill>
                  <a:schemeClr val="bg1">
                    <a:lumMod val="75000"/>
                  </a:schemeClr>
                </a:solidFill>
              </a:rPr>
              <a:t>Principle of </a:t>
            </a:r>
            <a:r>
              <a:rPr lang="en-US" dirty="0" err="1" smtClean="0">
                <a:solidFill>
                  <a:schemeClr val="bg1">
                    <a:lumMod val="75000"/>
                  </a:schemeClr>
                </a:solidFill>
              </a:rPr>
              <a:t>Idempotence</a:t>
            </a:r>
            <a:r>
              <a:rPr lang="en-US" dirty="0" smtClean="0">
                <a:solidFill>
                  <a:schemeClr val="bg1">
                    <a:lumMod val="75000"/>
                  </a:schemeClr>
                </a:solidFill>
              </a:rPr>
              <a:t>        	</a:t>
            </a:r>
          </a:p>
          <a:p>
            <a:pPr lvl="2"/>
            <a:r>
              <a:rPr lang="en-US" dirty="0" smtClean="0">
                <a:solidFill>
                  <a:schemeClr val="bg1">
                    <a:lumMod val="75000"/>
                  </a:schemeClr>
                </a:solidFill>
              </a:rPr>
              <a:t>Idempotent Processors</a:t>
            </a:r>
          </a:p>
          <a:p>
            <a:pPr lvl="1"/>
            <a:r>
              <a:rPr lang="en-US" dirty="0" smtClean="0"/>
              <a:t>Sampling-DMR: a formally proven detection mechanism				</a:t>
            </a:r>
          </a:p>
          <a:p>
            <a:r>
              <a:rPr lang="en-US" dirty="0" smtClean="0"/>
              <a:t>Exposing Application Execution to Hardware</a:t>
            </a:r>
          </a:p>
          <a:p>
            <a:pPr lvl="1"/>
            <a:r>
              <a:rPr lang="en-US" dirty="0" err="1" smtClean="0"/>
              <a:t>DySER</a:t>
            </a:r>
            <a:r>
              <a:rPr lang="en-US" dirty="0" smtClean="0"/>
              <a:t> Architecture		</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Sampling-DMR</a:t>
            </a:r>
            <a:endParaRPr lang="en-US" dirty="0"/>
          </a:p>
        </p:txBody>
      </p:sp>
      <p:sp>
        <p:nvSpPr>
          <p:cNvPr id="4" name="Line 92"/>
          <p:cNvSpPr>
            <a:spLocks noChangeShapeType="1"/>
          </p:cNvSpPr>
          <p:nvPr/>
        </p:nvSpPr>
        <p:spPr bwMode="auto">
          <a:xfrm>
            <a:off x="682942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5" name="Line 30"/>
          <p:cNvSpPr>
            <a:spLocks noChangeShapeType="1"/>
          </p:cNvSpPr>
          <p:nvPr/>
        </p:nvSpPr>
        <p:spPr bwMode="auto">
          <a:xfrm>
            <a:off x="1600200" y="2362200"/>
            <a:ext cx="6115050" cy="0"/>
          </a:xfrm>
          <a:prstGeom prst="line">
            <a:avLst/>
          </a:prstGeom>
          <a:noFill/>
          <a:ln w="38100">
            <a:solidFill>
              <a:schemeClr val="tx1"/>
            </a:solidFill>
            <a:round/>
            <a:headEnd/>
            <a:tailEnd type="triangle" w="med" len="med"/>
          </a:ln>
          <a:effectLst/>
        </p:spPr>
        <p:txBody>
          <a:bodyPr/>
          <a:lstStyle/>
          <a:p>
            <a:endParaRPr lang="en-US"/>
          </a:p>
        </p:txBody>
      </p:sp>
      <p:sp>
        <p:nvSpPr>
          <p:cNvPr id="6" name="Text Box 31"/>
          <p:cNvSpPr txBox="1">
            <a:spLocks noChangeArrowheads="1"/>
          </p:cNvSpPr>
          <p:nvPr/>
        </p:nvSpPr>
        <p:spPr bwMode="auto">
          <a:xfrm>
            <a:off x="7775575" y="2130425"/>
            <a:ext cx="881063" cy="396875"/>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Time</a:t>
            </a:r>
          </a:p>
        </p:txBody>
      </p:sp>
      <p:sp>
        <p:nvSpPr>
          <p:cNvPr id="7" name="Line 32"/>
          <p:cNvSpPr>
            <a:spLocks noChangeShapeType="1"/>
          </p:cNvSpPr>
          <p:nvPr/>
        </p:nvSpPr>
        <p:spPr bwMode="auto">
          <a:xfrm>
            <a:off x="6262688" y="2924175"/>
            <a:ext cx="719137" cy="0"/>
          </a:xfrm>
          <a:prstGeom prst="line">
            <a:avLst/>
          </a:prstGeom>
          <a:noFill/>
          <a:ln w="38100">
            <a:solidFill>
              <a:srgbClr val="FF0000"/>
            </a:solidFill>
            <a:round/>
            <a:headEnd/>
            <a:tailEnd/>
          </a:ln>
          <a:effectLst/>
        </p:spPr>
        <p:txBody>
          <a:bodyPr/>
          <a:lstStyle/>
          <a:p>
            <a:endParaRPr lang="en-US"/>
          </a:p>
        </p:txBody>
      </p:sp>
      <p:grpSp>
        <p:nvGrpSpPr>
          <p:cNvPr id="8" name="Group 90"/>
          <p:cNvGrpSpPr>
            <a:grpSpLocks/>
          </p:cNvGrpSpPr>
          <p:nvPr/>
        </p:nvGrpSpPr>
        <p:grpSpPr bwMode="auto">
          <a:xfrm>
            <a:off x="1219200" y="1143000"/>
            <a:ext cx="1116013" cy="1219200"/>
            <a:chOff x="768" y="720"/>
            <a:chExt cx="703" cy="768"/>
          </a:xfrm>
        </p:grpSpPr>
        <p:sp>
          <p:nvSpPr>
            <p:cNvPr id="9" name="Line 33"/>
            <p:cNvSpPr>
              <a:spLocks noChangeShapeType="1"/>
            </p:cNvSpPr>
            <p:nvPr/>
          </p:nvSpPr>
          <p:spPr bwMode="auto">
            <a:xfrm>
              <a:off x="1104" y="1200"/>
              <a:ext cx="0" cy="288"/>
            </a:xfrm>
            <a:prstGeom prst="line">
              <a:avLst/>
            </a:prstGeom>
            <a:noFill/>
            <a:ln w="38100">
              <a:solidFill>
                <a:schemeClr val="tx1"/>
              </a:solidFill>
              <a:round/>
              <a:headEnd/>
              <a:tailEnd type="triangle" w="med" len="med"/>
            </a:ln>
            <a:effectLst/>
          </p:spPr>
          <p:txBody>
            <a:bodyPr/>
            <a:lstStyle/>
            <a:p>
              <a:endParaRPr lang="en-US"/>
            </a:p>
          </p:txBody>
        </p:sp>
        <p:sp>
          <p:nvSpPr>
            <p:cNvPr id="10" name="Text Box 34"/>
            <p:cNvSpPr txBox="1">
              <a:spLocks noChangeArrowheads="1"/>
            </p:cNvSpPr>
            <p:nvPr/>
          </p:nvSpPr>
          <p:spPr bwMode="auto">
            <a:xfrm>
              <a:off x="768" y="720"/>
              <a:ext cx="703" cy="442"/>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Fault</a:t>
              </a:r>
            </a:p>
            <a:p>
              <a:r>
                <a:rPr lang="en-US" altLang="ja-JP" sz="2000" b="1">
                  <a:ea typeface="ＭＳ Ｐゴシック" pitchFamily="50" charset="-128"/>
                </a:rPr>
                <a:t>occurs</a:t>
              </a:r>
            </a:p>
          </p:txBody>
        </p:sp>
      </p:grpSp>
      <p:sp>
        <p:nvSpPr>
          <p:cNvPr id="11" name="Text Box 37"/>
          <p:cNvSpPr txBox="1">
            <a:spLocks noChangeArrowheads="1"/>
          </p:cNvSpPr>
          <p:nvPr/>
        </p:nvSpPr>
        <p:spPr bwMode="auto">
          <a:xfrm>
            <a:off x="228600" y="2611438"/>
            <a:ext cx="1425575" cy="581025"/>
          </a:xfrm>
          <a:prstGeom prst="rect">
            <a:avLst/>
          </a:prstGeom>
          <a:noFill/>
          <a:ln w="9525">
            <a:noFill/>
            <a:miter lim="800000"/>
            <a:headEnd/>
            <a:tailEnd/>
          </a:ln>
          <a:effectLst/>
        </p:spPr>
        <p:txBody>
          <a:bodyPr wrap="none">
            <a:spAutoFit/>
          </a:bodyPr>
          <a:lstStyle/>
          <a:p>
            <a:r>
              <a:rPr lang="en-US" altLang="ja-JP" sz="1600" b="1">
                <a:solidFill>
                  <a:srgbClr val="FF3B3B"/>
                </a:solidFill>
                <a:ea typeface="ＭＳ Ｐゴシック" pitchFamily="50" charset="-128"/>
              </a:rPr>
              <a:t>Redundant</a:t>
            </a:r>
          </a:p>
          <a:p>
            <a:r>
              <a:rPr lang="en-US" altLang="ja-JP" sz="1600" b="1">
                <a:solidFill>
                  <a:srgbClr val="FF3B3B"/>
                </a:solidFill>
                <a:ea typeface="ＭＳ Ｐゴシック" pitchFamily="50" charset="-128"/>
              </a:rPr>
              <a:t>Execution</a:t>
            </a:r>
          </a:p>
        </p:txBody>
      </p:sp>
      <p:sp>
        <p:nvSpPr>
          <p:cNvPr id="12" name="Line 38"/>
          <p:cNvSpPr>
            <a:spLocks noChangeShapeType="1"/>
          </p:cNvSpPr>
          <p:nvPr/>
        </p:nvSpPr>
        <p:spPr bwMode="auto">
          <a:xfrm>
            <a:off x="65913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grpSp>
        <p:nvGrpSpPr>
          <p:cNvPr id="13" name="Group 93"/>
          <p:cNvGrpSpPr>
            <a:grpSpLocks/>
          </p:cNvGrpSpPr>
          <p:nvPr/>
        </p:nvGrpSpPr>
        <p:grpSpPr bwMode="auto">
          <a:xfrm>
            <a:off x="5991225" y="2362200"/>
            <a:ext cx="1522413" cy="990600"/>
            <a:chOff x="3774" y="1488"/>
            <a:chExt cx="959" cy="624"/>
          </a:xfrm>
        </p:grpSpPr>
        <p:sp>
          <p:nvSpPr>
            <p:cNvPr id="14" name="Text Box 36"/>
            <p:cNvSpPr txBox="1">
              <a:spLocks noChangeArrowheads="1"/>
            </p:cNvSpPr>
            <p:nvPr/>
          </p:nvSpPr>
          <p:spPr bwMode="auto">
            <a:xfrm>
              <a:off x="3774" y="1862"/>
              <a:ext cx="959" cy="250"/>
            </a:xfrm>
            <a:prstGeom prst="rect">
              <a:avLst/>
            </a:prstGeom>
            <a:noFill/>
            <a:ln w="9525">
              <a:noFill/>
              <a:miter lim="800000"/>
              <a:headEnd/>
              <a:tailEnd/>
            </a:ln>
            <a:effectLst/>
          </p:spPr>
          <p:txBody>
            <a:bodyPr wrap="none">
              <a:spAutoFit/>
            </a:bodyPr>
            <a:lstStyle/>
            <a:p>
              <a:r>
                <a:rPr lang="en-US" altLang="ja-JP" sz="2000" b="1">
                  <a:solidFill>
                    <a:srgbClr val="FF3B3B"/>
                  </a:solidFill>
                  <a:ea typeface="ＭＳ Ｐゴシック" pitchFamily="50" charset="-128"/>
                </a:rPr>
                <a:t>detection</a:t>
              </a:r>
            </a:p>
          </p:txBody>
        </p:sp>
        <p:sp>
          <p:nvSpPr>
            <p:cNvPr id="15" name="Line 39"/>
            <p:cNvSpPr>
              <a:spLocks noChangeShapeType="1"/>
            </p:cNvSpPr>
            <p:nvPr/>
          </p:nvSpPr>
          <p:spPr bwMode="auto">
            <a:xfrm>
              <a:off x="4302" y="1488"/>
              <a:ext cx="6" cy="354"/>
            </a:xfrm>
            <a:prstGeom prst="line">
              <a:avLst/>
            </a:prstGeom>
            <a:noFill/>
            <a:ln w="38100">
              <a:solidFill>
                <a:srgbClr val="FF0000"/>
              </a:solidFill>
              <a:round/>
              <a:headEnd type="triangle" w="med" len="sm"/>
              <a:tailEnd type="triangle" w="med" len="sm"/>
            </a:ln>
            <a:effectLst/>
          </p:spPr>
          <p:txBody>
            <a:bodyPr/>
            <a:lstStyle/>
            <a:p>
              <a:endParaRPr lang="en-US"/>
            </a:p>
          </p:txBody>
        </p:sp>
      </p:grpSp>
      <p:sp>
        <p:nvSpPr>
          <p:cNvPr id="16" name="Line 40"/>
          <p:cNvSpPr>
            <a:spLocks noChangeShapeType="1"/>
          </p:cNvSpPr>
          <p:nvPr/>
        </p:nvSpPr>
        <p:spPr bwMode="auto">
          <a:xfrm>
            <a:off x="63627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17" name="Text Box 41"/>
          <p:cNvSpPr txBox="1">
            <a:spLocks noChangeArrowheads="1"/>
          </p:cNvSpPr>
          <p:nvPr/>
        </p:nvSpPr>
        <p:spPr bwMode="auto">
          <a:xfrm>
            <a:off x="228600" y="1905000"/>
            <a:ext cx="1303338" cy="581025"/>
          </a:xfrm>
          <a:prstGeom prst="rect">
            <a:avLst/>
          </a:prstGeom>
          <a:noFill/>
          <a:ln w="9525">
            <a:noFill/>
            <a:miter lim="800000"/>
            <a:headEnd/>
            <a:tailEnd/>
          </a:ln>
          <a:effectLst/>
        </p:spPr>
        <p:txBody>
          <a:bodyPr wrap="none">
            <a:spAutoFit/>
          </a:bodyPr>
          <a:lstStyle/>
          <a:p>
            <a:r>
              <a:rPr lang="en-US" altLang="ja-JP" sz="1600" b="1">
                <a:ea typeface="ＭＳ Ｐゴシック" pitchFamily="50" charset="-128"/>
              </a:rPr>
              <a:t>Original</a:t>
            </a:r>
            <a:br>
              <a:rPr lang="en-US" altLang="ja-JP" sz="1600" b="1">
                <a:ea typeface="ＭＳ Ｐゴシック" pitchFamily="50" charset="-128"/>
              </a:rPr>
            </a:br>
            <a:r>
              <a:rPr lang="en-US" altLang="ja-JP" sz="1600" b="1">
                <a:ea typeface="ＭＳ Ｐゴシック" pitchFamily="50" charset="-128"/>
              </a:rPr>
              <a:t>Execution</a:t>
            </a:r>
          </a:p>
        </p:txBody>
      </p:sp>
      <p:sp>
        <p:nvSpPr>
          <p:cNvPr id="18" name="Line 49"/>
          <p:cNvSpPr>
            <a:spLocks noChangeShapeType="1"/>
          </p:cNvSpPr>
          <p:nvPr/>
        </p:nvSpPr>
        <p:spPr bwMode="auto">
          <a:xfrm>
            <a:off x="46863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19" name="Line 50"/>
          <p:cNvSpPr>
            <a:spLocks noChangeShapeType="1"/>
          </p:cNvSpPr>
          <p:nvPr/>
        </p:nvSpPr>
        <p:spPr bwMode="auto">
          <a:xfrm>
            <a:off x="44577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0" name="Line 51"/>
          <p:cNvSpPr>
            <a:spLocks noChangeShapeType="1"/>
          </p:cNvSpPr>
          <p:nvPr/>
        </p:nvSpPr>
        <p:spPr bwMode="auto">
          <a:xfrm>
            <a:off x="42291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1" name="Line 53"/>
          <p:cNvSpPr>
            <a:spLocks noChangeShapeType="1"/>
          </p:cNvSpPr>
          <p:nvPr/>
        </p:nvSpPr>
        <p:spPr bwMode="auto">
          <a:xfrm>
            <a:off x="246697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2" name="Line 54"/>
          <p:cNvSpPr>
            <a:spLocks noChangeShapeType="1"/>
          </p:cNvSpPr>
          <p:nvPr/>
        </p:nvSpPr>
        <p:spPr bwMode="auto">
          <a:xfrm>
            <a:off x="2209800"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3" name="Line 55"/>
          <p:cNvSpPr>
            <a:spLocks noChangeShapeType="1"/>
          </p:cNvSpPr>
          <p:nvPr/>
        </p:nvSpPr>
        <p:spPr bwMode="auto">
          <a:xfrm>
            <a:off x="1971675" y="2362200"/>
            <a:ext cx="9525" cy="561975"/>
          </a:xfrm>
          <a:prstGeom prst="line">
            <a:avLst/>
          </a:prstGeom>
          <a:noFill/>
          <a:ln w="38100">
            <a:solidFill>
              <a:schemeClr val="tx1"/>
            </a:solidFill>
            <a:round/>
            <a:headEnd type="triangle" w="med" len="sm"/>
            <a:tailEnd type="triangle" w="med" len="sm"/>
          </a:ln>
          <a:effectLst/>
        </p:spPr>
        <p:txBody>
          <a:bodyPr/>
          <a:lstStyle/>
          <a:p>
            <a:endParaRPr lang="en-US"/>
          </a:p>
        </p:txBody>
      </p:sp>
      <p:sp>
        <p:nvSpPr>
          <p:cNvPr id="24" name="Line 62"/>
          <p:cNvSpPr>
            <a:spLocks noChangeShapeType="1"/>
          </p:cNvSpPr>
          <p:nvPr/>
        </p:nvSpPr>
        <p:spPr bwMode="auto">
          <a:xfrm>
            <a:off x="4129088" y="2935288"/>
            <a:ext cx="719137" cy="0"/>
          </a:xfrm>
          <a:prstGeom prst="line">
            <a:avLst/>
          </a:prstGeom>
          <a:noFill/>
          <a:ln w="38100">
            <a:solidFill>
              <a:srgbClr val="FF0000"/>
            </a:solidFill>
            <a:round/>
            <a:headEnd/>
            <a:tailEnd/>
          </a:ln>
          <a:effectLst/>
        </p:spPr>
        <p:txBody>
          <a:bodyPr/>
          <a:lstStyle/>
          <a:p>
            <a:endParaRPr lang="en-US"/>
          </a:p>
        </p:txBody>
      </p:sp>
      <p:sp>
        <p:nvSpPr>
          <p:cNvPr id="25" name="Line 63"/>
          <p:cNvSpPr>
            <a:spLocks noChangeShapeType="1"/>
          </p:cNvSpPr>
          <p:nvPr/>
        </p:nvSpPr>
        <p:spPr bwMode="auto">
          <a:xfrm>
            <a:off x="1876425" y="2935288"/>
            <a:ext cx="685800" cy="0"/>
          </a:xfrm>
          <a:prstGeom prst="line">
            <a:avLst/>
          </a:prstGeom>
          <a:noFill/>
          <a:ln w="38100">
            <a:solidFill>
              <a:srgbClr val="FF0000"/>
            </a:solidFill>
            <a:round/>
            <a:headEnd/>
            <a:tailEnd/>
          </a:ln>
          <a:effectLst/>
        </p:spPr>
        <p:txBody>
          <a:bodyPr/>
          <a:lstStyle/>
          <a:p>
            <a:endParaRPr lang="en-US"/>
          </a:p>
        </p:txBody>
      </p:sp>
      <p:grpSp>
        <p:nvGrpSpPr>
          <p:cNvPr id="26" name="Group 91"/>
          <p:cNvGrpSpPr>
            <a:grpSpLocks/>
          </p:cNvGrpSpPr>
          <p:nvPr/>
        </p:nvGrpSpPr>
        <p:grpSpPr bwMode="auto">
          <a:xfrm>
            <a:off x="2895600" y="1828800"/>
            <a:ext cx="3886200" cy="609600"/>
            <a:chOff x="1824" y="1152"/>
            <a:chExt cx="2448" cy="384"/>
          </a:xfrm>
        </p:grpSpPr>
        <p:sp>
          <p:nvSpPr>
            <p:cNvPr id="27" name="Text Box 35"/>
            <p:cNvSpPr txBox="1">
              <a:spLocks noChangeArrowheads="1"/>
            </p:cNvSpPr>
            <p:nvPr/>
          </p:nvSpPr>
          <p:spPr bwMode="auto">
            <a:xfrm>
              <a:off x="1824" y="1152"/>
              <a:ext cx="667" cy="250"/>
            </a:xfrm>
            <a:prstGeom prst="rect">
              <a:avLst/>
            </a:prstGeom>
            <a:noFill/>
            <a:ln w="9525">
              <a:noFill/>
              <a:miter lim="800000"/>
              <a:headEnd/>
              <a:tailEnd/>
            </a:ln>
            <a:effectLst/>
          </p:spPr>
          <p:txBody>
            <a:bodyPr wrap="none">
              <a:spAutoFit/>
            </a:bodyPr>
            <a:lstStyle/>
            <a:p>
              <a:r>
                <a:rPr lang="en-US" altLang="ja-JP" sz="2000" b="1">
                  <a:ea typeface="ＭＳ Ｐゴシック" pitchFamily="50" charset="-128"/>
                </a:rPr>
                <a:t>errors</a:t>
              </a:r>
            </a:p>
          </p:txBody>
        </p:sp>
        <p:sp>
          <p:nvSpPr>
            <p:cNvPr id="28" name="Line 65"/>
            <p:cNvSpPr>
              <a:spLocks noChangeShapeType="1"/>
            </p:cNvSpPr>
            <p:nvPr/>
          </p:nvSpPr>
          <p:spPr bwMode="auto">
            <a:xfrm>
              <a:off x="1968" y="1440"/>
              <a:ext cx="96" cy="96"/>
            </a:xfrm>
            <a:prstGeom prst="line">
              <a:avLst/>
            </a:prstGeom>
            <a:noFill/>
            <a:ln w="38100">
              <a:solidFill>
                <a:schemeClr val="tx1"/>
              </a:solidFill>
              <a:round/>
              <a:headEnd/>
              <a:tailEnd/>
            </a:ln>
            <a:effectLst/>
          </p:spPr>
          <p:txBody>
            <a:bodyPr/>
            <a:lstStyle/>
            <a:p>
              <a:endParaRPr lang="en-US"/>
            </a:p>
          </p:txBody>
        </p:sp>
        <p:sp>
          <p:nvSpPr>
            <p:cNvPr id="29" name="Line 66"/>
            <p:cNvSpPr>
              <a:spLocks noChangeShapeType="1"/>
            </p:cNvSpPr>
            <p:nvPr/>
          </p:nvSpPr>
          <p:spPr bwMode="auto">
            <a:xfrm flipV="1">
              <a:off x="1968" y="1440"/>
              <a:ext cx="96" cy="96"/>
            </a:xfrm>
            <a:prstGeom prst="line">
              <a:avLst/>
            </a:prstGeom>
            <a:noFill/>
            <a:ln w="38100">
              <a:solidFill>
                <a:schemeClr val="tx1"/>
              </a:solidFill>
              <a:round/>
              <a:headEnd/>
              <a:tailEnd/>
            </a:ln>
            <a:effectLst/>
          </p:spPr>
          <p:txBody>
            <a:bodyPr/>
            <a:lstStyle/>
            <a:p>
              <a:endParaRPr lang="en-US"/>
            </a:p>
          </p:txBody>
        </p:sp>
        <p:sp>
          <p:nvSpPr>
            <p:cNvPr id="30" name="Line 74"/>
            <p:cNvSpPr>
              <a:spLocks noChangeShapeType="1"/>
            </p:cNvSpPr>
            <p:nvPr/>
          </p:nvSpPr>
          <p:spPr bwMode="auto">
            <a:xfrm>
              <a:off x="2304" y="1440"/>
              <a:ext cx="96" cy="96"/>
            </a:xfrm>
            <a:prstGeom prst="line">
              <a:avLst/>
            </a:prstGeom>
            <a:noFill/>
            <a:ln w="38100">
              <a:solidFill>
                <a:schemeClr val="tx1"/>
              </a:solidFill>
              <a:round/>
              <a:headEnd/>
              <a:tailEnd/>
            </a:ln>
            <a:effectLst/>
          </p:spPr>
          <p:txBody>
            <a:bodyPr/>
            <a:lstStyle/>
            <a:p>
              <a:endParaRPr lang="en-US"/>
            </a:p>
          </p:txBody>
        </p:sp>
        <p:sp>
          <p:nvSpPr>
            <p:cNvPr id="31" name="Line 75"/>
            <p:cNvSpPr>
              <a:spLocks noChangeShapeType="1"/>
            </p:cNvSpPr>
            <p:nvPr/>
          </p:nvSpPr>
          <p:spPr bwMode="auto">
            <a:xfrm flipV="1">
              <a:off x="2304" y="1440"/>
              <a:ext cx="96" cy="96"/>
            </a:xfrm>
            <a:prstGeom prst="line">
              <a:avLst/>
            </a:prstGeom>
            <a:noFill/>
            <a:ln w="38100">
              <a:solidFill>
                <a:schemeClr val="tx1"/>
              </a:solidFill>
              <a:round/>
              <a:headEnd/>
              <a:tailEnd/>
            </a:ln>
            <a:effectLst/>
          </p:spPr>
          <p:txBody>
            <a:bodyPr/>
            <a:lstStyle/>
            <a:p>
              <a:endParaRPr lang="en-US"/>
            </a:p>
          </p:txBody>
        </p:sp>
        <p:sp>
          <p:nvSpPr>
            <p:cNvPr id="32" name="Line 76"/>
            <p:cNvSpPr>
              <a:spLocks noChangeShapeType="1"/>
            </p:cNvSpPr>
            <p:nvPr/>
          </p:nvSpPr>
          <p:spPr bwMode="auto">
            <a:xfrm>
              <a:off x="3168" y="1440"/>
              <a:ext cx="96" cy="96"/>
            </a:xfrm>
            <a:prstGeom prst="line">
              <a:avLst/>
            </a:prstGeom>
            <a:noFill/>
            <a:ln w="38100">
              <a:solidFill>
                <a:schemeClr val="tx1"/>
              </a:solidFill>
              <a:round/>
              <a:headEnd/>
              <a:tailEnd/>
            </a:ln>
            <a:effectLst/>
          </p:spPr>
          <p:txBody>
            <a:bodyPr/>
            <a:lstStyle/>
            <a:p>
              <a:endParaRPr lang="en-US"/>
            </a:p>
          </p:txBody>
        </p:sp>
        <p:sp>
          <p:nvSpPr>
            <p:cNvPr id="33" name="Line 77"/>
            <p:cNvSpPr>
              <a:spLocks noChangeShapeType="1"/>
            </p:cNvSpPr>
            <p:nvPr/>
          </p:nvSpPr>
          <p:spPr bwMode="auto">
            <a:xfrm flipV="1">
              <a:off x="3168" y="1440"/>
              <a:ext cx="96" cy="96"/>
            </a:xfrm>
            <a:prstGeom prst="line">
              <a:avLst/>
            </a:prstGeom>
            <a:noFill/>
            <a:ln w="38100">
              <a:solidFill>
                <a:schemeClr val="tx1"/>
              </a:solidFill>
              <a:round/>
              <a:headEnd/>
              <a:tailEnd/>
            </a:ln>
            <a:effectLst/>
          </p:spPr>
          <p:txBody>
            <a:bodyPr/>
            <a:lstStyle/>
            <a:p>
              <a:endParaRPr lang="en-US"/>
            </a:p>
          </p:txBody>
        </p:sp>
        <p:sp>
          <p:nvSpPr>
            <p:cNvPr id="34" name="Line 78"/>
            <p:cNvSpPr>
              <a:spLocks noChangeShapeType="1"/>
            </p:cNvSpPr>
            <p:nvPr/>
          </p:nvSpPr>
          <p:spPr bwMode="auto">
            <a:xfrm>
              <a:off x="3456" y="1440"/>
              <a:ext cx="96" cy="96"/>
            </a:xfrm>
            <a:prstGeom prst="line">
              <a:avLst/>
            </a:prstGeom>
            <a:noFill/>
            <a:ln w="38100">
              <a:solidFill>
                <a:schemeClr val="tx1"/>
              </a:solidFill>
              <a:round/>
              <a:headEnd/>
              <a:tailEnd/>
            </a:ln>
            <a:effectLst/>
          </p:spPr>
          <p:txBody>
            <a:bodyPr/>
            <a:lstStyle/>
            <a:p>
              <a:endParaRPr lang="en-US"/>
            </a:p>
          </p:txBody>
        </p:sp>
        <p:sp>
          <p:nvSpPr>
            <p:cNvPr id="35" name="Line 79"/>
            <p:cNvSpPr>
              <a:spLocks noChangeShapeType="1"/>
            </p:cNvSpPr>
            <p:nvPr/>
          </p:nvSpPr>
          <p:spPr bwMode="auto">
            <a:xfrm flipV="1">
              <a:off x="3456" y="1440"/>
              <a:ext cx="96" cy="96"/>
            </a:xfrm>
            <a:prstGeom prst="line">
              <a:avLst/>
            </a:prstGeom>
            <a:noFill/>
            <a:ln w="38100">
              <a:solidFill>
                <a:schemeClr val="tx1"/>
              </a:solidFill>
              <a:round/>
              <a:headEnd/>
              <a:tailEnd/>
            </a:ln>
            <a:effectLst/>
          </p:spPr>
          <p:txBody>
            <a:bodyPr/>
            <a:lstStyle/>
            <a:p>
              <a:endParaRPr lang="en-US"/>
            </a:p>
          </p:txBody>
        </p:sp>
        <p:sp>
          <p:nvSpPr>
            <p:cNvPr id="36" name="Line 80"/>
            <p:cNvSpPr>
              <a:spLocks noChangeShapeType="1"/>
            </p:cNvSpPr>
            <p:nvPr/>
          </p:nvSpPr>
          <p:spPr bwMode="auto">
            <a:xfrm>
              <a:off x="3744" y="1440"/>
              <a:ext cx="96" cy="96"/>
            </a:xfrm>
            <a:prstGeom prst="line">
              <a:avLst/>
            </a:prstGeom>
            <a:noFill/>
            <a:ln w="38100">
              <a:solidFill>
                <a:schemeClr val="tx1"/>
              </a:solidFill>
              <a:round/>
              <a:headEnd/>
              <a:tailEnd/>
            </a:ln>
            <a:effectLst/>
          </p:spPr>
          <p:txBody>
            <a:bodyPr/>
            <a:lstStyle/>
            <a:p>
              <a:endParaRPr lang="en-US"/>
            </a:p>
          </p:txBody>
        </p:sp>
        <p:sp>
          <p:nvSpPr>
            <p:cNvPr id="37" name="Line 81"/>
            <p:cNvSpPr>
              <a:spLocks noChangeShapeType="1"/>
            </p:cNvSpPr>
            <p:nvPr/>
          </p:nvSpPr>
          <p:spPr bwMode="auto">
            <a:xfrm flipV="1">
              <a:off x="3744" y="1440"/>
              <a:ext cx="96" cy="96"/>
            </a:xfrm>
            <a:prstGeom prst="line">
              <a:avLst/>
            </a:prstGeom>
            <a:noFill/>
            <a:ln w="38100">
              <a:solidFill>
                <a:schemeClr val="tx1"/>
              </a:solidFill>
              <a:round/>
              <a:headEnd/>
              <a:tailEnd/>
            </a:ln>
            <a:effectLst/>
          </p:spPr>
          <p:txBody>
            <a:bodyPr/>
            <a:lstStyle/>
            <a:p>
              <a:endParaRPr lang="en-US"/>
            </a:p>
          </p:txBody>
        </p:sp>
        <p:sp>
          <p:nvSpPr>
            <p:cNvPr id="38" name="Line 82"/>
            <p:cNvSpPr>
              <a:spLocks noChangeShapeType="1"/>
            </p:cNvSpPr>
            <p:nvPr/>
          </p:nvSpPr>
          <p:spPr bwMode="auto">
            <a:xfrm>
              <a:off x="4176" y="1440"/>
              <a:ext cx="96" cy="96"/>
            </a:xfrm>
            <a:prstGeom prst="line">
              <a:avLst/>
            </a:prstGeom>
            <a:noFill/>
            <a:ln w="38100">
              <a:solidFill>
                <a:schemeClr val="tx1"/>
              </a:solidFill>
              <a:round/>
              <a:headEnd/>
              <a:tailEnd/>
            </a:ln>
            <a:effectLst/>
          </p:spPr>
          <p:txBody>
            <a:bodyPr/>
            <a:lstStyle/>
            <a:p>
              <a:endParaRPr lang="en-US"/>
            </a:p>
          </p:txBody>
        </p:sp>
        <p:sp>
          <p:nvSpPr>
            <p:cNvPr id="39" name="Line 83"/>
            <p:cNvSpPr>
              <a:spLocks noChangeShapeType="1"/>
            </p:cNvSpPr>
            <p:nvPr/>
          </p:nvSpPr>
          <p:spPr bwMode="auto">
            <a:xfrm flipV="1">
              <a:off x="4176" y="1440"/>
              <a:ext cx="96" cy="96"/>
            </a:xfrm>
            <a:prstGeom prst="line">
              <a:avLst/>
            </a:prstGeom>
            <a:noFill/>
            <a:ln w="38100">
              <a:solidFill>
                <a:schemeClr val="tx1"/>
              </a:solidFill>
              <a:round/>
              <a:headEnd/>
              <a:tailEnd/>
            </a:ln>
            <a:effectLst/>
          </p:spPr>
          <p:txBody>
            <a:bodyPr/>
            <a:lstStyle/>
            <a:p>
              <a:endParaRPr lang="en-US"/>
            </a:p>
          </p:txBody>
        </p:sp>
      </p:grpSp>
      <p:sp>
        <p:nvSpPr>
          <p:cNvPr id="40" name="Content Placeholder 2"/>
          <p:cNvSpPr>
            <a:spLocks/>
          </p:cNvSpPr>
          <p:nvPr/>
        </p:nvSpPr>
        <p:spPr bwMode="auto">
          <a:xfrm>
            <a:off x="457200" y="3581400"/>
            <a:ext cx="8226425" cy="2541588"/>
          </a:xfrm>
          <a:prstGeom prst="rect">
            <a:avLst/>
          </a:prstGeom>
          <a:noFill/>
          <a:ln w="9525">
            <a:noFill/>
            <a:round/>
            <a:headEnd/>
            <a:tailEnd/>
          </a:ln>
        </p:spPr>
        <p:txBody>
          <a:bodyPr lIns="90000" tIns="46800" rIns="90000" bIns="46800"/>
          <a:lstStyle/>
          <a:p>
            <a:pPr marL="339725" indent="-339725" eaLnBrk="0" hangingPunct="0">
              <a:spcBef>
                <a:spcPts val="700"/>
              </a:spcBef>
              <a:buClr>
                <a:srgbClr val="993300"/>
              </a:buClr>
              <a:buSzPct val="100000"/>
              <a:buFont typeface="Wingdings" pitchFamily="2" charset="2"/>
              <a:buChar char=""/>
            </a:pPr>
            <a:r>
              <a:rPr lang="en-US" altLang="ja-JP" sz="2400" b="1">
                <a:solidFill>
                  <a:srgbClr val="000000"/>
                </a:solidFill>
                <a:ea typeface="ＭＳ Ｐゴシック" pitchFamily="50" charset="-128"/>
              </a:rPr>
              <a:t>Doing DMR 1% of time: we call it 1%-DMR.</a:t>
            </a:r>
          </a:p>
        </p:txBody>
      </p:sp>
      <p:sp>
        <p:nvSpPr>
          <p:cNvPr id="41" name="Content Placeholder 2"/>
          <p:cNvSpPr>
            <a:spLocks/>
          </p:cNvSpPr>
          <p:nvPr/>
        </p:nvSpPr>
        <p:spPr bwMode="auto">
          <a:xfrm>
            <a:off x="457200" y="4038600"/>
            <a:ext cx="8226425" cy="1703388"/>
          </a:xfrm>
          <a:prstGeom prst="rect">
            <a:avLst/>
          </a:prstGeom>
          <a:noFill/>
          <a:ln w="9525">
            <a:noFill/>
            <a:round/>
            <a:headEnd/>
            <a:tailEnd/>
          </a:ln>
        </p:spPr>
        <p:txBody>
          <a:bodyPr lIns="90000" tIns="46800" rIns="90000" bIns="46800"/>
          <a:lstStyle/>
          <a:p>
            <a:pPr marL="339725" indent="-339725" eaLnBrk="0" hangingPunct="0">
              <a:spcBef>
                <a:spcPts val="700"/>
              </a:spcBef>
              <a:buClr>
                <a:srgbClr val="993300"/>
              </a:buClr>
              <a:buSzPct val="100000"/>
              <a:buFont typeface="Wingdings" pitchFamily="2" charset="2"/>
              <a:buChar char=""/>
            </a:pPr>
            <a:r>
              <a:rPr lang="en-US" altLang="ja-JP" sz="2400" b="1">
                <a:solidFill>
                  <a:srgbClr val="000000"/>
                </a:solidFill>
                <a:ea typeface="ＭＳ Ｐゴシック" pitchFamily="50" charset="-128"/>
              </a:rPr>
              <a:t>It detects all permanent faults </a:t>
            </a:r>
            <a:r>
              <a:rPr lang="en-US" altLang="ja-JP" sz="2400" b="1">
                <a:solidFill>
                  <a:srgbClr val="FF3B3B"/>
                </a:solidFill>
                <a:ea typeface="ＭＳ Ｐゴシック" pitchFamily="50" charset="-128"/>
              </a:rPr>
              <a:t>eventually</a:t>
            </a:r>
            <a:r>
              <a:rPr lang="en-US" altLang="ja-JP" sz="2400" b="1">
                <a:solidFill>
                  <a:srgbClr val="000000"/>
                </a:solidFill>
                <a:ea typeface="ＭＳ Ｐゴシック" pitchFamily="50" charset="-128"/>
              </a:rPr>
              <a:t>.</a:t>
            </a:r>
          </a:p>
          <a:p>
            <a:pPr marL="739775" lvl="1" indent="-282575" eaLnBrk="0" hangingPunct="0">
              <a:spcBef>
                <a:spcPts val="700"/>
              </a:spcBef>
              <a:buClr>
                <a:srgbClr val="993300"/>
              </a:buClr>
              <a:buSzPct val="100000"/>
              <a:buFont typeface="Wingdings" pitchFamily="2" charset="2"/>
              <a:buChar char=""/>
            </a:pPr>
            <a:r>
              <a:rPr lang="en-US" altLang="ja-JP" sz="2400" b="1">
                <a:solidFill>
                  <a:srgbClr val="000000"/>
                </a:solidFill>
                <a:ea typeface="ＭＳ Ｐゴシック" pitchFamily="50" charset="-128"/>
              </a:rPr>
              <a:t>Faults continue generating errors.</a:t>
            </a:r>
          </a:p>
          <a:p>
            <a:pPr marL="339725" indent="-339725" eaLnBrk="0" hangingPunct="0">
              <a:spcBef>
                <a:spcPts val="700"/>
              </a:spcBef>
              <a:buClr>
                <a:srgbClr val="993300"/>
              </a:buClr>
              <a:buSzPct val="100000"/>
              <a:buFont typeface="Wingdings" pitchFamily="2" charset="2"/>
              <a:buChar char=""/>
            </a:pPr>
            <a:r>
              <a:rPr lang="en-US" altLang="ja-JP" sz="2400" b="1">
                <a:solidFill>
                  <a:srgbClr val="000000"/>
                </a:solidFill>
                <a:ea typeface="ＭＳ Ｐゴシック" pitchFamily="50" charset="-128"/>
              </a:rPr>
              <a:t>100% detection, no fault model assumption (like full-time DMR).</a:t>
            </a:r>
          </a:p>
          <a:p>
            <a:pPr marL="339725" indent="-339725" eaLnBrk="0" hangingPunct="0">
              <a:spcBef>
                <a:spcPts val="700"/>
              </a:spcBef>
              <a:buClr>
                <a:srgbClr val="993300"/>
              </a:buClr>
              <a:buSzPct val="100000"/>
              <a:buFont typeface="Wingdings" pitchFamily="2" charset="2"/>
              <a:buChar char=""/>
            </a:pPr>
            <a:r>
              <a:rPr lang="en-US" altLang="ja-JP" sz="2400" b="1">
                <a:solidFill>
                  <a:srgbClr val="000000"/>
                </a:solidFill>
                <a:ea typeface="ＭＳ Ｐゴシック" pitchFamily="50" charset="-128"/>
              </a:rPr>
              <a:t>The energy overhead is low.</a:t>
            </a:r>
          </a:p>
        </p:txBody>
      </p:sp>
      <p:sp>
        <p:nvSpPr>
          <p:cNvPr id="42" name="Footer Placeholder 41"/>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1">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1">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bldLvl="2"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DySER</a:t>
            </a:r>
            <a:r>
              <a:rPr lang="en-US" dirty="0" smtClean="0"/>
              <a:t> Architecture</a:t>
            </a:r>
            <a:endParaRPr lang="en-US" dirty="0"/>
          </a:p>
        </p:txBody>
      </p:sp>
      <p:grpSp>
        <p:nvGrpSpPr>
          <p:cNvPr id="6" name="群組 609"/>
          <p:cNvGrpSpPr/>
          <p:nvPr/>
        </p:nvGrpSpPr>
        <p:grpSpPr>
          <a:xfrm>
            <a:off x="323528" y="1600200"/>
            <a:ext cx="8575874" cy="3816648"/>
            <a:chOff x="323528" y="1556792"/>
            <a:chExt cx="8575874" cy="3816648"/>
          </a:xfrm>
          <a:effectLst>
            <a:outerShdw blurRad="50800" dist="38100" dir="2700000" algn="tl" rotWithShape="0">
              <a:prstClr val="black">
                <a:alpha val="40000"/>
              </a:prstClr>
            </a:outerShdw>
          </a:effectLst>
        </p:grpSpPr>
        <p:grpSp>
          <p:nvGrpSpPr>
            <p:cNvPr id="7" name="群組 728"/>
            <p:cNvGrpSpPr/>
            <p:nvPr/>
          </p:nvGrpSpPr>
          <p:grpSpPr>
            <a:xfrm>
              <a:off x="323528" y="1556792"/>
              <a:ext cx="8575874" cy="3816648"/>
              <a:chOff x="323528" y="1556792"/>
              <a:chExt cx="8575874" cy="3816648"/>
            </a:xfrm>
          </p:grpSpPr>
          <p:sp>
            <p:nvSpPr>
              <p:cNvPr id="9" name="AutoShape 5"/>
              <p:cNvSpPr>
                <a:spLocks noChangeAspect="1" noChangeArrowheads="1" noTextEdit="1"/>
              </p:cNvSpPr>
              <p:nvPr/>
            </p:nvSpPr>
            <p:spPr bwMode="auto">
              <a:xfrm>
                <a:off x="323528" y="1772816"/>
                <a:ext cx="8334194" cy="3600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 name="Rectangle 8"/>
              <p:cNvSpPr>
                <a:spLocks noChangeArrowheads="1"/>
              </p:cNvSpPr>
              <p:nvPr/>
            </p:nvSpPr>
            <p:spPr bwMode="auto">
              <a:xfrm>
                <a:off x="3414738" y="2687444"/>
                <a:ext cx="2955587" cy="2595029"/>
              </a:xfrm>
              <a:prstGeom prst="rect">
                <a:avLst/>
              </a:prstGeom>
              <a:solidFill>
                <a:srgbClr val="E5E5E5"/>
              </a:solidFill>
              <a:ln w="0">
                <a:solidFill>
                  <a:srgbClr val="E5E5E5"/>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 name="Line 9"/>
              <p:cNvSpPr>
                <a:spLocks noChangeShapeType="1"/>
              </p:cNvSpPr>
              <p:nvPr/>
            </p:nvSpPr>
            <p:spPr bwMode="auto">
              <a:xfrm flipH="1">
                <a:off x="3414738" y="5282473"/>
                <a:ext cx="295558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 name="Line 10"/>
              <p:cNvSpPr>
                <a:spLocks noChangeShapeType="1"/>
              </p:cNvSpPr>
              <p:nvPr/>
            </p:nvSpPr>
            <p:spPr bwMode="auto">
              <a:xfrm flipV="1">
                <a:off x="3414738" y="2687444"/>
                <a:ext cx="1654" cy="259502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 name="Line 11"/>
              <p:cNvSpPr>
                <a:spLocks noChangeShapeType="1"/>
              </p:cNvSpPr>
              <p:nvPr/>
            </p:nvSpPr>
            <p:spPr bwMode="auto">
              <a:xfrm>
                <a:off x="3414738" y="2687444"/>
                <a:ext cx="295558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 name="Line 12"/>
              <p:cNvSpPr>
                <a:spLocks noChangeShapeType="1"/>
              </p:cNvSpPr>
              <p:nvPr/>
            </p:nvSpPr>
            <p:spPr bwMode="auto">
              <a:xfrm>
                <a:off x="6370325" y="2687444"/>
                <a:ext cx="1654" cy="259502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 name="Freeform 18"/>
              <p:cNvSpPr>
                <a:spLocks/>
              </p:cNvSpPr>
              <p:nvPr/>
            </p:nvSpPr>
            <p:spPr bwMode="auto">
              <a:xfrm>
                <a:off x="3270846" y="2578284"/>
                <a:ext cx="2639685" cy="2421366"/>
              </a:xfrm>
              <a:custGeom>
                <a:avLst/>
                <a:gdLst/>
                <a:ahLst/>
                <a:cxnLst>
                  <a:cxn ang="0">
                    <a:pos x="0" y="0"/>
                  </a:cxn>
                  <a:cxn ang="0">
                    <a:pos x="324" y="0"/>
                  </a:cxn>
                  <a:cxn ang="0">
                    <a:pos x="324" y="5"/>
                  </a:cxn>
                  <a:cxn ang="0">
                    <a:pos x="1596" y="5"/>
                  </a:cxn>
                  <a:cxn ang="0">
                    <a:pos x="1596" y="259"/>
                  </a:cxn>
                  <a:cxn ang="0">
                    <a:pos x="324" y="259"/>
                  </a:cxn>
                  <a:cxn ang="0">
                    <a:pos x="324" y="1464"/>
                  </a:cxn>
                  <a:cxn ang="0">
                    <a:pos x="0" y="1464"/>
                  </a:cxn>
                  <a:cxn ang="0">
                    <a:pos x="0" y="0"/>
                  </a:cxn>
                </a:cxnLst>
                <a:rect l="0" t="0" r="r" b="b"/>
                <a:pathLst>
                  <a:path w="1596" h="1464">
                    <a:moveTo>
                      <a:pt x="0" y="0"/>
                    </a:moveTo>
                    <a:lnTo>
                      <a:pt x="324" y="0"/>
                    </a:lnTo>
                    <a:lnTo>
                      <a:pt x="324" y="5"/>
                    </a:lnTo>
                    <a:lnTo>
                      <a:pt x="1596" y="5"/>
                    </a:lnTo>
                    <a:lnTo>
                      <a:pt x="1596" y="259"/>
                    </a:lnTo>
                    <a:lnTo>
                      <a:pt x="324" y="259"/>
                    </a:lnTo>
                    <a:lnTo>
                      <a:pt x="324" y="1464"/>
                    </a:lnTo>
                    <a:lnTo>
                      <a:pt x="0" y="1464"/>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 name="Line 19"/>
              <p:cNvSpPr>
                <a:spLocks noChangeShapeType="1"/>
              </p:cNvSpPr>
              <p:nvPr/>
            </p:nvSpPr>
            <p:spPr bwMode="auto">
              <a:xfrm flipH="1">
                <a:off x="5745137"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 name="Line 20"/>
              <p:cNvSpPr>
                <a:spLocks noChangeShapeType="1"/>
              </p:cNvSpPr>
              <p:nvPr/>
            </p:nvSpPr>
            <p:spPr bwMode="auto">
              <a:xfrm flipH="1">
                <a:off x="5634323"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 name="Line 21"/>
              <p:cNvSpPr>
                <a:spLocks noChangeShapeType="1"/>
              </p:cNvSpPr>
              <p:nvPr/>
            </p:nvSpPr>
            <p:spPr bwMode="auto">
              <a:xfrm flipH="1">
                <a:off x="5526817"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 name="Line 22"/>
              <p:cNvSpPr>
                <a:spLocks noChangeShapeType="1"/>
              </p:cNvSpPr>
              <p:nvPr/>
            </p:nvSpPr>
            <p:spPr bwMode="auto">
              <a:xfrm flipH="1">
                <a:off x="5417657"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 name="Line 23"/>
              <p:cNvSpPr>
                <a:spLocks noChangeShapeType="1"/>
              </p:cNvSpPr>
              <p:nvPr/>
            </p:nvSpPr>
            <p:spPr bwMode="auto">
              <a:xfrm flipH="1">
                <a:off x="5306843"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 name="Line 24"/>
              <p:cNvSpPr>
                <a:spLocks noChangeShapeType="1"/>
              </p:cNvSpPr>
              <p:nvPr/>
            </p:nvSpPr>
            <p:spPr bwMode="auto">
              <a:xfrm flipH="1">
                <a:off x="519768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 name="Line 25"/>
              <p:cNvSpPr>
                <a:spLocks noChangeShapeType="1"/>
              </p:cNvSpPr>
              <p:nvPr/>
            </p:nvSpPr>
            <p:spPr bwMode="auto">
              <a:xfrm flipH="1">
                <a:off x="5086870"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 name="Line 26"/>
              <p:cNvSpPr>
                <a:spLocks noChangeShapeType="1"/>
              </p:cNvSpPr>
              <p:nvPr/>
            </p:nvSpPr>
            <p:spPr bwMode="auto">
              <a:xfrm flipH="1">
                <a:off x="4977710"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 name="Line 27"/>
              <p:cNvSpPr>
                <a:spLocks noChangeShapeType="1"/>
              </p:cNvSpPr>
              <p:nvPr/>
            </p:nvSpPr>
            <p:spPr bwMode="auto">
              <a:xfrm flipH="1">
                <a:off x="4870204"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 name="Line 28"/>
              <p:cNvSpPr>
                <a:spLocks noChangeShapeType="1"/>
              </p:cNvSpPr>
              <p:nvPr/>
            </p:nvSpPr>
            <p:spPr bwMode="auto">
              <a:xfrm flipH="1">
                <a:off x="4757736"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 name="Line 29"/>
              <p:cNvSpPr>
                <a:spLocks noChangeShapeType="1"/>
              </p:cNvSpPr>
              <p:nvPr/>
            </p:nvSpPr>
            <p:spPr bwMode="auto">
              <a:xfrm flipH="1">
                <a:off x="4650230"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 name="Line 30"/>
              <p:cNvSpPr>
                <a:spLocks noChangeShapeType="1"/>
              </p:cNvSpPr>
              <p:nvPr/>
            </p:nvSpPr>
            <p:spPr bwMode="auto">
              <a:xfrm flipH="1">
                <a:off x="4539416"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 name="Line 31"/>
              <p:cNvSpPr>
                <a:spLocks noChangeShapeType="1"/>
              </p:cNvSpPr>
              <p:nvPr/>
            </p:nvSpPr>
            <p:spPr bwMode="auto">
              <a:xfrm flipH="1">
                <a:off x="4430256"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 name="Line 32"/>
              <p:cNvSpPr>
                <a:spLocks noChangeShapeType="1"/>
              </p:cNvSpPr>
              <p:nvPr/>
            </p:nvSpPr>
            <p:spPr bwMode="auto">
              <a:xfrm flipH="1">
                <a:off x="4319442"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 name="Line 33"/>
              <p:cNvSpPr>
                <a:spLocks noChangeShapeType="1"/>
              </p:cNvSpPr>
              <p:nvPr/>
            </p:nvSpPr>
            <p:spPr bwMode="auto">
              <a:xfrm flipH="1">
                <a:off x="4210282"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 name="Line 34"/>
              <p:cNvSpPr>
                <a:spLocks noChangeShapeType="1"/>
              </p:cNvSpPr>
              <p:nvPr/>
            </p:nvSpPr>
            <p:spPr bwMode="auto">
              <a:xfrm flipH="1">
                <a:off x="410112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 name="Line 35"/>
              <p:cNvSpPr>
                <a:spLocks noChangeShapeType="1"/>
              </p:cNvSpPr>
              <p:nvPr/>
            </p:nvSpPr>
            <p:spPr bwMode="auto">
              <a:xfrm flipH="1">
                <a:off x="3990309"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 name="Line 36"/>
              <p:cNvSpPr>
                <a:spLocks noChangeShapeType="1"/>
              </p:cNvSpPr>
              <p:nvPr/>
            </p:nvSpPr>
            <p:spPr bwMode="auto">
              <a:xfrm flipH="1">
                <a:off x="388280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 name="Line 37"/>
              <p:cNvSpPr>
                <a:spLocks noChangeShapeType="1"/>
              </p:cNvSpPr>
              <p:nvPr/>
            </p:nvSpPr>
            <p:spPr bwMode="auto">
              <a:xfrm flipH="1">
                <a:off x="3806722" y="2586554"/>
                <a:ext cx="1984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 name="Line 38"/>
              <p:cNvSpPr>
                <a:spLocks noChangeShapeType="1"/>
              </p:cNvSpPr>
              <p:nvPr/>
            </p:nvSpPr>
            <p:spPr bwMode="auto">
              <a:xfrm flipV="1">
                <a:off x="3806722" y="2578284"/>
                <a:ext cx="1654" cy="827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 name="Line 39"/>
              <p:cNvSpPr>
                <a:spLocks noChangeShapeType="1"/>
              </p:cNvSpPr>
              <p:nvPr/>
            </p:nvSpPr>
            <p:spPr bwMode="auto">
              <a:xfrm flipH="1">
                <a:off x="3778605" y="2578284"/>
                <a:ext cx="2811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 name="Line 40"/>
              <p:cNvSpPr>
                <a:spLocks noChangeShapeType="1"/>
              </p:cNvSpPr>
              <p:nvPr/>
            </p:nvSpPr>
            <p:spPr bwMode="auto">
              <a:xfrm flipH="1">
                <a:off x="3669445"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 name="Line 41"/>
              <p:cNvSpPr>
                <a:spLocks noChangeShapeType="1"/>
              </p:cNvSpPr>
              <p:nvPr/>
            </p:nvSpPr>
            <p:spPr bwMode="auto">
              <a:xfrm flipH="1">
                <a:off x="3558631"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 name="Line 42"/>
              <p:cNvSpPr>
                <a:spLocks noChangeShapeType="1"/>
              </p:cNvSpPr>
              <p:nvPr/>
            </p:nvSpPr>
            <p:spPr bwMode="auto">
              <a:xfrm flipH="1">
                <a:off x="3449471"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 name="Line 43"/>
              <p:cNvSpPr>
                <a:spLocks noChangeShapeType="1"/>
              </p:cNvSpPr>
              <p:nvPr/>
            </p:nvSpPr>
            <p:spPr bwMode="auto">
              <a:xfrm flipH="1">
                <a:off x="3341965"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 name="Line 44"/>
              <p:cNvSpPr>
                <a:spLocks noChangeShapeType="1"/>
              </p:cNvSpPr>
              <p:nvPr/>
            </p:nvSpPr>
            <p:spPr bwMode="auto">
              <a:xfrm flipH="1">
                <a:off x="3270846" y="2578284"/>
                <a:ext cx="1488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 name="Line 45"/>
              <p:cNvSpPr>
                <a:spLocks noChangeShapeType="1"/>
              </p:cNvSpPr>
              <p:nvPr/>
            </p:nvSpPr>
            <p:spPr bwMode="auto">
              <a:xfrm>
                <a:off x="3270846" y="2578284"/>
                <a:ext cx="1654" cy="413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 name="Line 46"/>
              <p:cNvSpPr>
                <a:spLocks noChangeShapeType="1"/>
              </p:cNvSpPr>
              <p:nvPr/>
            </p:nvSpPr>
            <p:spPr bwMode="auto">
              <a:xfrm>
                <a:off x="3270846" y="2674212"/>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 name="Line 47"/>
              <p:cNvSpPr>
                <a:spLocks noChangeShapeType="1"/>
              </p:cNvSpPr>
              <p:nvPr/>
            </p:nvSpPr>
            <p:spPr bwMode="auto">
              <a:xfrm>
                <a:off x="3270846" y="278337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 name="Line 48"/>
              <p:cNvSpPr>
                <a:spLocks noChangeShapeType="1"/>
              </p:cNvSpPr>
              <p:nvPr/>
            </p:nvSpPr>
            <p:spPr bwMode="auto">
              <a:xfrm>
                <a:off x="3270846" y="289253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 name="Line 49"/>
              <p:cNvSpPr>
                <a:spLocks noChangeShapeType="1"/>
              </p:cNvSpPr>
              <p:nvPr/>
            </p:nvSpPr>
            <p:spPr bwMode="auto">
              <a:xfrm>
                <a:off x="3270846" y="300334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 name="Line 50"/>
              <p:cNvSpPr>
                <a:spLocks noChangeShapeType="1"/>
              </p:cNvSpPr>
              <p:nvPr/>
            </p:nvSpPr>
            <p:spPr bwMode="auto">
              <a:xfrm>
                <a:off x="3270846" y="311250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 name="Line 51"/>
              <p:cNvSpPr>
                <a:spLocks noChangeShapeType="1"/>
              </p:cNvSpPr>
              <p:nvPr/>
            </p:nvSpPr>
            <p:spPr bwMode="auto">
              <a:xfrm>
                <a:off x="3270846" y="322332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9" name="Line 52"/>
              <p:cNvSpPr>
                <a:spLocks noChangeShapeType="1"/>
              </p:cNvSpPr>
              <p:nvPr/>
            </p:nvSpPr>
            <p:spPr bwMode="auto">
              <a:xfrm>
                <a:off x="3270846" y="333248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0" name="Line 53"/>
              <p:cNvSpPr>
                <a:spLocks noChangeShapeType="1"/>
              </p:cNvSpPr>
              <p:nvPr/>
            </p:nvSpPr>
            <p:spPr bwMode="auto">
              <a:xfrm>
                <a:off x="3270846" y="343998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1" name="Line 54"/>
              <p:cNvSpPr>
                <a:spLocks noChangeShapeType="1"/>
              </p:cNvSpPr>
              <p:nvPr/>
            </p:nvSpPr>
            <p:spPr bwMode="auto">
              <a:xfrm>
                <a:off x="3270846" y="355245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2" name="Line 55"/>
              <p:cNvSpPr>
                <a:spLocks noChangeShapeType="1"/>
              </p:cNvSpPr>
              <p:nvPr/>
            </p:nvSpPr>
            <p:spPr bwMode="auto">
              <a:xfrm>
                <a:off x="3270846" y="365996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3" name="Line 56"/>
              <p:cNvSpPr>
                <a:spLocks noChangeShapeType="1"/>
              </p:cNvSpPr>
              <p:nvPr/>
            </p:nvSpPr>
            <p:spPr bwMode="auto">
              <a:xfrm>
                <a:off x="3270846" y="377077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4" name="Line 57"/>
              <p:cNvSpPr>
                <a:spLocks noChangeShapeType="1"/>
              </p:cNvSpPr>
              <p:nvPr/>
            </p:nvSpPr>
            <p:spPr bwMode="auto">
              <a:xfrm>
                <a:off x="3270846" y="387993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5" name="Line 58"/>
              <p:cNvSpPr>
                <a:spLocks noChangeShapeType="1"/>
              </p:cNvSpPr>
              <p:nvPr/>
            </p:nvSpPr>
            <p:spPr bwMode="auto">
              <a:xfrm>
                <a:off x="3270846" y="3990747"/>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6" name="Line 59"/>
              <p:cNvSpPr>
                <a:spLocks noChangeShapeType="1"/>
              </p:cNvSpPr>
              <p:nvPr/>
            </p:nvSpPr>
            <p:spPr bwMode="auto">
              <a:xfrm>
                <a:off x="3270846" y="409990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7" name="Line 60"/>
              <p:cNvSpPr>
                <a:spLocks noChangeShapeType="1"/>
              </p:cNvSpPr>
              <p:nvPr/>
            </p:nvSpPr>
            <p:spPr bwMode="auto">
              <a:xfrm>
                <a:off x="3270846" y="420906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8" name="Line 61"/>
              <p:cNvSpPr>
                <a:spLocks noChangeShapeType="1"/>
              </p:cNvSpPr>
              <p:nvPr/>
            </p:nvSpPr>
            <p:spPr bwMode="auto">
              <a:xfrm>
                <a:off x="3270846" y="431988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9" name="Line 62"/>
              <p:cNvSpPr>
                <a:spLocks noChangeShapeType="1"/>
              </p:cNvSpPr>
              <p:nvPr/>
            </p:nvSpPr>
            <p:spPr bwMode="auto">
              <a:xfrm>
                <a:off x="3270846" y="442904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0" name="Line 63"/>
              <p:cNvSpPr>
                <a:spLocks noChangeShapeType="1"/>
              </p:cNvSpPr>
              <p:nvPr/>
            </p:nvSpPr>
            <p:spPr bwMode="auto">
              <a:xfrm>
                <a:off x="3270846" y="453985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1" name="Line 64"/>
              <p:cNvSpPr>
                <a:spLocks noChangeShapeType="1"/>
              </p:cNvSpPr>
              <p:nvPr/>
            </p:nvSpPr>
            <p:spPr bwMode="auto">
              <a:xfrm>
                <a:off x="3270846" y="464901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2" name="Line 65"/>
              <p:cNvSpPr>
                <a:spLocks noChangeShapeType="1"/>
              </p:cNvSpPr>
              <p:nvPr/>
            </p:nvSpPr>
            <p:spPr bwMode="auto">
              <a:xfrm>
                <a:off x="3270846" y="4759829"/>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3" name="Line 66"/>
              <p:cNvSpPr>
                <a:spLocks noChangeShapeType="1"/>
              </p:cNvSpPr>
              <p:nvPr/>
            </p:nvSpPr>
            <p:spPr bwMode="auto">
              <a:xfrm>
                <a:off x="3270846" y="486733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4" name="Line 67"/>
              <p:cNvSpPr>
                <a:spLocks noChangeShapeType="1"/>
              </p:cNvSpPr>
              <p:nvPr/>
            </p:nvSpPr>
            <p:spPr bwMode="auto">
              <a:xfrm>
                <a:off x="3270846" y="4976494"/>
                <a:ext cx="1654" cy="2315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5" name="Line 68"/>
              <p:cNvSpPr>
                <a:spLocks noChangeShapeType="1"/>
              </p:cNvSpPr>
              <p:nvPr/>
            </p:nvSpPr>
            <p:spPr bwMode="auto">
              <a:xfrm>
                <a:off x="3270846" y="4999650"/>
                <a:ext cx="33079"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6" name="Line 69"/>
              <p:cNvSpPr>
                <a:spLocks noChangeShapeType="1"/>
              </p:cNvSpPr>
              <p:nvPr/>
            </p:nvSpPr>
            <p:spPr bwMode="auto">
              <a:xfrm>
                <a:off x="3358504"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7" name="Line 70"/>
              <p:cNvSpPr>
                <a:spLocks noChangeShapeType="1"/>
              </p:cNvSpPr>
              <p:nvPr/>
            </p:nvSpPr>
            <p:spPr bwMode="auto">
              <a:xfrm>
                <a:off x="3467664"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8" name="Line 71"/>
              <p:cNvSpPr>
                <a:spLocks noChangeShapeType="1"/>
              </p:cNvSpPr>
              <p:nvPr/>
            </p:nvSpPr>
            <p:spPr bwMode="auto">
              <a:xfrm>
                <a:off x="3578478"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9" name="Line 72"/>
              <p:cNvSpPr>
                <a:spLocks noChangeShapeType="1"/>
              </p:cNvSpPr>
              <p:nvPr/>
            </p:nvSpPr>
            <p:spPr bwMode="auto">
              <a:xfrm>
                <a:off x="3687638"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0" name="Line 73"/>
              <p:cNvSpPr>
                <a:spLocks noChangeShapeType="1"/>
              </p:cNvSpPr>
              <p:nvPr/>
            </p:nvSpPr>
            <p:spPr bwMode="auto">
              <a:xfrm>
                <a:off x="3796798" y="4999650"/>
                <a:ext cx="992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1" name="Line 74"/>
              <p:cNvSpPr>
                <a:spLocks noChangeShapeType="1"/>
              </p:cNvSpPr>
              <p:nvPr/>
            </p:nvSpPr>
            <p:spPr bwMode="auto">
              <a:xfrm flipV="1">
                <a:off x="3806722" y="4953339"/>
                <a:ext cx="1654" cy="4631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2" name="Line 75"/>
              <p:cNvSpPr>
                <a:spLocks noChangeShapeType="1"/>
              </p:cNvSpPr>
              <p:nvPr/>
            </p:nvSpPr>
            <p:spPr bwMode="auto">
              <a:xfrm flipV="1">
                <a:off x="3806722" y="484252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3" name="Line 76"/>
              <p:cNvSpPr>
                <a:spLocks noChangeShapeType="1"/>
              </p:cNvSpPr>
              <p:nvPr/>
            </p:nvSpPr>
            <p:spPr bwMode="auto">
              <a:xfrm flipV="1">
                <a:off x="3806722" y="473336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4" name="Line 77"/>
              <p:cNvSpPr>
                <a:spLocks noChangeShapeType="1"/>
              </p:cNvSpPr>
              <p:nvPr/>
            </p:nvSpPr>
            <p:spPr bwMode="auto">
              <a:xfrm flipV="1">
                <a:off x="3806722" y="462586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5" name="Line 78"/>
              <p:cNvSpPr>
                <a:spLocks noChangeShapeType="1"/>
              </p:cNvSpPr>
              <p:nvPr/>
            </p:nvSpPr>
            <p:spPr bwMode="auto">
              <a:xfrm flipV="1">
                <a:off x="3806722" y="451504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6" name="Line 79"/>
              <p:cNvSpPr>
                <a:spLocks noChangeShapeType="1"/>
              </p:cNvSpPr>
              <p:nvPr/>
            </p:nvSpPr>
            <p:spPr bwMode="auto">
              <a:xfrm flipV="1">
                <a:off x="3806722" y="440588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7" name="Line 80"/>
              <p:cNvSpPr>
                <a:spLocks noChangeShapeType="1"/>
              </p:cNvSpPr>
              <p:nvPr/>
            </p:nvSpPr>
            <p:spPr bwMode="auto">
              <a:xfrm flipV="1">
                <a:off x="3806722" y="429507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8" name="Line 81"/>
              <p:cNvSpPr>
                <a:spLocks noChangeShapeType="1"/>
              </p:cNvSpPr>
              <p:nvPr/>
            </p:nvSpPr>
            <p:spPr bwMode="auto">
              <a:xfrm flipV="1">
                <a:off x="3806722" y="418591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9" name="Line 82"/>
              <p:cNvSpPr>
                <a:spLocks noChangeShapeType="1"/>
              </p:cNvSpPr>
              <p:nvPr/>
            </p:nvSpPr>
            <p:spPr bwMode="auto">
              <a:xfrm flipV="1">
                <a:off x="3806722" y="4075098"/>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0" name="Line 83"/>
              <p:cNvSpPr>
                <a:spLocks noChangeShapeType="1"/>
              </p:cNvSpPr>
              <p:nvPr/>
            </p:nvSpPr>
            <p:spPr bwMode="auto">
              <a:xfrm flipV="1">
                <a:off x="3806722" y="396593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1" name="Line 84"/>
              <p:cNvSpPr>
                <a:spLocks noChangeShapeType="1"/>
              </p:cNvSpPr>
              <p:nvPr/>
            </p:nvSpPr>
            <p:spPr bwMode="auto">
              <a:xfrm flipV="1">
                <a:off x="3806722" y="3856778"/>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2" name="Line 85"/>
              <p:cNvSpPr>
                <a:spLocks noChangeShapeType="1"/>
              </p:cNvSpPr>
              <p:nvPr/>
            </p:nvSpPr>
            <p:spPr bwMode="auto">
              <a:xfrm flipV="1">
                <a:off x="3806722" y="374596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3" name="Line 86"/>
              <p:cNvSpPr>
                <a:spLocks noChangeShapeType="1"/>
              </p:cNvSpPr>
              <p:nvPr/>
            </p:nvSpPr>
            <p:spPr bwMode="auto">
              <a:xfrm flipV="1">
                <a:off x="3806722" y="363680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4" name="Line 87"/>
              <p:cNvSpPr>
                <a:spLocks noChangeShapeType="1"/>
              </p:cNvSpPr>
              <p:nvPr/>
            </p:nvSpPr>
            <p:spPr bwMode="auto">
              <a:xfrm flipV="1">
                <a:off x="3806722" y="352599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5" name="Line 88"/>
              <p:cNvSpPr>
                <a:spLocks noChangeShapeType="1"/>
              </p:cNvSpPr>
              <p:nvPr/>
            </p:nvSpPr>
            <p:spPr bwMode="auto">
              <a:xfrm flipV="1">
                <a:off x="3806722" y="341848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6" name="Line 89"/>
              <p:cNvSpPr>
                <a:spLocks noChangeShapeType="1"/>
              </p:cNvSpPr>
              <p:nvPr/>
            </p:nvSpPr>
            <p:spPr bwMode="auto">
              <a:xfrm flipV="1">
                <a:off x="3806722" y="330932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7" name="Line 90"/>
              <p:cNvSpPr>
                <a:spLocks noChangeShapeType="1"/>
              </p:cNvSpPr>
              <p:nvPr/>
            </p:nvSpPr>
            <p:spPr bwMode="auto">
              <a:xfrm flipV="1">
                <a:off x="3806722" y="319851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8" name="Line 91"/>
              <p:cNvSpPr>
                <a:spLocks noChangeShapeType="1"/>
              </p:cNvSpPr>
              <p:nvPr/>
            </p:nvSpPr>
            <p:spPr bwMode="auto">
              <a:xfrm flipV="1">
                <a:off x="3806722" y="3089351"/>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9" name="Line 92"/>
              <p:cNvSpPr>
                <a:spLocks noChangeShapeType="1"/>
              </p:cNvSpPr>
              <p:nvPr/>
            </p:nvSpPr>
            <p:spPr bwMode="auto">
              <a:xfrm flipV="1">
                <a:off x="3806722" y="3006654"/>
                <a:ext cx="1654" cy="2646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0" name="Line 93"/>
              <p:cNvSpPr>
                <a:spLocks noChangeShapeType="1"/>
              </p:cNvSpPr>
              <p:nvPr/>
            </p:nvSpPr>
            <p:spPr bwMode="auto">
              <a:xfrm>
                <a:off x="3806722" y="3006654"/>
                <a:ext cx="2646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1" name="Line 94"/>
              <p:cNvSpPr>
                <a:spLocks noChangeShapeType="1"/>
              </p:cNvSpPr>
              <p:nvPr/>
            </p:nvSpPr>
            <p:spPr bwMode="auto">
              <a:xfrm>
                <a:off x="3887765"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2" name="Line 95"/>
              <p:cNvSpPr>
                <a:spLocks noChangeShapeType="1"/>
              </p:cNvSpPr>
              <p:nvPr/>
            </p:nvSpPr>
            <p:spPr bwMode="auto">
              <a:xfrm>
                <a:off x="3998578"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3" name="Line 96"/>
              <p:cNvSpPr>
                <a:spLocks noChangeShapeType="1"/>
              </p:cNvSpPr>
              <p:nvPr/>
            </p:nvSpPr>
            <p:spPr bwMode="auto">
              <a:xfrm>
                <a:off x="4106084"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4" name="Line 97"/>
              <p:cNvSpPr>
                <a:spLocks noChangeShapeType="1"/>
              </p:cNvSpPr>
              <p:nvPr/>
            </p:nvSpPr>
            <p:spPr bwMode="auto">
              <a:xfrm>
                <a:off x="4218552"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5" name="Line 98"/>
              <p:cNvSpPr>
                <a:spLocks noChangeShapeType="1"/>
              </p:cNvSpPr>
              <p:nvPr/>
            </p:nvSpPr>
            <p:spPr bwMode="auto">
              <a:xfrm>
                <a:off x="4326058"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6" name="Line 99"/>
              <p:cNvSpPr>
                <a:spLocks noChangeShapeType="1"/>
              </p:cNvSpPr>
              <p:nvPr/>
            </p:nvSpPr>
            <p:spPr bwMode="auto">
              <a:xfrm>
                <a:off x="4436872"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7" name="Line 100"/>
              <p:cNvSpPr>
                <a:spLocks noChangeShapeType="1"/>
              </p:cNvSpPr>
              <p:nvPr/>
            </p:nvSpPr>
            <p:spPr bwMode="auto">
              <a:xfrm>
                <a:off x="4546032"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8" name="Line 101"/>
              <p:cNvSpPr>
                <a:spLocks noChangeShapeType="1"/>
              </p:cNvSpPr>
              <p:nvPr/>
            </p:nvSpPr>
            <p:spPr bwMode="auto">
              <a:xfrm>
                <a:off x="4655192"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9" name="Line 102"/>
              <p:cNvSpPr>
                <a:spLocks noChangeShapeType="1"/>
              </p:cNvSpPr>
              <p:nvPr/>
            </p:nvSpPr>
            <p:spPr bwMode="auto">
              <a:xfrm>
                <a:off x="4766006"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0" name="Line 103"/>
              <p:cNvSpPr>
                <a:spLocks noChangeShapeType="1"/>
              </p:cNvSpPr>
              <p:nvPr/>
            </p:nvSpPr>
            <p:spPr bwMode="auto">
              <a:xfrm>
                <a:off x="4875166"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1" name="Line 104"/>
              <p:cNvSpPr>
                <a:spLocks noChangeShapeType="1"/>
              </p:cNvSpPr>
              <p:nvPr/>
            </p:nvSpPr>
            <p:spPr bwMode="auto">
              <a:xfrm>
                <a:off x="4985979"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2" name="Line 105"/>
              <p:cNvSpPr>
                <a:spLocks noChangeShapeType="1"/>
              </p:cNvSpPr>
              <p:nvPr/>
            </p:nvSpPr>
            <p:spPr bwMode="auto">
              <a:xfrm>
                <a:off x="5093485"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3" name="Line 106"/>
              <p:cNvSpPr>
                <a:spLocks noChangeShapeType="1"/>
              </p:cNvSpPr>
              <p:nvPr/>
            </p:nvSpPr>
            <p:spPr bwMode="auto">
              <a:xfrm>
                <a:off x="5205953"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4" name="Line 107"/>
              <p:cNvSpPr>
                <a:spLocks noChangeShapeType="1"/>
              </p:cNvSpPr>
              <p:nvPr/>
            </p:nvSpPr>
            <p:spPr bwMode="auto">
              <a:xfrm>
                <a:off x="5313459"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5" name="Line 108"/>
              <p:cNvSpPr>
                <a:spLocks noChangeShapeType="1"/>
              </p:cNvSpPr>
              <p:nvPr/>
            </p:nvSpPr>
            <p:spPr bwMode="auto">
              <a:xfrm>
                <a:off x="5422619"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 name="Line 109"/>
              <p:cNvSpPr>
                <a:spLocks noChangeShapeType="1"/>
              </p:cNvSpPr>
              <p:nvPr/>
            </p:nvSpPr>
            <p:spPr bwMode="auto">
              <a:xfrm>
                <a:off x="5533433"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7" name="Line 110"/>
              <p:cNvSpPr>
                <a:spLocks noChangeShapeType="1"/>
              </p:cNvSpPr>
              <p:nvPr/>
            </p:nvSpPr>
            <p:spPr bwMode="auto">
              <a:xfrm>
                <a:off x="5642593"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8" name="Line 111"/>
              <p:cNvSpPr>
                <a:spLocks noChangeShapeType="1"/>
              </p:cNvSpPr>
              <p:nvPr/>
            </p:nvSpPr>
            <p:spPr bwMode="auto">
              <a:xfrm>
                <a:off x="5753407"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9" name="Line 112"/>
              <p:cNvSpPr>
                <a:spLocks noChangeShapeType="1"/>
              </p:cNvSpPr>
              <p:nvPr/>
            </p:nvSpPr>
            <p:spPr bwMode="auto">
              <a:xfrm>
                <a:off x="5862566" y="3006654"/>
                <a:ext cx="4796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0" name="Line 113"/>
              <p:cNvSpPr>
                <a:spLocks noChangeShapeType="1"/>
              </p:cNvSpPr>
              <p:nvPr/>
            </p:nvSpPr>
            <p:spPr bwMode="auto">
              <a:xfrm flipV="1">
                <a:off x="5910531" y="2998384"/>
                <a:ext cx="1654" cy="827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1" name="Line 114"/>
              <p:cNvSpPr>
                <a:spLocks noChangeShapeType="1"/>
              </p:cNvSpPr>
              <p:nvPr/>
            </p:nvSpPr>
            <p:spPr bwMode="auto">
              <a:xfrm flipV="1">
                <a:off x="5910531" y="288922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2" name="Line 115"/>
              <p:cNvSpPr>
                <a:spLocks noChangeShapeType="1"/>
              </p:cNvSpPr>
              <p:nvPr/>
            </p:nvSpPr>
            <p:spPr bwMode="auto">
              <a:xfrm flipV="1">
                <a:off x="5910531" y="277841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3" name="Line 116"/>
              <p:cNvSpPr>
                <a:spLocks noChangeShapeType="1"/>
              </p:cNvSpPr>
              <p:nvPr/>
            </p:nvSpPr>
            <p:spPr bwMode="auto">
              <a:xfrm flipV="1">
                <a:off x="5910531" y="266925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4" name="Line 117"/>
              <p:cNvSpPr>
                <a:spLocks noChangeShapeType="1"/>
              </p:cNvSpPr>
              <p:nvPr/>
            </p:nvSpPr>
            <p:spPr bwMode="auto">
              <a:xfrm flipV="1">
                <a:off x="5910531" y="2586554"/>
                <a:ext cx="1654" cy="2811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5" name="Line 118"/>
              <p:cNvSpPr>
                <a:spLocks noChangeShapeType="1"/>
              </p:cNvSpPr>
              <p:nvPr/>
            </p:nvSpPr>
            <p:spPr bwMode="auto">
              <a:xfrm flipH="1">
                <a:off x="5854297"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6" name="Rectangle 119"/>
              <p:cNvSpPr>
                <a:spLocks noChangeArrowheads="1"/>
              </p:cNvSpPr>
              <p:nvPr/>
            </p:nvSpPr>
            <p:spPr bwMode="auto">
              <a:xfrm>
                <a:off x="6919433" y="3349019"/>
                <a:ext cx="669845" cy="10237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dirty="0"/>
              </a:p>
            </p:txBody>
          </p:sp>
          <p:sp>
            <p:nvSpPr>
              <p:cNvPr id="117" name="Line 120"/>
              <p:cNvSpPr>
                <a:spLocks noChangeShapeType="1"/>
              </p:cNvSpPr>
              <p:nvPr/>
            </p:nvSpPr>
            <p:spPr bwMode="auto">
              <a:xfrm flipH="1">
                <a:off x="6919433" y="4372807"/>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8" name="Line 121"/>
              <p:cNvSpPr>
                <a:spLocks noChangeShapeType="1"/>
              </p:cNvSpPr>
              <p:nvPr/>
            </p:nvSpPr>
            <p:spPr bwMode="auto">
              <a:xfrm flipV="1">
                <a:off x="6919433" y="3349019"/>
                <a:ext cx="1654" cy="10237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9" name="Line 122"/>
              <p:cNvSpPr>
                <a:spLocks noChangeShapeType="1"/>
              </p:cNvSpPr>
              <p:nvPr/>
            </p:nvSpPr>
            <p:spPr bwMode="auto">
              <a:xfrm>
                <a:off x="6919433" y="3349019"/>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0" name="Line 123"/>
              <p:cNvSpPr>
                <a:spLocks noChangeShapeType="1"/>
              </p:cNvSpPr>
              <p:nvPr/>
            </p:nvSpPr>
            <p:spPr bwMode="auto">
              <a:xfrm>
                <a:off x="7589278" y="3349019"/>
                <a:ext cx="1654" cy="10237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1" name="Line 124"/>
              <p:cNvSpPr>
                <a:spLocks noChangeShapeType="1"/>
              </p:cNvSpPr>
              <p:nvPr/>
            </p:nvSpPr>
            <p:spPr bwMode="auto">
              <a:xfrm>
                <a:off x="3136877" y="2427776"/>
                <a:ext cx="519998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2" name="Freeform 125"/>
              <p:cNvSpPr>
                <a:spLocks/>
              </p:cNvSpPr>
              <p:nvPr/>
            </p:nvSpPr>
            <p:spPr bwMode="auto">
              <a:xfrm>
                <a:off x="8318664" y="2391389"/>
                <a:ext cx="64504" cy="71119"/>
              </a:xfrm>
              <a:custGeom>
                <a:avLst/>
                <a:gdLst/>
                <a:ahLst/>
                <a:cxnLst>
                  <a:cxn ang="0">
                    <a:pos x="0" y="0"/>
                  </a:cxn>
                  <a:cxn ang="0">
                    <a:pos x="11" y="9"/>
                  </a:cxn>
                  <a:cxn ang="0">
                    <a:pos x="39" y="22"/>
                  </a:cxn>
                  <a:cxn ang="0">
                    <a:pos x="11" y="34"/>
                  </a:cxn>
                  <a:cxn ang="0">
                    <a:pos x="0" y="43"/>
                  </a:cxn>
                  <a:cxn ang="0">
                    <a:pos x="8" y="22"/>
                  </a:cxn>
                  <a:cxn ang="0">
                    <a:pos x="0" y="0"/>
                  </a:cxn>
                </a:cxnLst>
                <a:rect l="0" t="0" r="r" b="b"/>
                <a:pathLst>
                  <a:path w="39" h="43">
                    <a:moveTo>
                      <a:pt x="0" y="0"/>
                    </a:moveTo>
                    <a:lnTo>
                      <a:pt x="11" y="9"/>
                    </a:lnTo>
                    <a:lnTo>
                      <a:pt x="39" y="22"/>
                    </a:lnTo>
                    <a:lnTo>
                      <a:pt x="11" y="34"/>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3" name="Rectangle 126"/>
              <p:cNvSpPr>
                <a:spLocks noChangeArrowheads="1"/>
              </p:cNvSpPr>
              <p:nvPr/>
            </p:nvSpPr>
            <p:spPr bwMode="auto">
              <a:xfrm>
                <a:off x="6031268" y="2578284"/>
                <a:ext cx="535876" cy="2421366"/>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4" name="Line 127"/>
              <p:cNvSpPr>
                <a:spLocks noChangeShapeType="1"/>
              </p:cNvSpPr>
              <p:nvPr/>
            </p:nvSpPr>
            <p:spPr bwMode="auto">
              <a:xfrm flipH="1">
                <a:off x="6401750"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5" name="Line 128"/>
              <p:cNvSpPr>
                <a:spLocks noChangeShapeType="1"/>
              </p:cNvSpPr>
              <p:nvPr/>
            </p:nvSpPr>
            <p:spPr bwMode="auto">
              <a:xfrm flipH="1">
                <a:off x="6290936"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6" name="Line 129"/>
              <p:cNvSpPr>
                <a:spLocks noChangeShapeType="1"/>
              </p:cNvSpPr>
              <p:nvPr/>
            </p:nvSpPr>
            <p:spPr bwMode="auto">
              <a:xfrm flipH="1">
                <a:off x="6183430" y="4999650"/>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7" name="Line 130"/>
              <p:cNvSpPr>
                <a:spLocks noChangeShapeType="1"/>
              </p:cNvSpPr>
              <p:nvPr/>
            </p:nvSpPr>
            <p:spPr bwMode="auto">
              <a:xfrm flipH="1">
                <a:off x="6074271"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8" name="Line 131"/>
              <p:cNvSpPr>
                <a:spLocks noChangeShapeType="1"/>
              </p:cNvSpPr>
              <p:nvPr/>
            </p:nvSpPr>
            <p:spPr bwMode="auto">
              <a:xfrm flipV="1">
                <a:off x="6031268" y="4931838"/>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9" name="Line 132"/>
              <p:cNvSpPr>
                <a:spLocks noChangeShapeType="1"/>
              </p:cNvSpPr>
              <p:nvPr/>
            </p:nvSpPr>
            <p:spPr bwMode="auto">
              <a:xfrm flipV="1">
                <a:off x="6031268" y="4822678"/>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0" name="Line 133"/>
              <p:cNvSpPr>
                <a:spLocks noChangeShapeType="1"/>
              </p:cNvSpPr>
              <p:nvPr/>
            </p:nvSpPr>
            <p:spPr bwMode="auto">
              <a:xfrm flipV="1">
                <a:off x="6031268" y="471186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1" name="Line 134"/>
              <p:cNvSpPr>
                <a:spLocks noChangeShapeType="1"/>
              </p:cNvSpPr>
              <p:nvPr/>
            </p:nvSpPr>
            <p:spPr bwMode="auto">
              <a:xfrm flipV="1">
                <a:off x="6031268" y="460270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2" name="Line 135"/>
              <p:cNvSpPr>
                <a:spLocks noChangeShapeType="1"/>
              </p:cNvSpPr>
              <p:nvPr/>
            </p:nvSpPr>
            <p:spPr bwMode="auto">
              <a:xfrm flipV="1">
                <a:off x="6031268" y="449354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3" name="Line 136"/>
              <p:cNvSpPr>
                <a:spLocks noChangeShapeType="1"/>
              </p:cNvSpPr>
              <p:nvPr/>
            </p:nvSpPr>
            <p:spPr bwMode="auto">
              <a:xfrm flipV="1">
                <a:off x="6031268" y="438273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4" name="Line 137"/>
              <p:cNvSpPr>
                <a:spLocks noChangeShapeType="1"/>
              </p:cNvSpPr>
              <p:nvPr/>
            </p:nvSpPr>
            <p:spPr bwMode="auto">
              <a:xfrm flipV="1">
                <a:off x="6031268" y="427357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5" name="Line 138"/>
              <p:cNvSpPr>
                <a:spLocks noChangeShapeType="1"/>
              </p:cNvSpPr>
              <p:nvPr/>
            </p:nvSpPr>
            <p:spPr bwMode="auto">
              <a:xfrm flipV="1">
                <a:off x="6031268" y="416275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6" name="Line 139"/>
              <p:cNvSpPr>
                <a:spLocks noChangeShapeType="1"/>
              </p:cNvSpPr>
              <p:nvPr/>
            </p:nvSpPr>
            <p:spPr bwMode="auto">
              <a:xfrm flipV="1">
                <a:off x="6031268" y="405525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7" name="Line 140"/>
              <p:cNvSpPr>
                <a:spLocks noChangeShapeType="1"/>
              </p:cNvSpPr>
              <p:nvPr/>
            </p:nvSpPr>
            <p:spPr bwMode="auto">
              <a:xfrm flipV="1">
                <a:off x="6031268" y="394278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8" name="Line 141"/>
              <p:cNvSpPr>
                <a:spLocks noChangeShapeType="1"/>
              </p:cNvSpPr>
              <p:nvPr/>
            </p:nvSpPr>
            <p:spPr bwMode="auto">
              <a:xfrm flipV="1">
                <a:off x="6031268" y="383527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9" name="Line 142"/>
              <p:cNvSpPr>
                <a:spLocks noChangeShapeType="1"/>
              </p:cNvSpPr>
              <p:nvPr/>
            </p:nvSpPr>
            <p:spPr bwMode="auto">
              <a:xfrm flipV="1">
                <a:off x="6031268" y="3726117"/>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0" name="Line 143"/>
              <p:cNvSpPr>
                <a:spLocks noChangeShapeType="1"/>
              </p:cNvSpPr>
              <p:nvPr/>
            </p:nvSpPr>
            <p:spPr bwMode="auto">
              <a:xfrm flipV="1">
                <a:off x="6031268" y="3615303"/>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1" name="Line 144"/>
              <p:cNvSpPr>
                <a:spLocks noChangeShapeType="1"/>
              </p:cNvSpPr>
              <p:nvPr/>
            </p:nvSpPr>
            <p:spPr bwMode="auto">
              <a:xfrm flipV="1">
                <a:off x="6031268" y="3506143"/>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2" name="Line 145"/>
              <p:cNvSpPr>
                <a:spLocks noChangeShapeType="1"/>
              </p:cNvSpPr>
              <p:nvPr/>
            </p:nvSpPr>
            <p:spPr bwMode="auto">
              <a:xfrm flipV="1">
                <a:off x="6031268" y="339533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3" name="Line 146"/>
              <p:cNvSpPr>
                <a:spLocks noChangeShapeType="1"/>
              </p:cNvSpPr>
              <p:nvPr/>
            </p:nvSpPr>
            <p:spPr bwMode="auto">
              <a:xfrm flipV="1">
                <a:off x="6031268" y="328617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4" name="Line 147"/>
              <p:cNvSpPr>
                <a:spLocks noChangeShapeType="1"/>
              </p:cNvSpPr>
              <p:nvPr/>
            </p:nvSpPr>
            <p:spPr bwMode="auto">
              <a:xfrm flipV="1">
                <a:off x="6031268" y="317535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5" name="Line 148"/>
              <p:cNvSpPr>
                <a:spLocks noChangeShapeType="1"/>
              </p:cNvSpPr>
              <p:nvPr/>
            </p:nvSpPr>
            <p:spPr bwMode="auto">
              <a:xfrm flipV="1">
                <a:off x="6031268" y="306619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6" name="Line 149"/>
              <p:cNvSpPr>
                <a:spLocks noChangeShapeType="1"/>
              </p:cNvSpPr>
              <p:nvPr/>
            </p:nvSpPr>
            <p:spPr bwMode="auto">
              <a:xfrm flipV="1">
                <a:off x="6031268" y="295869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7" name="Line 150"/>
              <p:cNvSpPr>
                <a:spLocks noChangeShapeType="1"/>
              </p:cNvSpPr>
              <p:nvPr/>
            </p:nvSpPr>
            <p:spPr bwMode="auto">
              <a:xfrm flipV="1">
                <a:off x="6031268" y="284622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8" name="Line 151"/>
              <p:cNvSpPr>
                <a:spLocks noChangeShapeType="1"/>
              </p:cNvSpPr>
              <p:nvPr/>
            </p:nvSpPr>
            <p:spPr bwMode="auto">
              <a:xfrm flipV="1">
                <a:off x="6031268" y="273871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9" name="Line 152"/>
              <p:cNvSpPr>
                <a:spLocks noChangeShapeType="1"/>
              </p:cNvSpPr>
              <p:nvPr/>
            </p:nvSpPr>
            <p:spPr bwMode="auto">
              <a:xfrm flipV="1">
                <a:off x="6031268" y="262624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0" name="Line 153"/>
              <p:cNvSpPr>
                <a:spLocks noChangeShapeType="1"/>
              </p:cNvSpPr>
              <p:nvPr/>
            </p:nvSpPr>
            <p:spPr bwMode="auto">
              <a:xfrm>
                <a:off x="6036230"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1" name="Line 154"/>
              <p:cNvSpPr>
                <a:spLocks noChangeShapeType="1"/>
              </p:cNvSpPr>
              <p:nvPr/>
            </p:nvSpPr>
            <p:spPr bwMode="auto">
              <a:xfrm>
                <a:off x="6147044"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2" name="Line 155"/>
              <p:cNvSpPr>
                <a:spLocks noChangeShapeType="1"/>
              </p:cNvSpPr>
              <p:nvPr/>
            </p:nvSpPr>
            <p:spPr bwMode="auto">
              <a:xfrm>
                <a:off x="6256204" y="257828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3" name="Line 156"/>
              <p:cNvSpPr>
                <a:spLocks noChangeShapeType="1"/>
              </p:cNvSpPr>
              <p:nvPr/>
            </p:nvSpPr>
            <p:spPr bwMode="auto">
              <a:xfrm>
                <a:off x="6367018"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4" name="Line 157"/>
              <p:cNvSpPr>
                <a:spLocks noChangeShapeType="1"/>
              </p:cNvSpPr>
              <p:nvPr/>
            </p:nvSpPr>
            <p:spPr bwMode="auto">
              <a:xfrm>
                <a:off x="6476177" y="257828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5" name="Line 158"/>
              <p:cNvSpPr>
                <a:spLocks noChangeShapeType="1"/>
              </p:cNvSpPr>
              <p:nvPr/>
            </p:nvSpPr>
            <p:spPr bwMode="auto">
              <a:xfrm>
                <a:off x="6567144" y="259647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6" name="Line 159"/>
              <p:cNvSpPr>
                <a:spLocks noChangeShapeType="1"/>
              </p:cNvSpPr>
              <p:nvPr/>
            </p:nvSpPr>
            <p:spPr bwMode="auto">
              <a:xfrm>
                <a:off x="6567144" y="270729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7" name="Line 160"/>
              <p:cNvSpPr>
                <a:spLocks noChangeShapeType="1"/>
              </p:cNvSpPr>
              <p:nvPr/>
            </p:nvSpPr>
            <p:spPr bwMode="auto">
              <a:xfrm>
                <a:off x="6567144" y="281645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8" name="Line 161"/>
              <p:cNvSpPr>
                <a:spLocks noChangeShapeType="1"/>
              </p:cNvSpPr>
              <p:nvPr/>
            </p:nvSpPr>
            <p:spPr bwMode="auto">
              <a:xfrm>
                <a:off x="6567144" y="292726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9" name="Line 162"/>
              <p:cNvSpPr>
                <a:spLocks noChangeShapeType="1"/>
              </p:cNvSpPr>
              <p:nvPr/>
            </p:nvSpPr>
            <p:spPr bwMode="auto">
              <a:xfrm>
                <a:off x="6567144" y="303642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0" name="Line 163"/>
              <p:cNvSpPr>
                <a:spLocks noChangeShapeType="1"/>
              </p:cNvSpPr>
              <p:nvPr/>
            </p:nvSpPr>
            <p:spPr bwMode="auto">
              <a:xfrm>
                <a:off x="6567144" y="3147239"/>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1" name="Line 164"/>
              <p:cNvSpPr>
                <a:spLocks noChangeShapeType="1"/>
              </p:cNvSpPr>
              <p:nvPr/>
            </p:nvSpPr>
            <p:spPr bwMode="auto">
              <a:xfrm>
                <a:off x="6567144" y="3256399"/>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2" name="Line 165"/>
              <p:cNvSpPr>
                <a:spLocks noChangeShapeType="1"/>
              </p:cNvSpPr>
              <p:nvPr/>
            </p:nvSpPr>
            <p:spPr bwMode="auto">
              <a:xfrm>
                <a:off x="6567144" y="336390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3" name="Line 166"/>
              <p:cNvSpPr>
                <a:spLocks noChangeShapeType="1"/>
              </p:cNvSpPr>
              <p:nvPr/>
            </p:nvSpPr>
            <p:spPr bwMode="auto">
              <a:xfrm>
                <a:off x="6567144" y="347637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4" name="Line 167"/>
              <p:cNvSpPr>
                <a:spLocks noChangeShapeType="1"/>
              </p:cNvSpPr>
              <p:nvPr/>
            </p:nvSpPr>
            <p:spPr bwMode="auto">
              <a:xfrm>
                <a:off x="6567144" y="358387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5" name="Line 168"/>
              <p:cNvSpPr>
                <a:spLocks noChangeShapeType="1"/>
              </p:cNvSpPr>
              <p:nvPr/>
            </p:nvSpPr>
            <p:spPr bwMode="auto">
              <a:xfrm>
                <a:off x="6567144" y="369634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6" name="Line 169"/>
              <p:cNvSpPr>
                <a:spLocks noChangeShapeType="1"/>
              </p:cNvSpPr>
              <p:nvPr/>
            </p:nvSpPr>
            <p:spPr bwMode="auto">
              <a:xfrm>
                <a:off x="6567144" y="380385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7" name="Line 170"/>
              <p:cNvSpPr>
                <a:spLocks noChangeShapeType="1"/>
              </p:cNvSpPr>
              <p:nvPr/>
            </p:nvSpPr>
            <p:spPr bwMode="auto">
              <a:xfrm>
                <a:off x="6567144" y="391632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8" name="Line 171"/>
              <p:cNvSpPr>
                <a:spLocks noChangeShapeType="1"/>
              </p:cNvSpPr>
              <p:nvPr/>
            </p:nvSpPr>
            <p:spPr bwMode="auto">
              <a:xfrm>
                <a:off x="6567144" y="402382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9" name="Line 172"/>
              <p:cNvSpPr>
                <a:spLocks noChangeShapeType="1"/>
              </p:cNvSpPr>
              <p:nvPr/>
            </p:nvSpPr>
            <p:spPr bwMode="auto">
              <a:xfrm>
                <a:off x="6567144" y="413298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0" name="Line 173"/>
              <p:cNvSpPr>
                <a:spLocks noChangeShapeType="1"/>
              </p:cNvSpPr>
              <p:nvPr/>
            </p:nvSpPr>
            <p:spPr bwMode="auto">
              <a:xfrm>
                <a:off x="6567144" y="424380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1" name="Line 174"/>
              <p:cNvSpPr>
                <a:spLocks noChangeShapeType="1"/>
              </p:cNvSpPr>
              <p:nvPr/>
            </p:nvSpPr>
            <p:spPr bwMode="auto">
              <a:xfrm>
                <a:off x="6567144" y="435296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2" name="Line 175"/>
              <p:cNvSpPr>
                <a:spLocks noChangeShapeType="1"/>
              </p:cNvSpPr>
              <p:nvPr/>
            </p:nvSpPr>
            <p:spPr bwMode="auto">
              <a:xfrm>
                <a:off x="6567144" y="4463774"/>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3" name="Line 176"/>
              <p:cNvSpPr>
                <a:spLocks noChangeShapeType="1"/>
              </p:cNvSpPr>
              <p:nvPr/>
            </p:nvSpPr>
            <p:spPr bwMode="auto">
              <a:xfrm>
                <a:off x="6567144" y="457293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4" name="Line 177"/>
              <p:cNvSpPr>
                <a:spLocks noChangeShapeType="1"/>
              </p:cNvSpPr>
              <p:nvPr/>
            </p:nvSpPr>
            <p:spPr bwMode="auto">
              <a:xfrm>
                <a:off x="6567144" y="468044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5" name="Line 178"/>
              <p:cNvSpPr>
                <a:spLocks noChangeShapeType="1"/>
              </p:cNvSpPr>
              <p:nvPr/>
            </p:nvSpPr>
            <p:spPr bwMode="auto">
              <a:xfrm>
                <a:off x="6567144" y="479290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6" name="Line 179"/>
              <p:cNvSpPr>
                <a:spLocks noChangeShapeType="1"/>
              </p:cNvSpPr>
              <p:nvPr/>
            </p:nvSpPr>
            <p:spPr bwMode="auto">
              <a:xfrm>
                <a:off x="6567144" y="490041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7" name="Line 180"/>
              <p:cNvSpPr>
                <a:spLocks noChangeShapeType="1"/>
              </p:cNvSpPr>
              <p:nvPr/>
            </p:nvSpPr>
            <p:spPr bwMode="auto">
              <a:xfrm flipH="1">
                <a:off x="6510910"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8" name="Line 218"/>
              <p:cNvSpPr>
                <a:spLocks noChangeShapeType="1"/>
              </p:cNvSpPr>
              <p:nvPr/>
            </p:nvSpPr>
            <p:spPr bwMode="auto">
              <a:xfrm>
                <a:off x="4253285" y="3172048"/>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9" name="Freeform 219"/>
              <p:cNvSpPr>
                <a:spLocks/>
              </p:cNvSpPr>
              <p:nvPr/>
            </p:nvSpPr>
            <p:spPr bwMode="auto">
              <a:xfrm>
                <a:off x="4761044" y="3134007"/>
                <a:ext cx="62850" cy="74427"/>
              </a:xfrm>
              <a:custGeom>
                <a:avLst/>
                <a:gdLst/>
                <a:ahLst/>
                <a:cxnLst>
                  <a:cxn ang="0">
                    <a:pos x="0" y="0"/>
                  </a:cxn>
                  <a:cxn ang="0">
                    <a:pos x="11" y="10"/>
                  </a:cxn>
                  <a:cxn ang="0">
                    <a:pos x="24" y="17"/>
                  </a:cxn>
                  <a:cxn ang="0">
                    <a:pos x="38" y="23"/>
                  </a:cxn>
                  <a:cxn ang="0">
                    <a:pos x="11" y="36"/>
                  </a:cxn>
                  <a:cxn ang="0">
                    <a:pos x="0" y="45"/>
                  </a:cxn>
                  <a:cxn ang="0">
                    <a:pos x="8" y="23"/>
                  </a:cxn>
                  <a:cxn ang="0">
                    <a:pos x="0" y="0"/>
                  </a:cxn>
                </a:cxnLst>
                <a:rect l="0" t="0" r="r" b="b"/>
                <a:pathLst>
                  <a:path w="38" h="45">
                    <a:moveTo>
                      <a:pt x="0" y="0"/>
                    </a:moveTo>
                    <a:lnTo>
                      <a:pt x="11" y="10"/>
                    </a:lnTo>
                    <a:lnTo>
                      <a:pt x="24" y="17"/>
                    </a:lnTo>
                    <a:lnTo>
                      <a:pt x="38" y="23"/>
                    </a:lnTo>
                    <a:lnTo>
                      <a:pt x="11" y="36"/>
                    </a:lnTo>
                    <a:lnTo>
                      <a:pt x="0" y="45"/>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0" name="Line 220"/>
              <p:cNvSpPr>
                <a:spLocks noChangeShapeType="1"/>
              </p:cNvSpPr>
              <p:nvPr/>
            </p:nvSpPr>
            <p:spPr bwMode="auto">
              <a:xfrm>
                <a:off x="4253285" y="3917974"/>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1" name="Freeform 221"/>
              <p:cNvSpPr>
                <a:spLocks/>
              </p:cNvSpPr>
              <p:nvPr/>
            </p:nvSpPr>
            <p:spPr bwMode="auto">
              <a:xfrm>
                <a:off x="4761044" y="3879933"/>
                <a:ext cx="62850" cy="76081"/>
              </a:xfrm>
              <a:custGeom>
                <a:avLst/>
                <a:gdLst/>
                <a:ahLst/>
                <a:cxnLst>
                  <a:cxn ang="0">
                    <a:pos x="0" y="0"/>
                  </a:cxn>
                  <a:cxn ang="0">
                    <a:pos x="11" y="9"/>
                  </a:cxn>
                  <a:cxn ang="0">
                    <a:pos x="24" y="17"/>
                  </a:cxn>
                  <a:cxn ang="0">
                    <a:pos x="38" y="23"/>
                  </a:cxn>
                  <a:cxn ang="0">
                    <a:pos x="24" y="29"/>
                  </a:cxn>
                  <a:cxn ang="0">
                    <a:pos x="11" y="37"/>
                  </a:cxn>
                  <a:cxn ang="0">
                    <a:pos x="0" y="46"/>
                  </a:cxn>
                  <a:cxn ang="0">
                    <a:pos x="8" y="23"/>
                  </a:cxn>
                  <a:cxn ang="0">
                    <a:pos x="0" y="0"/>
                  </a:cxn>
                </a:cxnLst>
                <a:rect l="0" t="0" r="r" b="b"/>
                <a:pathLst>
                  <a:path w="38" h="46">
                    <a:moveTo>
                      <a:pt x="0" y="0"/>
                    </a:moveTo>
                    <a:lnTo>
                      <a:pt x="11" y="9"/>
                    </a:lnTo>
                    <a:lnTo>
                      <a:pt x="24" y="17"/>
                    </a:lnTo>
                    <a:lnTo>
                      <a:pt x="38" y="23"/>
                    </a:lnTo>
                    <a:lnTo>
                      <a:pt x="24" y="29"/>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2" name="Line 222"/>
              <p:cNvSpPr>
                <a:spLocks noChangeShapeType="1"/>
              </p:cNvSpPr>
              <p:nvPr/>
            </p:nvSpPr>
            <p:spPr bwMode="auto">
              <a:xfrm flipH="1">
                <a:off x="4292980" y="3218358"/>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3" name="Freeform 223"/>
              <p:cNvSpPr>
                <a:spLocks/>
              </p:cNvSpPr>
              <p:nvPr/>
            </p:nvSpPr>
            <p:spPr bwMode="auto">
              <a:xfrm>
                <a:off x="4245016" y="3180318"/>
                <a:ext cx="66158" cy="76081"/>
              </a:xfrm>
              <a:custGeom>
                <a:avLst/>
                <a:gdLst/>
                <a:ahLst/>
                <a:cxnLst>
                  <a:cxn ang="0">
                    <a:pos x="40" y="0"/>
                  </a:cxn>
                  <a:cxn ang="0">
                    <a:pos x="32" y="23"/>
                  </a:cxn>
                  <a:cxn ang="0">
                    <a:pos x="40" y="46"/>
                  </a:cxn>
                  <a:cxn ang="0">
                    <a:pos x="22" y="32"/>
                  </a:cxn>
                  <a:cxn ang="0">
                    <a:pos x="0" y="23"/>
                  </a:cxn>
                  <a:cxn ang="0">
                    <a:pos x="22" y="14"/>
                  </a:cxn>
                  <a:cxn ang="0">
                    <a:pos x="40" y="0"/>
                  </a:cxn>
                </a:cxnLst>
                <a:rect l="0" t="0" r="r" b="b"/>
                <a:pathLst>
                  <a:path w="40" h="46">
                    <a:moveTo>
                      <a:pt x="40" y="0"/>
                    </a:moveTo>
                    <a:lnTo>
                      <a:pt x="32" y="23"/>
                    </a:lnTo>
                    <a:lnTo>
                      <a:pt x="40" y="46"/>
                    </a:lnTo>
                    <a:lnTo>
                      <a:pt x="22" y="32"/>
                    </a:lnTo>
                    <a:lnTo>
                      <a:pt x="0" y="23"/>
                    </a:lnTo>
                    <a:lnTo>
                      <a:pt x="22" y="14"/>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4" name="Line 224"/>
              <p:cNvSpPr>
                <a:spLocks noChangeShapeType="1"/>
              </p:cNvSpPr>
              <p:nvPr/>
            </p:nvSpPr>
            <p:spPr bwMode="auto">
              <a:xfrm>
                <a:off x="5912185" y="3952707"/>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5" name="Freeform 225"/>
              <p:cNvSpPr>
                <a:spLocks/>
              </p:cNvSpPr>
              <p:nvPr/>
            </p:nvSpPr>
            <p:spPr bwMode="auto">
              <a:xfrm>
                <a:off x="6113966" y="3916320"/>
                <a:ext cx="64504" cy="72773"/>
              </a:xfrm>
              <a:custGeom>
                <a:avLst/>
                <a:gdLst/>
                <a:ahLst/>
                <a:cxnLst>
                  <a:cxn ang="0">
                    <a:pos x="0" y="0"/>
                  </a:cxn>
                  <a:cxn ang="0">
                    <a:pos x="11" y="9"/>
                  </a:cxn>
                  <a:cxn ang="0">
                    <a:pos x="25" y="16"/>
                  </a:cxn>
                  <a:cxn ang="0">
                    <a:pos x="39" y="22"/>
                  </a:cxn>
                  <a:cxn ang="0">
                    <a:pos x="25" y="29"/>
                  </a:cxn>
                  <a:cxn ang="0">
                    <a:pos x="11" y="36"/>
                  </a:cxn>
                  <a:cxn ang="0">
                    <a:pos x="0" y="44"/>
                  </a:cxn>
                  <a:cxn ang="0">
                    <a:pos x="8" y="22"/>
                  </a:cxn>
                  <a:cxn ang="0">
                    <a:pos x="0" y="0"/>
                  </a:cxn>
                </a:cxnLst>
                <a:rect l="0" t="0" r="r" b="b"/>
                <a:pathLst>
                  <a:path w="39" h="44">
                    <a:moveTo>
                      <a:pt x="0" y="0"/>
                    </a:moveTo>
                    <a:lnTo>
                      <a:pt x="11" y="9"/>
                    </a:lnTo>
                    <a:lnTo>
                      <a:pt x="25" y="16"/>
                    </a:lnTo>
                    <a:lnTo>
                      <a:pt x="39" y="22"/>
                    </a:lnTo>
                    <a:lnTo>
                      <a:pt x="25" y="29"/>
                    </a:lnTo>
                    <a:lnTo>
                      <a:pt x="11" y="36"/>
                    </a:lnTo>
                    <a:lnTo>
                      <a:pt x="0" y="44"/>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6" name="Line 226"/>
              <p:cNvSpPr>
                <a:spLocks noChangeShapeType="1"/>
              </p:cNvSpPr>
              <p:nvPr/>
            </p:nvSpPr>
            <p:spPr bwMode="auto">
              <a:xfrm>
                <a:off x="6510911" y="4075098"/>
                <a:ext cx="35063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7" name="Freeform 227"/>
              <p:cNvSpPr>
                <a:spLocks/>
              </p:cNvSpPr>
              <p:nvPr/>
            </p:nvSpPr>
            <p:spPr bwMode="auto">
              <a:xfrm>
                <a:off x="6845006" y="4038712"/>
                <a:ext cx="62850" cy="69465"/>
              </a:xfrm>
              <a:custGeom>
                <a:avLst/>
                <a:gdLst/>
                <a:ahLst/>
                <a:cxnLst>
                  <a:cxn ang="0">
                    <a:pos x="0" y="0"/>
                  </a:cxn>
                  <a:cxn ang="0">
                    <a:pos x="18" y="11"/>
                  </a:cxn>
                  <a:cxn ang="0">
                    <a:pos x="38" y="22"/>
                  </a:cxn>
                  <a:cxn ang="0">
                    <a:pos x="18" y="31"/>
                  </a:cxn>
                  <a:cxn ang="0">
                    <a:pos x="0" y="42"/>
                  </a:cxn>
                  <a:cxn ang="0">
                    <a:pos x="7" y="22"/>
                  </a:cxn>
                  <a:cxn ang="0">
                    <a:pos x="0" y="0"/>
                  </a:cxn>
                </a:cxnLst>
                <a:rect l="0" t="0" r="r" b="b"/>
                <a:pathLst>
                  <a:path w="38" h="42">
                    <a:moveTo>
                      <a:pt x="0" y="0"/>
                    </a:moveTo>
                    <a:lnTo>
                      <a:pt x="18" y="11"/>
                    </a:lnTo>
                    <a:lnTo>
                      <a:pt x="38" y="22"/>
                    </a:lnTo>
                    <a:lnTo>
                      <a:pt x="18" y="31"/>
                    </a:lnTo>
                    <a:lnTo>
                      <a:pt x="0" y="42"/>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8" name="Line 228"/>
              <p:cNvSpPr>
                <a:spLocks noChangeShapeType="1"/>
              </p:cNvSpPr>
              <p:nvPr/>
            </p:nvSpPr>
            <p:spPr bwMode="auto">
              <a:xfrm flipH="1">
                <a:off x="4292980" y="3970900"/>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9" name="Freeform 229"/>
              <p:cNvSpPr>
                <a:spLocks/>
              </p:cNvSpPr>
              <p:nvPr/>
            </p:nvSpPr>
            <p:spPr bwMode="auto">
              <a:xfrm>
                <a:off x="4245016" y="3932859"/>
                <a:ext cx="66158" cy="76081"/>
              </a:xfrm>
              <a:custGeom>
                <a:avLst/>
                <a:gdLst/>
                <a:ahLst/>
                <a:cxnLst>
                  <a:cxn ang="0">
                    <a:pos x="40" y="0"/>
                  </a:cxn>
                  <a:cxn ang="0">
                    <a:pos x="32" y="23"/>
                  </a:cxn>
                  <a:cxn ang="0">
                    <a:pos x="40" y="46"/>
                  </a:cxn>
                  <a:cxn ang="0">
                    <a:pos x="22" y="32"/>
                  </a:cxn>
                  <a:cxn ang="0">
                    <a:pos x="0" y="23"/>
                  </a:cxn>
                  <a:cxn ang="0">
                    <a:pos x="22" y="14"/>
                  </a:cxn>
                  <a:cxn ang="0">
                    <a:pos x="40" y="0"/>
                  </a:cxn>
                </a:cxnLst>
                <a:rect l="0" t="0" r="r" b="b"/>
                <a:pathLst>
                  <a:path w="40" h="46">
                    <a:moveTo>
                      <a:pt x="40" y="0"/>
                    </a:moveTo>
                    <a:lnTo>
                      <a:pt x="32" y="23"/>
                    </a:lnTo>
                    <a:lnTo>
                      <a:pt x="40" y="46"/>
                    </a:lnTo>
                    <a:lnTo>
                      <a:pt x="22" y="32"/>
                    </a:lnTo>
                    <a:lnTo>
                      <a:pt x="0" y="23"/>
                    </a:lnTo>
                    <a:lnTo>
                      <a:pt x="22" y="14"/>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0" name="Line 230"/>
              <p:cNvSpPr>
                <a:spLocks noChangeShapeType="1"/>
              </p:cNvSpPr>
              <p:nvPr/>
            </p:nvSpPr>
            <p:spPr bwMode="auto">
              <a:xfrm>
                <a:off x="4134202" y="3299401"/>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1" name="Freeform 231"/>
              <p:cNvSpPr>
                <a:spLocks/>
              </p:cNvSpPr>
              <p:nvPr/>
            </p:nvSpPr>
            <p:spPr bwMode="auto">
              <a:xfrm>
                <a:off x="4096161" y="3769120"/>
                <a:ext cx="79389" cy="62850"/>
              </a:xfrm>
              <a:custGeom>
                <a:avLst/>
                <a:gdLst/>
                <a:ahLst/>
                <a:cxnLst>
                  <a:cxn ang="0">
                    <a:pos x="0" y="0"/>
                  </a:cxn>
                  <a:cxn ang="0">
                    <a:pos x="23" y="8"/>
                  </a:cxn>
                  <a:cxn ang="0">
                    <a:pos x="48" y="0"/>
                  </a:cxn>
                  <a:cxn ang="0">
                    <a:pos x="34" y="18"/>
                  </a:cxn>
                  <a:cxn ang="0">
                    <a:pos x="23" y="38"/>
                  </a:cxn>
                  <a:cxn ang="0">
                    <a:pos x="17" y="24"/>
                  </a:cxn>
                  <a:cxn ang="0">
                    <a:pos x="9" y="11"/>
                  </a:cxn>
                  <a:cxn ang="0">
                    <a:pos x="0" y="0"/>
                  </a:cxn>
                </a:cxnLst>
                <a:rect l="0" t="0" r="r" b="b"/>
                <a:pathLst>
                  <a:path w="48" h="38">
                    <a:moveTo>
                      <a:pt x="0" y="0"/>
                    </a:moveTo>
                    <a:lnTo>
                      <a:pt x="23" y="8"/>
                    </a:lnTo>
                    <a:lnTo>
                      <a:pt x="48" y="0"/>
                    </a:lnTo>
                    <a:lnTo>
                      <a:pt x="34" y="18"/>
                    </a:lnTo>
                    <a:lnTo>
                      <a:pt x="23" y="38"/>
                    </a:lnTo>
                    <a:lnTo>
                      <a:pt x="17" y="24"/>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2" name="Line 232"/>
              <p:cNvSpPr>
                <a:spLocks noChangeShapeType="1"/>
              </p:cNvSpPr>
              <p:nvPr/>
            </p:nvSpPr>
            <p:spPr bwMode="auto">
              <a:xfrm>
                <a:off x="4906591" y="3299401"/>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3" name="Freeform 233"/>
              <p:cNvSpPr>
                <a:spLocks/>
              </p:cNvSpPr>
              <p:nvPr/>
            </p:nvSpPr>
            <p:spPr bwMode="auto">
              <a:xfrm>
                <a:off x="4870204" y="3769120"/>
                <a:ext cx="77735" cy="62850"/>
              </a:xfrm>
              <a:custGeom>
                <a:avLst/>
                <a:gdLst/>
                <a:ahLst/>
                <a:cxnLst>
                  <a:cxn ang="0">
                    <a:pos x="0" y="0"/>
                  </a:cxn>
                  <a:cxn ang="0">
                    <a:pos x="22" y="8"/>
                  </a:cxn>
                  <a:cxn ang="0">
                    <a:pos x="47" y="0"/>
                  </a:cxn>
                  <a:cxn ang="0">
                    <a:pos x="33" y="18"/>
                  </a:cxn>
                  <a:cxn ang="0">
                    <a:pos x="22" y="38"/>
                  </a:cxn>
                  <a:cxn ang="0">
                    <a:pos x="16" y="24"/>
                  </a:cxn>
                  <a:cxn ang="0">
                    <a:pos x="9" y="11"/>
                  </a:cxn>
                  <a:cxn ang="0">
                    <a:pos x="0" y="0"/>
                  </a:cxn>
                </a:cxnLst>
                <a:rect l="0" t="0" r="r" b="b"/>
                <a:pathLst>
                  <a:path w="47" h="38">
                    <a:moveTo>
                      <a:pt x="0" y="0"/>
                    </a:moveTo>
                    <a:lnTo>
                      <a:pt x="22" y="8"/>
                    </a:lnTo>
                    <a:lnTo>
                      <a:pt x="47" y="0"/>
                    </a:lnTo>
                    <a:lnTo>
                      <a:pt x="33" y="18"/>
                    </a:lnTo>
                    <a:lnTo>
                      <a:pt x="22" y="38"/>
                    </a:lnTo>
                    <a:lnTo>
                      <a:pt x="16" y="24"/>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4" name="Line 234"/>
              <p:cNvSpPr>
                <a:spLocks noChangeShapeType="1"/>
              </p:cNvSpPr>
              <p:nvPr/>
            </p:nvSpPr>
            <p:spPr bwMode="auto">
              <a:xfrm>
                <a:off x="4949593" y="2889224"/>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5" name="Freeform 235"/>
              <p:cNvSpPr>
                <a:spLocks/>
              </p:cNvSpPr>
              <p:nvPr/>
            </p:nvSpPr>
            <p:spPr bwMode="auto">
              <a:xfrm>
                <a:off x="4906591" y="2993422"/>
                <a:ext cx="86005" cy="77735"/>
              </a:xfrm>
              <a:custGeom>
                <a:avLst/>
                <a:gdLst/>
                <a:ahLst/>
                <a:cxnLst>
                  <a:cxn ang="0">
                    <a:pos x="0" y="0"/>
                  </a:cxn>
                  <a:cxn ang="0">
                    <a:pos x="26" y="9"/>
                  </a:cxn>
                  <a:cxn ang="0">
                    <a:pos x="52" y="0"/>
                  </a:cxn>
                  <a:cxn ang="0">
                    <a:pos x="39" y="21"/>
                  </a:cxn>
                  <a:cxn ang="0">
                    <a:pos x="26" y="47"/>
                  </a:cxn>
                  <a:cxn ang="0">
                    <a:pos x="16" y="21"/>
                  </a:cxn>
                  <a:cxn ang="0">
                    <a:pos x="0" y="0"/>
                  </a:cxn>
                </a:cxnLst>
                <a:rect l="0" t="0" r="r" b="b"/>
                <a:pathLst>
                  <a:path w="52" h="47">
                    <a:moveTo>
                      <a:pt x="0" y="0"/>
                    </a:moveTo>
                    <a:lnTo>
                      <a:pt x="26" y="9"/>
                    </a:lnTo>
                    <a:lnTo>
                      <a:pt x="52" y="0"/>
                    </a:lnTo>
                    <a:lnTo>
                      <a:pt x="39" y="21"/>
                    </a:lnTo>
                    <a:lnTo>
                      <a:pt x="26" y="47"/>
                    </a:lnTo>
                    <a:lnTo>
                      <a:pt x="16"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6" name="Line 236"/>
              <p:cNvSpPr>
                <a:spLocks noChangeShapeType="1"/>
              </p:cNvSpPr>
              <p:nvPr/>
            </p:nvSpPr>
            <p:spPr bwMode="auto">
              <a:xfrm>
                <a:off x="4159011" y="2889224"/>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7" name="Freeform 237"/>
              <p:cNvSpPr>
                <a:spLocks/>
              </p:cNvSpPr>
              <p:nvPr/>
            </p:nvSpPr>
            <p:spPr bwMode="auto">
              <a:xfrm>
                <a:off x="4117662" y="2993422"/>
                <a:ext cx="87659" cy="77735"/>
              </a:xfrm>
              <a:custGeom>
                <a:avLst/>
                <a:gdLst/>
                <a:ahLst/>
                <a:cxnLst>
                  <a:cxn ang="0">
                    <a:pos x="0" y="0"/>
                  </a:cxn>
                  <a:cxn ang="0">
                    <a:pos x="25" y="9"/>
                  </a:cxn>
                  <a:cxn ang="0">
                    <a:pos x="53" y="0"/>
                  </a:cxn>
                  <a:cxn ang="0">
                    <a:pos x="38" y="21"/>
                  </a:cxn>
                  <a:cxn ang="0">
                    <a:pos x="25" y="47"/>
                  </a:cxn>
                  <a:cxn ang="0">
                    <a:pos x="15" y="21"/>
                  </a:cxn>
                  <a:cxn ang="0">
                    <a:pos x="0" y="0"/>
                  </a:cxn>
                </a:cxnLst>
                <a:rect l="0" t="0" r="r" b="b"/>
                <a:pathLst>
                  <a:path w="53" h="47">
                    <a:moveTo>
                      <a:pt x="0" y="0"/>
                    </a:moveTo>
                    <a:lnTo>
                      <a:pt x="25" y="9"/>
                    </a:lnTo>
                    <a:lnTo>
                      <a:pt x="53" y="0"/>
                    </a:lnTo>
                    <a:lnTo>
                      <a:pt x="38" y="21"/>
                    </a:lnTo>
                    <a:lnTo>
                      <a:pt x="25" y="47"/>
                    </a:lnTo>
                    <a:lnTo>
                      <a:pt x="15"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8" name="Line 238"/>
              <p:cNvSpPr>
                <a:spLocks noChangeShapeType="1"/>
              </p:cNvSpPr>
              <p:nvPr/>
            </p:nvSpPr>
            <p:spPr bwMode="auto">
              <a:xfrm flipV="1">
                <a:off x="4190436" y="333909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9" name="Freeform 239"/>
              <p:cNvSpPr>
                <a:spLocks/>
              </p:cNvSpPr>
              <p:nvPr/>
            </p:nvSpPr>
            <p:spPr bwMode="auto">
              <a:xfrm>
                <a:off x="4152395" y="3291131"/>
                <a:ext cx="77735" cy="67811"/>
              </a:xfrm>
              <a:custGeom>
                <a:avLst/>
                <a:gdLst/>
                <a:ahLst/>
                <a:cxnLst>
                  <a:cxn ang="0">
                    <a:pos x="23" y="0"/>
                  </a:cxn>
                  <a:cxn ang="0">
                    <a:pos x="29" y="14"/>
                  </a:cxn>
                  <a:cxn ang="0">
                    <a:pos x="38" y="29"/>
                  </a:cxn>
                  <a:cxn ang="0">
                    <a:pos x="47" y="41"/>
                  </a:cxn>
                  <a:cxn ang="0">
                    <a:pos x="23" y="32"/>
                  </a:cxn>
                  <a:cxn ang="0">
                    <a:pos x="0" y="41"/>
                  </a:cxn>
                  <a:cxn ang="0">
                    <a:pos x="14" y="22"/>
                  </a:cxn>
                  <a:cxn ang="0">
                    <a:pos x="23" y="0"/>
                  </a:cxn>
                </a:cxnLst>
                <a:rect l="0" t="0" r="r" b="b"/>
                <a:pathLst>
                  <a:path w="47" h="41">
                    <a:moveTo>
                      <a:pt x="23" y="0"/>
                    </a:moveTo>
                    <a:lnTo>
                      <a:pt x="29" y="14"/>
                    </a:lnTo>
                    <a:lnTo>
                      <a:pt x="38" y="29"/>
                    </a:lnTo>
                    <a:lnTo>
                      <a:pt x="47" y="41"/>
                    </a:lnTo>
                    <a:lnTo>
                      <a:pt x="23" y="32"/>
                    </a:lnTo>
                    <a:lnTo>
                      <a:pt x="0" y="41"/>
                    </a:lnTo>
                    <a:lnTo>
                      <a:pt x="14" y="22"/>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0" name="Line 240"/>
              <p:cNvSpPr>
                <a:spLocks noChangeShapeType="1"/>
              </p:cNvSpPr>
              <p:nvPr/>
            </p:nvSpPr>
            <p:spPr bwMode="auto">
              <a:xfrm flipV="1">
                <a:off x="4957863" y="333909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1" name="Freeform 241"/>
              <p:cNvSpPr>
                <a:spLocks/>
              </p:cNvSpPr>
              <p:nvPr/>
            </p:nvSpPr>
            <p:spPr bwMode="auto">
              <a:xfrm>
                <a:off x="4918168" y="3291131"/>
                <a:ext cx="77735" cy="67811"/>
              </a:xfrm>
              <a:custGeom>
                <a:avLst/>
                <a:gdLst/>
                <a:ahLst/>
                <a:cxnLst>
                  <a:cxn ang="0">
                    <a:pos x="24" y="0"/>
                  </a:cxn>
                  <a:cxn ang="0">
                    <a:pos x="33" y="22"/>
                  </a:cxn>
                  <a:cxn ang="0">
                    <a:pos x="47" y="41"/>
                  </a:cxn>
                  <a:cxn ang="0">
                    <a:pos x="24" y="32"/>
                  </a:cxn>
                  <a:cxn ang="0">
                    <a:pos x="0" y="41"/>
                  </a:cxn>
                  <a:cxn ang="0">
                    <a:pos x="13" y="22"/>
                  </a:cxn>
                  <a:cxn ang="0">
                    <a:pos x="24" y="0"/>
                  </a:cxn>
                </a:cxnLst>
                <a:rect l="0" t="0" r="r" b="b"/>
                <a:pathLst>
                  <a:path w="47" h="41">
                    <a:moveTo>
                      <a:pt x="24" y="0"/>
                    </a:moveTo>
                    <a:lnTo>
                      <a:pt x="33" y="22"/>
                    </a:lnTo>
                    <a:lnTo>
                      <a:pt x="47" y="41"/>
                    </a:lnTo>
                    <a:lnTo>
                      <a:pt x="24" y="32"/>
                    </a:lnTo>
                    <a:lnTo>
                      <a:pt x="0" y="41"/>
                    </a:lnTo>
                    <a:lnTo>
                      <a:pt x="13" y="2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2" name="Line 242"/>
              <p:cNvSpPr>
                <a:spLocks noChangeShapeType="1"/>
              </p:cNvSpPr>
              <p:nvPr/>
            </p:nvSpPr>
            <p:spPr bwMode="auto">
              <a:xfrm>
                <a:off x="4228476" y="3261360"/>
                <a:ext cx="143893" cy="13893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3" name="Freeform 243"/>
              <p:cNvSpPr>
                <a:spLocks/>
              </p:cNvSpPr>
              <p:nvPr/>
            </p:nvSpPr>
            <p:spPr bwMode="auto">
              <a:xfrm>
                <a:off x="4331020" y="3358943"/>
                <a:ext cx="76081" cy="76081"/>
              </a:xfrm>
              <a:custGeom>
                <a:avLst/>
                <a:gdLst/>
                <a:ahLst/>
                <a:cxnLst>
                  <a:cxn ang="0">
                    <a:pos x="32" y="0"/>
                  </a:cxn>
                  <a:cxn ang="0">
                    <a:pos x="35" y="16"/>
                  </a:cxn>
                  <a:cxn ang="0">
                    <a:pos x="40" y="31"/>
                  </a:cxn>
                  <a:cxn ang="0">
                    <a:pos x="46" y="46"/>
                  </a:cxn>
                  <a:cxn ang="0">
                    <a:pos x="31" y="40"/>
                  </a:cxn>
                  <a:cxn ang="0">
                    <a:pos x="16" y="36"/>
                  </a:cxn>
                  <a:cxn ang="0">
                    <a:pos x="0" y="32"/>
                  </a:cxn>
                  <a:cxn ang="0">
                    <a:pos x="23" y="23"/>
                  </a:cxn>
                  <a:cxn ang="0">
                    <a:pos x="32" y="0"/>
                  </a:cxn>
                </a:cxnLst>
                <a:rect l="0" t="0" r="r" b="b"/>
                <a:pathLst>
                  <a:path w="46" h="46">
                    <a:moveTo>
                      <a:pt x="32" y="0"/>
                    </a:moveTo>
                    <a:lnTo>
                      <a:pt x="35" y="16"/>
                    </a:lnTo>
                    <a:lnTo>
                      <a:pt x="40" y="31"/>
                    </a:lnTo>
                    <a:lnTo>
                      <a:pt x="46" y="46"/>
                    </a:lnTo>
                    <a:lnTo>
                      <a:pt x="31" y="40"/>
                    </a:lnTo>
                    <a:lnTo>
                      <a:pt x="16" y="36"/>
                    </a:lnTo>
                    <a:lnTo>
                      <a:pt x="0" y="32"/>
                    </a:lnTo>
                    <a:lnTo>
                      <a:pt x="23"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4" name="Line 244"/>
              <p:cNvSpPr>
                <a:spLocks noChangeShapeType="1"/>
              </p:cNvSpPr>
              <p:nvPr/>
            </p:nvSpPr>
            <p:spPr bwMode="auto">
              <a:xfrm>
                <a:off x="5028982" y="3261360"/>
                <a:ext cx="143893" cy="13893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5" name="Freeform 245"/>
              <p:cNvSpPr>
                <a:spLocks/>
              </p:cNvSpPr>
              <p:nvPr/>
            </p:nvSpPr>
            <p:spPr bwMode="auto">
              <a:xfrm>
                <a:off x="5131526" y="3358943"/>
                <a:ext cx="76081" cy="76081"/>
              </a:xfrm>
              <a:custGeom>
                <a:avLst/>
                <a:gdLst/>
                <a:ahLst/>
                <a:cxnLst>
                  <a:cxn ang="0">
                    <a:pos x="34" y="0"/>
                  </a:cxn>
                  <a:cxn ang="0">
                    <a:pos x="35" y="16"/>
                  </a:cxn>
                  <a:cxn ang="0">
                    <a:pos x="40" y="31"/>
                  </a:cxn>
                  <a:cxn ang="0">
                    <a:pos x="46" y="46"/>
                  </a:cxn>
                  <a:cxn ang="0">
                    <a:pos x="31" y="40"/>
                  </a:cxn>
                  <a:cxn ang="0">
                    <a:pos x="16" y="36"/>
                  </a:cxn>
                  <a:cxn ang="0">
                    <a:pos x="0" y="32"/>
                  </a:cxn>
                  <a:cxn ang="0">
                    <a:pos x="23" y="23"/>
                  </a:cxn>
                  <a:cxn ang="0">
                    <a:pos x="34" y="0"/>
                  </a:cxn>
                </a:cxnLst>
                <a:rect l="0" t="0" r="r" b="b"/>
                <a:pathLst>
                  <a:path w="46" h="46">
                    <a:moveTo>
                      <a:pt x="34" y="0"/>
                    </a:moveTo>
                    <a:lnTo>
                      <a:pt x="35" y="16"/>
                    </a:lnTo>
                    <a:lnTo>
                      <a:pt x="40" y="31"/>
                    </a:lnTo>
                    <a:lnTo>
                      <a:pt x="46" y="46"/>
                    </a:lnTo>
                    <a:lnTo>
                      <a:pt x="31" y="40"/>
                    </a:lnTo>
                    <a:lnTo>
                      <a:pt x="16" y="36"/>
                    </a:lnTo>
                    <a:lnTo>
                      <a:pt x="0" y="32"/>
                    </a:lnTo>
                    <a:lnTo>
                      <a:pt x="23" y="23"/>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6" name="Line 246"/>
              <p:cNvSpPr>
                <a:spLocks noChangeShapeType="1"/>
              </p:cNvSpPr>
              <p:nvPr/>
            </p:nvSpPr>
            <p:spPr bwMode="auto">
              <a:xfrm>
                <a:off x="4213591" y="4046981"/>
                <a:ext cx="145547"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7" name="Freeform 247"/>
              <p:cNvSpPr>
                <a:spLocks/>
              </p:cNvSpPr>
              <p:nvPr/>
            </p:nvSpPr>
            <p:spPr bwMode="auto">
              <a:xfrm>
                <a:off x="4316135" y="4146218"/>
                <a:ext cx="77735" cy="74427"/>
              </a:xfrm>
              <a:custGeom>
                <a:avLst/>
                <a:gdLst/>
                <a:ahLst/>
                <a:cxnLst>
                  <a:cxn ang="0">
                    <a:pos x="34" y="0"/>
                  </a:cxn>
                  <a:cxn ang="0">
                    <a:pos x="38" y="22"/>
                  </a:cxn>
                  <a:cxn ang="0">
                    <a:pos x="47" y="45"/>
                  </a:cxn>
                  <a:cxn ang="0">
                    <a:pos x="32" y="39"/>
                  </a:cxn>
                  <a:cxn ang="0">
                    <a:pos x="15" y="35"/>
                  </a:cxn>
                  <a:cxn ang="0">
                    <a:pos x="0" y="33"/>
                  </a:cxn>
                  <a:cxn ang="0">
                    <a:pos x="23" y="22"/>
                  </a:cxn>
                  <a:cxn ang="0">
                    <a:pos x="34" y="0"/>
                  </a:cxn>
                </a:cxnLst>
                <a:rect l="0" t="0" r="r" b="b"/>
                <a:pathLst>
                  <a:path w="47" h="45">
                    <a:moveTo>
                      <a:pt x="34" y="0"/>
                    </a:moveTo>
                    <a:lnTo>
                      <a:pt x="38" y="22"/>
                    </a:lnTo>
                    <a:lnTo>
                      <a:pt x="47" y="45"/>
                    </a:lnTo>
                    <a:lnTo>
                      <a:pt x="32" y="39"/>
                    </a:lnTo>
                    <a:lnTo>
                      <a:pt x="15" y="35"/>
                    </a:lnTo>
                    <a:lnTo>
                      <a:pt x="0" y="33"/>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8" name="Line 248"/>
              <p:cNvSpPr>
                <a:spLocks noChangeShapeType="1"/>
              </p:cNvSpPr>
              <p:nvPr/>
            </p:nvSpPr>
            <p:spPr bwMode="auto">
              <a:xfrm>
                <a:off x="5015751" y="4046981"/>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9" name="Freeform 249"/>
              <p:cNvSpPr>
                <a:spLocks/>
              </p:cNvSpPr>
              <p:nvPr/>
            </p:nvSpPr>
            <p:spPr bwMode="auto">
              <a:xfrm>
                <a:off x="5116641" y="4146218"/>
                <a:ext cx="79389" cy="74427"/>
              </a:xfrm>
              <a:custGeom>
                <a:avLst/>
                <a:gdLst/>
                <a:ahLst/>
                <a:cxnLst>
                  <a:cxn ang="0">
                    <a:pos x="34" y="0"/>
                  </a:cxn>
                  <a:cxn ang="0">
                    <a:pos x="38" y="22"/>
                  </a:cxn>
                  <a:cxn ang="0">
                    <a:pos x="48" y="45"/>
                  </a:cxn>
                  <a:cxn ang="0">
                    <a:pos x="32" y="39"/>
                  </a:cxn>
                  <a:cxn ang="0">
                    <a:pos x="15" y="35"/>
                  </a:cxn>
                  <a:cxn ang="0">
                    <a:pos x="0" y="33"/>
                  </a:cxn>
                  <a:cxn ang="0">
                    <a:pos x="23" y="22"/>
                  </a:cxn>
                  <a:cxn ang="0">
                    <a:pos x="34" y="0"/>
                  </a:cxn>
                </a:cxnLst>
                <a:rect l="0" t="0" r="r" b="b"/>
                <a:pathLst>
                  <a:path w="48" h="45">
                    <a:moveTo>
                      <a:pt x="34" y="0"/>
                    </a:moveTo>
                    <a:lnTo>
                      <a:pt x="38" y="22"/>
                    </a:lnTo>
                    <a:lnTo>
                      <a:pt x="48" y="45"/>
                    </a:lnTo>
                    <a:lnTo>
                      <a:pt x="32" y="39"/>
                    </a:lnTo>
                    <a:lnTo>
                      <a:pt x="15" y="35"/>
                    </a:lnTo>
                    <a:lnTo>
                      <a:pt x="0" y="33"/>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0" name="Line 250"/>
              <p:cNvSpPr>
                <a:spLocks noChangeShapeType="1"/>
              </p:cNvSpPr>
              <p:nvPr/>
            </p:nvSpPr>
            <p:spPr bwMode="auto">
              <a:xfrm flipH="1">
                <a:off x="4703156" y="3266322"/>
                <a:ext cx="150508" cy="14554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1" name="Freeform 251"/>
              <p:cNvSpPr>
                <a:spLocks/>
              </p:cNvSpPr>
              <p:nvPr/>
            </p:nvSpPr>
            <p:spPr bwMode="auto">
              <a:xfrm>
                <a:off x="4666770" y="3372174"/>
                <a:ext cx="76081" cy="76081"/>
              </a:xfrm>
              <a:custGeom>
                <a:avLst/>
                <a:gdLst/>
                <a:ahLst/>
                <a:cxnLst>
                  <a:cxn ang="0">
                    <a:pos x="13" y="0"/>
                  </a:cxn>
                  <a:cxn ang="0">
                    <a:pos x="23" y="21"/>
                  </a:cxn>
                  <a:cxn ang="0">
                    <a:pos x="46" y="32"/>
                  </a:cxn>
                  <a:cxn ang="0">
                    <a:pos x="31" y="35"/>
                  </a:cxn>
                  <a:cxn ang="0">
                    <a:pos x="16" y="40"/>
                  </a:cxn>
                  <a:cxn ang="0">
                    <a:pos x="0" y="46"/>
                  </a:cxn>
                  <a:cxn ang="0">
                    <a:pos x="6" y="31"/>
                  </a:cxn>
                  <a:cxn ang="0">
                    <a:pos x="11" y="15"/>
                  </a:cxn>
                  <a:cxn ang="0">
                    <a:pos x="13" y="0"/>
                  </a:cxn>
                </a:cxnLst>
                <a:rect l="0" t="0" r="r" b="b"/>
                <a:pathLst>
                  <a:path w="46" h="46">
                    <a:moveTo>
                      <a:pt x="13" y="0"/>
                    </a:moveTo>
                    <a:lnTo>
                      <a:pt x="23" y="21"/>
                    </a:lnTo>
                    <a:lnTo>
                      <a:pt x="46" y="32"/>
                    </a:lnTo>
                    <a:lnTo>
                      <a:pt x="31" y="35"/>
                    </a:lnTo>
                    <a:lnTo>
                      <a:pt x="16" y="40"/>
                    </a:lnTo>
                    <a:lnTo>
                      <a:pt x="0" y="46"/>
                    </a:lnTo>
                    <a:lnTo>
                      <a:pt x="6" y="31"/>
                    </a:lnTo>
                    <a:lnTo>
                      <a:pt x="11" y="15"/>
                    </a:ln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2" name="Line 252"/>
              <p:cNvSpPr>
                <a:spLocks noChangeShapeType="1"/>
              </p:cNvSpPr>
              <p:nvPr/>
            </p:nvSpPr>
            <p:spPr bwMode="auto">
              <a:xfrm flipH="1" flipV="1">
                <a:off x="4676693" y="3673191"/>
                <a:ext cx="170356" cy="16374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3" name="Freeform 253"/>
              <p:cNvSpPr>
                <a:spLocks/>
              </p:cNvSpPr>
              <p:nvPr/>
            </p:nvSpPr>
            <p:spPr bwMode="auto">
              <a:xfrm>
                <a:off x="4641961" y="3636805"/>
                <a:ext cx="77735" cy="76081"/>
              </a:xfrm>
              <a:custGeom>
                <a:avLst/>
                <a:gdLst/>
                <a:ahLst/>
                <a:cxnLst>
                  <a:cxn ang="0">
                    <a:pos x="0" y="0"/>
                  </a:cxn>
                  <a:cxn ang="0">
                    <a:pos x="23" y="10"/>
                  </a:cxn>
                  <a:cxn ang="0">
                    <a:pos x="47" y="14"/>
                  </a:cxn>
                  <a:cxn ang="0">
                    <a:pos x="25" y="23"/>
                  </a:cxn>
                  <a:cxn ang="0">
                    <a:pos x="14" y="46"/>
                  </a:cxn>
                  <a:cxn ang="0">
                    <a:pos x="11" y="31"/>
                  </a:cxn>
                  <a:cxn ang="0">
                    <a:pos x="6" y="16"/>
                  </a:cxn>
                  <a:cxn ang="0">
                    <a:pos x="0" y="0"/>
                  </a:cxn>
                </a:cxnLst>
                <a:rect l="0" t="0" r="r" b="b"/>
                <a:pathLst>
                  <a:path w="47" h="46">
                    <a:moveTo>
                      <a:pt x="0" y="0"/>
                    </a:moveTo>
                    <a:lnTo>
                      <a:pt x="23" y="10"/>
                    </a:lnTo>
                    <a:lnTo>
                      <a:pt x="47" y="14"/>
                    </a:lnTo>
                    <a:lnTo>
                      <a:pt x="25" y="23"/>
                    </a:lnTo>
                    <a:lnTo>
                      <a:pt x="14" y="46"/>
                    </a:lnTo>
                    <a:lnTo>
                      <a:pt x="11" y="31"/>
                    </a:lnTo>
                    <a:lnTo>
                      <a:pt x="6" y="1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4" name="Line 254"/>
              <p:cNvSpPr>
                <a:spLocks noChangeShapeType="1"/>
              </p:cNvSpPr>
              <p:nvPr/>
            </p:nvSpPr>
            <p:spPr bwMode="auto">
              <a:xfrm flipV="1">
                <a:off x="4225168" y="3707924"/>
                <a:ext cx="143893"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 name="Freeform 255"/>
              <p:cNvSpPr>
                <a:spLocks/>
              </p:cNvSpPr>
              <p:nvPr/>
            </p:nvSpPr>
            <p:spPr bwMode="auto">
              <a:xfrm>
                <a:off x="4329366" y="3674845"/>
                <a:ext cx="76081" cy="74427"/>
              </a:xfrm>
              <a:custGeom>
                <a:avLst/>
                <a:gdLst/>
                <a:ahLst/>
                <a:cxnLst>
                  <a:cxn ang="0">
                    <a:pos x="46" y="0"/>
                  </a:cxn>
                  <a:cxn ang="0">
                    <a:pos x="36" y="23"/>
                  </a:cxn>
                  <a:cxn ang="0">
                    <a:pos x="32" y="45"/>
                  </a:cxn>
                  <a:cxn ang="0">
                    <a:pos x="23" y="23"/>
                  </a:cxn>
                  <a:cxn ang="0">
                    <a:pos x="0" y="13"/>
                  </a:cxn>
                  <a:cxn ang="0">
                    <a:pos x="15" y="11"/>
                  </a:cxn>
                  <a:cxn ang="0">
                    <a:pos x="30" y="6"/>
                  </a:cxn>
                  <a:cxn ang="0">
                    <a:pos x="46" y="0"/>
                  </a:cxn>
                </a:cxnLst>
                <a:rect l="0" t="0" r="r" b="b"/>
                <a:pathLst>
                  <a:path w="46" h="45">
                    <a:moveTo>
                      <a:pt x="46" y="0"/>
                    </a:moveTo>
                    <a:lnTo>
                      <a:pt x="36" y="23"/>
                    </a:lnTo>
                    <a:lnTo>
                      <a:pt x="32" y="45"/>
                    </a:lnTo>
                    <a:lnTo>
                      <a:pt x="23" y="23"/>
                    </a:lnTo>
                    <a:lnTo>
                      <a:pt x="0" y="13"/>
                    </a:lnTo>
                    <a:lnTo>
                      <a:pt x="15" y="11"/>
                    </a:lnTo>
                    <a:lnTo>
                      <a:pt x="30"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6" name="Line 256"/>
              <p:cNvSpPr>
                <a:spLocks noChangeShapeType="1"/>
              </p:cNvSpPr>
              <p:nvPr/>
            </p:nvSpPr>
            <p:spPr bwMode="auto">
              <a:xfrm flipV="1">
                <a:off x="5038906" y="3701308"/>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7" name="Freeform 257"/>
              <p:cNvSpPr>
                <a:spLocks/>
              </p:cNvSpPr>
              <p:nvPr/>
            </p:nvSpPr>
            <p:spPr bwMode="auto">
              <a:xfrm>
                <a:off x="5141450" y="3668229"/>
                <a:ext cx="76081" cy="72773"/>
              </a:xfrm>
              <a:custGeom>
                <a:avLst/>
                <a:gdLst/>
                <a:ahLst/>
                <a:cxnLst>
                  <a:cxn ang="0">
                    <a:pos x="46" y="0"/>
                  </a:cxn>
                  <a:cxn ang="0">
                    <a:pos x="40" y="14"/>
                  </a:cxn>
                  <a:cxn ang="0">
                    <a:pos x="36" y="29"/>
                  </a:cxn>
                  <a:cxn ang="0">
                    <a:pos x="34" y="44"/>
                  </a:cxn>
                  <a:cxn ang="0">
                    <a:pos x="23" y="23"/>
                  </a:cxn>
                  <a:cxn ang="0">
                    <a:pos x="0" y="12"/>
                  </a:cxn>
                  <a:cxn ang="0">
                    <a:pos x="16" y="10"/>
                  </a:cxn>
                  <a:cxn ang="0">
                    <a:pos x="31" y="6"/>
                  </a:cxn>
                  <a:cxn ang="0">
                    <a:pos x="46" y="0"/>
                  </a:cxn>
                </a:cxnLst>
                <a:rect l="0" t="0" r="r" b="b"/>
                <a:pathLst>
                  <a:path w="46" h="44">
                    <a:moveTo>
                      <a:pt x="46" y="0"/>
                    </a:moveTo>
                    <a:lnTo>
                      <a:pt x="40" y="14"/>
                    </a:lnTo>
                    <a:lnTo>
                      <a:pt x="36" y="29"/>
                    </a:lnTo>
                    <a:lnTo>
                      <a:pt x="34" y="44"/>
                    </a:lnTo>
                    <a:lnTo>
                      <a:pt x="23" y="23"/>
                    </a:lnTo>
                    <a:lnTo>
                      <a:pt x="0" y="12"/>
                    </a:lnTo>
                    <a:lnTo>
                      <a:pt x="16" y="10"/>
                    </a:lnTo>
                    <a:lnTo>
                      <a:pt x="31"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8" name="Line 258"/>
              <p:cNvSpPr>
                <a:spLocks noChangeShapeType="1"/>
              </p:cNvSpPr>
              <p:nvPr/>
            </p:nvSpPr>
            <p:spPr bwMode="auto">
              <a:xfrm flipH="1">
                <a:off x="4689925" y="4033750"/>
                <a:ext cx="152162" cy="14720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9" name="Freeform 259"/>
              <p:cNvSpPr>
                <a:spLocks/>
              </p:cNvSpPr>
              <p:nvPr/>
            </p:nvSpPr>
            <p:spPr bwMode="auto">
              <a:xfrm>
                <a:off x="4655192" y="4139602"/>
                <a:ext cx="76081" cy="76081"/>
              </a:xfrm>
              <a:custGeom>
                <a:avLst/>
                <a:gdLst/>
                <a:ahLst/>
                <a:cxnLst>
                  <a:cxn ang="0">
                    <a:pos x="13" y="0"/>
                  </a:cxn>
                  <a:cxn ang="0">
                    <a:pos x="24" y="23"/>
                  </a:cxn>
                  <a:cxn ang="0">
                    <a:pos x="46" y="33"/>
                  </a:cxn>
                  <a:cxn ang="0">
                    <a:pos x="30" y="36"/>
                  </a:cxn>
                  <a:cxn ang="0">
                    <a:pos x="15" y="40"/>
                  </a:cxn>
                  <a:cxn ang="0">
                    <a:pos x="0" y="46"/>
                  </a:cxn>
                  <a:cxn ang="0">
                    <a:pos x="6" y="31"/>
                  </a:cxn>
                  <a:cxn ang="0">
                    <a:pos x="10" y="16"/>
                  </a:cxn>
                  <a:cxn ang="0">
                    <a:pos x="13" y="0"/>
                  </a:cxn>
                </a:cxnLst>
                <a:rect l="0" t="0" r="r" b="b"/>
                <a:pathLst>
                  <a:path w="46" h="46">
                    <a:moveTo>
                      <a:pt x="13" y="0"/>
                    </a:moveTo>
                    <a:lnTo>
                      <a:pt x="24" y="23"/>
                    </a:lnTo>
                    <a:lnTo>
                      <a:pt x="46" y="33"/>
                    </a:lnTo>
                    <a:lnTo>
                      <a:pt x="30" y="36"/>
                    </a:lnTo>
                    <a:lnTo>
                      <a:pt x="15" y="40"/>
                    </a:lnTo>
                    <a:lnTo>
                      <a:pt x="0" y="46"/>
                    </a:lnTo>
                    <a:lnTo>
                      <a:pt x="6" y="31"/>
                    </a:lnTo>
                    <a:lnTo>
                      <a:pt x="10" y="16"/>
                    </a:ln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0" name="Line 260"/>
              <p:cNvSpPr>
                <a:spLocks noChangeShapeType="1"/>
              </p:cNvSpPr>
              <p:nvPr/>
            </p:nvSpPr>
            <p:spPr bwMode="auto">
              <a:xfrm>
                <a:off x="4612190" y="3668229"/>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1" name="Freeform 261"/>
              <p:cNvSpPr>
                <a:spLocks/>
              </p:cNvSpPr>
              <p:nvPr/>
            </p:nvSpPr>
            <p:spPr bwMode="auto">
              <a:xfrm>
                <a:off x="4742851" y="3797237"/>
                <a:ext cx="76081" cy="72773"/>
              </a:xfrm>
              <a:custGeom>
                <a:avLst/>
                <a:gdLst/>
                <a:ahLst/>
                <a:cxnLst>
                  <a:cxn ang="0">
                    <a:pos x="32" y="0"/>
                  </a:cxn>
                  <a:cxn ang="0">
                    <a:pos x="35" y="15"/>
                  </a:cxn>
                  <a:cxn ang="0">
                    <a:pos x="40" y="30"/>
                  </a:cxn>
                  <a:cxn ang="0">
                    <a:pos x="46" y="44"/>
                  </a:cxn>
                  <a:cxn ang="0">
                    <a:pos x="31" y="38"/>
                  </a:cxn>
                  <a:cxn ang="0">
                    <a:pos x="15" y="33"/>
                  </a:cxn>
                  <a:cxn ang="0">
                    <a:pos x="0" y="32"/>
                  </a:cxn>
                  <a:cxn ang="0">
                    <a:pos x="23" y="21"/>
                  </a:cxn>
                  <a:cxn ang="0">
                    <a:pos x="32" y="0"/>
                  </a:cxn>
                </a:cxnLst>
                <a:rect l="0" t="0" r="r" b="b"/>
                <a:pathLst>
                  <a:path w="46" h="44">
                    <a:moveTo>
                      <a:pt x="32" y="0"/>
                    </a:moveTo>
                    <a:lnTo>
                      <a:pt x="35" y="15"/>
                    </a:lnTo>
                    <a:lnTo>
                      <a:pt x="40" y="30"/>
                    </a:lnTo>
                    <a:lnTo>
                      <a:pt x="46" y="44"/>
                    </a:lnTo>
                    <a:lnTo>
                      <a:pt x="31" y="38"/>
                    </a:lnTo>
                    <a:lnTo>
                      <a:pt x="15" y="33"/>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2" name="Line 262"/>
              <p:cNvSpPr>
                <a:spLocks noChangeShapeType="1"/>
              </p:cNvSpPr>
              <p:nvPr/>
            </p:nvSpPr>
            <p:spPr bwMode="auto">
              <a:xfrm>
                <a:off x="5116641" y="3160470"/>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3" name="Freeform 263"/>
              <p:cNvSpPr>
                <a:spLocks/>
              </p:cNvSpPr>
              <p:nvPr/>
            </p:nvSpPr>
            <p:spPr bwMode="auto">
              <a:xfrm>
                <a:off x="5624400" y="3122430"/>
                <a:ext cx="62850" cy="76081"/>
              </a:xfrm>
              <a:custGeom>
                <a:avLst/>
                <a:gdLst/>
                <a:ahLst/>
                <a:cxnLst>
                  <a:cxn ang="0">
                    <a:pos x="0" y="0"/>
                  </a:cxn>
                  <a:cxn ang="0">
                    <a:pos x="11" y="9"/>
                  </a:cxn>
                  <a:cxn ang="0">
                    <a:pos x="25" y="17"/>
                  </a:cxn>
                  <a:cxn ang="0">
                    <a:pos x="38" y="23"/>
                  </a:cxn>
                  <a:cxn ang="0">
                    <a:pos x="25" y="29"/>
                  </a:cxn>
                  <a:cxn ang="0">
                    <a:pos x="11" y="36"/>
                  </a:cxn>
                  <a:cxn ang="0">
                    <a:pos x="0" y="46"/>
                  </a:cxn>
                  <a:cxn ang="0">
                    <a:pos x="8" y="23"/>
                  </a:cxn>
                  <a:cxn ang="0">
                    <a:pos x="0" y="0"/>
                  </a:cxn>
                </a:cxnLst>
                <a:rect l="0" t="0" r="r" b="b"/>
                <a:pathLst>
                  <a:path w="38" h="46">
                    <a:moveTo>
                      <a:pt x="0" y="0"/>
                    </a:moveTo>
                    <a:lnTo>
                      <a:pt x="11" y="9"/>
                    </a:lnTo>
                    <a:lnTo>
                      <a:pt x="25" y="17"/>
                    </a:lnTo>
                    <a:lnTo>
                      <a:pt x="38" y="23"/>
                    </a:lnTo>
                    <a:lnTo>
                      <a:pt x="25" y="29"/>
                    </a:lnTo>
                    <a:lnTo>
                      <a:pt x="11" y="36"/>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4" name="Line 264"/>
              <p:cNvSpPr>
                <a:spLocks noChangeShapeType="1"/>
              </p:cNvSpPr>
              <p:nvPr/>
            </p:nvSpPr>
            <p:spPr bwMode="auto">
              <a:xfrm>
                <a:off x="5116641" y="3904743"/>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5" name="Freeform 265"/>
              <p:cNvSpPr>
                <a:spLocks/>
              </p:cNvSpPr>
              <p:nvPr/>
            </p:nvSpPr>
            <p:spPr bwMode="auto">
              <a:xfrm>
                <a:off x="5624400" y="3866702"/>
                <a:ext cx="62850" cy="76081"/>
              </a:xfrm>
              <a:custGeom>
                <a:avLst/>
                <a:gdLst/>
                <a:ahLst/>
                <a:cxnLst>
                  <a:cxn ang="0">
                    <a:pos x="0" y="0"/>
                  </a:cxn>
                  <a:cxn ang="0">
                    <a:pos x="11" y="10"/>
                  </a:cxn>
                  <a:cxn ang="0">
                    <a:pos x="25" y="17"/>
                  </a:cxn>
                  <a:cxn ang="0">
                    <a:pos x="38" y="23"/>
                  </a:cxn>
                  <a:cxn ang="0">
                    <a:pos x="25" y="30"/>
                  </a:cxn>
                  <a:cxn ang="0">
                    <a:pos x="11" y="37"/>
                  </a:cxn>
                  <a:cxn ang="0">
                    <a:pos x="0" y="46"/>
                  </a:cxn>
                  <a:cxn ang="0">
                    <a:pos x="8" y="23"/>
                  </a:cxn>
                  <a:cxn ang="0">
                    <a:pos x="0" y="0"/>
                  </a:cxn>
                </a:cxnLst>
                <a:rect l="0" t="0" r="r" b="b"/>
                <a:pathLst>
                  <a:path w="38" h="46">
                    <a:moveTo>
                      <a:pt x="0" y="0"/>
                    </a:moveTo>
                    <a:lnTo>
                      <a:pt x="11" y="10"/>
                    </a:lnTo>
                    <a:lnTo>
                      <a:pt x="25" y="17"/>
                    </a:lnTo>
                    <a:lnTo>
                      <a:pt x="38" y="23"/>
                    </a:lnTo>
                    <a:lnTo>
                      <a:pt x="25" y="30"/>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6" name="Line 266"/>
              <p:cNvSpPr>
                <a:spLocks noChangeShapeType="1"/>
              </p:cNvSpPr>
              <p:nvPr/>
            </p:nvSpPr>
            <p:spPr bwMode="auto">
              <a:xfrm flipH="1">
                <a:off x="5154682" y="3208434"/>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7" name="Freeform 267"/>
              <p:cNvSpPr>
                <a:spLocks/>
              </p:cNvSpPr>
              <p:nvPr/>
            </p:nvSpPr>
            <p:spPr bwMode="auto">
              <a:xfrm>
                <a:off x="5110025" y="3170394"/>
                <a:ext cx="64504" cy="76081"/>
              </a:xfrm>
              <a:custGeom>
                <a:avLst/>
                <a:gdLst/>
                <a:ahLst/>
                <a:cxnLst>
                  <a:cxn ang="0">
                    <a:pos x="39" y="0"/>
                  </a:cxn>
                  <a:cxn ang="0">
                    <a:pos x="32" y="23"/>
                  </a:cxn>
                  <a:cxn ang="0">
                    <a:pos x="39" y="46"/>
                  </a:cxn>
                  <a:cxn ang="0">
                    <a:pos x="21" y="32"/>
                  </a:cxn>
                  <a:cxn ang="0">
                    <a:pos x="0" y="23"/>
                  </a:cxn>
                  <a:cxn ang="0">
                    <a:pos x="21" y="12"/>
                  </a:cxn>
                  <a:cxn ang="0">
                    <a:pos x="39" y="0"/>
                  </a:cxn>
                </a:cxnLst>
                <a:rect l="0" t="0" r="r" b="b"/>
                <a:pathLst>
                  <a:path w="39" h="46">
                    <a:moveTo>
                      <a:pt x="39" y="0"/>
                    </a:moveTo>
                    <a:lnTo>
                      <a:pt x="32" y="23"/>
                    </a:lnTo>
                    <a:lnTo>
                      <a:pt x="39" y="46"/>
                    </a:lnTo>
                    <a:lnTo>
                      <a:pt x="21" y="32"/>
                    </a:lnTo>
                    <a:lnTo>
                      <a:pt x="0" y="23"/>
                    </a:lnTo>
                    <a:lnTo>
                      <a:pt x="21" y="12"/>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8" name="Line 268"/>
              <p:cNvSpPr>
                <a:spLocks noChangeShapeType="1"/>
              </p:cNvSpPr>
              <p:nvPr/>
            </p:nvSpPr>
            <p:spPr bwMode="auto">
              <a:xfrm flipH="1">
                <a:off x="5154682" y="3960976"/>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9" name="Freeform 269"/>
              <p:cNvSpPr>
                <a:spLocks/>
              </p:cNvSpPr>
              <p:nvPr/>
            </p:nvSpPr>
            <p:spPr bwMode="auto">
              <a:xfrm>
                <a:off x="5110025" y="3922936"/>
                <a:ext cx="64504" cy="72773"/>
              </a:xfrm>
              <a:custGeom>
                <a:avLst/>
                <a:gdLst/>
                <a:ahLst/>
                <a:cxnLst>
                  <a:cxn ang="0">
                    <a:pos x="39" y="0"/>
                  </a:cxn>
                  <a:cxn ang="0">
                    <a:pos x="32" y="23"/>
                  </a:cxn>
                  <a:cxn ang="0">
                    <a:pos x="39" y="44"/>
                  </a:cxn>
                  <a:cxn ang="0">
                    <a:pos x="21" y="32"/>
                  </a:cxn>
                  <a:cxn ang="0">
                    <a:pos x="0" y="23"/>
                  </a:cxn>
                  <a:cxn ang="0">
                    <a:pos x="21" y="12"/>
                  </a:cxn>
                  <a:cxn ang="0">
                    <a:pos x="39" y="0"/>
                  </a:cxn>
                </a:cxnLst>
                <a:rect l="0" t="0" r="r" b="b"/>
                <a:pathLst>
                  <a:path w="39" h="44">
                    <a:moveTo>
                      <a:pt x="39" y="0"/>
                    </a:moveTo>
                    <a:lnTo>
                      <a:pt x="32" y="23"/>
                    </a:lnTo>
                    <a:lnTo>
                      <a:pt x="39" y="44"/>
                    </a:lnTo>
                    <a:lnTo>
                      <a:pt x="21" y="32"/>
                    </a:lnTo>
                    <a:lnTo>
                      <a:pt x="0" y="23"/>
                    </a:lnTo>
                    <a:lnTo>
                      <a:pt x="21" y="12"/>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0" name="Line 270"/>
              <p:cNvSpPr>
                <a:spLocks noChangeShapeType="1"/>
              </p:cNvSpPr>
              <p:nvPr/>
            </p:nvSpPr>
            <p:spPr bwMode="auto">
              <a:xfrm>
                <a:off x="5771600" y="3286170"/>
                <a:ext cx="1654" cy="48956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1" name="Freeform 271"/>
              <p:cNvSpPr>
                <a:spLocks/>
              </p:cNvSpPr>
              <p:nvPr/>
            </p:nvSpPr>
            <p:spPr bwMode="auto">
              <a:xfrm>
                <a:off x="5733560" y="3755888"/>
                <a:ext cx="77735" cy="62850"/>
              </a:xfrm>
              <a:custGeom>
                <a:avLst/>
                <a:gdLst/>
                <a:ahLst/>
                <a:cxnLst>
                  <a:cxn ang="0">
                    <a:pos x="0" y="0"/>
                  </a:cxn>
                  <a:cxn ang="0">
                    <a:pos x="23" y="8"/>
                  </a:cxn>
                  <a:cxn ang="0">
                    <a:pos x="47" y="0"/>
                  </a:cxn>
                  <a:cxn ang="0">
                    <a:pos x="33" y="19"/>
                  </a:cxn>
                  <a:cxn ang="0">
                    <a:pos x="23" y="38"/>
                  </a:cxn>
                  <a:cxn ang="0">
                    <a:pos x="14" y="19"/>
                  </a:cxn>
                  <a:cxn ang="0">
                    <a:pos x="0" y="0"/>
                  </a:cxn>
                </a:cxnLst>
                <a:rect l="0" t="0" r="r" b="b"/>
                <a:pathLst>
                  <a:path w="47" h="38">
                    <a:moveTo>
                      <a:pt x="0" y="0"/>
                    </a:moveTo>
                    <a:lnTo>
                      <a:pt x="23" y="8"/>
                    </a:lnTo>
                    <a:lnTo>
                      <a:pt x="47" y="0"/>
                    </a:lnTo>
                    <a:lnTo>
                      <a:pt x="33" y="19"/>
                    </a:lnTo>
                    <a:lnTo>
                      <a:pt x="23" y="38"/>
                    </a:lnTo>
                    <a:lnTo>
                      <a:pt x="14" y="1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2" name="Line 272"/>
              <p:cNvSpPr>
                <a:spLocks noChangeShapeType="1"/>
              </p:cNvSpPr>
              <p:nvPr/>
            </p:nvSpPr>
            <p:spPr bwMode="auto">
              <a:xfrm flipV="1">
                <a:off x="5819565" y="3329172"/>
                <a:ext cx="1654" cy="4746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3" name="Freeform 273"/>
              <p:cNvSpPr>
                <a:spLocks/>
              </p:cNvSpPr>
              <p:nvPr/>
            </p:nvSpPr>
            <p:spPr bwMode="auto">
              <a:xfrm>
                <a:off x="5781524" y="3281208"/>
                <a:ext cx="77735" cy="66158"/>
              </a:xfrm>
              <a:custGeom>
                <a:avLst/>
                <a:gdLst/>
                <a:ahLst/>
                <a:cxnLst>
                  <a:cxn ang="0">
                    <a:pos x="23" y="0"/>
                  </a:cxn>
                  <a:cxn ang="0">
                    <a:pos x="33" y="21"/>
                  </a:cxn>
                  <a:cxn ang="0">
                    <a:pos x="47" y="40"/>
                  </a:cxn>
                  <a:cxn ang="0">
                    <a:pos x="23" y="32"/>
                  </a:cxn>
                  <a:cxn ang="0">
                    <a:pos x="0" y="40"/>
                  </a:cxn>
                  <a:cxn ang="0">
                    <a:pos x="14" y="21"/>
                  </a:cxn>
                  <a:cxn ang="0">
                    <a:pos x="23" y="0"/>
                  </a:cxn>
                </a:cxnLst>
                <a:rect l="0" t="0" r="r" b="b"/>
                <a:pathLst>
                  <a:path w="47" h="40">
                    <a:moveTo>
                      <a:pt x="23" y="0"/>
                    </a:moveTo>
                    <a:lnTo>
                      <a:pt x="33" y="21"/>
                    </a:lnTo>
                    <a:lnTo>
                      <a:pt x="47" y="40"/>
                    </a:lnTo>
                    <a:lnTo>
                      <a:pt x="23" y="32"/>
                    </a:lnTo>
                    <a:lnTo>
                      <a:pt x="0" y="40"/>
                    </a:lnTo>
                    <a:lnTo>
                      <a:pt x="14" y="21"/>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4" name="Line 274"/>
              <p:cNvSpPr>
                <a:spLocks noChangeShapeType="1"/>
              </p:cNvSpPr>
              <p:nvPr/>
            </p:nvSpPr>
            <p:spPr bwMode="auto">
              <a:xfrm>
                <a:off x="4134202" y="4081714"/>
                <a:ext cx="1654" cy="49122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5" name="Freeform 275"/>
              <p:cNvSpPr>
                <a:spLocks/>
              </p:cNvSpPr>
              <p:nvPr/>
            </p:nvSpPr>
            <p:spPr bwMode="auto">
              <a:xfrm>
                <a:off x="4096161" y="4554740"/>
                <a:ext cx="79389" cy="62850"/>
              </a:xfrm>
              <a:custGeom>
                <a:avLst/>
                <a:gdLst/>
                <a:ahLst/>
                <a:cxnLst>
                  <a:cxn ang="0">
                    <a:pos x="0" y="0"/>
                  </a:cxn>
                  <a:cxn ang="0">
                    <a:pos x="23" y="8"/>
                  </a:cxn>
                  <a:cxn ang="0">
                    <a:pos x="48" y="0"/>
                  </a:cxn>
                  <a:cxn ang="0">
                    <a:pos x="34" y="17"/>
                  </a:cxn>
                  <a:cxn ang="0">
                    <a:pos x="23" y="38"/>
                  </a:cxn>
                  <a:cxn ang="0">
                    <a:pos x="14" y="17"/>
                  </a:cxn>
                  <a:cxn ang="0">
                    <a:pos x="0" y="0"/>
                  </a:cxn>
                </a:cxnLst>
                <a:rect l="0" t="0" r="r" b="b"/>
                <a:pathLst>
                  <a:path w="48" h="38">
                    <a:moveTo>
                      <a:pt x="0" y="0"/>
                    </a:moveTo>
                    <a:lnTo>
                      <a:pt x="23" y="8"/>
                    </a:lnTo>
                    <a:lnTo>
                      <a:pt x="48" y="0"/>
                    </a:lnTo>
                    <a:lnTo>
                      <a:pt x="34" y="17"/>
                    </a:lnTo>
                    <a:lnTo>
                      <a:pt x="23" y="38"/>
                    </a:lnTo>
                    <a:lnTo>
                      <a:pt x="14"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6" name="Line 276"/>
              <p:cNvSpPr>
                <a:spLocks noChangeShapeType="1"/>
              </p:cNvSpPr>
              <p:nvPr/>
            </p:nvSpPr>
            <p:spPr bwMode="auto">
              <a:xfrm>
                <a:off x="4906591" y="4081714"/>
                <a:ext cx="1654" cy="49122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7" name="Freeform 277"/>
              <p:cNvSpPr>
                <a:spLocks/>
              </p:cNvSpPr>
              <p:nvPr/>
            </p:nvSpPr>
            <p:spPr bwMode="auto">
              <a:xfrm>
                <a:off x="4870204" y="4554740"/>
                <a:ext cx="77735" cy="62850"/>
              </a:xfrm>
              <a:custGeom>
                <a:avLst/>
                <a:gdLst/>
                <a:ahLst/>
                <a:cxnLst>
                  <a:cxn ang="0">
                    <a:pos x="0" y="0"/>
                  </a:cxn>
                  <a:cxn ang="0">
                    <a:pos x="22" y="8"/>
                  </a:cxn>
                  <a:cxn ang="0">
                    <a:pos x="47" y="0"/>
                  </a:cxn>
                  <a:cxn ang="0">
                    <a:pos x="33" y="17"/>
                  </a:cxn>
                  <a:cxn ang="0">
                    <a:pos x="22" y="38"/>
                  </a:cxn>
                  <a:cxn ang="0">
                    <a:pos x="13" y="17"/>
                  </a:cxn>
                  <a:cxn ang="0">
                    <a:pos x="0" y="0"/>
                  </a:cxn>
                </a:cxnLst>
                <a:rect l="0" t="0" r="r" b="b"/>
                <a:pathLst>
                  <a:path w="47" h="38">
                    <a:moveTo>
                      <a:pt x="0" y="0"/>
                    </a:moveTo>
                    <a:lnTo>
                      <a:pt x="22" y="8"/>
                    </a:lnTo>
                    <a:lnTo>
                      <a:pt x="47" y="0"/>
                    </a:lnTo>
                    <a:lnTo>
                      <a:pt x="33" y="17"/>
                    </a:lnTo>
                    <a:lnTo>
                      <a:pt x="22" y="38"/>
                    </a:lnTo>
                    <a:lnTo>
                      <a:pt x="13"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8" name="Line 278"/>
              <p:cNvSpPr>
                <a:spLocks noChangeShapeType="1"/>
              </p:cNvSpPr>
              <p:nvPr/>
            </p:nvSpPr>
            <p:spPr bwMode="auto">
              <a:xfrm flipV="1">
                <a:off x="4190436" y="412471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9" name="Freeform 279"/>
              <p:cNvSpPr>
                <a:spLocks/>
              </p:cNvSpPr>
              <p:nvPr/>
            </p:nvSpPr>
            <p:spPr bwMode="auto">
              <a:xfrm>
                <a:off x="4152395" y="4076752"/>
                <a:ext cx="77735" cy="69465"/>
              </a:xfrm>
              <a:custGeom>
                <a:avLst/>
                <a:gdLst/>
                <a:ahLst/>
                <a:cxnLst>
                  <a:cxn ang="0">
                    <a:pos x="23" y="0"/>
                  </a:cxn>
                  <a:cxn ang="0">
                    <a:pos x="29" y="14"/>
                  </a:cxn>
                  <a:cxn ang="0">
                    <a:pos x="38" y="29"/>
                  </a:cxn>
                  <a:cxn ang="0">
                    <a:pos x="47" y="42"/>
                  </a:cxn>
                  <a:cxn ang="0">
                    <a:pos x="23" y="32"/>
                  </a:cxn>
                  <a:cxn ang="0">
                    <a:pos x="0" y="42"/>
                  </a:cxn>
                  <a:cxn ang="0">
                    <a:pos x="14" y="22"/>
                  </a:cxn>
                  <a:cxn ang="0">
                    <a:pos x="23" y="0"/>
                  </a:cxn>
                </a:cxnLst>
                <a:rect l="0" t="0" r="r" b="b"/>
                <a:pathLst>
                  <a:path w="47" h="42">
                    <a:moveTo>
                      <a:pt x="23" y="0"/>
                    </a:moveTo>
                    <a:lnTo>
                      <a:pt x="29" y="14"/>
                    </a:lnTo>
                    <a:lnTo>
                      <a:pt x="38" y="29"/>
                    </a:lnTo>
                    <a:lnTo>
                      <a:pt x="47" y="42"/>
                    </a:lnTo>
                    <a:lnTo>
                      <a:pt x="23" y="32"/>
                    </a:lnTo>
                    <a:lnTo>
                      <a:pt x="0" y="42"/>
                    </a:lnTo>
                    <a:lnTo>
                      <a:pt x="14" y="22"/>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0" name="Rectangle 280"/>
              <p:cNvSpPr>
                <a:spLocks noChangeArrowheads="1"/>
              </p:cNvSpPr>
              <p:nvPr/>
            </p:nvSpPr>
            <p:spPr bwMode="auto">
              <a:xfrm>
                <a:off x="1271235" y="3041387"/>
                <a:ext cx="711193" cy="6036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1" name="Line 281"/>
              <p:cNvSpPr>
                <a:spLocks noChangeShapeType="1"/>
              </p:cNvSpPr>
              <p:nvPr/>
            </p:nvSpPr>
            <p:spPr bwMode="auto">
              <a:xfrm flipH="1">
                <a:off x="1271235" y="3645074"/>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2" name="Line 282"/>
              <p:cNvSpPr>
                <a:spLocks noChangeShapeType="1"/>
              </p:cNvSpPr>
              <p:nvPr/>
            </p:nvSpPr>
            <p:spPr bwMode="auto">
              <a:xfrm flipV="1">
                <a:off x="1271235" y="3041387"/>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3" name="Line 283"/>
              <p:cNvSpPr>
                <a:spLocks noChangeShapeType="1"/>
              </p:cNvSpPr>
              <p:nvPr/>
            </p:nvSpPr>
            <p:spPr bwMode="auto">
              <a:xfrm>
                <a:off x="1271235" y="3041387"/>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4" name="Line 284"/>
              <p:cNvSpPr>
                <a:spLocks noChangeShapeType="1"/>
              </p:cNvSpPr>
              <p:nvPr/>
            </p:nvSpPr>
            <p:spPr bwMode="auto">
              <a:xfrm>
                <a:off x="1982428" y="3041387"/>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5" name="Rectangle 285"/>
              <p:cNvSpPr>
                <a:spLocks noChangeArrowheads="1"/>
              </p:cNvSpPr>
              <p:nvPr/>
            </p:nvSpPr>
            <p:spPr bwMode="auto">
              <a:xfrm>
                <a:off x="1271235" y="2333501"/>
                <a:ext cx="711193" cy="6036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6" name="Line 286"/>
              <p:cNvSpPr>
                <a:spLocks noChangeShapeType="1"/>
              </p:cNvSpPr>
              <p:nvPr/>
            </p:nvSpPr>
            <p:spPr bwMode="auto">
              <a:xfrm flipH="1">
                <a:off x="1271235" y="2937189"/>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7" name="Line 287"/>
              <p:cNvSpPr>
                <a:spLocks noChangeShapeType="1"/>
              </p:cNvSpPr>
              <p:nvPr/>
            </p:nvSpPr>
            <p:spPr bwMode="auto">
              <a:xfrm flipV="1">
                <a:off x="1271235" y="2333501"/>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8" name="Line 288"/>
              <p:cNvSpPr>
                <a:spLocks noChangeShapeType="1"/>
              </p:cNvSpPr>
              <p:nvPr/>
            </p:nvSpPr>
            <p:spPr bwMode="auto">
              <a:xfrm>
                <a:off x="1271235" y="2333501"/>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9" name="Line 289"/>
              <p:cNvSpPr>
                <a:spLocks noChangeShapeType="1"/>
              </p:cNvSpPr>
              <p:nvPr/>
            </p:nvSpPr>
            <p:spPr bwMode="auto">
              <a:xfrm>
                <a:off x="1982428" y="2333501"/>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0" name="Rectangle 290"/>
              <p:cNvSpPr>
                <a:spLocks noChangeArrowheads="1"/>
              </p:cNvSpPr>
              <p:nvPr/>
            </p:nvSpPr>
            <p:spPr bwMode="auto">
              <a:xfrm>
                <a:off x="406225" y="2308692"/>
                <a:ext cx="669845" cy="102048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1" name="Line 291"/>
              <p:cNvSpPr>
                <a:spLocks noChangeShapeType="1"/>
              </p:cNvSpPr>
              <p:nvPr/>
            </p:nvSpPr>
            <p:spPr bwMode="auto">
              <a:xfrm flipH="1">
                <a:off x="406225" y="3329172"/>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2" name="Line 292"/>
              <p:cNvSpPr>
                <a:spLocks noChangeShapeType="1"/>
              </p:cNvSpPr>
              <p:nvPr/>
            </p:nvSpPr>
            <p:spPr bwMode="auto">
              <a:xfrm flipV="1">
                <a:off x="406225" y="2308692"/>
                <a:ext cx="1654" cy="10204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3" name="Line 293"/>
              <p:cNvSpPr>
                <a:spLocks noChangeShapeType="1"/>
              </p:cNvSpPr>
              <p:nvPr/>
            </p:nvSpPr>
            <p:spPr bwMode="auto">
              <a:xfrm>
                <a:off x="406225" y="2308692"/>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4" name="Line 294"/>
              <p:cNvSpPr>
                <a:spLocks noChangeShapeType="1"/>
              </p:cNvSpPr>
              <p:nvPr/>
            </p:nvSpPr>
            <p:spPr bwMode="auto">
              <a:xfrm>
                <a:off x="1076070" y="2308692"/>
                <a:ext cx="1654" cy="10204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5" name="Line 295"/>
              <p:cNvSpPr>
                <a:spLocks noChangeShapeType="1"/>
              </p:cNvSpPr>
              <p:nvPr/>
            </p:nvSpPr>
            <p:spPr bwMode="auto">
              <a:xfrm flipV="1">
                <a:off x="4957863" y="412471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6" name="Freeform 296"/>
              <p:cNvSpPr>
                <a:spLocks/>
              </p:cNvSpPr>
              <p:nvPr/>
            </p:nvSpPr>
            <p:spPr bwMode="auto">
              <a:xfrm>
                <a:off x="4918168" y="4076752"/>
                <a:ext cx="77735" cy="69465"/>
              </a:xfrm>
              <a:custGeom>
                <a:avLst/>
                <a:gdLst/>
                <a:ahLst/>
                <a:cxnLst>
                  <a:cxn ang="0">
                    <a:pos x="24" y="0"/>
                  </a:cxn>
                  <a:cxn ang="0">
                    <a:pos x="33" y="22"/>
                  </a:cxn>
                  <a:cxn ang="0">
                    <a:pos x="47" y="42"/>
                  </a:cxn>
                  <a:cxn ang="0">
                    <a:pos x="24" y="32"/>
                  </a:cxn>
                  <a:cxn ang="0">
                    <a:pos x="0" y="42"/>
                  </a:cxn>
                  <a:cxn ang="0">
                    <a:pos x="13" y="22"/>
                  </a:cxn>
                  <a:cxn ang="0">
                    <a:pos x="24" y="0"/>
                  </a:cxn>
                </a:cxnLst>
                <a:rect l="0" t="0" r="r" b="b"/>
                <a:pathLst>
                  <a:path w="47" h="42">
                    <a:moveTo>
                      <a:pt x="24" y="0"/>
                    </a:moveTo>
                    <a:lnTo>
                      <a:pt x="33" y="22"/>
                    </a:lnTo>
                    <a:lnTo>
                      <a:pt x="47" y="42"/>
                    </a:lnTo>
                    <a:lnTo>
                      <a:pt x="24" y="32"/>
                    </a:lnTo>
                    <a:lnTo>
                      <a:pt x="0" y="42"/>
                    </a:lnTo>
                    <a:lnTo>
                      <a:pt x="13" y="2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7" name="Line 297"/>
              <p:cNvSpPr>
                <a:spLocks noChangeShapeType="1"/>
              </p:cNvSpPr>
              <p:nvPr/>
            </p:nvSpPr>
            <p:spPr bwMode="auto">
              <a:xfrm>
                <a:off x="5771600" y="4071790"/>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8" name="Freeform 298"/>
              <p:cNvSpPr>
                <a:spLocks/>
              </p:cNvSpPr>
              <p:nvPr/>
            </p:nvSpPr>
            <p:spPr bwMode="auto">
              <a:xfrm>
                <a:off x="5733560" y="4541509"/>
                <a:ext cx="77735" cy="64504"/>
              </a:xfrm>
              <a:custGeom>
                <a:avLst/>
                <a:gdLst/>
                <a:ahLst/>
                <a:cxnLst>
                  <a:cxn ang="0">
                    <a:pos x="0" y="0"/>
                  </a:cxn>
                  <a:cxn ang="0">
                    <a:pos x="23" y="8"/>
                  </a:cxn>
                  <a:cxn ang="0">
                    <a:pos x="47" y="0"/>
                  </a:cxn>
                  <a:cxn ang="0">
                    <a:pos x="38" y="11"/>
                  </a:cxn>
                  <a:cxn ang="0">
                    <a:pos x="29" y="25"/>
                  </a:cxn>
                  <a:cxn ang="0">
                    <a:pos x="23" y="39"/>
                  </a:cxn>
                  <a:cxn ang="0">
                    <a:pos x="17" y="25"/>
                  </a:cxn>
                  <a:cxn ang="0">
                    <a:pos x="9" y="11"/>
                  </a:cxn>
                  <a:cxn ang="0">
                    <a:pos x="0" y="0"/>
                  </a:cxn>
                </a:cxnLst>
                <a:rect l="0" t="0" r="r" b="b"/>
                <a:pathLst>
                  <a:path w="47" h="39">
                    <a:moveTo>
                      <a:pt x="0" y="0"/>
                    </a:moveTo>
                    <a:lnTo>
                      <a:pt x="23" y="8"/>
                    </a:lnTo>
                    <a:lnTo>
                      <a:pt x="47" y="0"/>
                    </a:lnTo>
                    <a:lnTo>
                      <a:pt x="38" y="11"/>
                    </a:lnTo>
                    <a:lnTo>
                      <a:pt x="29" y="25"/>
                    </a:lnTo>
                    <a:lnTo>
                      <a:pt x="23" y="39"/>
                    </a:lnTo>
                    <a:lnTo>
                      <a:pt x="17" y="25"/>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9" name="Line 299"/>
              <p:cNvSpPr>
                <a:spLocks noChangeShapeType="1"/>
              </p:cNvSpPr>
              <p:nvPr/>
            </p:nvSpPr>
            <p:spPr bwMode="auto">
              <a:xfrm flipV="1">
                <a:off x="5819565" y="4113139"/>
                <a:ext cx="1654" cy="4763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0" name="Freeform 300"/>
              <p:cNvSpPr>
                <a:spLocks/>
              </p:cNvSpPr>
              <p:nvPr/>
            </p:nvSpPr>
            <p:spPr bwMode="auto">
              <a:xfrm>
                <a:off x="5781524" y="4065175"/>
                <a:ext cx="77735" cy="67811"/>
              </a:xfrm>
              <a:custGeom>
                <a:avLst/>
                <a:gdLst/>
                <a:ahLst/>
                <a:cxnLst>
                  <a:cxn ang="0">
                    <a:pos x="23" y="0"/>
                  </a:cxn>
                  <a:cxn ang="0">
                    <a:pos x="33" y="21"/>
                  </a:cxn>
                  <a:cxn ang="0">
                    <a:pos x="47" y="41"/>
                  </a:cxn>
                  <a:cxn ang="0">
                    <a:pos x="23" y="33"/>
                  </a:cxn>
                  <a:cxn ang="0">
                    <a:pos x="0" y="41"/>
                  </a:cxn>
                  <a:cxn ang="0">
                    <a:pos x="14" y="21"/>
                  </a:cxn>
                  <a:cxn ang="0">
                    <a:pos x="23" y="0"/>
                  </a:cxn>
                </a:cxnLst>
                <a:rect l="0" t="0" r="r" b="b"/>
                <a:pathLst>
                  <a:path w="47" h="41">
                    <a:moveTo>
                      <a:pt x="23" y="0"/>
                    </a:moveTo>
                    <a:lnTo>
                      <a:pt x="33" y="21"/>
                    </a:lnTo>
                    <a:lnTo>
                      <a:pt x="47" y="41"/>
                    </a:lnTo>
                    <a:lnTo>
                      <a:pt x="23" y="33"/>
                    </a:lnTo>
                    <a:lnTo>
                      <a:pt x="0" y="41"/>
                    </a:lnTo>
                    <a:lnTo>
                      <a:pt x="14" y="21"/>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1" name="Line 301"/>
              <p:cNvSpPr>
                <a:spLocks noChangeShapeType="1"/>
              </p:cNvSpPr>
              <p:nvPr/>
            </p:nvSpPr>
            <p:spPr bwMode="auto">
              <a:xfrm>
                <a:off x="5877453" y="4033750"/>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2" name="Freeform 302"/>
              <p:cNvSpPr>
                <a:spLocks/>
              </p:cNvSpPr>
              <p:nvPr/>
            </p:nvSpPr>
            <p:spPr bwMode="auto">
              <a:xfrm>
                <a:off x="5979997" y="4134640"/>
                <a:ext cx="76081" cy="76081"/>
              </a:xfrm>
              <a:custGeom>
                <a:avLst/>
                <a:gdLst/>
                <a:ahLst/>
                <a:cxnLst>
                  <a:cxn ang="0">
                    <a:pos x="34" y="0"/>
                  </a:cxn>
                  <a:cxn ang="0">
                    <a:pos x="36" y="16"/>
                  </a:cxn>
                  <a:cxn ang="0">
                    <a:pos x="40" y="31"/>
                  </a:cxn>
                  <a:cxn ang="0">
                    <a:pos x="46" y="46"/>
                  </a:cxn>
                  <a:cxn ang="0">
                    <a:pos x="32" y="40"/>
                  </a:cxn>
                  <a:cxn ang="0">
                    <a:pos x="16" y="36"/>
                  </a:cxn>
                  <a:cxn ang="0">
                    <a:pos x="0" y="32"/>
                  </a:cxn>
                  <a:cxn ang="0">
                    <a:pos x="23" y="22"/>
                  </a:cxn>
                  <a:cxn ang="0">
                    <a:pos x="34" y="0"/>
                  </a:cxn>
                </a:cxnLst>
                <a:rect l="0" t="0" r="r" b="b"/>
                <a:pathLst>
                  <a:path w="46" h="46">
                    <a:moveTo>
                      <a:pt x="34" y="0"/>
                    </a:moveTo>
                    <a:lnTo>
                      <a:pt x="36" y="16"/>
                    </a:lnTo>
                    <a:lnTo>
                      <a:pt x="40" y="31"/>
                    </a:lnTo>
                    <a:lnTo>
                      <a:pt x="46" y="46"/>
                    </a:lnTo>
                    <a:lnTo>
                      <a:pt x="32" y="40"/>
                    </a:lnTo>
                    <a:lnTo>
                      <a:pt x="16" y="36"/>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3" name="Line 303"/>
              <p:cNvSpPr>
                <a:spLocks noChangeShapeType="1"/>
              </p:cNvSpPr>
              <p:nvPr/>
            </p:nvSpPr>
            <p:spPr bwMode="auto">
              <a:xfrm flipH="1">
                <a:off x="5563204" y="3253091"/>
                <a:ext cx="152162" cy="1488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4" name="Freeform 304"/>
              <p:cNvSpPr>
                <a:spLocks/>
              </p:cNvSpPr>
              <p:nvPr/>
            </p:nvSpPr>
            <p:spPr bwMode="auto">
              <a:xfrm>
                <a:off x="5531779" y="3362251"/>
                <a:ext cx="74427" cy="72773"/>
              </a:xfrm>
              <a:custGeom>
                <a:avLst/>
                <a:gdLst/>
                <a:ahLst/>
                <a:cxnLst>
                  <a:cxn ang="0">
                    <a:pos x="12" y="0"/>
                  </a:cxn>
                  <a:cxn ang="0">
                    <a:pos x="23" y="21"/>
                  </a:cxn>
                  <a:cxn ang="0">
                    <a:pos x="45" y="32"/>
                  </a:cxn>
                  <a:cxn ang="0">
                    <a:pos x="30" y="34"/>
                  </a:cxn>
                  <a:cxn ang="0">
                    <a:pos x="13" y="38"/>
                  </a:cxn>
                  <a:cxn ang="0">
                    <a:pos x="0" y="44"/>
                  </a:cxn>
                  <a:cxn ang="0">
                    <a:pos x="6" y="30"/>
                  </a:cxn>
                  <a:cxn ang="0">
                    <a:pos x="10" y="15"/>
                  </a:cxn>
                  <a:cxn ang="0">
                    <a:pos x="12" y="0"/>
                  </a:cxn>
                </a:cxnLst>
                <a:rect l="0" t="0" r="r" b="b"/>
                <a:pathLst>
                  <a:path w="45" h="44">
                    <a:moveTo>
                      <a:pt x="12" y="0"/>
                    </a:moveTo>
                    <a:lnTo>
                      <a:pt x="23" y="21"/>
                    </a:lnTo>
                    <a:lnTo>
                      <a:pt x="45" y="32"/>
                    </a:lnTo>
                    <a:lnTo>
                      <a:pt x="30" y="34"/>
                    </a:lnTo>
                    <a:lnTo>
                      <a:pt x="13" y="38"/>
                    </a:lnTo>
                    <a:lnTo>
                      <a:pt x="0" y="44"/>
                    </a:lnTo>
                    <a:lnTo>
                      <a:pt x="6" y="30"/>
                    </a:lnTo>
                    <a:lnTo>
                      <a:pt x="10" y="15"/>
                    </a:ln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5" name="Line 305"/>
              <p:cNvSpPr>
                <a:spLocks noChangeShapeType="1"/>
              </p:cNvSpPr>
              <p:nvPr/>
            </p:nvSpPr>
            <p:spPr bwMode="auto">
              <a:xfrm flipH="1" flipV="1">
                <a:off x="5541703" y="3659960"/>
                <a:ext cx="168702" cy="16539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6" name="Freeform 306"/>
              <p:cNvSpPr>
                <a:spLocks/>
              </p:cNvSpPr>
              <p:nvPr/>
            </p:nvSpPr>
            <p:spPr bwMode="auto">
              <a:xfrm>
                <a:off x="5505316" y="3626881"/>
                <a:ext cx="76081" cy="74427"/>
              </a:xfrm>
              <a:custGeom>
                <a:avLst/>
                <a:gdLst/>
                <a:ahLst/>
                <a:cxnLst>
                  <a:cxn ang="0">
                    <a:pos x="0" y="0"/>
                  </a:cxn>
                  <a:cxn ang="0">
                    <a:pos x="16" y="6"/>
                  </a:cxn>
                  <a:cxn ang="0">
                    <a:pos x="31" y="11"/>
                  </a:cxn>
                  <a:cxn ang="0">
                    <a:pos x="46" y="13"/>
                  </a:cxn>
                  <a:cxn ang="0">
                    <a:pos x="25" y="23"/>
                  </a:cxn>
                  <a:cxn ang="0">
                    <a:pos x="14" y="45"/>
                  </a:cxn>
                  <a:cxn ang="0">
                    <a:pos x="11" y="29"/>
                  </a:cxn>
                  <a:cxn ang="0">
                    <a:pos x="6" y="14"/>
                  </a:cxn>
                  <a:cxn ang="0">
                    <a:pos x="0" y="0"/>
                  </a:cxn>
                </a:cxnLst>
                <a:rect l="0" t="0" r="r" b="b"/>
                <a:pathLst>
                  <a:path w="46" h="45">
                    <a:moveTo>
                      <a:pt x="0" y="0"/>
                    </a:moveTo>
                    <a:lnTo>
                      <a:pt x="16" y="6"/>
                    </a:lnTo>
                    <a:lnTo>
                      <a:pt x="31" y="11"/>
                    </a:lnTo>
                    <a:lnTo>
                      <a:pt x="46" y="13"/>
                    </a:lnTo>
                    <a:lnTo>
                      <a:pt x="25" y="23"/>
                    </a:lnTo>
                    <a:lnTo>
                      <a:pt x="14" y="45"/>
                    </a:lnTo>
                    <a:lnTo>
                      <a:pt x="11" y="29"/>
                    </a:lnTo>
                    <a:lnTo>
                      <a:pt x="6"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7" name="Line 307"/>
              <p:cNvSpPr>
                <a:spLocks noChangeShapeType="1"/>
              </p:cNvSpPr>
              <p:nvPr/>
            </p:nvSpPr>
            <p:spPr bwMode="auto">
              <a:xfrm flipV="1">
                <a:off x="5917147" y="3722809"/>
                <a:ext cx="147200"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8" name="Freeform 308"/>
              <p:cNvSpPr>
                <a:spLocks/>
              </p:cNvSpPr>
              <p:nvPr/>
            </p:nvSpPr>
            <p:spPr bwMode="auto">
              <a:xfrm>
                <a:off x="6021345" y="3688077"/>
                <a:ext cx="76081" cy="76081"/>
              </a:xfrm>
              <a:custGeom>
                <a:avLst/>
                <a:gdLst/>
                <a:ahLst/>
                <a:cxnLst>
                  <a:cxn ang="0">
                    <a:pos x="46" y="0"/>
                  </a:cxn>
                  <a:cxn ang="0">
                    <a:pos x="40" y="15"/>
                  </a:cxn>
                  <a:cxn ang="0">
                    <a:pos x="35" y="31"/>
                  </a:cxn>
                  <a:cxn ang="0">
                    <a:pos x="33" y="46"/>
                  </a:cxn>
                  <a:cxn ang="0">
                    <a:pos x="23" y="24"/>
                  </a:cxn>
                  <a:cxn ang="0">
                    <a:pos x="0" y="14"/>
                  </a:cxn>
                  <a:cxn ang="0">
                    <a:pos x="15" y="11"/>
                  </a:cxn>
                  <a:cxn ang="0">
                    <a:pos x="32" y="6"/>
                  </a:cxn>
                  <a:cxn ang="0">
                    <a:pos x="46" y="0"/>
                  </a:cxn>
                </a:cxnLst>
                <a:rect l="0" t="0" r="r" b="b"/>
                <a:pathLst>
                  <a:path w="46" h="46">
                    <a:moveTo>
                      <a:pt x="46" y="0"/>
                    </a:moveTo>
                    <a:lnTo>
                      <a:pt x="40" y="15"/>
                    </a:lnTo>
                    <a:lnTo>
                      <a:pt x="35" y="31"/>
                    </a:lnTo>
                    <a:lnTo>
                      <a:pt x="33" y="46"/>
                    </a:lnTo>
                    <a:lnTo>
                      <a:pt x="23" y="24"/>
                    </a:lnTo>
                    <a:lnTo>
                      <a:pt x="0" y="14"/>
                    </a:lnTo>
                    <a:lnTo>
                      <a:pt x="15" y="11"/>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9" name="Line 309"/>
              <p:cNvSpPr>
                <a:spLocks noChangeShapeType="1"/>
              </p:cNvSpPr>
              <p:nvPr/>
            </p:nvSpPr>
            <p:spPr bwMode="auto">
              <a:xfrm>
                <a:off x="5912185" y="4749905"/>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0" name="Freeform 310"/>
              <p:cNvSpPr>
                <a:spLocks/>
              </p:cNvSpPr>
              <p:nvPr/>
            </p:nvSpPr>
            <p:spPr bwMode="auto">
              <a:xfrm>
                <a:off x="6113966" y="4711864"/>
                <a:ext cx="64504" cy="76081"/>
              </a:xfrm>
              <a:custGeom>
                <a:avLst/>
                <a:gdLst/>
                <a:ahLst/>
                <a:cxnLst>
                  <a:cxn ang="0">
                    <a:pos x="0" y="0"/>
                  </a:cxn>
                  <a:cxn ang="0">
                    <a:pos x="11" y="9"/>
                  </a:cxn>
                  <a:cxn ang="0">
                    <a:pos x="25" y="17"/>
                  </a:cxn>
                  <a:cxn ang="0">
                    <a:pos x="39" y="23"/>
                  </a:cxn>
                  <a:cxn ang="0">
                    <a:pos x="25" y="29"/>
                  </a:cxn>
                  <a:cxn ang="0">
                    <a:pos x="11" y="36"/>
                  </a:cxn>
                  <a:cxn ang="0">
                    <a:pos x="0" y="46"/>
                  </a:cxn>
                  <a:cxn ang="0">
                    <a:pos x="8" y="23"/>
                  </a:cxn>
                  <a:cxn ang="0">
                    <a:pos x="0" y="0"/>
                  </a:cxn>
                </a:cxnLst>
                <a:rect l="0" t="0" r="r" b="b"/>
                <a:pathLst>
                  <a:path w="39" h="46">
                    <a:moveTo>
                      <a:pt x="0" y="0"/>
                    </a:moveTo>
                    <a:lnTo>
                      <a:pt x="11" y="9"/>
                    </a:lnTo>
                    <a:lnTo>
                      <a:pt x="25" y="17"/>
                    </a:lnTo>
                    <a:lnTo>
                      <a:pt x="39" y="23"/>
                    </a:lnTo>
                    <a:lnTo>
                      <a:pt x="25" y="29"/>
                    </a:lnTo>
                    <a:lnTo>
                      <a:pt x="11" y="36"/>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1" name="Line 311"/>
              <p:cNvSpPr>
                <a:spLocks noChangeShapeType="1"/>
              </p:cNvSpPr>
              <p:nvPr/>
            </p:nvSpPr>
            <p:spPr bwMode="auto">
              <a:xfrm>
                <a:off x="5877453" y="4832602"/>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2" name="Freeform 312"/>
              <p:cNvSpPr>
                <a:spLocks/>
              </p:cNvSpPr>
              <p:nvPr/>
            </p:nvSpPr>
            <p:spPr bwMode="auto">
              <a:xfrm>
                <a:off x="5979997" y="4933492"/>
                <a:ext cx="76081" cy="72773"/>
              </a:xfrm>
              <a:custGeom>
                <a:avLst/>
                <a:gdLst/>
                <a:ahLst/>
                <a:cxnLst>
                  <a:cxn ang="0">
                    <a:pos x="34" y="0"/>
                  </a:cxn>
                  <a:cxn ang="0">
                    <a:pos x="36" y="15"/>
                  </a:cxn>
                  <a:cxn ang="0">
                    <a:pos x="40" y="29"/>
                  </a:cxn>
                  <a:cxn ang="0">
                    <a:pos x="46" y="44"/>
                  </a:cxn>
                  <a:cxn ang="0">
                    <a:pos x="32" y="38"/>
                  </a:cxn>
                  <a:cxn ang="0">
                    <a:pos x="16" y="34"/>
                  </a:cxn>
                  <a:cxn ang="0">
                    <a:pos x="0" y="32"/>
                  </a:cxn>
                  <a:cxn ang="0">
                    <a:pos x="23" y="22"/>
                  </a:cxn>
                  <a:cxn ang="0">
                    <a:pos x="34" y="0"/>
                  </a:cxn>
                </a:cxnLst>
                <a:rect l="0" t="0" r="r" b="b"/>
                <a:pathLst>
                  <a:path w="46" h="44">
                    <a:moveTo>
                      <a:pt x="34" y="0"/>
                    </a:moveTo>
                    <a:lnTo>
                      <a:pt x="36" y="15"/>
                    </a:lnTo>
                    <a:lnTo>
                      <a:pt x="40" y="29"/>
                    </a:lnTo>
                    <a:lnTo>
                      <a:pt x="46" y="44"/>
                    </a:lnTo>
                    <a:lnTo>
                      <a:pt x="32" y="38"/>
                    </a:lnTo>
                    <a:lnTo>
                      <a:pt x="16" y="34"/>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3" name="Line 313"/>
              <p:cNvSpPr>
                <a:spLocks noChangeShapeType="1"/>
              </p:cNvSpPr>
              <p:nvPr/>
            </p:nvSpPr>
            <p:spPr bwMode="auto">
              <a:xfrm flipV="1">
                <a:off x="5917147" y="4520008"/>
                <a:ext cx="147200"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4" name="Freeform 314"/>
              <p:cNvSpPr>
                <a:spLocks/>
              </p:cNvSpPr>
              <p:nvPr/>
            </p:nvSpPr>
            <p:spPr bwMode="auto">
              <a:xfrm>
                <a:off x="6021345" y="4486929"/>
                <a:ext cx="76081" cy="72773"/>
              </a:xfrm>
              <a:custGeom>
                <a:avLst/>
                <a:gdLst/>
                <a:ahLst/>
                <a:cxnLst>
                  <a:cxn ang="0">
                    <a:pos x="46" y="0"/>
                  </a:cxn>
                  <a:cxn ang="0">
                    <a:pos x="40" y="15"/>
                  </a:cxn>
                  <a:cxn ang="0">
                    <a:pos x="35" y="29"/>
                  </a:cxn>
                  <a:cxn ang="0">
                    <a:pos x="33" y="44"/>
                  </a:cxn>
                  <a:cxn ang="0">
                    <a:pos x="23" y="23"/>
                  </a:cxn>
                  <a:cxn ang="0">
                    <a:pos x="0" y="12"/>
                  </a:cxn>
                  <a:cxn ang="0">
                    <a:pos x="15" y="10"/>
                  </a:cxn>
                  <a:cxn ang="0">
                    <a:pos x="32" y="6"/>
                  </a:cxn>
                  <a:cxn ang="0">
                    <a:pos x="46" y="0"/>
                  </a:cxn>
                </a:cxnLst>
                <a:rect l="0" t="0" r="r" b="b"/>
                <a:pathLst>
                  <a:path w="46" h="44">
                    <a:moveTo>
                      <a:pt x="46" y="0"/>
                    </a:moveTo>
                    <a:lnTo>
                      <a:pt x="40" y="15"/>
                    </a:lnTo>
                    <a:lnTo>
                      <a:pt x="35" y="29"/>
                    </a:lnTo>
                    <a:lnTo>
                      <a:pt x="33" y="44"/>
                    </a:lnTo>
                    <a:lnTo>
                      <a:pt x="23" y="23"/>
                    </a:lnTo>
                    <a:lnTo>
                      <a:pt x="0" y="12"/>
                    </a:lnTo>
                    <a:lnTo>
                      <a:pt x="15" y="10"/>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5" name="Line 315"/>
              <p:cNvSpPr>
                <a:spLocks noChangeShapeType="1"/>
              </p:cNvSpPr>
              <p:nvPr/>
            </p:nvSpPr>
            <p:spPr bwMode="auto">
              <a:xfrm>
                <a:off x="5912185" y="317204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6" name="Freeform 316"/>
              <p:cNvSpPr>
                <a:spLocks/>
              </p:cNvSpPr>
              <p:nvPr/>
            </p:nvSpPr>
            <p:spPr bwMode="auto">
              <a:xfrm>
                <a:off x="6113966" y="3134007"/>
                <a:ext cx="64504" cy="74427"/>
              </a:xfrm>
              <a:custGeom>
                <a:avLst/>
                <a:gdLst/>
                <a:ahLst/>
                <a:cxnLst>
                  <a:cxn ang="0">
                    <a:pos x="0" y="0"/>
                  </a:cxn>
                  <a:cxn ang="0">
                    <a:pos x="11" y="10"/>
                  </a:cxn>
                  <a:cxn ang="0">
                    <a:pos x="25" y="17"/>
                  </a:cxn>
                  <a:cxn ang="0">
                    <a:pos x="39" y="23"/>
                  </a:cxn>
                  <a:cxn ang="0">
                    <a:pos x="11" y="36"/>
                  </a:cxn>
                  <a:cxn ang="0">
                    <a:pos x="0" y="45"/>
                  </a:cxn>
                  <a:cxn ang="0">
                    <a:pos x="8" y="23"/>
                  </a:cxn>
                  <a:cxn ang="0">
                    <a:pos x="0" y="0"/>
                  </a:cxn>
                </a:cxnLst>
                <a:rect l="0" t="0" r="r" b="b"/>
                <a:pathLst>
                  <a:path w="39" h="45">
                    <a:moveTo>
                      <a:pt x="0" y="0"/>
                    </a:moveTo>
                    <a:lnTo>
                      <a:pt x="11" y="10"/>
                    </a:lnTo>
                    <a:lnTo>
                      <a:pt x="25" y="17"/>
                    </a:lnTo>
                    <a:lnTo>
                      <a:pt x="39" y="23"/>
                    </a:lnTo>
                    <a:lnTo>
                      <a:pt x="11" y="36"/>
                    </a:lnTo>
                    <a:lnTo>
                      <a:pt x="0" y="45"/>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7" name="Line 317"/>
              <p:cNvSpPr>
                <a:spLocks noChangeShapeType="1"/>
              </p:cNvSpPr>
              <p:nvPr/>
            </p:nvSpPr>
            <p:spPr bwMode="auto">
              <a:xfrm>
                <a:off x="5877453" y="3253091"/>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8" name="Freeform 318"/>
              <p:cNvSpPr>
                <a:spLocks/>
              </p:cNvSpPr>
              <p:nvPr/>
            </p:nvSpPr>
            <p:spPr bwMode="auto">
              <a:xfrm>
                <a:off x="5979997" y="3353981"/>
                <a:ext cx="76081" cy="74427"/>
              </a:xfrm>
              <a:custGeom>
                <a:avLst/>
                <a:gdLst/>
                <a:ahLst/>
                <a:cxnLst>
                  <a:cxn ang="0">
                    <a:pos x="34" y="0"/>
                  </a:cxn>
                  <a:cxn ang="0">
                    <a:pos x="36" y="16"/>
                  </a:cxn>
                  <a:cxn ang="0">
                    <a:pos x="40" y="31"/>
                  </a:cxn>
                  <a:cxn ang="0">
                    <a:pos x="46" y="45"/>
                  </a:cxn>
                  <a:cxn ang="0">
                    <a:pos x="32" y="40"/>
                  </a:cxn>
                  <a:cxn ang="0">
                    <a:pos x="16" y="35"/>
                  </a:cxn>
                  <a:cxn ang="0">
                    <a:pos x="0" y="32"/>
                  </a:cxn>
                  <a:cxn ang="0">
                    <a:pos x="23" y="22"/>
                  </a:cxn>
                  <a:cxn ang="0">
                    <a:pos x="34" y="0"/>
                  </a:cxn>
                </a:cxnLst>
                <a:rect l="0" t="0" r="r" b="b"/>
                <a:pathLst>
                  <a:path w="46" h="45">
                    <a:moveTo>
                      <a:pt x="34" y="0"/>
                    </a:moveTo>
                    <a:lnTo>
                      <a:pt x="36" y="16"/>
                    </a:lnTo>
                    <a:lnTo>
                      <a:pt x="40" y="31"/>
                    </a:lnTo>
                    <a:lnTo>
                      <a:pt x="46" y="45"/>
                    </a:lnTo>
                    <a:lnTo>
                      <a:pt x="32" y="40"/>
                    </a:lnTo>
                    <a:lnTo>
                      <a:pt x="16" y="35"/>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9" name="Line 319"/>
              <p:cNvSpPr>
                <a:spLocks noChangeShapeType="1"/>
              </p:cNvSpPr>
              <p:nvPr/>
            </p:nvSpPr>
            <p:spPr bwMode="auto">
              <a:xfrm flipV="1">
                <a:off x="5917147" y="2942150"/>
                <a:ext cx="147200"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0" name="Freeform 320"/>
              <p:cNvSpPr>
                <a:spLocks/>
              </p:cNvSpPr>
              <p:nvPr/>
            </p:nvSpPr>
            <p:spPr bwMode="auto">
              <a:xfrm>
                <a:off x="6021345" y="2907418"/>
                <a:ext cx="76081" cy="76081"/>
              </a:xfrm>
              <a:custGeom>
                <a:avLst/>
                <a:gdLst/>
                <a:ahLst/>
                <a:cxnLst>
                  <a:cxn ang="0">
                    <a:pos x="46" y="0"/>
                  </a:cxn>
                  <a:cxn ang="0">
                    <a:pos x="40" y="15"/>
                  </a:cxn>
                  <a:cxn ang="0">
                    <a:pos x="35" y="31"/>
                  </a:cxn>
                  <a:cxn ang="0">
                    <a:pos x="33" y="46"/>
                  </a:cxn>
                  <a:cxn ang="0">
                    <a:pos x="23" y="23"/>
                  </a:cxn>
                  <a:cxn ang="0">
                    <a:pos x="0" y="14"/>
                  </a:cxn>
                  <a:cxn ang="0">
                    <a:pos x="15" y="11"/>
                  </a:cxn>
                  <a:cxn ang="0">
                    <a:pos x="32" y="6"/>
                  </a:cxn>
                  <a:cxn ang="0">
                    <a:pos x="46" y="0"/>
                  </a:cxn>
                </a:cxnLst>
                <a:rect l="0" t="0" r="r" b="b"/>
                <a:pathLst>
                  <a:path w="46" h="46">
                    <a:moveTo>
                      <a:pt x="46" y="0"/>
                    </a:moveTo>
                    <a:lnTo>
                      <a:pt x="40" y="15"/>
                    </a:lnTo>
                    <a:lnTo>
                      <a:pt x="35" y="31"/>
                    </a:lnTo>
                    <a:lnTo>
                      <a:pt x="33" y="46"/>
                    </a:lnTo>
                    <a:lnTo>
                      <a:pt x="23" y="23"/>
                    </a:lnTo>
                    <a:lnTo>
                      <a:pt x="0" y="14"/>
                    </a:lnTo>
                    <a:lnTo>
                      <a:pt x="15" y="11"/>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1" name="Line 321"/>
              <p:cNvSpPr>
                <a:spLocks noChangeShapeType="1"/>
              </p:cNvSpPr>
              <p:nvPr/>
            </p:nvSpPr>
            <p:spPr bwMode="auto">
              <a:xfrm flipH="1">
                <a:off x="5553281" y="4022172"/>
                <a:ext cx="152162" cy="1488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2" name="Freeform 322"/>
              <p:cNvSpPr>
                <a:spLocks/>
              </p:cNvSpPr>
              <p:nvPr/>
            </p:nvSpPr>
            <p:spPr bwMode="auto">
              <a:xfrm>
                <a:off x="5518548" y="4129678"/>
                <a:ext cx="76081" cy="74427"/>
              </a:xfrm>
              <a:custGeom>
                <a:avLst/>
                <a:gdLst/>
                <a:ahLst/>
                <a:cxnLst>
                  <a:cxn ang="0">
                    <a:pos x="12" y="0"/>
                  </a:cxn>
                  <a:cxn ang="0">
                    <a:pos x="23" y="22"/>
                  </a:cxn>
                  <a:cxn ang="0">
                    <a:pos x="46" y="32"/>
                  </a:cxn>
                  <a:cxn ang="0">
                    <a:pos x="23" y="37"/>
                  </a:cxn>
                  <a:cxn ang="0">
                    <a:pos x="0" y="45"/>
                  </a:cxn>
                  <a:cxn ang="0">
                    <a:pos x="6" y="31"/>
                  </a:cxn>
                  <a:cxn ang="0">
                    <a:pos x="11" y="16"/>
                  </a:cxn>
                  <a:cxn ang="0">
                    <a:pos x="12" y="0"/>
                  </a:cxn>
                </a:cxnLst>
                <a:rect l="0" t="0" r="r" b="b"/>
                <a:pathLst>
                  <a:path w="46" h="45">
                    <a:moveTo>
                      <a:pt x="12" y="0"/>
                    </a:moveTo>
                    <a:lnTo>
                      <a:pt x="23" y="22"/>
                    </a:lnTo>
                    <a:lnTo>
                      <a:pt x="46" y="32"/>
                    </a:lnTo>
                    <a:lnTo>
                      <a:pt x="23" y="37"/>
                    </a:lnTo>
                    <a:lnTo>
                      <a:pt x="0" y="45"/>
                    </a:lnTo>
                    <a:lnTo>
                      <a:pt x="6" y="31"/>
                    </a:lnTo>
                    <a:lnTo>
                      <a:pt x="11" y="16"/>
                    </a:ln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3" name="Line 323"/>
              <p:cNvSpPr>
                <a:spLocks noChangeShapeType="1"/>
              </p:cNvSpPr>
              <p:nvPr/>
            </p:nvSpPr>
            <p:spPr bwMode="auto">
              <a:xfrm>
                <a:off x="5475546" y="3658306"/>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4" name="Freeform 324"/>
              <p:cNvSpPr>
                <a:spLocks/>
              </p:cNvSpPr>
              <p:nvPr/>
            </p:nvSpPr>
            <p:spPr bwMode="auto">
              <a:xfrm>
                <a:off x="5606207" y="3784005"/>
                <a:ext cx="76081" cy="76081"/>
              </a:xfrm>
              <a:custGeom>
                <a:avLst/>
                <a:gdLst/>
                <a:ahLst/>
                <a:cxnLst>
                  <a:cxn ang="0">
                    <a:pos x="32" y="0"/>
                  </a:cxn>
                  <a:cxn ang="0">
                    <a:pos x="36" y="15"/>
                  </a:cxn>
                  <a:cxn ang="0">
                    <a:pos x="40" y="31"/>
                  </a:cxn>
                  <a:cxn ang="0">
                    <a:pos x="46" y="46"/>
                  </a:cxn>
                  <a:cxn ang="0">
                    <a:pos x="31" y="40"/>
                  </a:cxn>
                  <a:cxn ang="0">
                    <a:pos x="16" y="35"/>
                  </a:cxn>
                  <a:cxn ang="0">
                    <a:pos x="0" y="32"/>
                  </a:cxn>
                  <a:cxn ang="0">
                    <a:pos x="22" y="23"/>
                  </a:cxn>
                  <a:cxn ang="0">
                    <a:pos x="32" y="0"/>
                  </a:cxn>
                </a:cxnLst>
                <a:rect l="0" t="0" r="r" b="b"/>
                <a:pathLst>
                  <a:path w="46" h="46">
                    <a:moveTo>
                      <a:pt x="32" y="0"/>
                    </a:moveTo>
                    <a:lnTo>
                      <a:pt x="36" y="15"/>
                    </a:lnTo>
                    <a:lnTo>
                      <a:pt x="40" y="31"/>
                    </a:lnTo>
                    <a:lnTo>
                      <a:pt x="46" y="46"/>
                    </a:lnTo>
                    <a:lnTo>
                      <a:pt x="31" y="40"/>
                    </a:lnTo>
                    <a:lnTo>
                      <a:pt x="16" y="35"/>
                    </a:lnTo>
                    <a:lnTo>
                      <a:pt x="0" y="32"/>
                    </a:lnTo>
                    <a:lnTo>
                      <a:pt x="22"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5" name="Line 325"/>
              <p:cNvSpPr>
                <a:spLocks noChangeShapeType="1"/>
              </p:cNvSpPr>
              <p:nvPr/>
            </p:nvSpPr>
            <p:spPr bwMode="auto">
              <a:xfrm flipH="1" flipV="1">
                <a:off x="4676693" y="4468735"/>
                <a:ext cx="170356" cy="16374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6" name="Freeform 326"/>
              <p:cNvSpPr>
                <a:spLocks/>
              </p:cNvSpPr>
              <p:nvPr/>
            </p:nvSpPr>
            <p:spPr bwMode="auto">
              <a:xfrm>
                <a:off x="4641961" y="4434003"/>
                <a:ext cx="77735" cy="76081"/>
              </a:xfrm>
              <a:custGeom>
                <a:avLst/>
                <a:gdLst/>
                <a:ahLst/>
                <a:cxnLst>
                  <a:cxn ang="0">
                    <a:pos x="0" y="0"/>
                  </a:cxn>
                  <a:cxn ang="0">
                    <a:pos x="23" y="9"/>
                  </a:cxn>
                  <a:cxn ang="0">
                    <a:pos x="47" y="13"/>
                  </a:cxn>
                  <a:cxn ang="0">
                    <a:pos x="25" y="24"/>
                  </a:cxn>
                  <a:cxn ang="0">
                    <a:pos x="14" y="46"/>
                  </a:cxn>
                  <a:cxn ang="0">
                    <a:pos x="11" y="30"/>
                  </a:cxn>
                  <a:cxn ang="0">
                    <a:pos x="6" y="15"/>
                  </a:cxn>
                  <a:cxn ang="0">
                    <a:pos x="0" y="0"/>
                  </a:cxn>
                </a:cxnLst>
                <a:rect l="0" t="0" r="r" b="b"/>
                <a:pathLst>
                  <a:path w="47" h="46">
                    <a:moveTo>
                      <a:pt x="0" y="0"/>
                    </a:moveTo>
                    <a:lnTo>
                      <a:pt x="23" y="9"/>
                    </a:lnTo>
                    <a:lnTo>
                      <a:pt x="47" y="13"/>
                    </a:lnTo>
                    <a:lnTo>
                      <a:pt x="25" y="24"/>
                    </a:lnTo>
                    <a:lnTo>
                      <a:pt x="14" y="46"/>
                    </a:lnTo>
                    <a:lnTo>
                      <a:pt x="11" y="30"/>
                    </a:lnTo>
                    <a:lnTo>
                      <a:pt x="6"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7" name="Line 327"/>
              <p:cNvSpPr>
                <a:spLocks noChangeShapeType="1"/>
              </p:cNvSpPr>
              <p:nvPr/>
            </p:nvSpPr>
            <p:spPr bwMode="auto">
              <a:xfrm flipV="1">
                <a:off x="4225168" y="4503468"/>
                <a:ext cx="143893"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8" name="Freeform 328"/>
              <p:cNvSpPr>
                <a:spLocks/>
              </p:cNvSpPr>
              <p:nvPr/>
            </p:nvSpPr>
            <p:spPr bwMode="auto">
              <a:xfrm>
                <a:off x="4329366" y="4472043"/>
                <a:ext cx="76081" cy="74427"/>
              </a:xfrm>
              <a:custGeom>
                <a:avLst/>
                <a:gdLst/>
                <a:ahLst/>
                <a:cxnLst>
                  <a:cxn ang="0">
                    <a:pos x="46" y="0"/>
                  </a:cxn>
                  <a:cxn ang="0">
                    <a:pos x="36" y="23"/>
                  </a:cxn>
                  <a:cxn ang="0">
                    <a:pos x="32" y="45"/>
                  </a:cxn>
                  <a:cxn ang="0">
                    <a:pos x="23" y="23"/>
                  </a:cxn>
                  <a:cxn ang="0">
                    <a:pos x="0" y="12"/>
                  </a:cxn>
                  <a:cxn ang="0">
                    <a:pos x="15" y="10"/>
                  </a:cxn>
                  <a:cxn ang="0">
                    <a:pos x="30" y="6"/>
                  </a:cxn>
                  <a:cxn ang="0">
                    <a:pos x="46" y="0"/>
                  </a:cxn>
                </a:cxnLst>
                <a:rect l="0" t="0" r="r" b="b"/>
                <a:pathLst>
                  <a:path w="46" h="45">
                    <a:moveTo>
                      <a:pt x="46" y="0"/>
                    </a:moveTo>
                    <a:lnTo>
                      <a:pt x="36" y="23"/>
                    </a:lnTo>
                    <a:lnTo>
                      <a:pt x="32" y="45"/>
                    </a:lnTo>
                    <a:lnTo>
                      <a:pt x="23" y="23"/>
                    </a:lnTo>
                    <a:lnTo>
                      <a:pt x="0" y="12"/>
                    </a:lnTo>
                    <a:lnTo>
                      <a:pt x="15" y="10"/>
                    </a:lnTo>
                    <a:lnTo>
                      <a:pt x="30"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9" name="Line 329"/>
              <p:cNvSpPr>
                <a:spLocks noChangeShapeType="1"/>
              </p:cNvSpPr>
              <p:nvPr/>
            </p:nvSpPr>
            <p:spPr bwMode="auto">
              <a:xfrm flipV="1">
                <a:off x="5038906" y="4496852"/>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0" name="Freeform 330"/>
              <p:cNvSpPr>
                <a:spLocks/>
              </p:cNvSpPr>
              <p:nvPr/>
            </p:nvSpPr>
            <p:spPr bwMode="auto">
              <a:xfrm>
                <a:off x="5141450" y="4463774"/>
                <a:ext cx="76081" cy="72773"/>
              </a:xfrm>
              <a:custGeom>
                <a:avLst/>
                <a:gdLst/>
                <a:ahLst/>
                <a:cxnLst>
                  <a:cxn ang="0">
                    <a:pos x="46" y="0"/>
                  </a:cxn>
                  <a:cxn ang="0">
                    <a:pos x="40" y="15"/>
                  </a:cxn>
                  <a:cxn ang="0">
                    <a:pos x="36" y="29"/>
                  </a:cxn>
                  <a:cxn ang="0">
                    <a:pos x="34" y="44"/>
                  </a:cxn>
                  <a:cxn ang="0">
                    <a:pos x="23" y="23"/>
                  </a:cxn>
                  <a:cxn ang="0">
                    <a:pos x="0" y="12"/>
                  </a:cxn>
                  <a:cxn ang="0">
                    <a:pos x="16" y="11"/>
                  </a:cxn>
                  <a:cxn ang="0">
                    <a:pos x="31" y="6"/>
                  </a:cxn>
                  <a:cxn ang="0">
                    <a:pos x="46" y="0"/>
                  </a:cxn>
                </a:cxnLst>
                <a:rect l="0" t="0" r="r" b="b"/>
                <a:pathLst>
                  <a:path w="46" h="44">
                    <a:moveTo>
                      <a:pt x="46" y="0"/>
                    </a:moveTo>
                    <a:lnTo>
                      <a:pt x="40" y="15"/>
                    </a:lnTo>
                    <a:lnTo>
                      <a:pt x="36" y="29"/>
                    </a:lnTo>
                    <a:lnTo>
                      <a:pt x="34" y="44"/>
                    </a:lnTo>
                    <a:lnTo>
                      <a:pt x="23" y="23"/>
                    </a:lnTo>
                    <a:lnTo>
                      <a:pt x="0" y="12"/>
                    </a:lnTo>
                    <a:lnTo>
                      <a:pt x="16" y="11"/>
                    </a:lnTo>
                    <a:lnTo>
                      <a:pt x="31"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1" name="Line 331"/>
              <p:cNvSpPr>
                <a:spLocks noChangeShapeType="1"/>
              </p:cNvSpPr>
              <p:nvPr/>
            </p:nvSpPr>
            <p:spPr bwMode="auto">
              <a:xfrm>
                <a:off x="4612190" y="4463774"/>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2" name="Freeform 332"/>
              <p:cNvSpPr>
                <a:spLocks/>
              </p:cNvSpPr>
              <p:nvPr/>
            </p:nvSpPr>
            <p:spPr bwMode="auto">
              <a:xfrm>
                <a:off x="4742851" y="4592781"/>
                <a:ext cx="76081" cy="72773"/>
              </a:xfrm>
              <a:custGeom>
                <a:avLst/>
                <a:gdLst/>
                <a:ahLst/>
                <a:cxnLst>
                  <a:cxn ang="0">
                    <a:pos x="32" y="0"/>
                  </a:cxn>
                  <a:cxn ang="0">
                    <a:pos x="35" y="15"/>
                  </a:cxn>
                  <a:cxn ang="0">
                    <a:pos x="40" y="30"/>
                  </a:cxn>
                  <a:cxn ang="0">
                    <a:pos x="46" y="44"/>
                  </a:cxn>
                  <a:cxn ang="0">
                    <a:pos x="23" y="37"/>
                  </a:cxn>
                  <a:cxn ang="0">
                    <a:pos x="0" y="32"/>
                  </a:cxn>
                  <a:cxn ang="0">
                    <a:pos x="23" y="21"/>
                  </a:cxn>
                  <a:cxn ang="0">
                    <a:pos x="32" y="0"/>
                  </a:cxn>
                </a:cxnLst>
                <a:rect l="0" t="0" r="r" b="b"/>
                <a:pathLst>
                  <a:path w="46" h="44">
                    <a:moveTo>
                      <a:pt x="32" y="0"/>
                    </a:moveTo>
                    <a:lnTo>
                      <a:pt x="35" y="15"/>
                    </a:lnTo>
                    <a:lnTo>
                      <a:pt x="40" y="30"/>
                    </a:lnTo>
                    <a:lnTo>
                      <a:pt x="46" y="44"/>
                    </a:lnTo>
                    <a:lnTo>
                      <a:pt x="23" y="37"/>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3" name="Line 333"/>
              <p:cNvSpPr>
                <a:spLocks noChangeShapeType="1"/>
              </p:cNvSpPr>
              <p:nvPr/>
            </p:nvSpPr>
            <p:spPr bwMode="auto">
              <a:xfrm flipH="1" flipV="1">
                <a:off x="5541703" y="4455504"/>
                <a:ext cx="168702"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4" name="Freeform 334"/>
              <p:cNvSpPr>
                <a:spLocks/>
              </p:cNvSpPr>
              <p:nvPr/>
            </p:nvSpPr>
            <p:spPr bwMode="auto">
              <a:xfrm>
                <a:off x="5505316" y="4424079"/>
                <a:ext cx="76081" cy="72773"/>
              </a:xfrm>
              <a:custGeom>
                <a:avLst/>
                <a:gdLst/>
                <a:ahLst/>
                <a:cxnLst>
                  <a:cxn ang="0">
                    <a:pos x="0" y="0"/>
                  </a:cxn>
                  <a:cxn ang="0">
                    <a:pos x="16" y="6"/>
                  </a:cxn>
                  <a:cxn ang="0">
                    <a:pos x="31" y="10"/>
                  </a:cxn>
                  <a:cxn ang="0">
                    <a:pos x="46" y="12"/>
                  </a:cxn>
                  <a:cxn ang="0">
                    <a:pos x="25" y="22"/>
                  </a:cxn>
                  <a:cxn ang="0">
                    <a:pos x="14" y="44"/>
                  </a:cxn>
                  <a:cxn ang="0">
                    <a:pos x="10" y="22"/>
                  </a:cxn>
                  <a:cxn ang="0">
                    <a:pos x="0" y="0"/>
                  </a:cxn>
                </a:cxnLst>
                <a:rect l="0" t="0" r="r" b="b"/>
                <a:pathLst>
                  <a:path w="46" h="44">
                    <a:moveTo>
                      <a:pt x="0" y="0"/>
                    </a:moveTo>
                    <a:lnTo>
                      <a:pt x="16" y="6"/>
                    </a:lnTo>
                    <a:lnTo>
                      <a:pt x="31" y="10"/>
                    </a:lnTo>
                    <a:lnTo>
                      <a:pt x="46" y="12"/>
                    </a:lnTo>
                    <a:lnTo>
                      <a:pt x="25" y="22"/>
                    </a:lnTo>
                    <a:lnTo>
                      <a:pt x="14" y="44"/>
                    </a:lnTo>
                    <a:lnTo>
                      <a:pt x="10"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5" name="Line 335"/>
              <p:cNvSpPr>
                <a:spLocks noChangeShapeType="1"/>
              </p:cNvSpPr>
              <p:nvPr/>
            </p:nvSpPr>
            <p:spPr bwMode="auto">
              <a:xfrm>
                <a:off x="5475546" y="4453850"/>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6" name="Freeform 336"/>
              <p:cNvSpPr>
                <a:spLocks/>
              </p:cNvSpPr>
              <p:nvPr/>
            </p:nvSpPr>
            <p:spPr bwMode="auto">
              <a:xfrm>
                <a:off x="5606207" y="4579549"/>
                <a:ext cx="76081" cy="76081"/>
              </a:xfrm>
              <a:custGeom>
                <a:avLst/>
                <a:gdLst/>
                <a:ahLst/>
                <a:cxnLst>
                  <a:cxn ang="0">
                    <a:pos x="32" y="0"/>
                  </a:cxn>
                  <a:cxn ang="0">
                    <a:pos x="36" y="16"/>
                  </a:cxn>
                  <a:cxn ang="0">
                    <a:pos x="40" y="31"/>
                  </a:cxn>
                  <a:cxn ang="0">
                    <a:pos x="46" y="46"/>
                  </a:cxn>
                  <a:cxn ang="0">
                    <a:pos x="31" y="40"/>
                  </a:cxn>
                  <a:cxn ang="0">
                    <a:pos x="16" y="35"/>
                  </a:cxn>
                  <a:cxn ang="0">
                    <a:pos x="0" y="32"/>
                  </a:cxn>
                  <a:cxn ang="0">
                    <a:pos x="22" y="23"/>
                  </a:cxn>
                  <a:cxn ang="0">
                    <a:pos x="32" y="0"/>
                  </a:cxn>
                </a:cxnLst>
                <a:rect l="0" t="0" r="r" b="b"/>
                <a:pathLst>
                  <a:path w="46" h="46">
                    <a:moveTo>
                      <a:pt x="32" y="0"/>
                    </a:moveTo>
                    <a:lnTo>
                      <a:pt x="36" y="16"/>
                    </a:lnTo>
                    <a:lnTo>
                      <a:pt x="40" y="31"/>
                    </a:lnTo>
                    <a:lnTo>
                      <a:pt x="46" y="46"/>
                    </a:lnTo>
                    <a:lnTo>
                      <a:pt x="31" y="40"/>
                    </a:lnTo>
                    <a:lnTo>
                      <a:pt x="16" y="35"/>
                    </a:lnTo>
                    <a:lnTo>
                      <a:pt x="0" y="32"/>
                    </a:lnTo>
                    <a:lnTo>
                      <a:pt x="22"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7" name="Line 337"/>
              <p:cNvSpPr>
                <a:spLocks noChangeShapeType="1"/>
              </p:cNvSpPr>
              <p:nvPr/>
            </p:nvSpPr>
            <p:spPr bwMode="auto">
              <a:xfrm>
                <a:off x="4253285" y="4693671"/>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8" name="Freeform 338"/>
              <p:cNvSpPr>
                <a:spLocks/>
              </p:cNvSpPr>
              <p:nvPr/>
            </p:nvSpPr>
            <p:spPr bwMode="auto">
              <a:xfrm>
                <a:off x="4761044" y="4658938"/>
                <a:ext cx="62850" cy="72773"/>
              </a:xfrm>
              <a:custGeom>
                <a:avLst/>
                <a:gdLst/>
                <a:ahLst/>
                <a:cxnLst>
                  <a:cxn ang="0">
                    <a:pos x="0" y="0"/>
                  </a:cxn>
                  <a:cxn ang="0">
                    <a:pos x="11" y="9"/>
                  </a:cxn>
                  <a:cxn ang="0">
                    <a:pos x="38" y="21"/>
                  </a:cxn>
                  <a:cxn ang="0">
                    <a:pos x="24" y="27"/>
                  </a:cxn>
                  <a:cxn ang="0">
                    <a:pos x="11" y="35"/>
                  </a:cxn>
                  <a:cxn ang="0">
                    <a:pos x="0" y="44"/>
                  </a:cxn>
                  <a:cxn ang="0">
                    <a:pos x="8" y="21"/>
                  </a:cxn>
                  <a:cxn ang="0">
                    <a:pos x="0" y="0"/>
                  </a:cxn>
                </a:cxnLst>
                <a:rect l="0" t="0" r="r" b="b"/>
                <a:pathLst>
                  <a:path w="38" h="44">
                    <a:moveTo>
                      <a:pt x="0" y="0"/>
                    </a:moveTo>
                    <a:lnTo>
                      <a:pt x="11" y="9"/>
                    </a:lnTo>
                    <a:lnTo>
                      <a:pt x="38" y="21"/>
                    </a:lnTo>
                    <a:lnTo>
                      <a:pt x="24" y="27"/>
                    </a:lnTo>
                    <a:lnTo>
                      <a:pt x="11" y="35"/>
                    </a:lnTo>
                    <a:lnTo>
                      <a:pt x="0" y="44"/>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9" name="Line 339"/>
              <p:cNvSpPr>
                <a:spLocks noChangeShapeType="1"/>
              </p:cNvSpPr>
              <p:nvPr/>
            </p:nvSpPr>
            <p:spPr bwMode="auto">
              <a:xfrm flipH="1">
                <a:off x="4292980" y="4749905"/>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0" name="Freeform 340"/>
              <p:cNvSpPr>
                <a:spLocks/>
              </p:cNvSpPr>
              <p:nvPr/>
            </p:nvSpPr>
            <p:spPr bwMode="auto">
              <a:xfrm>
                <a:off x="4245016" y="4711864"/>
                <a:ext cx="66158" cy="76081"/>
              </a:xfrm>
              <a:custGeom>
                <a:avLst/>
                <a:gdLst/>
                <a:ahLst/>
                <a:cxnLst>
                  <a:cxn ang="0">
                    <a:pos x="40" y="0"/>
                  </a:cxn>
                  <a:cxn ang="0">
                    <a:pos x="32" y="23"/>
                  </a:cxn>
                  <a:cxn ang="0">
                    <a:pos x="40" y="46"/>
                  </a:cxn>
                  <a:cxn ang="0">
                    <a:pos x="22" y="32"/>
                  </a:cxn>
                  <a:cxn ang="0">
                    <a:pos x="0" y="23"/>
                  </a:cxn>
                  <a:cxn ang="0">
                    <a:pos x="14" y="17"/>
                  </a:cxn>
                  <a:cxn ang="0">
                    <a:pos x="29" y="9"/>
                  </a:cxn>
                  <a:cxn ang="0">
                    <a:pos x="40" y="0"/>
                  </a:cxn>
                </a:cxnLst>
                <a:rect l="0" t="0" r="r" b="b"/>
                <a:pathLst>
                  <a:path w="40" h="46">
                    <a:moveTo>
                      <a:pt x="40" y="0"/>
                    </a:moveTo>
                    <a:lnTo>
                      <a:pt x="32" y="23"/>
                    </a:lnTo>
                    <a:lnTo>
                      <a:pt x="40" y="46"/>
                    </a:lnTo>
                    <a:lnTo>
                      <a:pt x="22" y="32"/>
                    </a:lnTo>
                    <a:lnTo>
                      <a:pt x="0" y="23"/>
                    </a:lnTo>
                    <a:lnTo>
                      <a:pt x="14" y="17"/>
                    </a:lnTo>
                    <a:lnTo>
                      <a:pt x="29" y="9"/>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1" name="Line 341"/>
              <p:cNvSpPr>
                <a:spLocks noChangeShapeType="1"/>
              </p:cNvSpPr>
              <p:nvPr/>
            </p:nvSpPr>
            <p:spPr bwMode="auto">
              <a:xfrm>
                <a:off x="5116641" y="4683747"/>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2" name="Freeform 342"/>
              <p:cNvSpPr>
                <a:spLocks/>
              </p:cNvSpPr>
              <p:nvPr/>
            </p:nvSpPr>
            <p:spPr bwMode="auto">
              <a:xfrm>
                <a:off x="5624400" y="4645707"/>
                <a:ext cx="62850" cy="76081"/>
              </a:xfrm>
              <a:custGeom>
                <a:avLst/>
                <a:gdLst/>
                <a:ahLst/>
                <a:cxnLst>
                  <a:cxn ang="0">
                    <a:pos x="0" y="0"/>
                  </a:cxn>
                  <a:cxn ang="0">
                    <a:pos x="11" y="9"/>
                  </a:cxn>
                  <a:cxn ang="0">
                    <a:pos x="25" y="17"/>
                  </a:cxn>
                  <a:cxn ang="0">
                    <a:pos x="38" y="23"/>
                  </a:cxn>
                  <a:cxn ang="0">
                    <a:pos x="25" y="29"/>
                  </a:cxn>
                  <a:cxn ang="0">
                    <a:pos x="11" y="37"/>
                  </a:cxn>
                  <a:cxn ang="0">
                    <a:pos x="0" y="46"/>
                  </a:cxn>
                  <a:cxn ang="0">
                    <a:pos x="8" y="23"/>
                  </a:cxn>
                  <a:cxn ang="0">
                    <a:pos x="0" y="0"/>
                  </a:cxn>
                </a:cxnLst>
                <a:rect l="0" t="0" r="r" b="b"/>
                <a:pathLst>
                  <a:path w="38" h="46">
                    <a:moveTo>
                      <a:pt x="0" y="0"/>
                    </a:moveTo>
                    <a:lnTo>
                      <a:pt x="11" y="9"/>
                    </a:lnTo>
                    <a:lnTo>
                      <a:pt x="25" y="17"/>
                    </a:lnTo>
                    <a:lnTo>
                      <a:pt x="38" y="23"/>
                    </a:lnTo>
                    <a:lnTo>
                      <a:pt x="25" y="29"/>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3" name="Line 343"/>
              <p:cNvSpPr>
                <a:spLocks noChangeShapeType="1"/>
              </p:cNvSpPr>
              <p:nvPr/>
            </p:nvSpPr>
            <p:spPr bwMode="auto">
              <a:xfrm flipH="1">
                <a:off x="5154682" y="4736674"/>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4" name="Freeform 344"/>
              <p:cNvSpPr>
                <a:spLocks/>
              </p:cNvSpPr>
              <p:nvPr/>
            </p:nvSpPr>
            <p:spPr bwMode="auto">
              <a:xfrm>
                <a:off x="5110025" y="4698633"/>
                <a:ext cx="64504" cy="76081"/>
              </a:xfrm>
              <a:custGeom>
                <a:avLst/>
                <a:gdLst/>
                <a:ahLst/>
                <a:cxnLst>
                  <a:cxn ang="0">
                    <a:pos x="39" y="0"/>
                  </a:cxn>
                  <a:cxn ang="0">
                    <a:pos x="32" y="23"/>
                  </a:cxn>
                  <a:cxn ang="0">
                    <a:pos x="39" y="46"/>
                  </a:cxn>
                  <a:cxn ang="0">
                    <a:pos x="21" y="34"/>
                  </a:cxn>
                  <a:cxn ang="0">
                    <a:pos x="0" y="23"/>
                  </a:cxn>
                  <a:cxn ang="0">
                    <a:pos x="21" y="14"/>
                  </a:cxn>
                  <a:cxn ang="0">
                    <a:pos x="39" y="0"/>
                  </a:cxn>
                </a:cxnLst>
                <a:rect l="0" t="0" r="r" b="b"/>
                <a:pathLst>
                  <a:path w="39" h="46">
                    <a:moveTo>
                      <a:pt x="39" y="0"/>
                    </a:moveTo>
                    <a:lnTo>
                      <a:pt x="32" y="23"/>
                    </a:lnTo>
                    <a:lnTo>
                      <a:pt x="39" y="46"/>
                    </a:lnTo>
                    <a:lnTo>
                      <a:pt x="21" y="34"/>
                    </a:lnTo>
                    <a:lnTo>
                      <a:pt x="0" y="23"/>
                    </a:lnTo>
                    <a:lnTo>
                      <a:pt x="21" y="14"/>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5" name="Freeform 345"/>
              <p:cNvSpPr>
                <a:spLocks noEditPoints="1"/>
              </p:cNvSpPr>
              <p:nvPr/>
            </p:nvSpPr>
            <p:spPr bwMode="auto">
              <a:xfrm>
                <a:off x="6267782" y="2861107"/>
                <a:ext cx="99236" cy="84351"/>
              </a:xfrm>
              <a:custGeom>
                <a:avLst/>
                <a:gdLst/>
                <a:ahLst/>
                <a:cxnLst>
                  <a:cxn ang="0">
                    <a:pos x="7" y="8"/>
                  </a:cxn>
                  <a:cxn ang="0">
                    <a:pos x="7" y="16"/>
                  </a:cxn>
                  <a:cxn ang="0">
                    <a:pos x="8" y="22"/>
                  </a:cxn>
                  <a:cxn ang="0">
                    <a:pos x="8" y="26"/>
                  </a:cxn>
                  <a:cxn ang="0">
                    <a:pos x="10" y="29"/>
                  </a:cxn>
                  <a:cxn ang="0">
                    <a:pos x="11" y="34"/>
                  </a:cxn>
                  <a:cxn ang="0">
                    <a:pos x="14" y="37"/>
                  </a:cxn>
                  <a:cxn ang="0">
                    <a:pos x="19" y="40"/>
                  </a:cxn>
                  <a:cxn ang="0">
                    <a:pos x="23" y="42"/>
                  </a:cxn>
                  <a:cxn ang="0">
                    <a:pos x="29" y="43"/>
                  </a:cxn>
                  <a:cxn ang="0">
                    <a:pos x="37" y="42"/>
                  </a:cxn>
                  <a:cxn ang="0">
                    <a:pos x="42" y="40"/>
                  </a:cxn>
                  <a:cxn ang="0">
                    <a:pos x="46" y="37"/>
                  </a:cxn>
                  <a:cxn ang="0">
                    <a:pos x="49" y="33"/>
                  </a:cxn>
                  <a:cxn ang="0">
                    <a:pos x="51" y="29"/>
                  </a:cxn>
                  <a:cxn ang="0">
                    <a:pos x="52" y="25"/>
                  </a:cxn>
                  <a:cxn ang="0">
                    <a:pos x="52" y="8"/>
                  </a:cxn>
                  <a:cxn ang="0">
                    <a:pos x="7" y="8"/>
                  </a:cxn>
                  <a:cxn ang="0">
                    <a:pos x="0" y="0"/>
                  </a:cxn>
                  <a:cxn ang="0">
                    <a:pos x="60" y="0"/>
                  </a:cxn>
                  <a:cxn ang="0">
                    <a:pos x="60" y="23"/>
                  </a:cxn>
                  <a:cxn ang="0">
                    <a:pos x="59" y="29"/>
                  </a:cxn>
                  <a:cxn ang="0">
                    <a:pos x="55" y="39"/>
                  </a:cxn>
                  <a:cxn ang="0">
                    <a:pos x="51" y="43"/>
                  </a:cxn>
                  <a:cxn ang="0">
                    <a:pos x="45" y="48"/>
                  </a:cxn>
                  <a:cxn ang="0">
                    <a:pos x="36" y="51"/>
                  </a:cxn>
                  <a:cxn ang="0">
                    <a:pos x="29" y="51"/>
                  </a:cxn>
                  <a:cxn ang="0">
                    <a:pos x="22" y="49"/>
                  </a:cxn>
                  <a:cxn ang="0">
                    <a:pos x="16" y="48"/>
                  </a:cxn>
                  <a:cxn ang="0">
                    <a:pos x="11" y="45"/>
                  </a:cxn>
                  <a:cxn ang="0">
                    <a:pos x="8" y="42"/>
                  </a:cxn>
                  <a:cxn ang="0">
                    <a:pos x="5" y="37"/>
                  </a:cxn>
                  <a:cxn ang="0">
                    <a:pos x="4" y="34"/>
                  </a:cxn>
                  <a:cxn ang="0">
                    <a:pos x="2" y="29"/>
                  </a:cxn>
                  <a:cxn ang="0">
                    <a:pos x="0" y="23"/>
                  </a:cxn>
                  <a:cxn ang="0">
                    <a:pos x="0" y="0"/>
                  </a:cxn>
                </a:cxnLst>
                <a:rect l="0" t="0" r="r" b="b"/>
                <a:pathLst>
                  <a:path w="60" h="51">
                    <a:moveTo>
                      <a:pt x="7" y="8"/>
                    </a:moveTo>
                    <a:lnTo>
                      <a:pt x="7" y="16"/>
                    </a:lnTo>
                    <a:lnTo>
                      <a:pt x="8" y="22"/>
                    </a:lnTo>
                    <a:lnTo>
                      <a:pt x="8" y="26"/>
                    </a:lnTo>
                    <a:lnTo>
                      <a:pt x="10" y="29"/>
                    </a:lnTo>
                    <a:lnTo>
                      <a:pt x="11" y="34"/>
                    </a:lnTo>
                    <a:lnTo>
                      <a:pt x="14" y="37"/>
                    </a:lnTo>
                    <a:lnTo>
                      <a:pt x="19" y="40"/>
                    </a:lnTo>
                    <a:lnTo>
                      <a:pt x="23" y="42"/>
                    </a:lnTo>
                    <a:lnTo>
                      <a:pt x="29" y="43"/>
                    </a:lnTo>
                    <a:lnTo>
                      <a:pt x="37" y="42"/>
                    </a:lnTo>
                    <a:lnTo>
                      <a:pt x="42" y="40"/>
                    </a:lnTo>
                    <a:lnTo>
                      <a:pt x="46" y="37"/>
                    </a:lnTo>
                    <a:lnTo>
                      <a:pt x="49" y="33"/>
                    </a:lnTo>
                    <a:lnTo>
                      <a:pt x="51" y="29"/>
                    </a:lnTo>
                    <a:lnTo>
                      <a:pt x="52" y="25"/>
                    </a:lnTo>
                    <a:lnTo>
                      <a:pt x="52" y="8"/>
                    </a:lnTo>
                    <a:lnTo>
                      <a:pt x="7" y="8"/>
                    </a:lnTo>
                    <a:close/>
                    <a:moveTo>
                      <a:pt x="0" y="0"/>
                    </a:moveTo>
                    <a:lnTo>
                      <a:pt x="60" y="0"/>
                    </a:lnTo>
                    <a:lnTo>
                      <a:pt x="60" y="23"/>
                    </a:lnTo>
                    <a:lnTo>
                      <a:pt x="59" y="29"/>
                    </a:lnTo>
                    <a:lnTo>
                      <a:pt x="55" y="39"/>
                    </a:lnTo>
                    <a:lnTo>
                      <a:pt x="51" y="43"/>
                    </a:lnTo>
                    <a:lnTo>
                      <a:pt x="45" y="48"/>
                    </a:lnTo>
                    <a:lnTo>
                      <a:pt x="36" y="51"/>
                    </a:lnTo>
                    <a:lnTo>
                      <a:pt x="29" y="51"/>
                    </a:lnTo>
                    <a:lnTo>
                      <a:pt x="22" y="49"/>
                    </a:lnTo>
                    <a:lnTo>
                      <a:pt x="16" y="48"/>
                    </a:lnTo>
                    <a:lnTo>
                      <a:pt x="11" y="45"/>
                    </a:lnTo>
                    <a:lnTo>
                      <a:pt x="8" y="42"/>
                    </a:lnTo>
                    <a:lnTo>
                      <a:pt x="5" y="37"/>
                    </a:lnTo>
                    <a:lnTo>
                      <a:pt x="4" y="34"/>
                    </a:lnTo>
                    <a:lnTo>
                      <a:pt x="2" y="29"/>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6" name="Freeform 346"/>
              <p:cNvSpPr>
                <a:spLocks/>
              </p:cNvSpPr>
              <p:nvPr/>
            </p:nvSpPr>
            <p:spPr bwMode="auto">
              <a:xfrm>
                <a:off x="6241319" y="2958690"/>
                <a:ext cx="100890" cy="69465"/>
              </a:xfrm>
              <a:custGeom>
                <a:avLst/>
                <a:gdLst/>
                <a:ahLst/>
                <a:cxnLst>
                  <a:cxn ang="0">
                    <a:pos x="61" y="0"/>
                  </a:cxn>
                  <a:cxn ang="0">
                    <a:pos x="61" y="7"/>
                  </a:cxn>
                  <a:cxn ang="0">
                    <a:pos x="29" y="21"/>
                  </a:cxn>
                  <a:cxn ang="0">
                    <a:pos x="61" y="35"/>
                  </a:cxn>
                  <a:cxn ang="0">
                    <a:pos x="61" y="42"/>
                  </a:cxn>
                  <a:cxn ang="0">
                    <a:pos x="0" y="16"/>
                  </a:cxn>
                  <a:cxn ang="0">
                    <a:pos x="0" y="9"/>
                  </a:cxn>
                  <a:cxn ang="0">
                    <a:pos x="18" y="16"/>
                  </a:cxn>
                  <a:cxn ang="0">
                    <a:pos x="61" y="0"/>
                  </a:cxn>
                </a:cxnLst>
                <a:rect l="0" t="0" r="r" b="b"/>
                <a:pathLst>
                  <a:path w="61" h="42">
                    <a:moveTo>
                      <a:pt x="61" y="0"/>
                    </a:moveTo>
                    <a:lnTo>
                      <a:pt x="61" y="7"/>
                    </a:lnTo>
                    <a:lnTo>
                      <a:pt x="29" y="21"/>
                    </a:lnTo>
                    <a:lnTo>
                      <a:pt x="61" y="35"/>
                    </a:lnTo>
                    <a:lnTo>
                      <a:pt x="61" y="42"/>
                    </a:lnTo>
                    <a:lnTo>
                      <a:pt x="0" y="16"/>
                    </a:lnTo>
                    <a:lnTo>
                      <a:pt x="0" y="9"/>
                    </a:lnTo>
                    <a:lnTo>
                      <a:pt x="18" y="16"/>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7" name="Freeform 347"/>
              <p:cNvSpPr>
                <a:spLocks/>
              </p:cNvSpPr>
              <p:nvPr/>
            </p:nvSpPr>
            <p:spPr bwMode="auto">
              <a:xfrm>
                <a:off x="6266128" y="3041387"/>
                <a:ext cx="104198" cy="76081"/>
              </a:xfrm>
              <a:custGeom>
                <a:avLst/>
                <a:gdLst/>
                <a:ahLst/>
                <a:cxnLst>
                  <a:cxn ang="0">
                    <a:pos x="5" y="0"/>
                  </a:cxn>
                  <a:cxn ang="0">
                    <a:pos x="15" y="0"/>
                  </a:cxn>
                  <a:cxn ang="0">
                    <a:pos x="15" y="1"/>
                  </a:cxn>
                  <a:cxn ang="0">
                    <a:pos x="9" y="11"/>
                  </a:cxn>
                  <a:cxn ang="0">
                    <a:pos x="8" y="17"/>
                  </a:cxn>
                  <a:cxn ang="0">
                    <a:pos x="8" y="27"/>
                  </a:cxn>
                  <a:cxn ang="0">
                    <a:pos x="11" y="34"/>
                  </a:cxn>
                  <a:cxn ang="0">
                    <a:pos x="14" y="37"/>
                  </a:cxn>
                  <a:cxn ang="0">
                    <a:pos x="17" y="38"/>
                  </a:cxn>
                  <a:cxn ang="0">
                    <a:pos x="20" y="38"/>
                  </a:cxn>
                  <a:cxn ang="0">
                    <a:pos x="24" y="34"/>
                  </a:cxn>
                  <a:cxn ang="0">
                    <a:pos x="27" y="27"/>
                  </a:cxn>
                  <a:cxn ang="0">
                    <a:pos x="27" y="20"/>
                  </a:cxn>
                  <a:cxn ang="0">
                    <a:pos x="29" y="17"/>
                  </a:cxn>
                  <a:cxn ang="0">
                    <a:pos x="30" y="11"/>
                  </a:cxn>
                  <a:cxn ang="0">
                    <a:pos x="32" y="8"/>
                  </a:cxn>
                  <a:cxn ang="0">
                    <a:pos x="37" y="3"/>
                  </a:cxn>
                  <a:cxn ang="0">
                    <a:pos x="41" y="1"/>
                  </a:cxn>
                  <a:cxn ang="0">
                    <a:pos x="44" y="0"/>
                  </a:cxn>
                  <a:cxn ang="0">
                    <a:pos x="50" y="1"/>
                  </a:cxn>
                  <a:cxn ang="0">
                    <a:pos x="53" y="3"/>
                  </a:cxn>
                  <a:cxn ang="0">
                    <a:pos x="58" y="8"/>
                  </a:cxn>
                  <a:cxn ang="0">
                    <a:pos x="61" y="17"/>
                  </a:cxn>
                  <a:cxn ang="0">
                    <a:pos x="63" y="23"/>
                  </a:cxn>
                  <a:cxn ang="0">
                    <a:pos x="61" y="29"/>
                  </a:cxn>
                  <a:cxn ang="0">
                    <a:pos x="61" y="35"/>
                  </a:cxn>
                  <a:cxn ang="0">
                    <a:pos x="58" y="44"/>
                  </a:cxn>
                  <a:cxn ang="0">
                    <a:pos x="49" y="44"/>
                  </a:cxn>
                  <a:cxn ang="0">
                    <a:pos x="49" y="43"/>
                  </a:cxn>
                  <a:cxn ang="0">
                    <a:pos x="52" y="40"/>
                  </a:cxn>
                  <a:cxn ang="0">
                    <a:pos x="53" y="34"/>
                  </a:cxn>
                  <a:cxn ang="0">
                    <a:pos x="55" y="29"/>
                  </a:cxn>
                  <a:cxn ang="0">
                    <a:pos x="55" y="17"/>
                  </a:cxn>
                  <a:cxn ang="0">
                    <a:pos x="52" y="12"/>
                  </a:cxn>
                  <a:cxn ang="0">
                    <a:pos x="49" y="9"/>
                  </a:cxn>
                  <a:cxn ang="0">
                    <a:pos x="43" y="9"/>
                  </a:cxn>
                  <a:cxn ang="0">
                    <a:pos x="40" y="11"/>
                  </a:cxn>
                  <a:cxn ang="0">
                    <a:pos x="38" y="12"/>
                  </a:cxn>
                  <a:cxn ang="0">
                    <a:pos x="38" y="15"/>
                  </a:cxn>
                  <a:cxn ang="0">
                    <a:pos x="37" y="18"/>
                  </a:cxn>
                  <a:cxn ang="0">
                    <a:pos x="37" y="20"/>
                  </a:cxn>
                  <a:cxn ang="0">
                    <a:pos x="35" y="24"/>
                  </a:cxn>
                  <a:cxn ang="0">
                    <a:pos x="35" y="29"/>
                  </a:cxn>
                  <a:cxn ang="0">
                    <a:pos x="34" y="32"/>
                  </a:cxn>
                  <a:cxn ang="0">
                    <a:pos x="32" y="38"/>
                  </a:cxn>
                  <a:cxn ang="0">
                    <a:pos x="29" y="43"/>
                  </a:cxn>
                  <a:cxn ang="0">
                    <a:pos x="23" y="46"/>
                  </a:cxn>
                  <a:cxn ang="0">
                    <a:pos x="15" y="46"/>
                  </a:cxn>
                  <a:cxn ang="0">
                    <a:pos x="9" y="43"/>
                  </a:cxn>
                  <a:cxn ang="0">
                    <a:pos x="3" y="37"/>
                  </a:cxn>
                  <a:cxn ang="0">
                    <a:pos x="1" y="32"/>
                  </a:cxn>
                  <a:cxn ang="0">
                    <a:pos x="1" y="27"/>
                  </a:cxn>
                  <a:cxn ang="0">
                    <a:pos x="0" y="23"/>
                  </a:cxn>
                  <a:cxn ang="0">
                    <a:pos x="0" y="17"/>
                  </a:cxn>
                  <a:cxn ang="0">
                    <a:pos x="1" y="11"/>
                  </a:cxn>
                  <a:cxn ang="0">
                    <a:pos x="3" y="6"/>
                  </a:cxn>
                  <a:cxn ang="0">
                    <a:pos x="5" y="0"/>
                  </a:cxn>
                </a:cxnLst>
                <a:rect l="0" t="0" r="r" b="b"/>
                <a:pathLst>
                  <a:path w="63" h="46">
                    <a:moveTo>
                      <a:pt x="5" y="0"/>
                    </a:moveTo>
                    <a:lnTo>
                      <a:pt x="15" y="0"/>
                    </a:lnTo>
                    <a:lnTo>
                      <a:pt x="15" y="1"/>
                    </a:lnTo>
                    <a:lnTo>
                      <a:pt x="9" y="11"/>
                    </a:lnTo>
                    <a:lnTo>
                      <a:pt x="8" y="17"/>
                    </a:lnTo>
                    <a:lnTo>
                      <a:pt x="8" y="27"/>
                    </a:lnTo>
                    <a:lnTo>
                      <a:pt x="11" y="34"/>
                    </a:lnTo>
                    <a:lnTo>
                      <a:pt x="14" y="37"/>
                    </a:lnTo>
                    <a:lnTo>
                      <a:pt x="17" y="38"/>
                    </a:lnTo>
                    <a:lnTo>
                      <a:pt x="20" y="38"/>
                    </a:lnTo>
                    <a:lnTo>
                      <a:pt x="24" y="34"/>
                    </a:lnTo>
                    <a:lnTo>
                      <a:pt x="27" y="27"/>
                    </a:lnTo>
                    <a:lnTo>
                      <a:pt x="27" y="20"/>
                    </a:lnTo>
                    <a:lnTo>
                      <a:pt x="29" y="17"/>
                    </a:lnTo>
                    <a:lnTo>
                      <a:pt x="30" y="11"/>
                    </a:lnTo>
                    <a:lnTo>
                      <a:pt x="32" y="8"/>
                    </a:lnTo>
                    <a:lnTo>
                      <a:pt x="37" y="3"/>
                    </a:lnTo>
                    <a:lnTo>
                      <a:pt x="41" y="1"/>
                    </a:lnTo>
                    <a:lnTo>
                      <a:pt x="44" y="0"/>
                    </a:lnTo>
                    <a:lnTo>
                      <a:pt x="50" y="1"/>
                    </a:lnTo>
                    <a:lnTo>
                      <a:pt x="53" y="3"/>
                    </a:lnTo>
                    <a:lnTo>
                      <a:pt x="58" y="8"/>
                    </a:lnTo>
                    <a:lnTo>
                      <a:pt x="61" y="17"/>
                    </a:lnTo>
                    <a:lnTo>
                      <a:pt x="63" y="23"/>
                    </a:lnTo>
                    <a:lnTo>
                      <a:pt x="61" y="29"/>
                    </a:lnTo>
                    <a:lnTo>
                      <a:pt x="61" y="35"/>
                    </a:lnTo>
                    <a:lnTo>
                      <a:pt x="58" y="44"/>
                    </a:lnTo>
                    <a:lnTo>
                      <a:pt x="49" y="44"/>
                    </a:lnTo>
                    <a:lnTo>
                      <a:pt x="49" y="43"/>
                    </a:lnTo>
                    <a:lnTo>
                      <a:pt x="52" y="40"/>
                    </a:lnTo>
                    <a:lnTo>
                      <a:pt x="53" y="34"/>
                    </a:lnTo>
                    <a:lnTo>
                      <a:pt x="55" y="29"/>
                    </a:lnTo>
                    <a:lnTo>
                      <a:pt x="55" y="17"/>
                    </a:lnTo>
                    <a:lnTo>
                      <a:pt x="52" y="12"/>
                    </a:lnTo>
                    <a:lnTo>
                      <a:pt x="49" y="9"/>
                    </a:lnTo>
                    <a:lnTo>
                      <a:pt x="43" y="9"/>
                    </a:lnTo>
                    <a:lnTo>
                      <a:pt x="40" y="11"/>
                    </a:lnTo>
                    <a:lnTo>
                      <a:pt x="38" y="12"/>
                    </a:lnTo>
                    <a:lnTo>
                      <a:pt x="38" y="15"/>
                    </a:lnTo>
                    <a:lnTo>
                      <a:pt x="37" y="18"/>
                    </a:lnTo>
                    <a:lnTo>
                      <a:pt x="37" y="20"/>
                    </a:lnTo>
                    <a:lnTo>
                      <a:pt x="35" y="24"/>
                    </a:lnTo>
                    <a:lnTo>
                      <a:pt x="35" y="29"/>
                    </a:lnTo>
                    <a:lnTo>
                      <a:pt x="34" y="32"/>
                    </a:lnTo>
                    <a:lnTo>
                      <a:pt x="32" y="38"/>
                    </a:lnTo>
                    <a:lnTo>
                      <a:pt x="29" y="43"/>
                    </a:lnTo>
                    <a:lnTo>
                      <a:pt x="23" y="46"/>
                    </a:lnTo>
                    <a:lnTo>
                      <a:pt x="15" y="46"/>
                    </a:lnTo>
                    <a:lnTo>
                      <a:pt x="9" y="43"/>
                    </a:lnTo>
                    <a:lnTo>
                      <a:pt x="3" y="37"/>
                    </a:lnTo>
                    <a:lnTo>
                      <a:pt x="1" y="32"/>
                    </a:lnTo>
                    <a:lnTo>
                      <a:pt x="1" y="27"/>
                    </a:lnTo>
                    <a:lnTo>
                      <a:pt x="0" y="23"/>
                    </a:lnTo>
                    <a:lnTo>
                      <a:pt x="0" y="17"/>
                    </a:lnTo>
                    <a:lnTo>
                      <a:pt x="1" y="11"/>
                    </a:lnTo>
                    <a:lnTo>
                      <a:pt x="3" y="6"/>
                    </a:lnTo>
                    <a:lnTo>
                      <a:pt x="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8" name="Freeform 348"/>
              <p:cNvSpPr>
                <a:spLocks/>
              </p:cNvSpPr>
              <p:nvPr/>
            </p:nvSpPr>
            <p:spPr bwMode="auto">
              <a:xfrm>
                <a:off x="6267782" y="3138969"/>
                <a:ext cx="99236" cy="64504"/>
              </a:xfrm>
              <a:custGeom>
                <a:avLst/>
                <a:gdLst/>
                <a:ahLst/>
                <a:cxnLst>
                  <a:cxn ang="0">
                    <a:pos x="0" y="0"/>
                  </a:cxn>
                  <a:cxn ang="0">
                    <a:pos x="60" y="0"/>
                  </a:cxn>
                  <a:cxn ang="0">
                    <a:pos x="60" y="39"/>
                  </a:cxn>
                  <a:cxn ang="0">
                    <a:pos x="52" y="39"/>
                  </a:cxn>
                  <a:cxn ang="0">
                    <a:pos x="52" y="8"/>
                  </a:cxn>
                  <a:cxn ang="0">
                    <a:pos x="37" y="8"/>
                  </a:cxn>
                  <a:cxn ang="0">
                    <a:pos x="37" y="39"/>
                  </a:cxn>
                  <a:cxn ang="0">
                    <a:pos x="29" y="39"/>
                  </a:cxn>
                  <a:cxn ang="0">
                    <a:pos x="29" y="8"/>
                  </a:cxn>
                  <a:cxn ang="0">
                    <a:pos x="8" y="8"/>
                  </a:cxn>
                  <a:cxn ang="0">
                    <a:pos x="8" y="39"/>
                  </a:cxn>
                  <a:cxn ang="0">
                    <a:pos x="0" y="39"/>
                  </a:cxn>
                  <a:cxn ang="0">
                    <a:pos x="0" y="0"/>
                  </a:cxn>
                </a:cxnLst>
                <a:rect l="0" t="0" r="r" b="b"/>
                <a:pathLst>
                  <a:path w="60" h="39">
                    <a:moveTo>
                      <a:pt x="0" y="0"/>
                    </a:moveTo>
                    <a:lnTo>
                      <a:pt x="60" y="0"/>
                    </a:lnTo>
                    <a:lnTo>
                      <a:pt x="60" y="39"/>
                    </a:lnTo>
                    <a:lnTo>
                      <a:pt x="52" y="39"/>
                    </a:lnTo>
                    <a:lnTo>
                      <a:pt x="52" y="8"/>
                    </a:lnTo>
                    <a:lnTo>
                      <a:pt x="37" y="8"/>
                    </a:lnTo>
                    <a:lnTo>
                      <a:pt x="37" y="39"/>
                    </a:lnTo>
                    <a:lnTo>
                      <a:pt x="29" y="39"/>
                    </a:lnTo>
                    <a:lnTo>
                      <a:pt x="29" y="8"/>
                    </a:lnTo>
                    <a:lnTo>
                      <a:pt x="8" y="8"/>
                    </a:lnTo>
                    <a:lnTo>
                      <a:pt x="8" y="39"/>
                    </a:lnTo>
                    <a:lnTo>
                      <a:pt x="0" y="3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9" name="Freeform 349"/>
              <p:cNvSpPr>
                <a:spLocks noEditPoints="1"/>
              </p:cNvSpPr>
              <p:nvPr/>
            </p:nvSpPr>
            <p:spPr bwMode="auto">
              <a:xfrm>
                <a:off x="6267782" y="3223320"/>
                <a:ext cx="99236" cy="82697"/>
              </a:xfrm>
              <a:custGeom>
                <a:avLst/>
                <a:gdLst/>
                <a:ahLst/>
                <a:cxnLst>
                  <a:cxn ang="0">
                    <a:pos x="31" y="9"/>
                  </a:cxn>
                  <a:cxn ang="0">
                    <a:pos x="31" y="23"/>
                  </a:cxn>
                  <a:cxn ang="0">
                    <a:pos x="33" y="26"/>
                  </a:cxn>
                  <a:cxn ang="0">
                    <a:pos x="37" y="30"/>
                  </a:cxn>
                  <a:cxn ang="0">
                    <a:pos x="40" y="30"/>
                  </a:cxn>
                  <a:cxn ang="0">
                    <a:pos x="43" y="32"/>
                  </a:cxn>
                  <a:cxn ang="0">
                    <a:pos x="46" y="30"/>
                  </a:cxn>
                  <a:cxn ang="0">
                    <a:pos x="48" y="30"/>
                  </a:cxn>
                  <a:cxn ang="0">
                    <a:pos x="52" y="26"/>
                  </a:cxn>
                  <a:cxn ang="0">
                    <a:pos x="52" y="9"/>
                  </a:cxn>
                  <a:cxn ang="0">
                    <a:pos x="31" y="9"/>
                  </a:cxn>
                  <a:cxn ang="0">
                    <a:pos x="0" y="0"/>
                  </a:cxn>
                  <a:cxn ang="0">
                    <a:pos x="60" y="0"/>
                  </a:cxn>
                  <a:cxn ang="0">
                    <a:pos x="60" y="23"/>
                  </a:cxn>
                  <a:cxn ang="0">
                    <a:pos x="59" y="26"/>
                  </a:cxn>
                  <a:cxn ang="0">
                    <a:pos x="59" y="29"/>
                  </a:cxn>
                  <a:cxn ang="0">
                    <a:pos x="57" y="32"/>
                  </a:cxn>
                  <a:cxn ang="0">
                    <a:pos x="51" y="38"/>
                  </a:cxn>
                  <a:cxn ang="0">
                    <a:pos x="48" y="40"/>
                  </a:cxn>
                  <a:cxn ang="0">
                    <a:pos x="43" y="40"/>
                  </a:cxn>
                  <a:cxn ang="0">
                    <a:pos x="37" y="38"/>
                  </a:cxn>
                  <a:cxn ang="0">
                    <a:pos x="33" y="37"/>
                  </a:cxn>
                  <a:cxn ang="0">
                    <a:pos x="26" y="27"/>
                  </a:cxn>
                  <a:cxn ang="0">
                    <a:pos x="0" y="50"/>
                  </a:cxn>
                  <a:cxn ang="0">
                    <a:pos x="0" y="40"/>
                  </a:cxn>
                  <a:cxn ang="0">
                    <a:pos x="23" y="20"/>
                  </a:cxn>
                  <a:cxn ang="0">
                    <a:pos x="23" y="9"/>
                  </a:cxn>
                  <a:cxn ang="0">
                    <a:pos x="0" y="9"/>
                  </a:cxn>
                  <a:cxn ang="0">
                    <a:pos x="0" y="0"/>
                  </a:cxn>
                </a:cxnLst>
                <a:rect l="0" t="0" r="r" b="b"/>
                <a:pathLst>
                  <a:path w="60" h="50">
                    <a:moveTo>
                      <a:pt x="31" y="9"/>
                    </a:moveTo>
                    <a:lnTo>
                      <a:pt x="31" y="23"/>
                    </a:lnTo>
                    <a:lnTo>
                      <a:pt x="33" y="26"/>
                    </a:lnTo>
                    <a:lnTo>
                      <a:pt x="37" y="30"/>
                    </a:lnTo>
                    <a:lnTo>
                      <a:pt x="40" y="30"/>
                    </a:lnTo>
                    <a:lnTo>
                      <a:pt x="43" y="32"/>
                    </a:lnTo>
                    <a:lnTo>
                      <a:pt x="46" y="30"/>
                    </a:lnTo>
                    <a:lnTo>
                      <a:pt x="48" y="30"/>
                    </a:lnTo>
                    <a:lnTo>
                      <a:pt x="52" y="26"/>
                    </a:lnTo>
                    <a:lnTo>
                      <a:pt x="52" y="9"/>
                    </a:lnTo>
                    <a:lnTo>
                      <a:pt x="31" y="9"/>
                    </a:lnTo>
                    <a:close/>
                    <a:moveTo>
                      <a:pt x="0" y="0"/>
                    </a:moveTo>
                    <a:lnTo>
                      <a:pt x="60" y="0"/>
                    </a:lnTo>
                    <a:lnTo>
                      <a:pt x="60" y="23"/>
                    </a:lnTo>
                    <a:lnTo>
                      <a:pt x="59" y="26"/>
                    </a:lnTo>
                    <a:lnTo>
                      <a:pt x="59" y="29"/>
                    </a:lnTo>
                    <a:lnTo>
                      <a:pt x="57" y="32"/>
                    </a:lnTo>
                    <a:lnTo>
                      <a:pt x="51" y="38"/>
                    </a:lnTo>
                    <a:lnTo>
                      <a:pt x="48" y="40"/>
                    </a:lnTo>
                    <a:lnTo>
                      <a:pt x="43" y="40"/>
                    </a:lnTo>
                    <a:lnTo>
                      <a:pt x="37" y="38"/>
                    </a:lnTo>
                    <a:lnTo>
                      <a:pt x="33" y="37"/>
                    </a:lnTo>
                    <a:lnTo>
                      <a:pt x="26" y="27"/>
                    </a:lnTo>
                    <a:lnTo>
                      <a:pt x="0" y="50"/>
                    </a:lnTo>
                    <a:lnTo>
                      <a:pt x="0" y="40"/>
                    </a:lnTo>
                    <a:lnTo>
                      <a:pt x="23" y="20"/>
                    </a:lnTo>
                    <a:lnTo>
                      <a:pt x="23" y="9"/>
                    </a:lnTo>
                    <a:lnTo>
                      <a:pt x="0" y="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0" name="Freeform 350"/>
              <p:cNvSpPr>
                <a:spLocks noEditPoints="1"/>
              </p:cNvSpPr>
              <p:nvPr/>
            </p:nvSpPr>
            <p:spPr bwMode="auto">
              <a:xfrm>
                <a:off x="6266128" y="3358943"/>
                <a:ext cx="104198" cy="90967"/>
              </a:xfrm>
              <a:custGeom>
                <a:avLst/>
                <a:gdLst/>
                <a:ahLst/>
                <a:cxnLst>
                  <a:cxn ang="0">
                    <a:pos x="24" y="10"/>
                  </a:cxn>
                  <a:cxn ang="0">
                    <a:pos x="18" y="11"/>
                  </a:cxn>
                  <a:cxn ang="0">
                    <a:pos x="14" y="14"/>
                  </a:cxn>
                  <a:cxn ang="0">
                    <a:pos x="8" y="23"/>
                  </a:cxn>
                  <a:cxn ang="0">
                    <a:pos x="8" y="34"/>
                  </a:cxn>
                  <a:cxn ang="0">
                    <a:pos x="11" y="39"/>
                  </a:cxn>
                  <a:cxn ang="0">
                    <a:pos x="14" y="42"/>
                  </a:cxn>
                  <a:cxn ang="0">
                    <a:pos x="18" y="45"/>
                  </a:cxn>
                  <a:cxn ang="0">
                    <a:pos x="24" y="48"/>
                  </a:cxn>
                  <a:cxn ang="0">
                    <a:pos x="38" y="48"/>
                  </a:cxn>
                  <a:cxn ang="0">
                    <a:pos x="44" y="46"/>
                  </a:cxn>
                  <a:cxn ang="0">
                    <a:pos x="49" y="43"/>
                  </a:cxn>
                  <a:cxn ang="0">
                    <a:pos x="55" y="34"/>
                  </a:cxn>
                  <a:cxn ang="0">
                    <a:pos x="55" y="23"/>
                  </a:cxn>
                  <a:cxn ang="0">
                    <a:pos x="49" y="14"/>
                  </a:cxn>
                  <a:cxn ang="0">
                    <a:pos x="46" y="13"/>
                  </a:cxn>
                  <a:cxn ang="0">
                    <a:pos x="41" y="10"/>
                  </a:cxn>
                  <a:cxn ang="0">
                    <a:pos x="24" y="10"/>
                  </a:cxn>
                  <a:cxn ang="0">
                    <a:pos x="24" y="0"/>
                  </a:cxn>
                  <a:cxn ang="0">
                    <a:pos x="38" y="0"/>
                  </a:cxn>
                  <a:cxn ang="0">
                    <a:pos x="44" y="2"/>
                  </a:cxn>
                  <a:cxn ang="0">
                    <a:pos x="53" y="8"/>
                  </a:cxn>
                  <a:cxn ang="0">
                    <a:pos x="58" y="13"/>
                  </a:cxn>
                  <a:cxn ang="0">
                    <a:pos x="61" y="22"/>
                  </a:cxn>
                  <a:cxn ang="0">
                    <a:pos x="63" y="28"/>
                  </a:cxn>
                  <a:cxn ang="0">
                    <a:pos x="60" y="40"/>
                  </a:cxn>
                  <a:cxn ang="0">
                    <a:pos x="56" y="46"/>
                  </a:cxn>
                  <a:cxn ang="0">
                    <a:pos x="53" y="48"/>
                  </a:cxn>
                  <a:cxn ang="0">
                    <a:pos x="50" y="52"/>
                  </a:cxn>
                  <a:cxn ang="0">
                    <a:pos x="44" y="54"/>
                  </a:cxn>
                  <a:cxn ang="0">
                    <a:pos x="40" y="55"/>
                  </a:cxn>
                  <a:cxn ang="0">
                    <a:pos x="24" y="55"/>
                  </a:cxn>
                  <a:cxn ang="0">
                    <a:pos x="18" y="54"/>
                  </a:cxn>
                  <a:cxn ang="0">
                    <a:pos x="12" y="51"/>
                  </a:cxn>
                  <a:cxn ang="0">
                    <a:pos x="8" y="48"/>
                  </a:cxn>
                  <a:cxn ang="0">
                    <a:pos x="5" y="45"/>
                  </a:cxn>
                  <a:cxn ang="0">
                    <a:pos x="3" y="40"/>
                  </a:cxn>
                  <a:cxn ang="0">
                    <a:pos x="0" y="28"/>
                  </a:cxn>
                  <a:cxn ang="0">
                    <a:pos x="0" y="25"/>
                  </a:cxn>
                  <a:cxn ang="0">
                    <a:pos x="1" y="20"/>
                  </a:cxn>
                  <a:cxn ang="0">
                    <a:pos x="3" y="17"/>
                  </a:cxn>
                  <a:cxn ang="0">
                    <a:pos x="5" y="13"/>
                  </a:cxn>
                  <a:cxn ang="0">
                    <a:pos x="8" y="8"/>
                  </a:cxn>
                  <a:cxn ang="0">
                    <a:pos x="12" y="5"/>
                  </a:cxn>
                  <a:cxn ang="0">
                    <a:pos x="18" y="2"/>
                  </a:cxn>
                  <a:cxn ang="0">
                    <a:pos x="24" y="0"/>
                  </a:cxn>
                </a:cxnLst>
                <a:rect l="0" t="0" r="r" b="b"/>
                <a:pathLst>
                  <a:path w="63" h="55">
                    <a:moveTo>
                      <a:pt x="24" y="10"/>
                    </a:moveTo>
                    <a:lnTo>
                      <a:pt x="18" y="11"/>
                    </a:lnTo>
                    <a:lnTo>
                      <a:pt x="14" y="14"/>
                    </a:lnTo>
                    <a:lnTo>
                      <a:pt x="8" y="23"/>
                    </a:lnTo>
                    <a:lnTo>
                      <a:pt x="8" y="34"/>
                    </a:lnTo>
                    <a:lnTo>
                      <a:pt x="11" y="39"/>
                    </a:lnTo>
                    <a:lnTo>
                      <a:pt x="14" y="42"/>
                    </a:lnTo>
                    <a:lnTo>
                      <a:pt x="18" y="45"/>
                    </a:lnTo>
                    <a:lnTo>
                      <a:pt x="24" y="48"/>
                    </a:lnTo>
                    <a:lnTo>
                      <a:pt x="38" y="48"/>
                    </a:lnTo>
                    <a:lnTo>
                      <a:pt x="44" y="46"/>
                    </a:lnTo>
                    <a:lnTo>
                      <a:pt x="49" y="43"/>
                    </a:lnTo>
                    <a:lnTo>
                      <a:pt x="55" y="34"/>
                    </a:lnTo>
                    <a:lnTo>
                      <a:pt x="55" y="23"/>
                    </a:lnTo>
                    <a:lnTo>
                      <a:pt x="49" y="14"/>
                    </a:lnTo>
                    <a:lnTo>
                      <a:pt x="46" y="13"/>
                    </a:lnTo>
                    <a:lnTo>
                      <a:pt x="41" y="10"/>
                    </a:lnTo>
                    <a:lnTo>
                      <a:pt x="24" y="10"/>
                    </a:lnTo>
                    <a:close/>
                    <a:moveTo>
                      <a:pt x="24" y="0"/>
                    </a:moveTo>
                    <a:lnTo>
                      <a:pt x="38" y="0"/>
                    </a:lnTo>
                    <a:lnTo>
                      <a:pt x="44" y="2"/>
                    </a:lnTo>
                    <a:lnTo>
                      <a:pt x="53" y="8"/>
                    </a:lnTo>
                    <a:lnTo>
                      <a:pt x="58" y="13"/>
                    </a:lnTo>
                    <a:lnTo>
                      <a:pt x="61" y="22"/>
                    </a:lnTo>
                    <a:lnTo>
                      <a:pt x="63" y="28"/>
                    </a:lnTo>
                    <a:lnTo>
                      <a:pt x="60" y="40"/>
                    </a:lnTo>
                    <a:lnTo>
                      <a:pt x="56" y="46"/>
                    </a:lnTo>
                    <a:lnTo>
                      <a:pt x="53" y="48"/>
                    </a:lnTo>
                    <a:lnTo>
                      <a:pt x="50" y="52"/>
                    </a:lnTo>
                    <a:lnTo>
                      <a:pt x="44" y="54"/>
                    </a:lnTo>
                    <a:lnTo>
                      <a:pt x="40" y="55"/>
                    </a:lnTo>
                    <a:lnTo>
                      <a:pt x="24" y="55"/>
                    </a:lnTo>
                    <a:lnTo>
                      <a:pt x="18" y="54"/>
                    </a:lnTo>
                    <a:lnTo>
                      <a:pt x="12" y="51"/>
                    </a:lnTo>
                    <a:lnTo>
                      <a:pt x="8" y="48"/>
                    </a:lnTo>
                    <a:lnTo>
                      <a:pt x="5" y="45"/>
                    </a:lnTo>
                    <a:lnTo>
                      <a:pt x="3" y="40"/>
                    </a:lnTo>
                    <a:lnTo>
                      <a:pt x="0" y="28"/>
                    </a:lnTo>
                    <a:lnTo>
                      <a:pt x="0" y="25"/>
                    </a:lnTo>
                    <a:lnTo>
                      <a:pt x="1" y="20"/>
                    </a:lnTo>
                    <a:lnTo>
                      <a:pt x="3" y="17"/>
                    </a:lnTo>
                    <a:lnTo>
                      <a:pt x="5" y="13"/>
                    </a:lnTo>
                    <a:lnTo>
                      <a:pt x="8" y="8"/>
                    </a:lnTo>
                    <a:lnTo>
                      <a:pt x="12" y="5"/>
                    </a:lnTo>
                    <a:lnTo>
                      <a:pt x="18" y="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1" name="Freeform 351"/>
              <p:cNvSpPr>
                <a:spLocks/>
              </p:cNvSpPr>
              <p:nvPr/>
            </p:nvSpPr>
            <p:spPr bwMode="auto">
              <a:xfrm>
                <a:off x="6266128" y="3471411"/>
                <a:ext cx="100890" cy="74427"/>
              </a:xfrm>
              <a:custGeom>
                <a:avLst/>
                <a:gdLst/>
                <a:ahLst/>
                <a:cxnLst>
                  <a:cxn ang="0">
                    <a:pos x="20" y="0"/>
                  </a:cxn>
                  <a:cxn ang="0">
                    <a:pos x="61" y="0"/>
                  </a:cxn>
                  <a:cxn ang="0">
                    <a:pos x="61" y="7"/>
                  </a:cxn>
                  <a:cxn ang="0">
                    <a:pos x="21" y="7"/>
                  </a:cxn>
                  <a:cxn ang="0">
                    <a:pos x="12" y="10"/>
                  </a:cxn>
                  <a:cxn ang="0">
                    <a:pos x="11" y="12"/>
                  </a:cxn>
                  <a:cxn ang="0">
                    <a:pos x="8" y="18"/>
                  </a:cxn>
                  <a:cxn ang="0">
                    <a:pos x="8" y="27"/>
                  </a:cxn>
                  <a:cxn ang="0">
                    <a:pos x="9" y="30"/>
                  </a:cxn>
                  <a:cxn ang="0">
                    <a:pos x="11" y="32"/>
                  </a:cxn>
                  <a:cxn ang="0">
                    <a:pos x="12" y="35"/>
                  </a:cxn>
                  <a:cxn ang="0">
                    <a:pos x="15" y="36"/>
                  </a:cxn>
                  <a:cxn ang="0">
                    <a:pos x="17" y="36"/>
                  </a:cxn>
                  <a:cxn ang="0">
                    <a:pos x="21" y="38"/>
                  </a:cxn>
                  <a:cxn ang="0">
                    <a:pos x="61" y="38"/>
                  </a:cxn>
                  <a:cxn ang="0">
                    <a:pos x="61" y="45"/>
                  </a:cxn>
                  <a:cxn ang="0">
                    <a:pos x="20" y="45"/>
                  </a:cxn>
                  <a:cxn ang="0">
                    <a:pos x="14" y="44"/>
                  </a:cxn>
                  <a:cxn ang="0">
                    <a:pos x="9" y="42"/>
                  </a:cxn>
                  <a:cxn ang="0">
                    <a:pos x="3" y="36"/>
                  </a:cxn>
                  <a:cxn ang="0">
                    <a:pos x="0" y="27"/>
                  </a:cxn>
                  <a:cxn ang="0">
                    <a:pos x="0" y="18"/>
                  </a:cxn>
                  <a:cxn ang="0">
                    <a:pos x="3" y="9"/>
                  </a:cxn>
                  <a:cxn ang="0">
                    <a:pos x="9" y="3"/>
                  </a:cxn>
                  <a:cxn ang="0">
                    <a:pos x="14" y="1"/>
                  </a:cxn>
                  <a:cxn ang="0">
                    <a:pos x="20" y="0"/>
                  </a:cxn>
                </a:cxnLst>
                <a:rect l="0" t="0" r="r" b="b"/>
                <a:pathLst>
                  <a:path w="61" h="45">
                    <a:moveTo>
                      <a:pt x="20" y="0"/>
                    </a:moveTo>
                    <a:lnTo>
                      <a:pt x="61" y="0"/>
                    </a:lnTo>
                    <a:lnTo>
                      <a:pt x="61" y="7"/>
                    </a:lnTo>
                    <a:lnTo>
                      <a:pt x="21" y="7"/>
                    </a:lnTo>
                    <a:lnTo>
                      <a:pt x="12" y="10"/>
                    </a:lnTo>
                    <a:lnTo>
                      <a:pt x="11" y="12"/>
                    </a:lnTo>
                    <a:lnTo>
                      <a:pt x="8" y="18"/>
                    </a:lnTo>
                    <a:lnTo>
                      <a:pt x="8" y="27"/>
                    </a:lnTo>
                    <a:lnTo>
                      <a:pt x="9" y="30"/>
                    </a:lnTo>
                    <a:lnTo>
                      <a:pt x="11" y="32"/>
                    </a:lnTo>
                    <a:lnTo>
                      <a:pt x="12" y="35"/>
                    </a:lnTo>
                    <a:lnTo>
                      <a:pt x="15" y="36"/>
                    </a:lnTo>
                    <a:lnTo>
                      <a:pt x="17" y="36"/>
                    </a:lnTo>
                    <a:lnTo>
                      <a:pt x="21" y="38"/>
                    </a:lnTo>
                    <a:lnTo>
                      <a:pt x="61" y="38"/>
                    </a:lnTo>
                    <a:lnTo>
                      <a:pt x="61" y="45"/>
                    </a:lnTo>
                    <a:lnTo>
                      <a:pt x="20" y="45"/>
                    </a:lnTo>
                    <a:lnTo>
                      <a:pt x="14" y="44"/>
                    </a:lnTo>
                    <a:lnTo>
                      <a:pt x="9" y="42"/>
                    </a:lnTo>
                    <a:lnTo>
                      <a:pt x="3" y="36"/>
                    </a:lnTo>
                    <a:lnTo>
                      <a:pt x="0" y="27"/>
                    </a:lnTo>
                    <a:lnTo>
                      <a:pt x="0" y="18"/>
                    </a:lnTo>
                    <a:lnTo>
                      <a:pt x="3" y="9"/>
                    </a:lnTo>
                    <a:lnTo>
                      <a:pt x="9" y="3"/>
                    </a:lnTo>
                    <a:lnTo>
                      <a:pt x="14" y="1"/>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2" name="Freeform 352"/>
              <p:cNvSpPr>
                <a:spLocks/>
              </p:cNvSpPr>
              <p:nvPr/>
            </p:nvSpPr>
            <p:spPr bwMode="auto">
              <a:xfrm>
                <a:off x="6267782" y="3559069"/>
                <a:ext cx="99236" cy="84351"/>
              </a:xfrm>
              <a:custGeom>
                <a:avLst/>
                <a:gdLst/>
                <a:ahLst/>
                <a:cxnLst>
                  <a:cxn ang="0">
                    <a:pos x="52" y="0"/>
                  </a:cxn>
                  <a:cxn ang="0">
                    <a:pos x="60" y="0"/>
                  </a:cxn>
                  <a:cxn ang="0">
                    <a:pos x="60" y="51"/>
                  </a:cxn>
                  <a:cxn ang="0">
                    <a:pos x="52" y="51"/>
                  </a:cxn>
                  <a:cxn ang="0">
                    <a:pos x="52" y="29"/>
                  </a:cxn>
                  <a:cxn ang="0">
                    <a:pos x="0" y="29"/>
                  </a:cxn>
                  <a:cxn ang="0">
                    <a:pos x="0" y="20"/>
                  </a:cxn>
                  <a:cxn ang="0">
                    <a:pos x="52" y="20"/>
                  </a:cxn>
                  <a:cxn ang="0">
                    <a:pos x="52" y="0"/>
                  </a:cxn>
                </a:cxnLst>
                <a:rect l="0" t="0" r="r" b="b"/>
                <a:pathLst>
                  <a:path w="60" h="51">
                    <a:moveTo>
                      <a:pt x="52" y="0"/>
                    </a:moveTo>
                    <a:lnTo>
                      <a:pt x="60" y="0"/>
                    </a:lnTo>
                    <a:lnTo>
                      <a:pt x="60" y="51"/>
                    </a:lnTo>
                    <a:lnTo>
                      <a:pt x="52" y="51"/>
                    </a:lnTo>
                    <a:lnTo>
                      <a:pt x="52" y="29"/>
                    </a:lnTo>
                    <a:lnTo>
                      <a:pt x="0" y="29"/>
                    </a:lnTo>
                    <a:lnTo>
                      <a:pt x="0" y="20"/>
                    </a:lnTo>
                    <a:lnTo>
                      <a:pt x="52" y="20"/>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3" name="Freeform 353"/>
              <p:cNvSpPr>
                <a:spLocks noEditPoints="1"/>
              </p:cNvSpPr>
              <p:nvPr/>
            </p:nvSpPr>
            <p:spPr bwMode="auto">
              <a:xfrm>
                <a:off x="6267782" y="3654998"/>
                <a:ext cx="99236" cy="62850"/>
              </a:xfrm>
              <a:custGeom>
                <a:avLst/>
                <a:gdLst/>
                <a:ahLst/>
                <a:cxnLst>
                  <a:cxn ang="0">
                    <a:pos x="29" y="8"/>
                  </a:cxn>
                  <a:cxn ang="0">
                    <a:pos x="29" y="20"/>
                  </a:cxn>
                  <a:cxn ang="0">
                    <a:pos x="31" y="22"/>
                  </a:cxn>
                  <a:cxn ang="0">
                    <a:pos x="31" y="25"/>
                  </a:cxn>
                  <a:cxn ang="0">
                    <a:pos x="36" y="29"/>
                  </a:cxn>
                  <a:cxn ang="0">
                    <a:pos x="37" y="29"/>
                  </a:cxn>
                  <a:cxn ang="0">
                    <a:pos x="42" y="31"/>
                  </a:cxn>
                  <a:cxn ang="0">
                    <a:pos x="45" y="31"/>
                  </a:cxn>
                  <a:cxn ang="0">
                    <a:pos x="48" y="29"/>
                  </a:cxn>
                  <a:cxn ang="0">
                    <a:pos x="52" y="25"/>
                  </a:cxn>
                  <a:cxn ang="0">
                    <a:pos x="52" y="8"/>
                  </a:cxn>
                  <a:cxn ang="0">
                    <a:pos x="29" y="8"/>
                  </a:cxn>
                  <a:cxn ang="0">
                    <a:pos x="0" y="0"/>
                  </a:cxn>
                  <a:cxn ang="0">
                    <a:pos x="60" y="0"/>
                  </a:cxn>
                  <a:cxn ang="0">
                    <a:pos x="60" y="20"/>
                  </a:cxn>
                  <a:cxn ang="0">
                    <a:pos x="59" y="25"/>
                  </a:cxn>
                  <a:cxn ang="0">
                    <a:pos x="59" y="28"/>
                  </a:cxn>
                  <a:cxn ang="0">
                    <a:pos x="57" y="31"/>
                  </a:cxn>
                  <a:cxn ang="0">
                    <a:pos x="51" y="37"/>
                  </a:cxn>
                  <a:cxn ang="0">
                    <a:pos x="46" y="38"/>
                  </a:cxn>
                  <a:cxn ang="0">
                    <a:pos x="39" y="38"/>
                  </a:cxn>
                  <a:cxn ang="0">
                    <a:pos x="34" y="37"/>
                  </a:cxn>
                  <a:cxn ang="0">
                    <a:pos x="31" y="35"/>
                  </a:cxn>
                  <a:cxn ang="0">
                    <a:pos x="26" y="31"/>
                  </a:cxn>
                  <a:cxn ang="0">
                    <a:pos x="25" y="26"/>
                  </a:cxn>
                  <a:cxn ang="0">
                    <a:pos x="23" y="23"/>
                  </a:cxn>
                  <a:cxn ang="0">
                    <a:pos x="23" y="8"/>
                  </a:cxn>
                  <a:cxn ang="0">
                    <a:pos x="0" y="8"/>
                  </a:cxn>
                  <a:cxn ang="0">
                    <a:pos x="0" y="0"/>
                  </a:cxn>
                </a:cxnLst>
                <a:rect l="0" t="0" r="r" b="b"/>
                <a:pathLst>
                  <a:path w="60" h="38">
                    <a:moveTo>
                      <a:pt x="29" y="8"/>
                    </a:moveTo>
                    <a:lnTo>
                      <a:pt x="29" y="20"/>
                    </a:lnTo>
                    <a:lnTo>
                      <a:pt x="31" y="22"/>
                    </a:lnTo>
                    <a:lnTo>
                      <a:pt x="31" y="25"/>
                    </a:lnTo>
                    <a:lnTo>
                      <a:pt x="36" y="29"/>
                    </a:lnTo>
                    <a:lnTo>
                      <a:pt x="37" y="29"/>
                    </a:lnTo>
                    <a:lnTo>
                      <a:pt x="42" y="31"/>
                    </a:lnTo>
                    <a:lnTo>
                      <a:pt x="45" y="31"/>
                    </a:lnTo>
                    <a:lnTo>
                      <a:pt x="48" y="29"/>
                    </a:lnTo>
                    <a:lnTo>
                      <a:pt x="52" y="25"/>
                    </a:lnTo>
                    <a:lnTo>
                      <a:pt x="52" y="8"/>
                    </a:lnTo>
                    <a:lnTo>
                      <a:pt x="29" y="8"/>
                    </a:lnTo>
                    <a:close/>
                    <a:moveTo>
                      <a:pt x="0" y="0"/>
                    </a:moveTo>
                    <a:lnTo>
                      <a:pt x="60" y="0"/>
                    </a:lnTo>
                    <a:lnTo>
                      <a:pt x="60" y="20"/>
                    </a:lnTo>
                    <a:lnTo>
                      <a:pt x="59" y="25"/>
                    </a:lnTo>
                    <a:lnTo>
                      <a:pt x="59" y="28"/>
                    </a:lnTo>
                    <a:lnTo>
                      <a:pt x="57" y="31"/>
                    </a:lnTo>
                    <a:lnTo>
                      <a:pt x="51" y="37"/>
                    </a:lnTo>
                    <a:lnTo>
                      <a:pt x="46" y="38"/>
                    </a:lnTo>
                    <a:lnTo>
                      <a:pt x="39" y="38"/>
                    </a:lnTo>
                    <a:lnTo>
                      <a:pt x="34" y="37"/>
                    </a:lnTo>
                    <a:lnTo>
                      <a:pt x="31" y="35"/>
                    </a:lnTo>
                    <a:lnTo>
                      <a:pt x="26" y="31"/>
                    </a:lnTo>
                    <a:lnTo>
                      <a:pt x="25" y="26"/>
                    </a:lnTo>
                    <a:lnTo>
                      <a:pt x="23" y="23"/>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4" name="Freeform 354"/>
              <p:cNvSpPr>
                <a:spLocks/>
              </p:cNvSpPr>
              <p:nvPr/>
            </p:nvSpPr>
            <p:spPr bwMode="auto">
              <a:xfrm>
                <a:off x="6266128" y="3734387"/>
                <a:ext cx="100890" cy="74427"/>
              </a:xfrm>
              <a:custGeom>
                <a:avLst/>
                <a:gdLst/>
                <a:ahLst/>
                <a:cxnLst>
                  <a:cxn ang="0">
                    <a:pos x="26" y="0"/>
                  </a:cxn>
                  <a:cxn ang="0">
                    <a:pos x="61" y="0"/>
                  </a:cxn>
                  <a:cxn ang="0">
                    <a:pos x="61" y="9"/>
                  </a:cxn>
                  <a:cxn ang="0">
                    <a:pos x="17" y="9"/>
                  </a:cxn>
                  <a:cxn ang="0">
                    <a:pos x="12" y="10"/>
                  </a:cxn>
                  <a:cxn ang="0">
                    <a:pos x="11" y="12"/>
                  </a:cxn>
                  <a:cxn ang="0">
                    <a:pos x="9" y="15"/>
                  </a:cxn>
                  <a:cxn ang="0">
                    <a:pos x="9" y="16"/>
                  </a:cxn>
                  <a:cxn ang="0">
                    <a:pos x="8" y="19"/>
                  </a:cxn>
                  <a:cxn ang="0">
                    <a:pos x="8" y="27"/>
                  </a:cxn>
                  <a:cxn ang="0">
                    <a:pos x="11" y="33"/>
                  </a:cxn>
                  <a:cxn ang="0">
                    <a:pos x="12" y="35"/>
                  </a:cxn>
                  <a:cxn ang="0">
                    <a:pos x="15" y="36"/>
                  </a:cxn>
                  <a:cxn ang="0">
                    <a:pos x="17" y="38"/>
                  </a:cxn>
                  <a:cxn ang="0">
                    <a:pos x="61" y="38"/>
                  </a:cxn>
                  <a:cxn ang="0">
                    <a:pos x="61" y="45"/>
                  </a:cxn>
                  <a:cxn ang="0">
                    <a:pos x="20" y="45"/>
                  </a:cxn>
                  <a:cxn ang="0">
                    <a:pos x="14" y="44"/>
                  </a:cxn>
                  <a:cxn ang="0">
                    <a:pos x="9" y="42"/>
                  </a:cxn>
                  <a:cxn ang="0">
                    <a:pos x="3" y="36"/>
                  </a:cxn>
                  <a:cxn ang="0">
                    <a:pos x="1" y="33"/>
                  </a:cxn>
                  <a:cxn ang="0">
                    <a:pos x="0" y="29"/>
                  </a:cxn>
                  <a:cxn ang="0">
                    <a:pos x="0" y="18"/>
                  </a:cxn>
                  <a:cxn ang="0">
                    <a:pos x="3" y="9"/>
                  </a:cxn>
                  <a:cxn ang="0">
                    <a:pos x="6" y="6"/>
                  </a:cxn>
                  <a:cxn ang="0">
                    <a:pos x="9" y="4"/>
                  </a:cxn>
                  <a:cxn ang="0">
                    <a:pos x="14" y="1"/>
                  </a:cxn>
                  <a:cxn ang="0">
                    <a:pos x="20" y="1"/>
                  </a:cxn>
                  <a:cxn ang="0">
                    <a:pos x="26" y="0"/>
                  </a:cxn>
                </a:cxnLst>
                <a:rect l="0" t="0" r="r" b="b"/>
                <a:pathLst>
                  <a:path w="61" h="45">
                    <a:moveTo>
                      <a:pt x="26" y="0"/>
                    </a:moveTo>
                    <a:lnTo>
                      <a:pt x="61" y="0"/>
                    </a:lnTo>
                    <a:lnTo>
                      <a:pt x="61" y="9"/>
                    </a:lnTo>
                    <a:lnTo>
                      <a:pt x="17" y="9"/>
                    </a:lnTo>
                    <a:lnTo>
                      <a:pt x="12" y="10"/>
                    </a:lnTo>
                    <a:lnTo>
                      <a:pt x="11" y="12"/>
                    </a:lnTo>
                    <a:lnTo>
                      <a:pt x="9" y="15"/>
                    </a:lnTo>
                    <a:lnTo>
                      <a:pt x="9" y="16"/>
                    </a:lnTo>
                    <a:lnTo>
                      <a:pt x="8" y="19"/>
                    </a:lnTo>
                    <a:lnTo>
                      <a:pt x="8" y="27"/>
                    </a:lnTo>
                    <a:lnTo>
                      <a:pt x="11" y="33"/>
                    </a:lnTo>
                    <a:lnTo>
                      <a:pt x="12" y="35"/>
                    </a:lnTo>
                    <a:lnTo>
                      <a:pt x="15" y="36"/>
                    </a:lnTo>
                    <a:lnTo>
                      <a:pt x="17" y="38"/>
                    </a:lnTo>
                    <a:lnTo>
                      <a:pt x="61" y="38"/>
                    </a:lnTo>
                    <a:lnTo>
                      <a:pt x="61" y="45"/>
                    </a:lnTo>
                    <a:lnTo>
                      <a:pt x="20" y="45"/>
                    </a:lnTo>
                    <a:lnTo>
                      <a:pt x="14" y="44"/>
                    </a:lnTo>
                    <a:lnTo>
                      <a:pt x="9" y="42"/>
                    </a:lnTo>
                    <a:lnTo>
                      <a:pt x="3" y="36"/>
                    </a:lnTo>
                    <a:lnTo>
                      <a:pt x="1" y="33"/>
                    </a:lnTo>
                    <a:lnTo>
                      <a:pt x="0" y="29"/>
                    </a:lnTo>
                    <a:lnTo>
                      <a:pt x="0" y="18"/>
                    </a:lnTo>
                    <a:lnTo>
                      <a:pt x="3" y="9"/>
                    </a:lnTo>
                    <a:lnTo>
                      <a:pt x="6" y="6"/>
                    </a:lnTo>
                    <a:lnTo>
                      <a:pt x="9" y="4"/>
                    </a:lnTo>
                    <a:lnTo>
                      <a:pt x="14" y="1"/>
                    </a:lnTo>
                    <a:lnTo>
                      <a:pt x="20" y="1"/>
                    </a:ln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5" name="Freeform 355"/>
              <p:cNvSpPr>
                <a:spLocks/>
              </p:cNvSpPr>
              <p:nvPr/>
            </p:nvSpPr>
            <p:spPr bwMode="auto">
              <a:xfrm>
                <a:off x="6267782" y="3822046"/>
                <a:ext cx="99236" cy="82697"/>
              </a:xfrm>
              <a:custGeom>
                <a:avLst/>
                <a:gdLst/>
                <a:ahLst/>
                <a:cxnLst>
                  <a:cxn ang="0">
                    <a:pos x="52" y="0"/>
                  </a:cxn>
                  <a:cxn ang="0">
                    <a:pos x="60" y="0"/>
                  </a:cxn>
                  <a:cxn ang="0">
                    <a:pos x="60" y="50"/>
                  </a:cxn>
                  <a:cxn ang="0">
                    <a:pos x="52" y="50"/>
                  </a:cxn>
                  <a:cxn ang="0">
                    <a:pos x="52" y="29"/>
                  </a:cxn>
                  <a:cxn ang="0">
                    <a:pos x="0" y="29"/>
                  </a:cxn>
                  <a:cxn ang="0">
                    <a:pos x="0" y="21"/>
                  </a:cxn>
                  <a:cxn ang="0">
                    <a:pos x="52" y="21"/>
                  </a:cxn>
                  <a:cxn ang="0">
                    <a:pos x="52" y="0"/>
                  </a:cxn>
                </a:cxnLst>
                <a:rect l="0" t="0" r="r" b="b"/>
                <a:pathLst>
                  <a:path w="60" h="50">
                    <a:moveTo>
                      <a:pt x="52" y="0"/>
                    </a:moveTo>
                    <a:lnTo>
                      <a:pt x="60" y="0"/>
                    </a:lnTo>
                    <a:lnTo>
                      <a:pt x="60" y="50"/>
                    </a:lnTo>
                    <a:lnTo>
                      <a:pt x="52" y="50"/>
                    </a:lnTo>
                    <a:lnTo>
                      <a:pt x="52" y="29"/>
                    </a:lnTo>
                    <a:lnTo>
                      <a:pt x="0" y="29"/>
                    </a:lnTo>
                    <a:lnTo>
                      <a:pt x="0" y="21"/>
                    </a:lnTo>
                    <a:lnTo>
                      <a:pt x="52" y="21"/>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6" name="Freeform 356"/>
              <p:cNvSpPr>
                <a:spLocks/>
              </p:cNvSpPr>
              <p:nvPr/>
            </p:nvSpPr>
            <p:spPr bwMode="auto">
              <a:xfrm>
                <a:off x="6267782" y="3960976"/>
                <a:ext cx="99236" cy="39695"/>
              </a:xfrm>
              <a:custGeom>
                <a:avLst/>
                <a:gdLst/>
                <a:ahLst/>
                <a:cxnLst>
                  <a:cxn ang="0">
                    <a:pos x="0" y="0"/>
                  </a:cxn>
                  <a:cxn ang="0">
                    <a:pos x="7" y="0"/>
                  </a:cxn>
                  <a:cxn ang="0">
                    <a:pos x="7" y="8"/>
                  </a:cxn>
                  <a:cxn ang="0">
                    <a:pos x="54" y="8"/>
                  </a:cxn>
                  <a:cxn ang="0">
                    <a:pos x="54" y="0"/>
                  </a:cxn>
                  <a:cxn ang="0">
                    <a:pos x="60" y="0"/>
                  </a:cxn>
                  <a:cxn ang="0">
                    <a:pos x="60" y="24"/>
                  </a:cxn>
                  <a:cxn ang="0">
                    <a:pos x="54" y="24"/>
                  </a:cxn>
                  <a:cxn ang="0">
                    <a:pos x="54" y="17"/>
                  </a:cxn>
                  <a:cxn ang="0">
                    <a:pos x="7" y="17"/>
                  </a:cxn>
                  <a:cxn ang="0">
                    <a:pos x="7" y="24"/>
                  </a:cxn>
                  <a:cxn ang="0">
                    <a:pos x="0" y="24"/>
                  </a:cxn>
                  <a:cxn ang="0">
                    <a:pos x="0" y="0"/>
                  </a:cxn>
                </a:cxnLst>
                <a:rect l="0" t="0" r="r" b="b"/>
                <a:pathLst>
                  <a:path w="60" h="24">
                    <a:moveTo>
                      <a:pt x="0" y="0"/>
                    </a:moveTo>
                    <a:lnTo>
                      <a:pt x="7" y="0"/>
                    </a:lnTo>
                    <a:lnTo>
                      <a:pt x="7" y="8"/>
                    </a:lnTo>
                    <a:lnTo>
                      <a:pt x="54" y="8"/>
                    </a:lnTo>
                    <a:lnTo>
                      <a:pt x="54" y="0"/>
                    </a:lnTo>
                    <a:lnTo>
                      <a:pt x="60" y="0"/>
                    </a:lnTo>
                    <a:lnTo>
                      <a:pt x="60" y="24"/>
                    </a:lnTo>
                    <a:lnTo>
                      <a:pt x="54" y="24"/>
                    </a:lnTo>
                    <a:lnTo>
                      <a:pt x="54" y="17"/>
                    </a:lnTo>
                    <a:lnTo>
                      <a:pt x="7" y="17"/>
                    </a:lnTo>
                    <a:lnTo>
                      <a:pt x="7"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7" name="Freeform 357"/>
              <p:cNvSpPr>
                <a:spLocks/>
              </p:cNvSpPr>
              <p:nvPr/>
            </p:nvSpPr>
            <p:spPr bwMode="auto">
              <a:xfrm>
                <a:off x="6267782" y="4023826"/>
                <a:ext cx="99236" cy="74427"/>
              </a:xfrm>
              <a:custGeom>
                <a:avLst/>
                <a:gdLst/>
                <a:ahLst/>
                <a:cxnLst>
                  <a:cxn ang="0">
                    <a:pos x="0" y="0"/>
                  </a:cxn>
                  <a:cxn ang="0">
                    <a:pos x="60" y="0"/>
                  </a:cxn>
                  <a:cxn ang="0">
                    <a:pos x="60" y="12"/>
                  </a:cxn>
                  <a:cxn ang="0">
                    <a:pos x="11" y="37"/>
                  </a:cxn>
                  <a:cxn ang="0">
                    <a:pos x="60" y="37"/>
                  </a:cxn>
                  <a:cxn ang="0">
                    <a:pos x="60" y="45"/>
                  </a:cxn>
                  <a:cxn ang="0">
                    <a:pos x="0" y="45"/>
                  </a:cxn>
                  <a:cxn ang="0">
                    <a:pos x="0" y="35"/>
                  </a:cxn>
                  <a:cxn ang="0">
                    <a:pos x="54" y="6"/>
                  </a:cxn>
                  <a:cxn ang="0">
                    <a:pos x="0" y="6"/>
                  </a:cxn>
                  <a:cxn ang="0">
                    <a:pos x="0" y="0"/>
                  </a:cxn>
                </a:cxnLst>
                <a:rect l="0" t="0" r="r" b="b"/>
                <a:pathLst>
                  <a:path w="60" h="45">
                    <a:moveTo>
                      <a:pt x="0" y="0"/>
                    </a:moveTo>
                    <a:lnTo>
                      <a:pt x="60" y="0"/>
                    </a:lnTo>
                    <a:lnTo>
                      <a:pt x="60" y="12"/>
                    </a:lnTo>
                    <a:lnTo>
                      <a:pt x="11" y="37"/>
                    </a:lnTo>
                    <a:lnTo>
                      <a:pt x="60" y="37"/>
                    </a:lnTo>
                    <a:lnTo>
                      <a:pt x="60" y="45"/>
                    </a:lnTo>
                    <a:lnTo>
                      <a:pt x="0" y="45"/>
                    </a:lnTo>
                    <a:lnTo>
                      <a:pt x="0" y="35"/>
                    </a:lnTo>
                    <a:lnTo>
                      <a:pt x="54" y="6"/>
                    </a:lnTo>
                    <a:lnTo>
                      <a:pt x="0"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8" name="Freeform 358"/>
              <p:cNvSpPr>
                <a:spLocks/>
              </p:cNvSpPr>
              <p:nvPr/>
            </p:nvSpPr>
            <p:spPr bwMode="auto">
              <a:xfrm>
                <a:off x="6267782" y="4109831"/>
                <a:ext cx="99236" cy="84351"/>
              </a:xfrm>
              <a:custGeom>
                <a:avLst/>
                <a:gdLst/>
                <a:ahLst/>
                <a:cxnLst>
                  <a:cxn ang="0">
                    <a:pos x="52" y="0"/>
                  </a:cxn>
                  <a:cxn ang="0">
                    <a:pos x="60" y="0"/>
                  </a:cxn>
                  <a:cxn ang="0">
                    <a:pos x="60" y="51"/>
                  </a:cxn>
                  <a:cxn ang="0">
                    <a:pos x="52" y="51"/>
                  </a:cxn>
                  <a:cxn ang="0">
                    <a:pos x="52" y="29"/>
                  </a:cxn>
                  <a:cxn ang="0">
                    <a:pos x="0" y="29"/>
                  </a:cxn>
                  <a:cxn ang="0">
                    <a:pos x="0" y="22"/>
                  </a:cxn>
                  <a:cxn ang="0">
                    <a:pos x="52" y="22"/>
                  </a:cxn>
                  <a:cxn ang="0">
                    <a:pos x="52" y="0"/>
                  </a:cxn>
                </a:cxnLst>
                <a:rect l="0" t="0" r="r" b="b"/>
                <a:pathLst>
                  <a:path w="60" h="51">
                    <a:moveTo>
                      <a:pt x="52" y="0"/>
                    </a:moveTo>
                    <a:lnTo>
                      <a:pt x="60" y="0"/>
                    </a:lnTo>
                    <a:lnTo>
                      <a:pt x="60" y="51"/>
                    </a:lnTo>
                    <a:lnTo>
                      <a:pt x="52" y="51"/>
                    </a:lnTo>
                    <a:lnTo>
                      <a:pt x="52" y="29"/>
                    </a:lnTo>
                    <a:lnTo>
                      <a:pt x="0" y="29"/>
                    </a:lnTo>
                    <a:lnTo>
                      <a:pt x="0" y="22"/>
                    </a:lnTo>
                    <a:lnTo>
                      <a:pt x="52" y="22"/>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9" name="Freeform 359"/>
              <p:cNvSpPr>
                <a:spLocks/>
              </p:cNvSpPr>
              <p:nvPr/>
            </p:nvSpPr>
            <p:spPr bwMode="auto">
              <a:xfrm>
                <a:off x="6267782" y="4209067"/>
                <a:ext cx="99236" cy="62850"/>
              </a:xfrm>
              <a:custGeom>
                <a:avLst/>
                <a:gdLst/>
                <a:ahLst/>
                <a:cxnLst>
                  <a:cxn ang="0">
                    <a:pos x="0" y="0"/>
                  </a:cxn>
                  <a:cxn ang="0">
                    <a:pos x="60" y="0"/>
                  </a:cxn>
                  <a:cxn ang="0">
                    <a:pos x="60" y="38"/>
                  </a:cxn>
                  <a:cxn ang="0">
                    <a:pos x="52" y="38"/>
                  </a:cxn>
                  <a:cxn ang="0">
                    <a:pos x="52" y="7"/>
                  </a:cxn>
                  <a:cxn ang="0">
                    <a:pos x="37" y="7"/>
                  </a:cxn>
                  <a:cxn ang="0">
                    <a:pos x="37" y="38"/>
                  </a:cxn>
                  <a:cxn ang="0">
                    <a:pos x="29" y="38"/>
                  </a:cxn>
                  <a:cxn ang="0">
                    <a:pos x="29" y="7"/>
                  </a:cxn>
                  <a:cxn ang="0">
                    <a:pos x="8" y="7"/>
                  </a:cxn>
                  <a:cxn ang="0">
                    <a:pos x="8" y="38"/>
                  </a:cxn>
                  <a:cxn ang="0">
                    <a:pos x="0" y="38"/>
                  </a:cxn>
                  <a:cxn ang="0">
                    <a:pos x="0" y="0"/>
                  </a:cxn>
                </a:cxnLst>
                <a:rect l="0" t="0" r="r" b="b"/>
                <a:pathLst>
                  <a:path w="60" h="38">
                    <a:moveTo>
                      <a:pt x="0" y="0"/>
                    </a:moveTo>
                    <a:lnTo>
                      <a:pt x="60" y="0"/>
                    </a:lnTo>
                    <a:lnTo>
                      <a:pt x="60" y="38"/>
                    </a:lnTo>
                    <a:lnTo>
                      <a:pt x="52" y="38"/>
                    </a:lnTo>
                    <a:lnTo>
                      <a:pt x="52" y="7"/>
                    </a:lnTo>
                    <a:lnTo>
                      <a:pt x="37" y="7"/>
                    </a:lnTo>
                    <a:lnTo>
                      <a:pt x="37" y="38"/>
                    </a:lnTo>
                    <a:lnTo>
                      <a:pt x="29" y="38"/>
                    </a:lnTo>
                    <a:lnTo>
                      <a:pt x="29" y="7"/>
                    </a:lnTo>
                    <a:lnTo>
                      <a:pt x="8" y="7"/>
                    </a:lnTo>
                    <a:lnTo>
                      <a:pt x="8" y="38"/>
                    </a:lnTo>
                    <a:lnTo>
                      <a:pt x="0" y="3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0" name="Freeform 360"/>
              <p:cNvSpPr>
                <a:spLocks noEditPoints="1"/>
              </p:cNvSpPr>
              <p:nvPr/>
            </p:nvSpPr>
            <p:spPr bwMode="auto">
              <a:xfrm>
                <a:off x="6267782" y="4291764"/>
                <a:ext cx="99236" cy="84351"/>
              </a:xfrm>
              <a:custGeom>
                <a:avLst/>
                <a:gdLst/>
                <a:ahLst/>
                <a:cxnLst>
                  <a:cxn ang="0">
                    <a:pos x="31" y="9"/>
                  </a:cxn>
                  <a:cxn ang="0">
                    <a:pos x="31" y="23"/>
                  </a:cxn>
                  <a:cxn ang="0">
                    <a:pos x="33" y="26"/>
                  </a:cxn>
                  <a:cxn ang="0">
                    <a:pos x="37" y="31"/>
                  </a:cxn>
                  <a:cxn ang="0">
                    <a:pos x="40" y="31"/>
                  </a:cxn>
                  <a:cxn ang="0">
                    <a:pos x="43" y="32"/>
                  </a:cxn>
                  <a:cxn ang="0">
                    <a:pos x="46" y="31"/>
                  </a:cxn>
                  <a:cxn ang="0">
                    <a:pos x="48" y="31"/>
                  </a:cxn>
                  <a:cxn ang="0">
                    <a:pos x="52" y="26"/>
                  </a:cxn>
                  <a:cxn ang="0">
                    <a:pos x="52" y="9"/>
                  </a:cxn>
                  <a:cxn ang="0">
                    <a:pos x="31" y="9"/>
                  </a:cxn>
                  <a:cxn ang="0">
                    <a:pos x="0" y="0"/>
                  </a:cxn>
                  <a:cxn ang="0">
                    <a:pos x="60" y="0"/>
                  </a:cxn>
                  <a:cxn ang="0">
                    <a:pos x="60" y="22"/>
                  </a:cxn>
                  <a:cxn ang="0">
                    <a:pos x="59" y="26"/>
                  </a:cxn>
                  <a:cxn ang="0">
                    <a:pos x="59" y="29"/>
                  </a:cxn>
                  <a:cxn ang="0">
                    <a:pos x="57" y="32"/>
                  </a:cxn>
                  <a:cxn ang="0">
                    <a:pos x="51" y="38"/>
                  </a:cxn>
                  <a:cxn ang="0">
                    <a:pos x="48" y="40"/>
                  </a:cxn>
                  <a:cxn ang="0">
                    <a:pos x="43" y="40"/>
                  </a:cxn>
                  <a:cxn ang="0">
                    <a:pos x="37" y="38"/>
                  </a:cxn>
                  <a:cxn ang="0">
                    <a:pos x="33" y="37"/>
                  </a:cxn>
                  <a:cxn ang="0">
                    <a:pos x="26" y="28"/>
                  </a:cxn>
                  <a:cxn ang="0">
                    <a:pos x="0" y="51"/>
                  </a:cxn>
                  <a:cxn ang="0">
                    <a:pos x="0" y="40"/>
                  </a:cxn>
                  <a:cxn ang="0">
                    <a:pos x="23" y="20"/>
                  </a:cxn>
                  <a:cxn ang="0">
                    <a:pos x="23" y="9"/>
                  </a:cxn>
                  <a:cxn ang="0">
                    <a:pos x="0" y="9"/>
                  </a:cxn>
                  <a:cxn ang="0">
                    <a:pos x="0" y="0"/>
                  </a:cxn>
                </a:cxnLst>
                <a:rect l="0" t="0" r="r" b="b"/>
                <a:pathLst>
                  <a:path w="60" h="51">
                    <a:moveTo>
                      <a:pt x="31" y="9"/>
                    </a:moveTo>
                    <a:lnTo>
                      <a:pt x="31" y="23"/>
                    </a:lnTo>
                    <a:lnTo>
                      <a:pt x="33" y="26"/>
                    </a:lnTo>
                    <a:lnTo>
                      <a:pt x="37" y="31"/>
                    </a:lnTo>
                    <a:lnTo>
                      <a:pt x="40" y="31"/>
                    </a:lnTo>
                    <a:lnTo>
                      <a:pt x="43" y="32"/>
                    </a:lnTo>
                    <a:lnTo>
                      <a:pt x="46" y="31"/>
                    </a:lnTo>
                    <a:lnTo>
                      <a:pt x="48" y="31"/>
                    </a:lnTo>
                    <a:lnTo>
                      <a:pt x="52" y="26"/>
                    </a:lnTo>
                    <a:lnTo>
                      <a:pt x="52" y="9"/>
                    </a:lnTo>
                    <a:lnTo>
                      <a:pt x="31" y="9"/>
                    </a:lnTo>
                    <a:close/>
                    <a:moveTo>
                      <a:pt x="0" y="0"/>
                    </a:moveTo>
                    <a:lnTo>
                      <a:pt x="60" y="0"/>
                    </a:lnTo>
                    <a:lnTo>
                      <a:pt x="60" y="22"/>
                    </a:lnTo>
                    <a:lnTo>
                      <a:pt x="59" y="26"/>
                    </a:lnTo>
                    <a:lnTo>
                      <a:pt x="59" y="29"/>
                    </a:lnTo>
                    <a:lnTo>
                      <a:pt x="57" y="32"/>
                    </a:lnTo>
                    <a:lnTo>
                      <a:pt x="51" y="38"/>
                    </a:lnTo>
                    <a:lnTo>
                      <a:pt x="48" y="40"/>
                    </a:lnTo>
                    <a:lnTo>
                      <a:pt x="43" y="40"/>
                    </a:lnTo>
                    <a:lnTo>
                      <a:pt x="37" y="38"/>
                    </a:lnTo>
                    <a:lnTo>
                      <a:pt x="33" y="37"/>
                    </a:lnTo>
                    <a:lnTo>
                      <a:pt x="26" y="28"/>
                    </a:lnTo>
                    <a:lnTo>
                      <a:pt x="0" y="51"/>
                    </a:lnTo>
                    <a:lnTo>
                      <a:pt x="0" y="40"/>
                    </a:lnTo>
                    <a:lnTo>
                      <a:pt x="23" y="20"/>
                    </a:lnTo>
                    <a:lnTo>
                      <a:pt x="23" y="9"/>
                    </a:lnTo>
                    <a:lnTo>
                      <a:pt x="0" y="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1" name="Freeform 361"/>
              <p:cNvSpPr>
                <a:spLocks/>
              </p:cNvSpPr>
              <p:nvPr/>
            </p:nvSpPr>
            <p:spPr bwMode="auto">
              <a:xfrm>
                <a:off x="6267782" y="4387693"/>
                <a:ext cx="99236" cy="61196"/>
              </a:xfrm>
              <a:custGeom>
                <a:avLst/>
                <a:gdLst/>
                <a:ahLst/>
                <a:cxnLst>
                  <a:cxn ang="0">
                    <a:pos x="0" y="0"/>
                  </a:cxn>
                  <a:cxn ang="0">
                    <a:pos x="60" y="0"/>
                  </a:cxn>
                  <a:cxn ang="0">
                    <a:pos x="60" y="37"/>
                  </a:cxn>
                  <a:cxn ang="0">
                    <a:pos x="52" y="37"/>
                  </a:cxn>
                  <a:cxn ang="0">
                    <a:pos x="52" y="8"/>
                  </a:cxn>
                  <a:cxn ang="0">
                    <a:pos x="36" y="8"/>
                  </a:cxn>
                  <a:cxn ang="0">
                    <a:pos x="36" y="34"/>
                  </a:cxn>
                  <a:cxn ang="0">
                    <a:pos x="29" y="34"/>
                  </a:cxn>
                  <a:cxn ang="0">
                    <a:pos x="29" y="8"/>
                  </a:cxn>
                  <a:cxn ang="0">
                    <a:pos x="0" y="8"/>
                  </a:cxn>
                  <a:cxn ang="0">
                    <a:pos x="0" y="0"/>
                  </a:cxn>
                </a:cxnLst>
                <a:rect l="0" t="0" r="r" b="b"/>
                <a:pathLst>
                  <a:path w="60" h="37">
                    <a:moveTo>
                      <a:pt x="0" y="0"/>
                    </a:moveTo>
                    <a:lnTo>
                      <a:pt x="60" y="0"/>
                    </a:lnTo>
                    <a:lnTo>
                      <a:pt x="60" y="37"/>
                    </a:lnTo>
                    <a:lnTo>
                      <a:pt x="52" y="37"/>
                    </a:lnTo>
                    <a:lnTo>
                      <a:pt x="52" y="8"/>
                    </a:lnTo>
                    <a:lnTo>
                      <a:pt x="36" y="8"/>
                    </a:lnTo>
                    <a:lnTo>
                      <a:pt x="36" y="34"/>
                    </a:lnTo>
                    <a:lnTo>
                      <a:pt x="29" y="34"/>
                    </a:lnTo>
                    <a:lnTo>
                      <a:pt x="29"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2" name="Freeform 362"/>
              <p:cNvSpPr>
                <a:spLocks noEditPoints="1"/>
              </p:cNvSpPr>
              <p:nvPr/>
            </p:nvSpPr>
            <p:spPr bwMode="auto">
              <a:xfrm>
                <a:off x="6267782" y="4453850"/>
                <a:ext cx="99236" cy="87659"/>
              </a:xfrm>
              <a:custGeom>
                <a:avLst/>
                <a:gdLst/>
                <a:ahLst/>
                <a:cxnLst>
                  <a:cxn ang="0">
                    <a:pos x="23" y="15"/>
                  </a:cxn>
                  <a:cxn ang="0">
                    <a:pos x="23" y="37"/>
                  </a:cxn>
                  <a:cxn ang="0">
                    <a:pos x="52" y="26"/>
                  </a:cxn>
                  <a:cxn ang="0">
                    <a:pos x="23" y="15"/>
                  </a:cxn>
                  <a:cxn ang="0">
                    <a:pos x="0" y="0"/>
                  </a:cxn>
                  <a:cxn ang="0">
                    <a:pos x="60" y="21"/>
                  </a:cxn>
                  <a:cxn ang="0">
                    <a:pos x="60" y="32"/>
                  </a:cxn>
                  <a:cxn ang="0">
                    <a:pos x="0" y="53"/>
                  </a:cxn>
                  <a:cxn ang="0">
                    <a:pos x="0" y="46"/>
                  </a:cxn>
                  <a:cxn ang="0">
                    <a:pos x="17" y="40"/>
                  </a:cxn>
                  <a:cxn ang="0">
                    <a:pos x="17" y="14"/>
                  </a:cxn>
                  <a:cxn ang="0">
                    <a:pos x="0" y="8"/>
                  </a:cxn>
                  <a:cxn ang="0">
                    <a:pos x="0" y="0"/>
                  </a:cxn>
                </a:cxnLst>
                <a:rect l="0" t="0" r="r" b="b"/>
                <a:pathLst>
                  <a:path w="60" h="53">
                    <a:moveTo>
                      <a:pt x="23" y="15"/>
                    </a:moveTo>
                    <a:lnTo>
                      <a:pt x="23" y="37"/>
                    </a:lnTo>
                    <a:lnTo>
                      <a:pt x="52" y="26"/>
                    </a:lnTo>
                    <a:lnTo>
                      <a:pt x="23" y="15"/>
                    </a:lnTo>
                    <a:close/>
                    <a:moveTo>
                      <a:pt x="0" y="0"/>
                    </a:moveTo>
                    <a:lnTo>
                      <a:pt x="60" y="21"/>
                    </a:lnTo>
                    <a:lnTo>
                      <a:pt x="60" y="32"/>
                    </a:lnTo>
                    <a:lnTo>
                      <a:pt x="0" y="53"/>
                    </a:lnTo>
                    <a:lnTo>
                      <a:pt x="0" y="46"/>
                    </a:lnTo>
                    <a:lnTo>
                      <a:pt x="17" y="40"/>
                    </a:lnTo>
                    <a:lnTo>
                      <a:pt x="17" y="14"/>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3" name="Freeform 363"/>
              <p:cNvSpPr>
                <a:spLocks/>
              </p:cNvSpPr>
              <p:nvPr/>
            </p:nvSpPr>
            <p:spPr bwMode="auto">
              <a:xfrm>
                <a:off x="6266128" y="4551432"/>
                <a:ext cx="104198" cy="81043"/>
              </a:xfrm>
              <a:custGeom>
                <a:avLst/>
                <a:gdLst/>
                <a:ahLst/>
                <a:cxnLst>
                  <a:cxn ang="0">
                    <a:pos x="24" y="0"/>
                  </a:cxn>
                  <a:cxn ang="0">
                    <a:pos x="38" y="0"/>
                  </a:cxn>
                  <a:cxn ang="0">
                    <a:pos x="44" y="2"/>
                  </a:cxn>
                  <a:cxn ang="0">
                    <a:pos x="53" y="8"/>
                  </a:cxn>
                  <a:cxn ang="0">
                    <a:pos x="58" y="13"/>
                  </a:cxn>
                  <a:cxn ang="0">
                    <a:pos x="60" y="17"/>
                  </a:cxn>
                  <a:cxn ang="0">
                    <a:pos x="63" y="30"/>
                  </a:cxn>
                  <a:cxn ang="0">
                    <a:pos x="61" y="39"/>
                  </a:cxn>
                  <a:cxn ang="0">
                    <a:pos x="60" y="43"/>
                  </a:cxn>
                  <a:cxn ang="0">
                    <a:pos x="56" y="49"/>
                  </a:cxn>
                  <a:cxn ang="0">
                    <a:pos x="47" y="49"/>
                  </a:cxn>
                  <a:cxn ang="0">
                    <a:pos x="50" y="43"/>
                  </a:cxn>
                  <a:cxn ang="0">
                    <a:pos x="53" y="39"/>
                  </a:cxn>
                  <a:cxn ang="0">
                    <a:pos x="55" y="34"/>
                  </a:cxn>
                  <a:cxn ang="0">
                    <a:pos x="55" y="25"/>
                  </a:cxn>
                  <a:cxn ang="0">
                    <a:pos x="53" y="20"/>
                  </a:cxn>
                  <a:cxn ang="0">
                    <a:pos x="52" y="17"/>
                  </a:cxn>
                  <a:cxn ang="0">
                    <a:pos x="46" y="11"/>
                  </a:cxn>
                  <a:cxn ang="0">
                    <a:pos x="37" y="8"/>
                  </a:cxn>
                  <a:cxn ang="0">
                    <a:pos x="26" y="8"/>
                  </a:cxn>
                  <a:cxn ang="0">
                    <a:pos x="20" y="10"/>
                  </a:cxn>
                  <a:cxn ang="0">
                    <a:pos x="17" y="11"/>
                  </a:cxn>
                  <a:cxn ang="0">
                    <a:pos x="11" y="17"/>
                  </a:cxn>
                  <a:cxn ang="0">
                    <a:pos x="9" y="20"/>
                  </a:cxn>
                  <a:cxn ang="0">
                    <a:pos x="8" y="25"/>
                  </a:cxn>
                  <a:cxn ang="0">
                    <a:pos x="8" y="34"/>
                  </a:cxn>
                  <a:cxn ang="0">
                    <a:pos x="9" y="39"/>
                  </a:cxn>
                  <a:cxn ang="0">
                    <a:pos x="12" y="45"/>
                  </a:cxn>
                  <a:cxn ang="0">
                    <a:pos x="15" y="49"/>
                  </a:cxn>
                  <a:cxn ang="0">
                    <a:pos x="6" y="49"/>
                  </a:cxn>
                  <a:cxn ang="0">
                    <a:pos x="5" y="48"/>
                  </a:cxn>
                  <a:cxn ang="0">
                    <a:pos x="5" y="45"/>
                  </a:cxn>
                  <a:cxn ang="0">
                    <a:pos x="3" y="43"/>
                  </a:cxn>
                  <a:cxn ang="0">
                    <a:pos x="1" y="40"/>
                  </a:cxn>
                  <a:cxn ang="0">
                    <a:pos x="1" y="36"/>
                  </a:cxn>
                  <a:cxn ang="0">
                    <a:pos x="0" y="33"/>
                  </a:cxn>
                  <a:cxn ang="0">
                    <a:pos x="0" y="30"/>
                  </a:cxn>
                  <a:cxn ang="0">
                    <a:pos x="1" y="23"/>
                  </a:cxn>
                  <a:cxn ang="0">
                    <a:pos x="1" y="17"/>
                  </a:cxn>
                  <a:cxn ang="0">
                    <a:pos x="8" y="8"/>
                  </a:cxn>
                  <a:cxn ang="0">
                    <a:pos x="12" y="5"/>
                  </a:cxn>
                  <a:cxn ang="0">
                    <a:pos x="18" y="2"/>
                  </a:cxn>
                  <a:cxn ang="0">
                    <a:pos x="24" y="0"/>
                  </a:cxn>
                </a:cxnLst>
                <a:rect l="0" t="0" r="r" b="b"/>
                <a:pathLst>
                  <a:path w="63" h="49">
                    <a:moveTo>
                      <a:pt x="24" y="0"/>
                    </a:moveTo>
                    <a:lnTo>
                      <a:pt x="38" y="0"/>
                    </a:lnTo>
                    <a:lnTo>
                      <a:pt x="44" y="2"/>
                    </a:lnTo>
                    <a:lnTo>
                      <a:pt x="53" y="8"/>
                    </a:lnTo>
                    <a:lnTo>
                      <a:pt x="58" y="13"/>
                    </a:lnTo>
                    <a:lnTo>
                      <a:pt x="60" y="17"/>
                    </a:lnTo>
                    <a:lnTo>
                      <a:pt x="63" y="30"/>
                    </a:lnTo>
                    <a:lnTo>
                      <a:pt x="61" y="39"/>
                    </a:lnTo>
                    <a:lnTo>
                      <a:pt x="60" y="43"/>
                    </a:lnTo>
                    <a:lnTo>
                      <a:pt x="56" y="49"/>
                    </a:lnTo>
                    <a:lnTo>
                      <a:pt x="47" y="49"/>
                    </a:lnTo>
                    <a:lnTo>
                      <a:pt x="50" y="43"/>
                    </a:lnTo>
                    <a:lnTo>
                      <a:pt x="53" y="39"/>
                    </a:lnTo>
                    <a:lnTo>
                      <a:pt x="55" y="34"/>
                    </a:lnTo>
                    <a:lnTo>
                      <a:pt x="55" y="25"/>
                    </a:lnTo>
                    <a:lnTo>
                      <a:pt x="53" y="20"/>
                    </a:lnTo>
                    <a:lnTo>
                      <a:pt x="52" y="17"/>
                    </a:lnTo>
                    <a:lnTo>
                      <a:pt x="46" y="11"/>
                    </a:lnTo>
                    <a:lnTo>
                      <a:pt x="37" y="8"/>
                    </a:lnTo>
                    <a:lnTo>
                      <a:pt x="26" y="8"/>
                    </a:lnTo>
                    <a:lnTo>
                      <a:pt x="20" y="10"/>
                    </a:lnTo>
                    <a:lnTo>
                      <a:pt x="17" y="11"/>
                    </a:lnTo>
                    <a:lnTo>
                      <a:pt x="11" y="17"/>
                    </a:lnTo>
                    <a:lnTo>
                      <a:pt x="9" y="20"/>
                    </a:lnTo>
                    <a:lnTo>
                      <a:pt x="8" y="25"/>
                    </a:lnTo>
                    <a:lnTo>
                      <a:pt x="8" y="34"/>
                    </a:lnTo>
                    <a:lnTo>
                      <a:pt x="9" y="39"/>
                    </a:lnTo>
                    <a:lnTo>
                      <a:pt x="12" y="45"/>
                    </a:lnTo>
                    <a:lnTo>
                      <a:pt x="15" y="49"/>
                    </a:lnTo>
                    <a:lnTo>
                      <a:pt x="6" y="49"/>
                    </a:lnTo>
                    <a:lnTo>
                      <a:pt x="5" y="48"/>
                    </a:lnTo>
                    <a:lnTo>
                      <a:pt x="5" y="45"/>
                    </a:lnTo>
                    <a:lnTo>
                      <a:pt x="3" y="43"/>
                    </a:lnTo>
                    <a:lnTo>
                      <a:pt x="1" y="40"/>
                    </a:lnTo>
                    <a:lnTo>
                      <a:pt x="1" y="36"/>
                    </a:lnTo>
                    <a:lnTo>
                      <a:pt x="0" y="33"/>
                    </a:lnTo>
                    <a:lnTo>
                      <a:pt x="0" y="30"/>
                    </a:lnTo>
                    <a:lnTo>
                      <a:pt x="1" y="23"/>
                    </a:lnTo>
                    <a:lnTo>
                      <a:pt x="1" y="17"/>
                    </a:lnTo>
                    <a:lnTo>
                      <a:pt x="8" y="8"/>
                    </a:lnTo>
                    <a:lnTo>
                      <a:pt x="12" y="5"/>
                    </a:lnTo>
                    <a:lnTo>
                      <a:pt x="18" y="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4" name="Freeform 364"/>
              <p:cNvSpPr>
                <a:spLocks/>
              </p:cNvSpPr>
              <p:nvPr/>
            </p:nvSpPr>
            <p:spPr bwMode="auto">
              <a:xfrm>
                <a:off x="6267782" y="4650669"/>
                <a:ext cx="99236" cy="66158"/>
              </a:xfrm>
              <a:custGeom>
                <a:avLst/>
                <a:gdLst/>
                <a:ahLst/>
                <a:cxnLst>
                  <a:cxn ang="0">
                    <a:pos x="0" y="0"/>
                  </a:cxn>
                  <a:cxn ang="0">
                    <a:pos x="60" y="0"/>
                  </a:cxn>
                  <a:cxn ang="0">
                    <a:pos x="60" y="40"/>
                  </a:cxn>
                  <a:cxn ang="0">
                    <a:pos x="52" y="40"/>
                  </a:cxn>
                  <a:cxn ang="0">
                    <a:pos x="52" y="8"/>
                  </a:cxn>
                  <a:cxn ang="0">
                    <a:pos x="37" y="8"/>
                  </a:cxn>
                  <a:cxn ang="0">
                    <a:pos x="37" y="40"/>
                  </a:cxn>
                  <a:cxn ang="0">
                    <a:pos x="29" y="40"/>
                  </a:cxn>
                  <a:cxn ang="0">
                    <a:pos x="29" y="8"/>
                  </a:cxn>
                  <a:cxn ang="0">
                    <a:pos x="8" y="8"/>
                  </a:cxn>
                  <a:cxn ang="0">
                    <a:pos x="8" y="40"/>
                  </a:cxn>
                  <a:cxn ang="0">
                    <a:pos x="0" y="40"/>
                  </a:cxn>
                  <a:cxn ang="0">
                    <a:pos x="0" y="0"/>
                  </a:cxn>
                </a:cxnLst>
                <a:rect l="0" t="0" r="r" b="b"/>
                <a:pathLst>
                  <a:path w="60" h="40">
                    <a:moveTo>
                      <a:pt x="0" y="0"/>
                    </a:moveTo>
                    <a:lnTo>
                      <a:pt x="60" y="0"/>
                    </a:lnTo>
                    <a:lnTo>
                      <a:pt x="60" y="40"/>
                    </a:lnTo>
                    <a:lnTo>
                      <a:pt x="52" y="40"/>
                    </a:lnTo>
                    <a:lnTo>
                      <a:pt x="52" y="8"/>
                    </a:lnTo>
                    <a:lnTo>
                      <a:pt x="37" y="8"/>
                    </a:lnTo>
                    <a:lnTo>
                      <a:pt x="37" y="40"/>
                    </a:lnTo>
                    <a:lnTo>
                      <a:pt x="29" y="40"/>
                    </a:lnTo>
                    <a:lnTo>
                      <a:pt x="29" y="8"/>
                    </a:lnTo>
                    <a:lnTo>
                      <a:pt x="8" y="8"/>
                    </a:lnTo>
                    <a:lnTo>
                      <a:pt x="8" y="40"/>
                    </a:lnTo>
                    <a:lnTo>
                      <a:pt x="0"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5" name="Freeform 365"/>
              <p:cNvSpPr>
                <a:spLocks noEditPoints="1"/>
              </p:cNvSpPr>
              <p:nvPr/>
            </p:nvSpPr>
            <p:spPr bwMode="auto">
              <a:xfrm>
                <a:off x="3490820" y="2813143"/>
                <a:ext cx="97582" cy="84351"/>
              </a:xfrm>
              <a:custGeom>
                <a:avLst/>
                <a:gdLst/>
                <a:ahLst/>
                <a:cxnLst>
                  <a:cxn ang="0">
                    <a:pos x="6" y="8"/>
                  </a:cxn>
                  <a:cxn ang="0">
                    <a:pos x="6" y="16"/>
                  </a:cxn>
                  <a:cxn ang="0">
                    <a:pos x="7" y="22"/>
                  </a:cxn>
                  <a:cxn ang="0">
                    <a:pos x="7" y="26"/>
                  </a:cxn>
                  <a:cxn ang="0">
                    <a:pos x="9" y="29"/>
                  </a:cxn>
                  <a:cxn ang="0">
                    <a:pos x="11" y="34"/>
                  </a:cxn>
                  <a:cxn ang="0">
                    <a:pos x="14" y="37"/>
                  </a:cxn>
                  <a:cxn ang="0">
                    <a:pos x="18" y="40"/>
                  </a:cxn>
                  <a:cxn ang="0">
                    <a:pos x="23" y="42"/>
                  </a:cxn>
                  <a:cxn ang="0">
                    <a:pos x="29" y="43"/>
                  </a:cxn>
                  <a:cxn ang="0">
                    <a:pos x="36" y="42"/>
                  </a:cxn>
                  <a:cxn ang="0">
                    <a:pos x="41" y="40"/>
                  </a:cxn>
                  <a:cxn ang="0">
                    <a:pos x="44" y="39"/>
                  </a:cxn>
                  <a:cxn ang="0">
                    <a:pos x="47" y="36"/>
                  </a:cxn>
                  <a:cxn ang="0">
                    <a:pos x="50" y="29"/>
                  </a:cxn>
                  <a:cxn ang="0">
                    <a:pos x="52" y="25"/>
                  </a:cxn>
                  <a:cxn ang="0">
                    <a:pos x="52" y="8"/>
                  </a:cxn>
                  <a:cxn ang="0">
                    <a:pos x="6" y="8"/>
                  </a:cxn>
                  <a:cxn ang="0">
                    <a:pos x="0" y="0"/>
                  </a:cxn>
                  <a:cxn ang="0">
                    <a:pos x="59" y="0"/>
                  </a:cxn>
                  <a:cxn ang="0">
                    <a:pos x="59" y="23"/>
                  </a:cxn>
                  <a:cxn ang="0">
                    <a:pos x="58" y="29"/>
                  </a:cxn>
                  <a:cxn ang="0">
                    <a:pos x="55" y="39"/>
                  </a:cxn>
                  <a:cxn ang="0">
                    <a:pos x="50" y="43"/>
                  </a:cxn>
                  <a:cxn ang="0">
                    <a:pos x="44" y="48"/>
                  </a:cxn>
                  <a:cxn ang="0">
                    <a:pos x="35" y="51"/>
                  </a:cxn>
                  <a:cxn ang="0">
                    <a:pos x="21" y="51"/>
                  </a:cxn>
                  <a:cxn ang="0">
                    <a:pos x="15" y="48"/>
                  </a:cxn>
                  <a:cxn ang="0">
                    <a:pos x="9" y="43"/>
                  </a:cxn>
                  <a:cxn ang="0">
                    <a:pos x="4" y="39"/>
                  </a:cxn>
                  <a:cxn ang="0">
                    <a:pos x="1" y="29"/>
                  </a:cxn>
                  <a:cxn ang="0">
                    <a:pos x="0" y="23"/>
                  </a:cxn>
                  <a:cxn ang="0">
                    <a:pos x="0" y="0"/>
                  </a:cxn>
                </a:cxnLst>
                <a:rect l="0" t="0" r="r" b="b"/>
                <a:pathLst>
                  <a:path w="59" h="51">
                    <a:moveTo>
                      <a:pt x="6" y="8"/>
                    </a:moveTo>
                    <a:lnTo>
                      <a:pt x="6" y="16"/>
                    </a:lnTo>
                    <a:lnTo>
                      <a:pt x="7" y="22"/>
                    </a:lnTo>
                    <a:lnTo>
                      <a:pt x="7" y="26"/>
                    </a:lnTo>
                    <a:lnTo>
                      <a:pt x="9" y="29"/>
                    </a:lnTo>
                    <a:lnTo>
                      <a:pt x="11" y="34"/>
                    </a:lnTo>
                    <a:lnTo>
                      <a:pt x="14" y="37"/>
                    </a:lnTo>
                    <a:lnTo>
                      <a:pt x="18" y="40"/>
                    </a:lnTo>
                    <a:lnTo>
                      <a:pt x="23" y="42"/>
                    </a:lnTo>
                    <a:lnTo>
                      <a:pt x="29" y="43"/>
                    </a:lnTo>
                    <a:lnTo>
                      <a:pt x="36" y="42"/>
                    </a:lnTo>
                    <a:lnTo>
                      <a:pt x="41" y="40"/>
                    </a:lnTo>
                    <a:lnTo>
                      <a:pt x="44" y="39"/>
                    </a:lnTo>
                    <a:lnTo>
                      <a:pt x="47" y="36"/>
                    </a:lnTo>
                    <a:lnTo>
                      <a:pt x="50" y="29"/>
                    </a:lnTo>
                    <a:lnTo>
                      <a:pt x="52" y="25"/>
                    </a:lnTo>
                    <a:lnTo>
                      <a:pt x="52" y="8"/>
                    </a:lnTo>
                    <a:lnTo>
                      <a:pt x="6" y="8"/>
                    </a:lnTo>
                    <a:close/>
                    <a:moveTo>
                      <a:pt x="0" y="0"/>
                    </a:moveTo>
                    <a:lnTo>
                      <a:pt x="59" y="0"/>
                    </a:lnTo>
                    <a:lnTo>
                      <a:pt x="59" y="23"/>
                    </a:lnTo>
                    <a:lnTo>
                      <a:pt x="58" y="29"/>
                    </a:lnTo>
                    <a:lnTo>
                      <a:pt x="55" y="39"/>
                    </a:lnTo>
                    <a:lnTo>
                      <a:pt x="50" y="43"/>
                    </a:lnTo>
                    <a:lnTo>
                      <a:pt x="44" y="48"/>
                    </a:lnTo>
                    <a:lnTo>
                      <a:pt x="35" y="51"/>
                    </a:lnTo>
                    <a:lnTo>
                      <a:pt x="21" y="51"/>
                    </a:lnTo>
                    <a:lnTo>
                      <a:pt x="15" y="48"/>
                    </a:lnTo>
                    <a:lnTo>
                      <a:pt x="9" y="43"/>
                    </a:lnTo>
                    <a:lnTo>
                      <a:pt x="4" y="39"/>
                    </a:lnTo>
                    <a:lnTo>
                      <a:pt x="1" y="29"/>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6" name="Freeform 366"/>
              <p:cNvSpPr>
                <a:spLocks/>
              </p:cNvSpPr>
              <p:nvPr/>
            </p:nvSpPr>
            <p:spPr bwMode="auto">
              <a:xfrm>
                <a:off x="3462703" y="2909072"/>
                <a:ext cx="100890" cy="71119"/>
              </a:xfrm>
              <a:custGeom>
                <a:avLst/>
                <a:gdLst/>
                <a:ahLst/>
                <a:cxnLst>
                  <a:cxn ang="0">
                    <a:pos x="61" y="0"/>
                  </a:cxn>
                  <a:cxn ang="0">
                    <a:pos x="61" y="8"/>
                  </a:cxn>
                  <a:cxn ang="0">
                    <a:pos x="29" y="22"/>
                  </a:cxn>
                  <a:cxn ang="0">
                    <a:pos x="61" y="36"/>
                  </a:cxn>
                  <a:cxn ang="0">
                    <a:pos x="61" y="43"/>
                  </a:cxn>
                  <a:cxn ang="0">
                    <a:pos x="0" y="17"/>
                  </a:cxn>
                  <a:cxn ang="0">
                    <a:pos x="0" y="10"/>
                  </a:cxn>
                  <a:cxn ang="0">
                    <a:pos x="18" y="17"/>
                  </a:cxn>
                  <a:cxn ang="0">
                    <a:pos x="61" y="0"/>
                  </a:cxn>
                </a:cxnLst>
                <a:rect l="0" t="0" r="r" b="b"/>
                <a:pathLst>
                  <a:path w="61" h="43">
                    <a:moveTo>
                      <a:pt x="61" y="0"/>
                    </a:moveTo>
                    <a:lnTo>
                      <a:pt x="61" y="8"/>
                    </a:lnTo>
                    <a:lnTo>
                      <a:pt x="29" y="22"/>
                    </a:lnTo>
                    <a:lnTo>
                      <a:pt x="61" y="36"/>
                    </a:lnTo>
                    <a:lnTo>
                      <a:pt x="61" y="43"/>
                    </a:lnTo>
                    <a:lnTo>
                      <a:pt x="0" y="17"/>
                    </a:lnTo>
                    <a:lnTo>
                      <a:pt x="0" y="10"/>
                    </a:lnTo>
                    <a:lnTo>
                      <a:pt x="18" y="17"/>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7" name="Freeform 367"/>
              <p:cNvSpPr>
                <a:spLocks/>
              </p:cNvSpPr>
              <p:nvPr/>
            </p:nvSpPr>
            <p:spPr bwMode="auto">
              <a:xfrm>
                <a:off x="3487512" y="2993422"/>
                <a:ext cx="104198" cy="76081"/>
              </a:xfrm>
              <a:custGeom>
                <a:avLst/>
                <a:gdLst/>
                <a:ahLst/>
                <a:cxnLst>
                  <a:cxn ang="0">
                    <a:pos x="5" y="0"/>
                  </a:cxn>
                  <a:cxn ang="0">
                    <a:pos x="16" y="0"/>
                  </a:cxn>
                  <a:cxn ang="0">
                    <a:pos x="16" y="1"/>
                  </a:cxn>
                  <a:cxn ang="0">
                    <a:pos x="13" y="6"/>
                  </a:cxn>
                  <a:cxn ang="0">
                    <a:pos x="9" y="12"/>
                  </a:cxn>
                  <a:cxn ang="0">
                    <a:pos x="8" y="17"/>
                  </a:cxn>
                  <a:cxn ang="0">
                    <a:pos x="8" y="27"/>
                  </a:cxn>
                  <a:cxn ang="0">
                    <a:pos x="11" y="33"/>
                  </a:cxn>
                  <a:cxn ang="0">
                    <a:pos x="14" y="37"/>
                  </a:cxn>
                  <a:cxn ang="0">
                    <a:pos x="17" y="38"/>
                  </a:cxn>
                  <a:cxn ang="0">
                    <a:pos x="22" y="38"/>
                  </a:cxn>
                  <a:cxn ang="0">
                    <a:pos x="23" y="37"/>
                  </a:cxn>
                  <a:cxn ang="0">
                    <a:pos x="26" y="30"/>
                  </a:cxn>
                  <a:cxn ang="0">
                    <a:pos x="28" y="24"/>
                  </a:cxn>
                  <a:cxn ang="0">
                    <a:pos x="29" y="17"/>
                  </a:cxn>
                  <a:cxn ang="0">
                    <a:pos x="32" y="8"/>
                  </a:cxn>
                  <a:cxn ang="0">
                    <a:pos x="37" y="3"/>
                  </a:cxn>
                  <a:cxn ang="0">
                    <a:pos x="42" y="1"/>
                  </a:cxn>
                  <a:cxn ang="0">
                    <a:pos x="51" y="1"/>
                  </a:cxn>
                  <a:cxn ang="0">
                    <a:pos x="54" y="4"/>
                  </a:cxn>
                  <a:cxn ang="0">
                    <a:pos x="58" y="8"/>
                  </a:cxn>
                  <a:cxn ang="0">
                    <a:pos x="61" y="17"/>
                  </a:cxn>
                  <a:cxn ang="0">
                    <a:pos x="63" y="23"/>
                  </a:cxn>
                  <a:cxn ang="0">
                    <a:pos x="61" y="29"/>
                  </a:cxn>
                  <a:cxn ang="0">
                    <a:pos x="61" y="35"/>
                  </a:cxn>
                  <a:cxn ang="0">
                    <a:pos x="58" y="44"/>
                  </a:cxn>
                  <a:cxn ang="0">
                    <a:pos x="49" y="44"/>
                  </a:cxn>
                  <a:cxn ang="0">
                    <a:pos x="49" y="43"/>
                  </a:cxn>
                  <a:cxn ang="0">
                    <a:pos x="52" y="40"/>
                  </a:cxn>
                  <a:cxn ang="0">
                    <a:pos x="54" y="35"/>
                  </a:cxn>
                  <a:cxn ang="0">
                    <a:pos x="55" y="29"/>
                  </a:cxn>
                  <a:cxn ang="0">
                    <a:pos x="55" y="20"/>
                  </a:cxn>
                  <a:cxn ang="0">
                    <a:pos x="52" y="14"/>
                  </a:cxn>
                  <a:cxn ang="0">
                    <a:pos x="49" y="11"/>
                  </a:cxn>
                  <a:cxn ang="0">
                    <a:pos x="46" y="9"/>
                  </a:cxn>
                  <a:cxn ang="0">
                    <a:pos x="43" y="9"/>
                  </a:cxn>
                  <a:cxn ang="0">
                    <a:pos x="40" y="11"/>
                  </a:cxn>
                  <a:cxn ang="0">
                    <a:pos x="38" y="14"/>
                  </a:cxn>
                  <a:cxn ang="0">
                    <a:pos x="37" y="18"/>
                  </a:cxn>
                  <a:cxn ang="0">
                    <a:pos x="37" y="21"/>
                  </a:cxn>
                  <a:cxn ang="0">
                    <a:pos x="35" y="24"/>
                  </a:cxn>
                  <a:cxn ang="0">
                    <a:pos x="35" y="29"/>
                  </a:cxn>
                  <a:cxn ang="0">
                    <a:pos x="32" y="38"/>
                  </a:cxn>
                  <a:cxn ang="0">
                    <a:pos x="29" y="43"/>
                  </a:cxn>
                  <a:cxn ang="0">
                    <a:pos x="23" y="46"/>
                  </a:cxn>
                  <a:cxn ang="0">
                    <a:pos x="16" y="46"/>
                  </a:cxn>
                  <a:cxn ang="0">
                    <a:pos x="9" y="43"/>
                  </a:cxn>
                  <a:cxn ang="0">
                    <a:pos x="3" y="37"/>
                  </a:cxn>
                  <a:cxn ang="0">
                    <a:pos x="2" y="32"/>
                  </a:cxn>
                  <a:cxn ang="0">
                    <a:pos x="2" y="27"/>
                  </a:cxn>
                  <a:cxn ang="0">
                    <a:pos x="0" y="23"/>
                  </a:cxn>
                  <a:cxn ang="0">
                    <a:pos x="0" y="17"/>
                  </a:cxn>
                  <a:cxn ang="0">
                    <a:pos x="2" y="11"/>
                  </a:cxn>
                  <a:cxn ang="0">
                    <a:pos x="3" y="6"/>
                  </a:cxn>
                  <a:cxn ang="0">
                    <a:pos x="5" y="0"/>
                  </a:cxn>
                </a:cxnLst>
                <a:rect l="0" t="0" r="r" b="b"/>
                <a:pathLst>
                  <a:path w="63" h="46">
                    <a:moveTo>
                      <a:pt x="5" y="0"/>
                    </a:moveTo>
                    <a:lnTo>
                      <a:pt x="16" y="0"/>
                    </a:lnTo>
                    <a:lnTo>
                      <a:pt x="16" y="1"/>
                    </a:lnTo>
                    <a:lnTo>
                      <a:pt x="13" y="6"/>
                    </a:lnTo>
                    <a:lnTo>
                      <a:pt x="9" y="12"/>
                    </a:lnTo>
                    <a:lnTo>
                      <a:pt x="8" y="17"/>
                    </a:lnTo>
                    <a:lnTo>
                      <a:pt x="8" y="27"/>
                    </a:lnTo>
                    <a:lnTo>
                      <a:pt x="11" y="33"/>
                    </a:lnTo>
                    <a:lnTo>
                      <a:pt x="14" y="37"/>
                    </a:lnTo>
                    <a:lnTo>
                      <a:pt x="17" y="38"/>
                    </a:lnTo>
                    <a:lnTo>
                      <a:pt x="22" y="38"/>
                    </a:lnTo>
                    <a:lnTo>
                      <a:pt x="23" y="37"/>
                    </a:lnTo>
                    <a:lnTo>
                      <a:pt x="26" y="30"/>
                    </a:lnTo>
                    <a:lnTo>
                      <a:pt x="28" y="24"/>
                    </a:lnTo>
                    <a:lnTo>
                      <a:pt x="29" y="17"/>
                    </a:lnTo>
                    <a:lnTo>
                      <a:pt x="32" y="8"/>
                    </a:lnTo>
                    <a:lnTo>
                      <a:pt x="37" y="3"/>
                    </a:lnTo>
                    <a:lnTo>
                      <a:pt x="42" y="1"/>
                    </a:lnTo>
                    <a:lnTo>
                      <a:pt x="51" y="1"/>
                    </a:lnTo>
                    <a:lnTo>
                      <a:pt x="54" y="4"/>
                    </a:lnTo>
                    <a:lnTo>
                      <a:pt x="58" y="8"/>
                    </a:lnTo>
                    <a:lnTo>
                      <a:pt x="61" y="17"/>
                    </a:lnTo>
                    <a:lnTo>
                      <a:pt x="63" y="23"/>
                    </a:lnTo>
                    <a:lnTo>
                      <a:pt x="61" y="29"/>
                    </a:lnTo>
                    <a:lnTo>
                      <a:pt x="61" y="35"/>
                    </a:lnTo>
                    <a:lnTo>
                      <a:pt x="58" y="44"/>
                    </a:lnTo>
                    <a:lnTo>
                      <a:pt x="49" y="44"/>
                    </a:lnTo>
                    <a:lnTo>
                      <a:pt x="49" y="43"/>
                    </a:lnTo>
                    <a:lnTo>
                      <a:pt x="52" y="40"/>
                    </a:lnTo>
                    <a:lnTo>
                      <a:pt x="54" y="35"/>
                    </a:lnTo>
                    <a:lnTo>
                      <a:pt x="55" y="29"/>
                    </a:lnTo>
                    <a:lnTo>
                      <a:pt x="55" y="20"/>
                    </a:lnTo>
                    <a:lnTo>
                      <a:pt x="52" y="14"/>
                    </a:lnTo>
                    <a:lnTo>
                      <a:pt x="49" y="11"/>
                    </a:lnTo>
                    <a:lnTo>
                      <a:pt x="46" y="9"/>
                    </a:lnTo>
                    <a:lnTo>
                      <a:pt x="43" y="9"/>
                    </a:lnTo>
                    <a:lnTo>
                      <a:pt x="40" y="11"/>
                    </a:lnTo>
                    <a:lnTo>
                      <a:pt x="38" y="14"/>
                    </a:lnTo>
                    <a:lnTo>
                      <a:pt x="37" y="18"/>
                    </a:lnTo>
                    <a:lnTo>
                      <a:pt x="37" y="21"/>
                    </a:lnTo>
                    <a:lnTo>
                      <a:pt x="35" y="24"/>
                    </a:lnTo>
                    <a:lnTo>
                      <a:pt x="35" y="29"/>
                    </a:lnTo>
                    <a:lnTo>
                      <a:pt x="32" y="38"/>
                    </a:lnTo>
                    <a:lnTo>
                      <a:pt x="29" y="43"/>
                    </a:lnTo>
                    <a:lnTo>
                      <a:pt x="23" y="46"/>
                    </a:lnTo>
                    <a:lnTo>
                      <a:pt x="16" y="46"/>
                    </a:lnTo>
                    <a:lnTo>
                      <a:pt x="9" y="43"/>
                    </a:lnTo>
                    <a:lnTo>
                      <a:pt x="3" y="37"/>
                    </a:lnTo>
                    <a:lnTo>
                      <a:pt x="2" y="32"/>
                    </a:lnTo>
                    <a:lnTo>
                      <a:pt x="2" y="27"/>
                    </a:lnTo>
                    <a:lnTo>
                      <a:pt x="0" y="23"/>
                    </a:lnTo>
                    <a:lnTo>
                      <a:pt x="0" y="17"/>
                    </a:lnTo>
                    <a:lnTo>
                      <a:pt x="2" y="11"/>
                    </a:lnTo>
                    <a:lnTo>
                      <a:pt x="3" y="6"/>
                    </a:lnTo>
                    <a:lnTo>
                      <a:pt x="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8" name="Freeform 368"/>
              <p:cNvSpPr>
                <a:spLocks/>
              </p:cNvSpPr>
              <p:nvPr/>
            </p:nvSpPr>
            <p:spPr bwMode="auto">
              <a:xfrm>
                <a:off x="3490820" y="3091005"/>
                <a:ext cx="97582" cy="64504"/>
              </a:xfrm>
              <a:custGeom>
                <a:avLst/>
                <a:gdLst/>
                <a:ahLst/>
                <a:cxnLst>
                  <a:cxn ang="0">
                    <a:pos x="0" y="0"/>
                  </a:cxn>
                  <a:cxn ang="0">
                    <a:pos x="59" y="0"/>
                  </a:cxn>
                  <a:cxn ang="0">
                    <a:pos x="59" y="39"/>
                  </a:cxn>
                  <a:cxn ang="0">
                    <a:pos x="52" y="39"/>
                  </a:cxn>
                  <a:cxn ang="0">
                    <a:pos x="52" y="8"/>
                  </a:cxn>
                  <a:cxn ang="0">
                    <a:pos x="36" y="8"/>
                  </a:cxn>
                  <a:cxn ang="0">
                    <a:pos x="36" y="39"/>
                  </a:cxn>
                  <a:cxn ang="0">
                    <a:pos x="29" y="39"/>
                  </a:cxn>
                  <a:cxn ang="0">
                    <a:pos x="29" y="8"/>
                  </a:cxn>
                  <a:cxn ang="0">
                    <a:pos x="7" y="8"/>
                  </a:cxn>
                  <a:cxn ang="0">
                    <a:pos x="7" y="39"/>
                  </a:cxn>
                  <a:cxn ang="0">
                    <a:pos x="0" y="39"/>
                  </a:cxn>
                  <a:cxn ang="0">
                    <a:pos x="0" y="0"/>
                  </a:cxn>
                </a:cxnLst>
                <a:rect l="0" t="0" r="r" b="b"/>
                <a:pathLst>
                  <a:path w="59" h="39">
                    <a:moveTo>
                      <a:pt x="0" y="0"/>
                    </a:moveTo>
                    <a:lnTo>
                      <a:pt x="59" y="0"/>
                    </a:lnTo>
                    <a:lnTo>
                      <a:pt x="59" y="39"/>
                    </a:lnTo>
                    <a:lnTo>
                      <a:pt x="52" y="39"/>
                    </a:lnTo>
                    <a:lnTo>
                      <a:pt x="52" y="8"/>
                    </a:lnTo>
                    <a:lnTo>
                      <a:pt x="36" y="8"/>
                    </a:lnTo>
                    <a:lnTo>
                      <a:pt x="36" y="39"/>
                    </a:lnTo>
                    <a:lnTo>
                      <a:pt x="29" y="39"/>
                    </a:lnTo>
                    <a:lnTo>
                      <a:pt x="29" y="8"/>
                    </a:lnTo>
                    <a:lnTo>
                      <a:pt x="7" y="8"/>
                    </a:lnTo>
                    <a:lnTo>
                      <a:pt x="7" y="39"/>
                    </a:lnTo>
                    <a:lnTo>
                      <a:pt x="0" y="3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9" name="Freeform 369"/>
              <p:cNvSpPr>
                <a:spLocks noEditPoints="1"/>
              </p:cNvSpPr>
              <p:nvPr/>
            </p:nvSpPr>
            <p:spPr bwMode="auto">
              <a:xfrm>
                <a:off x="3490820" y="3177010"/>
                <a:ext cx="97582" cy="81043"/>
              </a:xfrm>
              <a:custGeom>
                <a:avLst/>
                <a:gdLst/>
                <a:ahLst/>
                <a:cxnLst>
                  <a:cxn ang="0">
                    <a:pos x="30" y="8"/>
                  </a:cxn>
                  <a:cxn ang="0">
                    <a:pos x="30" y="22"/>
                  </a:cxn>
                  <a:cxn ang="0">
                    <a:pos x="32" y="25"/>
                  </a:cxn>
                  <a:cxn ang="0">
                    <a:pos x="36" y="29"/>
                  </a:cxn>
                  <a:cxn ang="0">
                    <a:pos x="40" y="31"/>
                  </a:cxn>
                  <a:cxn ang="0">
                    <a:pos x="46" y="31"/>
                  </a:cxn>
                  <a:cxn ang="0">
                    <a:pos x="52" y="25"/>
                  </a:cxn>
                  <a:cxn ang="0">
                    <a:pos x="52" y="8"/>
                  </a:cxn>
                  <a:cxn ang="0">
                    <a:pos x="30" y="8"/>
                  </a:cxn>
                  <a:cxn ang="0">
                    <a:pos x="0" y="0"/>
                  </a:cxn>
                  <a:cxn ang="0">
                    <a:pos x="59" y="0"/>
                  </a:cxn>
                  <a:cxn ang="0">
                    <a:pos x="59" y="22"/>
                  </a:cxn>
                  <a:cxn ang="0">
                    <a:pos x="58" y="25"/>
                  </a:cxn>
                  <a:cxn ang="0">
                    <a:pos x="58" y="29"/>
                  </a:cxn>
                  <a:cxn ang="0">
                    <a:pos x="56" y="32"/>
                  </a:cxn>
                  <a:cxn ang="0">
                    <a:pos x="53" y="36"/>
                  </a:cxn>
                  <a:cxn ang="0">
                    <a:pos x="47" y="39"/>
                  </a:cxn>
                  <a:cxn ang="0">
                    <a:pos x="36" y="39"/>
                  </a:cxn>
                  <a:cxn ang="0">
                    <a:pos x="32" y="36"/>
                  </a:cxn>
                  <a:cxn ang="0">
                    <a:pos x="26" y="26"/>
                  </a:cxn>
                  <a:cxn ang="0">
                    <a:pos x="0" y="49"/>
                  </a:cxn>
                  <a:cxn ang="0">
                    <a:pos x="0" y="39"/>
                  </a:cxn>
                  <a:cxn ang="0">
                    <a:pos x="23" y="19"/>
                  </a:cxn>
                  <a:cxn ang="0">
                    <a:pos x="23" y="8"/>
                  </a:cxn>
                  <a:cxn ang="0">
                    <a:pos x="0" y="8"/>
                  </a:cxn>
                  <a:cxn ang="0">
                    <a:pos x="0" y="0"/>
                  </a:cxn>
                </a:cxnLst>
                <a:rect l="0" t="0" r="r" b="b"/>
                <a:pathLst>
                  <a:path w="59" h="49">
                    <a:moveTo>
                      <a:pt x="30" y="8"/>
                    </a:moveTo>
                    <a:lnTo>
                      <a:pt x="30" y="22"/>
                    </a:lnTo>
                    <a:lnTo>
                      <a:pt x="32" y="25"/>
                    </a:lnTo>
                    <a:lnTo>
                      <a:pt x="36" y="29"/>
                    </a:lnTo>
                    <a:lnTo>
                      <a:pt x="40" y="31"/>
                    </a:lnTo>
                    <a:lnTo>
                      <a:pt x="46" y="31"/>
                    </a:lnTo>
                    <a:lnTo>
                      <a:pt x="52" y="25"/>
                    </a:lnTo>
                    <a:lnTo>
                      <a:pt x="52" y="8"/>
                    </a:lnTo>
                    <a:lnTo>
                      <a:pt x="30" y="8"/>
                    </a:lnTo>
                    <a:close/>
                    <a:moveTo>
                      <a:pt x="0" y="0"/>
                    </a:moveTo>
                    <a:lnTo>
                      <a:pt x="59" y="0"/>
                    </a:lnTo>
                    <a:lnTo>
                      <a:pt x="59" y="22"/>
                    </a:lnTo>
                    <a:lnTo>
                      <a:pt x="58" y="25"/>
                    </a:lnTo>
                    <a:lnTo>
                      <a:pt x="58" y="29"/>
                    </a:lnTo>
                    <a:lnTo>
                      <a:pt x="56" y="32"/>
                    </a:lnTo>
                    <a:lnTo>
                      <a:pt x="53" y="36"/>
                    </a:lnTo>
                    <a:lnTo>
                      <a:pt x="47" y="39"/>
                    </a:lnTo>
                    <a:lnTo>
                      <a:pt x="36" y="39"/>
                    </a:lnTo>
                    <a:lnTo>
                      <a:pt x="32" y="36"/>
                    </a:lnTo>
                    <a:lnTo>
                      <a:pt x="26" y="26"/>
                    </a:lnTo>
                    <a:lnTo>
                      <a:pt x="0" y="49"/>
                    </a:lnTo>
                    <a:lnTo>
                      <a:pt x="0" y="39"/>
                    </a:lnTo>
                    <a:lnTo>
                      <a:pt x="23" y="19"/>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0" name="Freeform 370"/>
              <p:cNvSpPr>
                <a:spLocks/>
              </p:cNvSpPr>
              <p:nvPr/>
            </p:nvSpPr>
            <p:spPr bwMode="auto">
              <a:xfrm>
                <a:off x="3490820" y="3314287"/>
                <a:ext cx="97582" cy="38041"/>
              </a:xfrm>
              <a:custGeom>
                <a:avLst/>
                <a:gdLst/>
                <a:ahLst/>
                <a:cxnLst>
                  <a:cxn ang="0">
                    <a:pos x="0" y="0"/>
                  </a:cxn>
                  <a:cxn ang="0">
                    <a:pos x="6" y="0"/>
                  </a:cxn>
                  <a:cxn ang="0">
                    <a:pos x="6" y="8"/>
                  </a:cxn>
                  <a:cxn ang="0">
                    <a:pos x="53" y="8"/>
                  </a:cxn>
                  <a:cxn ang="0">
                    <a:pos x="53" y="0"/>
                  </a:cxn>
                  <a:cxn ang="0">
                    <a:pos x="59" y="0"/>
                  </a:cxn>
                  <a:cxn ang="0">
                    <a:pos x="59" y="23"/>
                  </a:cxn>
                  <a:cxn ang="0">
                    <a:pos x="53" y="23"/>
                  </a:cxn>
                  <a:cxn ang="0">
                    <a:pos x="53" y="15"/>
                  </a:cxn>
                  <a:cxn ang="0">
                    <a:pos x="6" y="15"/>
                  </a:cxn>
                  <a:cxn ang="0">
                    <a:pos x="6" y="23"/>
                  </a:cxn>
                  <a:cxn ang="0">
                    <a:pos x="0" y="23"/>
                  </a:cxn>
                  <a:cxn ang="0">
                    <a:pos x="0" y="0"/>
                  </a:cxn>
                </a:cxnLst>
                <a:rect l="0" t="0" r="r" b="b"/>
                <a:pathLst>
                  <a:path w="59" h="23">
                    <a:moveTo>
                      <a:pt x="0" y="0"/>
                    </a:moveTo>
                    <a:lnTo>
                      <a:pt x="6" y="0"/>
                    </a:lnTo>
                    <a:lnTo>
                      <a:pt x="6" y="8"/>
                    </a:lnTo>
                    <a:lnTo>
                      <a:pt x="53" y="8"/>
                    </a:lnTo>
                    <a:lnTo>
                      <a:pt x="53" y="0"/>
                    </a:lnTo>
                    <a:lnTo>
                      <a:pt x="59" y="0"/>
                    </a:lnTo>
                    <a:lnTo>
                      <a:pt x="59" y="23"/>
                    </a:lnTo>
                    <a:lnTo>
                      <a:pt x="53" y="23"/>
                    </a:lnTo>
                    <a:lnTo>
                      <a:pt x="53" y="15"/>
                    </a:lnTo>
                    <a:lnTo>
                      <a:pt x="6" y="15"/>
                    </a:lnTo>
                    <a:lnTo>
                      <a:pt x="6" y="23"/>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1" name="Freeform 371"/>
              <p:cNvSpPr>
                <a:spLocks/>
              </p:cNvSpPr>
              <p:nvPr/>
            </p:nvSpPr>
            <p:spPr bwMode="auto">
              <a:xfrm>
                <a:off x="3490820" y="3375482"/>
                <a:ext cx="97582" cy="74427"/>
              </a:xfrm>
              <a:custGeom>
                <a:avLst/>
                <a:gdLst/>
                <a:ahLst/>
                <a:cxnLst>
                  <a:cxn ang="0">
                    <a:pos x="0" y="0"/>
                  </a:cxn>
                  <a:cxn ang="0">
                    <a:pos x="59" y="0"/>
                  </a:cxn>
                  <a:cxn ang="0">
                    <a:pos x="59" y="12"/>
                  </a:cxn>
                  <a:cxn ang="0">
                    <a:pos x="11" y="38"/>
                  </a:cxn>
                  <a:cxn ang="0">
                    <a:pos x="59" y="38"/>
                  </a:cxn>
                  <a:cxn ang="0">
                    <a:pos x="59" y="45"/>
                  </a:cxn>
                  <a:cxn ang="0">
                    <a:pos x="0" y="45"/>
                  </a:cxn>
                  <a:cxn ang="0">
                    <a:pos x="0" y="35"/>
                  </a:cxn>
                  <a:cxn ang="0">
                    <a:pos x="53" y="7"/>
                  </a:cxn>
                  <a:cxn ang="0">
                    <a:pos x="0" y="7"/>
                  </a:cxn>
                  <a:cxn ang="0">
                    <a:pos x="0" y="0"/>
                  </a:cxn>
                </a:cxnLst>
                <a:rect l="0" t="0" r="r" b="b"/>
                <a:pathLst>
                  <a:path w="59" h="45">
                    <a:moveTo>
                      <a:pt x="0" y="0"/>
                    </a:moveTo>
                    <a:lnTo>
                      <a:pt x="59" y="0"/>
                    </a:lnTo>
                    <a:lnTo>
                      <a:pt x="59" y="12"/>
                    </a:lnTo>
                    <a:lnTo>
                      <a:pt x="11" y="38"/>
                    </a:lnTo>
                    <a:lnTo>
                      <a:pt x="59" y="38"/>
                    </a:lnTo>
                    <a:lnTo>
                      <a:pt x="59" y="45"/>
                    </a:lnTo>
                    <a:lnTo>
                      <a:pt x="0" y="45"/>
                    </a:lnTo>
                    <a:lnTo>
                      <a:pt x="0" y="35"/>
                    </a:lnTo>
                    <a:lnTo>
                      <a:pt x="5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2" name="Freeform 372"/>
              <p:cNvSpPr>
                <a:spLocks noEditPoints="1"/>
              </p:cNvSpPr>
              <p:nvPr/>
            </p:nvSpPr>
            <p:spPr bwMode="auto">
              <a:xfrm>
                <a:off x="3490820" y="3476372"/>
                <a:ext cx="97582" cy="64504"/>
              </a:xfrm>
              <a:custGeom>
                <a:avLst/>
                <a:gdLst/>
                <a:ahLst/>
                <a:cxnLst>
                  <a:cxn ang="0">
                    <a:pos x="29" y="7"/>
                  </a:cxn>
                  <a:cxn ang="0">
                    <a:pos x="29" y="20"/>
                  </a:cxn>
                  <a:cxn ang="0">
                    <a:pos x="30" y="23"/>
                  </a:cxn>
                  <a:cxn ang="0">
                    <a:pos x="30" y="26"/>
                  </a:cxn>
                  <a:cxn ang="0">
                    <a:pos x="32" y="27"/>
                  </a:cxn>
                  <a:cxn ang="0">
                    <a:pos x="36" y="30"/>
                  </a:cxn>
                  <a:cxn ang="0">
                    <a:pos x="47" y="30"/>
                  </a:cxn>
                  <a:cxn ang="0">
                    <a:pos x="49" y="29"/>
                  </a:cxn>
                  <a:cxn ang="0">
                    <a:pos x="50" y="26"/>
                  </a:cxn>
                  <a:cxn ang="0">
                    <a:pos x="52" y="24"/>
                  </a:cxn>
                  <a:cxn ang="0">
                    <a:pos x="52" y="7"/>
                  </a:cxn>
                  <a:cxn ang="0">
                    <a:pos x="29" y="7"/>
                  </a:cxn>
                  <a:cxn ang="0">
                    <a:pos x="0" y="0"/>
                  </a:cxn>
                  <a:cxn ang="0">
                    <a:pos x="59" y="0"/>
                  </a:cxn>
                  <a:cxn ang="0">
                    <a:pos x="59" y="21"/>
                  </a:cxn>
                  <a:cxn ang="0">
                    <a:pos x="58" y="26"/>
                  </a:cxn>
                  <a:cxn ang="0">
                    <a:pos x="58" y="29"/>
                  </a:cxn>
                  <a:cxn ang="0">
                    <a:pos x="56" y="32"/>
                  </a:cxn>
                  <a:cxn ang="0">
                    <a:pos x="53" y="35"/>
                  </a:cxn>
                  <a:cxn ang="0">
                    <a:pos x="50" y="36"/>
                  </a:cxn>
                  <a:cxn ang="0">
                    <a:pos x="41" y="39"/>
                  </a:cxn>
                  <a:cxn ang="0">
                    <a:pos x="38" y="38"/>
                  </a:cxn>
                  <a:cxn ang="0">
                    <a:pos x="33" y="38"/>
                  </a:cxn>
                  <a:cxn ang="0">
                    <a:pos x="30" y="36"/>
                  </a:cxn>
                  <a:cxn ang="0">
                    <a:pos x="29" y="33"/>
                  </a:cxn>
                  <a:cxn ang="0">
                    <a:pos x="26" y="32"/>
                  </a:cxn>
                  <a:cxn ang="0">
                    <a:pos x="24" y="29"/>
                  </a:cxn>
                  <a:cxn ang="0">
                    <a:pos x="24" y="26"/>
                  </a:cxn>
                  <a:cxn ang="0">
                    <a:pos x="23" y="21"/>
                  </a:cxn>
                  <a:cxn ang="0">
                    <a:pos x="23" y="7"/>
                  </a:cxn>
                  <a:cxn ang="0">
                    <a:pos x="0" y="7"/>
                  </a:cxn>
                  <a:cxn ang="0">
                    <a:pos x="0" y="0"/>
                  </a:cxn>
                </a:cxnLst>
                <a:rect l="0" t="0" r="r" b="b"/>
                <a:pathLst>
                  <a:path w="59" h="39">
                    <a:moveTo>
                      <a:pt x="29" y="7"/>
                    </a:moveTo>
                    <a:lnTo>
                      <a:pt x="29" y="20"/>
                    </a:lnTo>
                    <a:lnTo>
                      <a:pt x="30" y="23"/>
                    </a:lnTo>
                    <a:lnTo>
                      <a:pt x="30" y="26"/>
                    </a:lnTo>
                    <a:lnTo>
                      <a:pt x="32" y="27"/>
                    </a:lnTo>
                    <a:lnTo>
                      <a:pt x="36" y="30"/>
                    </a:lnTo>
                    <a:lnTo>
                      <a:pt x="47" y="30"/>
                    </a:lnTo>
                    <a:lnTo>
                      <a:pt x="49" y="29"/>
                    </a:lnTo>
                    <a:lnTo>
                      <a:pt x="50" y="26"/>
                    </a:lnTo>
                    <a:lnTo>
                      <a:pt x="52" y="24"/>
                    </a:lnTo>
                    <a:lnTo>
                      <a:pt x="52" y="7"/>
                    </a:lnTo>
                    <a:lnTo>
                      <a:pt x="29" y="7"/>
                    </a:lnTo>
                    <a:close/>
                    <a:moveTo>
                      <a:pt x="0" y="0"/>
                    </a:moveTo>
                    <a:lnTo>
                      <a:pt x="59" y="0"/>
                    </a:lnTo>
                    <a:lnTo>
                      <a:pt x="59" y="21"/>
                    </a:lnTo>
                    <a:lnTo>
                      <a:pt x="58" y="26"/>
                    </a:lnTo>
                    <a:lnTo>
                      <a:pt x="58" y="29"/>
                    </a:lnTo>
                    <a:lnTo>
                      <a:pt x="56" y="32"/>
                    </a:lnTo>
                    <a:lnTo>
                      <a:pt x="53" y="35"/>
                    </a:lnTo>
                    <a:lnTo>
                      <a:pt x="50" y="36"/>
                    </a:lnTo>
                    <a:lnTo>
                      <a:pt x="41" y="39"/>
                    </a:lnTo>
                    <a:lnTo>
                      <a:pt x="38" y="38"/>
                    </a:lnTo>
                    <a:lnTo>
                      <a:pt x="33" y="38"/>
                    </a:lnTo>
                    <a:lnTo>
                      <a:pt x="30" y="36"/>
                    </a:lnTo>
                    <a:lnTo>
                      <a:pt x="29" y="33"/>
                    </a:lnTo>
                    <a:lnTo>
                      <a:pt x="26" y="32"/>
                    </a:lnTo>
                    <a:lnTo>
                      <a:pt x="24" y="29"/>
                    </a:lnTo>
                    <a:lnTo>
                      <a:pt x="24" y="26"/>
                    </a:lnTo>
                    <a:lnTo>
                      <a:pt x="23" y="21"/>
                    </a:lnTo>
                    <a:lnTo>
                      <a:pt x="2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3" name="Freeform 373"/>
              <p:cNvSpPr>
                <a:spLocks/>
              </p:cNvSpPr>
              <p:nvPr/>
            </p:nvSpPr>
            <p:spPr bwMode="auto">
              <a:xfrm>
                <a:off x="3487512" y="3557415"/>
                <a:ext cx="100890" cy="74427"/>
              </a:xfrm>
              <a:custGeom>
                <a:avLst/>
                <a:gdLst/>
                <a:ahLst/>
                <a:cxnLst>
                  <a:cxn ang="0">
                    <a:pos x="20" y="0"/>
                  </a:cxn>
                  <a:cxn ang="0">
                    <a:pos x="61" y="0"/>
                  </a:cxn>
                  <a:cxn ang="0">
                    <a:pos x="61" y="7"/>
                  </a:cxn>
                  <a:cxn ang="0">
                    <a:pos x="17" y="7"/>
                  </a:cxn>
                  <a:cxn ang="0">
                    <a:pos x="13" y="10"/>
                  </a:cxn>
                  <a:cxn ang="0">
                    <a:pos x="11" y="12"/>
                  </a:cxn>
                  <a:cxn ang="0">
                    <a:pos x="8" y="18"/>
                  </a:cxn>
                  <a:cxn ang="0">
                    <a:pos x="8" y="26"/>
                  </a:cxn>
                  <a:cxn ang="0">
                    <a:pos x="9" y="30"/>
                  </a:cxn>
                  <a:cxn ang="0">
                    <a:pos x="11" y="32"/>
                  </a:cxn>
                  <a:cxn ang="0">
                    <a:pos x="13" y="35"/>
                  </a:cxn>
                  <a:cxn ang="0">
                    <a:pos x="16" y="36"/>
                  </a:cxn>
                  <a:cxn ang="0">
                    <a:pos x="22" y="36"/>
                  </a:cxn>
                  <a:cxn ang="0">
                    <a:pos x="25" y="38"/>
                  </a:cxn>
                  <a:cxn ang="0">
                    <a:pos x="61" y="38"/>
                  </a:cxn>
                  <a:cxn ang="0">
                    <a:pos x="61" y="45"/>
                  </a:cxn>
                  <a:cxn ang="0">
                    <a:pos x="20" y="45"/>
                  </a:cxn>
                  <a:cxn ang="0">
                    <a:pos x="14" y="44"/>
                  </a:cxn>
                  <a:cxn ang="0">
                    <a:pos x="9" y="42"/>
                  </a:cxn>
                  <a:cxn ang="0">
                    <a:pos x="3" y="36"/>
                  </a:cxn>
                  <a:cxn ang="0">
                    <a:pos x="0" y="27"/>
                  </a:cxn>
                  <a:cxn ang="0">
                    <a:pos x="0" y="16"/>
                  </a:cxn>
                  <a:cxn ang="0">
                    <a:pos x="3" y="7"/>
                  </a:cxn>
                  <a:cxn ang="0">
                    <a:pos x="6" y="6"/>
                  </a:cxn>
                  <a:cxn ang="0">
                    <a:pos x="9" y="3"/>
                  </a:cxn>
                  <a:cxn ang="0">
                    <a:pos x="14" y="1"/>
                  </a:cxn>
                  <a:cxn ang="0">
                    <a:pos x="20" y="0"/>
                  </a:cxn>
                </a:cxnLst>
                <a:rect l="0" t="0" r="r" b="b"/>
                <a:pathLst>
                  <a:path w="61" h="45">
                    <a:moveTo>
                      <a:pt x="20" y="0"/>
                    </a:moveTo>
                    <a:lnTo>
                      <a:pt x="61" y="0"/>
                    </a:lnTo>
                    <a:lnTo>
                      <a:pt x="61" y="7"/>
                    </a:lnTo>
                    <a:lnTo>
                      <a:pt x="17" y="7"/>
                    </a:lnTo>
                    <a:lnTo>
                      <a:pt x="13" y="10"/>
                    </a:lnTo>
                    <a:lnTo>
                      <a:pt x="11" y="12"/>
                    </a:lnTo>
                    <a:lnTo>
                      <a:pt x="8" y="18"/>
                    </a:lnTo>
                    <a:lnTo>
                      <a:pt x="8" y="26"/>
                    </a:lnTo>
                    <a:lnTo>
                      <a:pt x="9" y="30"/>
                    </a:lnTo>
                    <a:lnTo>
                      <a:pt x="11" y="32"/>
                    </a:lnTo>
                    <a:lnTo>
                      <a:pt x="13" y="35"/>
                    </a:lnTo>
                    <a:lnTo>
                      <a:pt x="16" y="36"/>
                    </a:lnTo>
                    <a:lnTo>
                      <a:pt x="22" y="36"/>
                    </a:lnTo>
                    <a:lnTo>
                      <a:pt x="25" y="38"/>
                    </a:lnTo>
                    <a:lnTo>
                      <a:pt x="61" y="38"/>
                    </a:lnTo>
                    <a:lnTo>
                      <a:pt x="61" y="45"/>
                    </a:lnTo>
                    <a:lnTo>
                      <a:pt x="20" y="45"/>
                    </a:lnTo>
                    <a:lnTo>
                      <a:pt x="14" y="44"/>
                    </a:lnTo>
                    <a:lnTo>
                      <a:pt x="9" y="42"/>
                    </a:lnTo>
                    <a:lnTo>
                      <a:pt x="3" y="36"/>
                    </a:lnTo>
                    <a:lnTo>
                      <a:pt x="0" y="27"/>
                    </a:lnTo>
                    <a:lnTo>
                      <a:pt x="0" y="16"/>
                    </a:lnTo>
                    <a:lnTo>
                      <a:pt x="3" y="7"/>
                    </a:lnTo>
                    <a:lnTo>
                      <a:pt x="6" y="6"/>
                    </a:lnTo>
                    <a:lnTo>
                      <a:pt x="9" y="3"/>
                    </a:lnTo>
                    <a:lnTo>
                      <a:pt x="14" y="1"/>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4" name="Freeform 374"/>
              <p:cNvSpPr>
                <a:spLocks/>
              </p:cNvSpPr>
              <p:nvPr/>
            </p:nvSpPr>
            <p:spPr bwMode="auto">
              <a:xfrm>
                <a:off x="3490820" y="3643420"/>
                <a:ext cx="97582" cy="82697"/>
              </a:xfrm>
              <a:custGeom>
                <a:avLst/>
                <a:gdLst/>
                <a:ahLst/>
                <a:cxnLst>
                  <a:cxn ang="0">
                    <a:pos x="52" y="0"/>
                  </a:cxn>
                  <a:cxn ang="0">
                    <a:pos x="59" y="0"/>
                  </a:cxn>
                  <a:cxn ang="0">
                    <a:pos x="59" y="50"/>
                  </a:cxn>
                  <a:cxn ang="0">
                    <a:pos x="52" y="50"/>
                  </a:cxn>
                  <a:cxn ang="0">
                    <a:pos x="52" y="30"/>
                  </a:cxn>
                  <a:cxn ang="0">
                    <a:pos x="0" y="30"/>
                  </a:cxn>
                  <a:cxn ang="0">
                    <a:pos x="0" y="21"/>
                  </a:cxn>
                  <a:cxn ang="0">
                    <a:pos x="52" y="21"/>
                  </a:cxn>
                  <a:cxn ang="0">
                    <a:pos x="52" y="0"/>
                  </a:cxn>
                </a:cxnLst>
                <a:rect l="0" t="0" r="r" b="b"/>
                <a:pathLst>
                  <a:path w="59" h="50">
                    <a:moveTo>
                      <a:pt x="52" y="0"/>
                    </a:moveTo>
                    <a:lnTo>
                      <a:pt x="59" y="0"/>
                    </a:lnTo>
                    <a:lnTo>
                      <a:pt x="59" y="50"/>
                    </a:lnTo>
                    <a:lnTo>
                      <a:pt x="52" y="50"/>
                    </a:lnTo>
                    <a:lnTo>
                      <a:pt x="52" y="30"/>
                    </a:lnTo>
                    <a:lnTo>
                      <a:pt x="0" y="30"/>
                    </a:lnTo>
                    <a:lnTo>
                      <a:pt x="0" y="21"/>
                    </a:lnTo>
                    <a:lnTo>
                      <a:pt x="52" y="21"/>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5" name="Freeform 375"/>
              <p:cNvSpPr>
                <a:spLocks/>
              </p:cNvSpPr>
              <p:nvPr/>
            </p:nvSpPr>
            <p:spPr bwMode="auto">
              <a:xfrm>
                <a:off x="3490820" y="3784005"/>
                <a:ext cx="97582" cy="38041"/>
              </a:xfrm>
              <a:custGeom>
                <a:avLst/>
                <a:gdLst/>
                <a:ahLst/>
                <a:cxnLst>
                  <a:cxn ang="0">
                    <a:pos x="0" y="0"/>
                  </a:cxn>
                  <a:cxn ang="0">
                    <a:pos x="6" y="0"/>
                  </a:cxn>
                  <a:cxn ang="0">
                    <a:pos x="6" y="8"/>
                  </a:cxn>
                  <a:cxn ang="0">
                    <a:pos x="53" y="8"/>
                  </a:cxn>
                  <a:cxn ang="0">
                    <a:pos x="53" y="0"/>
                  </a:cxn>
                  <a:cxn ang="0">
                    <a:pos x="59" y="0"/>
                  </a:cxn>
                  <a:cxn ang="0">
                    <a:pos x="59" y="23"/>
                  </a:cxn>
                  <a:cxn ang="0">
                    <a:pos x="53" y="23"/>
                  </a:cxn>
                  <a:cxn ang="0">
                    <a:pos x="53" y="15"/>
                  </a:cxn>
                  <a:cxn ang="0">
                    <a:pos x="6" y="15"/>
                  </a:cxn>
                  <a:cxn ang="0">
                    <a:pos x="6" y="23"/>
                  </a:cxn>
                  <a:cxn ang="0">
                    <a:pos x="0" y="23"/>
                  </a:cxn>
                  <a:cxn ang="0">
                    <a:pos x="0" y="0"/>
                  </a:cxn>
                </a:cxnLst>
                <a:rect l="0" t="0" r="r" b="b"/>
                <a:pathLst>
                  <a:path w="59" h="23">
                    <a:moveTo>
                      <a:pt x="0" y="0"/>
                    </a:moveTo>
                    <a:lnTo>
                      <a:pt x="6" y="0"/>
                    </a:lnTo>
                    <a:lnTo>
                      <a:pt x="6" y="8"/>
                    </a:lnTo>
                    <a:lnTo>
                      <a:pt x="53" y="8"/>
                    </a:lnTo>
                    <a:lnTo>
                      <a:pt x="53" y="0"/>
                    </a:lnTo>
                    <a:lnTo>
                      <a:pt x="59" y="0"/>
                    </a:lnTo>
                    <a:lnTo>
                      <a:pt x="59" y="23"/>
                    </a:lnTo>
                    <a:lnTo>
                      <a:pt x="53" y="23"/>
                    </a:lnTo>
                    <a:lnTo>
                      <a:pt x="53" y="15"/>
                    </a:lnTo>
                    <a:lnTo>
                      <a:pt x="6" y="15"/>
                    </a:lnTo>
                    <a:lnTo>
                      <a:pt x="6" y="23"/>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6" name="Freeform 376"/>
              <p:cNvSpPr>
                <a:spLocks/>
              </p:cNvSpPr>
              <p:nvPr/>
            </p:nvSpPr>
            <p:spPr bwMode="auto">
              <a:xfrm>
                <a:off x="3490820" y="3845201"/>
                <a:ext cx="97582" cy="76081"/>
              </a:xfrm>
              <a:custGeom>
                <a:avLst/>
                <a:gdLst/>
                <a:ahLst/>
                <a:cxnLst>
                  <a:cxn ang="0">
                    <a:pos x="0" y="0"/>
                  </a:cxn>
                  <a:cxn ang="0">
                    <a:pos x="59" y="0"/>
                  </a:cxn>
                  <a:cxn ang="0">
                    <a:pos x="59" y="12"/>
                  </a:cxn>
                  <a:cxn ang="0">
                    <a:pos x="11" y="38"/>
                  </a:cxn>
                  <a:cxn ang="0">
                    <a:pos x="59" y="38"/>
                  </a:cxn>
                  <a:cxn ang="0">
                    <a:pos x="59" y="46"/>
                  </a:cxn>
                  <a:cxn ang="0">
                    <a:pos x="0" y="46"/>
                  </a:cxn>
                  <a:cxn ang="0">
                    <a:pos x="0" y="35"/>
                  </a:cxn>
                  <a:cxn ang="0">
                    <a:pos x="53" y="7"/>
                  </a:cxn>
                  <a:cxn ang="0">
                    <a:pos x="0" y="7"/>
                  </a:cxn>
                  <a:cxn ang="0">
                    <a:pos x="0" y="0"/>
                  </a:cxn>
                </a:cxnLst>
                <a:rect l="0" t="0" r="r" b="b"/>
                <a:pathLst>
                  <a:path w="59" h="46">
                    <a:moveTo>
                      <a:pt x="0" y="0"/>
                    </a:moveTo>
                    <a:lnTo>
                      <a:pt x="59" y="0"/>
                    </a:lnTo>
                    <a:lnTo>
                      <a:pt x="59" y="12"/>
                    </a:lnTo>
                    <a:lnTo>
                      <a:pt x="11" y="38"/>
                    </a:lnTo>
                    <a:lnTo>
                      <a:pt x="59" y="38"/>
                    </a:lnTo>
                    <a:lnTo>
                      <a:pt x="59" y="46"/>
                    </a:lnTo>
                    <a:lnTo>
                      <a:pt x="0" y="46"/>
                    </a:lnTo>
                    <a:lnTo>
                      <a:pt x="0" y="35"/>
                    </a:lnTo>
                    <a:lnTo>
                      <a:pt x="5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7" name="Freeform 377"/>
              <p:cNvSpPr>
                <a:spLocks/>
              </p:cNvSpPr>
              <p:nvPr/>
            </p:nvSpPr>
            <p:spPr bwMode="auto">
              <a:xfrm>
                <a:off x="3490820" y="3932859"/>
                <a:ext cx="97582" cy="84351"/>
              </a:xfrm>
              <a:custGeom>
                <a:avLst/>
                <a:gdLst/>
                <a:ahLst/>
                <a:cxnLst>
                  <a:cxn ang="0">
                    <a:pos x="52" y="0"/>
                  </a:cxn>
                  <a:cxn ang="0">
                    <a:pos x="59" y="0"/>
                  </a:cxn>
                  <a:cxn ang="0">
                    <a:pos x="59" y="51"/>
                  </a:cxn>
                  <a:cxn ang="0">
                    <a:pos x="52" y="51"/>
                  </a:cxn>
                  <a:cxn ang="0">
                    <a:pos x="52" y="29"/>
                  </a:cxn>
                  <a:cxn ang="0">
                    <a:pos x="0" y="29"/>
                  </a:cxn>
                  <a:cxn ang="0">
                    <a:pos x="0" y="22"/>
                  </a:cxn>
                  <a:cxn ang="0">
                    <a:pos x="52" y="22"/>
                  </a:cxn>
                  <a:cxn ang="0">
                    <a:pos x="52" y="0"/>
                  </a:cxn>
                </a:cxnLst>
                <a:rect l="0" t="0" r="r" b="b"/>
                <a:pathLst>
                  <a:path w="59" h="51">
                    <a:moveTo>
                      <a:pt x="52" y="0"/>
                    </a:moveTo>
                    <a:lnTo>
                      <a:pt x="59" y="0"/>
                    </a:lnTo>
                    <a:lnTo>
                      <a:pt x="59" y="51"/>
                    </a:lnTo>
                    <a:lnTo>
                      <a:pt x="52" y="51"/>
                    </a:lnTo>
                    <a:lnTo>
                      <a:pt x="52" y="29"/>
                    </a:lnTo>
                    <a:lnTo>
                      <a:pt x="0" y="29"/>
                    </a:lnTo>
                    <a:lnTo>
                      <a:pt x="0" y="22"/>
                    </a:lnTo>
                    <a:lnTo>
                      <a:pt x="52" y="22"/>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8" name="Freeform 378"/>
              <p:cNvSpPr>
                <a:spLocks/>
              </p:cNvSpPr>
              <p:nvPr/>
            </p:nvSpPr>
            <p:spPr bwMode="auto">
              <a:xfrm>
                <a:off x="3490820" y="4028788"/>
                <a:ext cx="97582" cy="66158"/>
              </a:xfrm>
              <a:custGeom>
                <a:avLst/>
                <a:gdLst/>
                <a:ahLst/>
                <a:cxnLst>
                  <a:cxn ang="0">
                    <a:pos x="0" y="0"/>
                  </a:cxn>
                  <a:cxn ang="0">
                    <a:pos x="59" y="0"/>
                  </a:cxn>
                  <a:cxn ang="0">
                    <a:pos x="59" y="40"/>
                  </a:cxn>
                  <a:cxn ang="0">
                    <a:pos x="52" y="40"/>
                  </a:cxn>
                  <a:cxn ang="0">
                    <a:pos x="52" y="8"/>
                  </a:cxn>
                  <a:cxn ang="0">
                    <a:pos x="36" y="8"/>
                  </a:cxn>
                  <a:cxn ang="0">
                    <a:pos x="36" y="40"/>
                  </a:cxn>
                  <a:cxn ang="0">
                    <a:pos x="29" y="40"/>
                  </a:cxn>
                  <a:cxn ang="0">
                    <a:pos x="29" y="8"/>
                  </a:cxn>
                  <a:cxn ang="0">
                    <a:pos x="7" y="8"/>
                  </a:cxn>
                  <a:cxn ang="0">
                    <a:pos x="7" y="40"/>
                  </a:cxn>
                  <a:cxn ang="0">
                    <a:pos x="0" y="40"/>
                  </a:cxn>
                  <a:cxn ang="0">
                    <a:pos x="0" y="0"/>
                  </a:cxn>
                </a:cxnLst>
                <a:rect l="0" t="0" r="r" b="b"/>
                <a:pathLst>
                  <a:path w="59" h="40">
                    <a:moveTo>
                      <a:pt x="0" y="0"/>
                    </a:moveTo>
                    <a:lnTo>
                      <a:pt x="59" y="0"/>
                    </a:lnTo>
                    <a:lnTo>
                      <a:pt x="59" y="40"/>
                    </a:lnTo>
                    <a:lnTo>
                      <a:pt x="52" y="40"/>
                    </a:lnTo>
                    <a:lnTo>
                      <a:pt x="52" y="8"/>
                    </a:lnTo>
                    <a:lnTo>
                      <a:pt x="36" y="8"/>
                    </a:lnTo>
                    <a:lnTo>
                      <a:pt x="36" y="40"/>
                    </a:lnTo>
                    <a:lnTo>
                      <a:pt x="29" y="40"/>
                    </a:lnTo>
                    <a:lnTo>
                      <a:pt x="29" y="8"/>
                    </a:lnTo>
                    <a:lnTo>
                      <a:pt x="7" y="8"/>
                    </a:lnTo>
                    <a:lnTo>
                      <a:pt x="7" y="40"/>
                    </a:lnTo>
                    <a:lnTo>
                      <a:pt x="0"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9" name="Freeform 379"/>
              <p:cNvSpPr>
                <a:spLocks noEditPoints="1"/>
              </p:cNvSpPr>
              <p:nvPr/>
            </p:nvSpPr>
            <p:spPr bwMode="auto">
              <a:xfrm>
                <a:off x="3490820" y="4114793"/>
                <a:ext cx="97582" cy="81043"/>
              </a:xfrm>
              <a:custGeom>
                <a:avLst/>
                <a:gdLst/>
                <a:ahLst/>
                <a:cxnLst>
                  <a:cxn ang="0">
                    <a:pos x="30" y="8"/>
                  </a:cxn>
                  <a:cxn ang="0">
                    <a:pos x="30" y="23"/>
                  </a:cxn>
                  <a:cxn ang="0">
                    <a:pos x="32" y="25"/>
                  </a:cxn>
                  <a:cxn ang="0">
                    <a:pos x="33" y="28"/>
                  </a:cxn>
                  <a:cxn ang="0">
                    <a:pos x="35" y="29"/>
                  </a:cxn>
                  <a:cxn ang="0">
                    <a:pos x="36" y="29"/>
                  </a:cxn>
                  <a:cxn ang="0">
                    <a:pos x="40" y="31"/>
                  </a:cxn>
                  <a:cxn ang="0">
                    <a:pos x="46" y="31"/>
                  </a:cxn>
                  <a:cxn ang="0">
                    <a:pos x="47" y="29"/>
                  </a:cxn>
                  <a:cxn ang="0">
                    <a:pos x="49" y="29"/>
                  </a:cxn>
                  <a:cxn ang="0">
                    <a:pos x="50" y="26"/>
                  </a:cxn>
                  <a:cxn ang="0">
                    <a:pos x="52" y="25"/>
                  </a:cxn>
                  <a:cxn ang="0">
                    <a:pos x="52" y="8"/>
                  </a:cxn>
                  <a:cxn ang="0">
                    <a:pos x="30" y="8"/>
                  </a:cxn>
                  <a:cxn ang="0">
                    <a:pos x="0" y="0"/>
                  </a:cxn>
                  <a:cxn ang="0">
                    <a:pos x="59" y="0"/>
                  </a:cxn>
                  <a:cxn ang="0">
                    <a:pos x="59" y="22"/>
                  </a:cxn>
                  <a:cxn ang="0">
                    <a:pos x="58" y="26"/>
                  </a:cxn>
                  <a:cxn ang="0">
                    <a:pos x="58" y="29"/>
                  </a:cxn>
                  <a:cxn ang="0">
                    <a:pos x="56" y="32"/>
                  </a:cxn>
                  <a:cxn ang="0">
                    <a:pos x="53" y="35"/>
                  </a:cxn>
                  <a:cxn ang="0">
                    <a:pos x="50" y="37"/>
                  </a:cxn>
                  <a:cxn ang="0">
                    <a:pos x="49" y="38"/>
                  </a:cxn>
                  <a:cxn ang="0">
                    <a:pos x="36" y="38"/>
                  </a:cxn>
                  <a:cxn ang="0">
                    <a:pos x="32" y="35"/>
                  </a:cxn>
                  <a:cxn ang="0">
                    <a:pos x="27" y="31"/>
                  </a:cxn>
                  <a:cxn ang="0">
                    <a:pos x="26" y="26"/>
                  </a:cxn>
                  <a:cxn ang="0">
                    <a:pos x="0" y="49"/>
                  </a:cxn>
                  <a:cxn ang="0">
                    <a:pos x="0" y="38"/>
                  </a:cxn>
                  <a:cxn ang="0">
                    <a:pos x="23" y="19"/>
                  </a:cxn>
                  <a:cxn ang="0">
                    <a:pos x="23" y="8"/>
                  </a:cxn>
                  <a:cxn ang="0">
                    <a:pos x="0" y="8"/>
                  </a:cxn>
                  <a:cxn ang="0">
                    <a:pos x="0" y="0"/>
                  </a:cxn>
                </a:cxnLst>
                <a:rect l="0" t="0" r="r" b="b"/>
                <a:pathLst>
                  <a:path w="59" h="49">
                    <a:moveTo>
                      <a:pt x="30" y="8"/>
                    </a:moveTo>
                    <a:lnTo>
                      <a:pt x="30" y="23"/>
                    </a:lnTo>
                    <a:lnTo>
                      <a:pt x="32" y="25"/>
                    </a:lnTo>
                    <a:lnTo>
                      <a:pt x="33" y="28"/>
                    </a:lnTo>
                    <a:lnTo>
                      <a:pt x="35" y="29"/>
                    </a:lnTo>
                    <a:lnTo>
                      <a:pt x="36" y="29"/>
                    </a:lnTo>
                    <a:lnTo>
                      <a:pt x="40" y="31"/>
                    </a:lnTo>
                    <a:lnTo>
                      <a:pt x="46" y="31"/>
                    </a:lnTo>
                    <a:lnTo>
                      <a:pt x="47" y="29"/>
                    </a:lnTo>
                    <a:lnTo>
                      <a:pt x="49" y="29"/>
                    </a:lnTo>
                    <a:lnTo>
                      <a:pt x="50" y="26"/>
                    </a:lnTo>
                    <a:lnTo>
                      <a:pt x="52" y="25"/>
                    </a:lnTo>
                    <a:lnTo>
                      <a:pt x="52" y="8"/>
                    </a:lnTo>
                    <a:lnTo>
                      <a:pt x="30" y="8"/>
                    </a:lnTo>
                    <a:close/>
                    <a:moveTo>
                      <a:pt x="0" y="0"/>
                    </a:moveTo>
                    <a:lnTo>
                      <a:pt x="59" y="0"/>
                    </a:lnTo>
                    <a:lnTo>
                      <a:pt x="59" y="22"/>
                    </a:lnTo>
                    <a:lnTo>
                      <a:pt x="58" y="26"/>
                    </a:lnTo>
                    <a:lnTo>
                      <a:pt x="58" y="29"/>
                    </a:lnTo>
                    <a:lnTo>
                      <a:pt x="56" y="32"/>
                    </a:lnTo>
                    <a:lnTo>
                      <a:pt x="53" y="35"/>
                    </a:lnTo>
                    <a:lnTo>
                      <a:pt x="50" y="37"/>
                    </a:lnTo>
                    <a:lnTo>
                      <a:pt x="49" y="38"/>
                    </a:lnTo>
                    <a:lnTo>
                      <a:pt x="36" y="38"/>
                    </a:lnTo>
                    <a:lnTo>
                      <a:pt x="32" y="35"/>
                    </a:lnTo>
                    <a:lnTo>
                      <a:pt x="27" y="31"/>
                    </a:lnTo>
                    <a:lnTo>
                      <a:pt x="26" y="26"/>
                    </a:lnTo>
                    <a:lnTo>
                      <a:pt x="0" y="49"/>
                    </a:lnTo>
                    <a:lnTo>
                      <a:pt x="0" y="38"/>
                    </a:lnTo>
                    <a:lnTo>
                      <a:pt x="23" y="19"/>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0" name="Freeform 380"/>
              <p:cNvSpPr>
                <a:spLocks/>
              </p:cNvSpPr>
              <p:nvPr/>
            </p:nvSpPr>
            <p:spPr bwMode="auto">
              <a:xfrm>
                <a:off x="3490820" y="4209067"/>
                <a:ext cx="97582" cy="62850"/>
              </a:xfrm>
              <a:custGeom>
                <a:avLst/>
                <a:gdLst/>
                <a:ahLst/>
                <a:cxnLst>
                  <a:cxn ang="0">
                    <a:pos x="0" y="0"/>
                  </a:cxn>
                  <a:cxn ang="0">
                    <a:pos x="59" y="0"/>
                  </a:cxn>
                  <a:cxn ang="0">
                    <a:pos x="59" y="38"/>
                  </a:cxn>
                  <a:cxn ang="0">
                    <a:pos x="52" y="38"/>
                  </a:cxn>
                  <a:cxn ang="0">
                    <a:pos x="52" y="7"/>
                  </a:cxn>
                  <a:cxn ang="0">
                    <a:pos x="35" y="7"/>
                  </a:cxn>
                  <a:cxn ang="0">
                    <a:pos x="35" y="33"/>
                  </a:cxn>
                  <a:cxn ang="0">
                    <a:pos x="29" y="33"/>
                  </a:cxn>
                  <a:cxn ang="0">
                    <a:pos x="29" y="7"/>
                  </a:cxn>
                  <a:cxn ang="0">
                    <a:pos x="0" y="7"/>
                  </a:cxn>
                  <a:cxn ang="0">
                    <a:pos x="0" y="0"/>
                  </a:cxn>
                </a:cxnLst>
                <a:rect l="0" t="0" r="r" b="b"/>
                <a:pathLst>
                  <a:path w="59" h="38">
                    <a:moveTo>
                      <a:pt x="0" y="0"/>
                    </a:moveTo>
                    <a:lnTo>
                      <a:pt x="59" y="0"/>
                    </a:lnTo>
                    <a:lnTo>
                      <a:pt x="59" y="38"/>
                    </a:lnTo>
                    <a:lnTo>
                      <a:pt x="52" y="38"/>
                    </a:lnTo>
                    <a:lnTo>
                      <a:pt x="52" y="7"/>
                    </a:lnTo>
                    <a:lnTo>
                      <a:pt x="35" y="7"/>
                    </a:lnTo>
                    <a:lnTo>
                      <a:pt x="35" y="33"/>
                    </a:lnTo>
                    <a:lnTo>
                      <a:pt x="29" y="33"/>
                    </a:lnTo>
                    <a:lnTo>
                      <a:pt x="29"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1" name="Freeform 381"/>
              <p:cNvSpPr>
                <a:spLocks noEditPoints="1"/>
              </p:cNvSpPr>
              <p:nvPr/>
            </p:nvSpPr>
            <p:spPr bwMode="auto">
              <a:xfrm>
                <a:off x="3490820" y="4273571"/>
                <a:ext cx="97582" cy="89313"/>
              </a:xfrm>
              <a:custGeom>
                <a:avLst/>
                <a:gdLst/>
                <a:ahLst/>
                <a:cxnLst>
                  <a:cxn ang="0">
                    <a:pos x="23" y="17"/>
                  </a:cxn>
                  <a:cxn ang="0">
                    <a:pos x="23" y="39"/>
                  </a:cxn>
                  <a:cxn ang="0">
                    <a:pos x="52" y="28"/>
                  </a:cxn>
                  <a:cxn ang="0">
                    <a:pos x="23" y="17"/>
                  </a:cxn>
                  <a:cxn ang="0">
                    <a:pos x="0" y="0"/>
                  </a:cxn>
                  <a:cxn ang="0">
                    <a:pos x="59" y="22"/>
                  </a:cxn>
                  <a:cxn ang="0">
                    <a:pos x="59" y="33"/>
                  </a:cxn>
                  <a:cxn ang="0">
                    <a:pos x="0" y="54"/>
                  </a:cxn>
                  <a:cxn ang="0">
                    <a:pos x="0" y="46"/>
                  </a:cxn>
                  <a:cxn ang="0">
                    <a:pos x="17" y="40"/>
                  </a:cxn>
                  <a:cxn ang="0">
                    <a:pos x="17" y="14"/>
                  </a:cxn>
                  <a:cxn ang="0">
                    <a:pos x="0" y="10"/>
                  </a:cxn>
                  <a:cxn ang="0">
                    <a:pos x="0" y="0"/>
                  </a:cxn>
                </a:cxnLst>
                <a:rect l="0" t="0" r="r" b="b"/>
                <a:pathLst>
                  <a:path w="59" h="54">
                    <a:moveTo>
                      <a:pt x="23" y="17"/>
                    </a:moveTo>
                    <a:lnTo>
                      <a:pt x="23" y="39"/>
                    </a:lnTo>
                    <a:lnTo>
                      <a:pt x="52" y="28"/>
                    </a:lnTo>
                    <a:lnTo>
                      <a:pt x="23" y="17"/>
                    </a:lnTo>
                    <a:close/>
                    <a:moveTo>
                      <a:pt x="0" y="0"/>
                    </a:moveTo>
                    <a:lnTo>
                      <a:pt x="59" y="22"/>
                    </a:lnTo>
                    <a:lnTo>
                      <a:pt x="59" y="33"/>
                    </a:lnTo>
                    <a:lnTo>
                      <a:pt x="0" y="54"/>
                    </a:lnTo>
                    <a:lnTo>
                      <a:pt x="0" y="46"/>
                    </a:lnTo>
                    <a:lnTo>
                      <a:pt x="17" y="40"/>
                    </a:lnTo>
                    <a:lnTo>
                      <a:pt x="17" y="14"/>
                    </a:lnTo>
                    <a:lnTo>
                      <a:pt x="0" y="1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2" name="Freeform 382"/>
              <p:cNvSpPr>
                <a:spLocks/>
              </p:cNvSpPr>
              <p:nvPr/>
            </p:nvSpPr>
            <p:spPr bwMode="auto">
              <a:xfrm>
                <a:off x="3487512" y="4372807"/>
                <a:ext cx="104198" cy="81043"/>
              </a:xfrm>
              <a:custGeom>
                <a:avLst/>
                <a:gdLst/>
                <a:ahLst/>
                <a:cxnLst>
                  <a:cxn ang="0">
                    <a:pos x="25" y="0"/>
                  </a:cxn>
                  <a:cxn ang="0">
                    <a:pos x="38" y="0"/>
                  </a:cxn>
                  <a:cxn ang="0">
                    <a:pos x="45" y="2"/>
                  </a:cxn>
                  <a:cxn ang="0">
                    <a:pos x="54" y="8"/>
                  </a:cxn>
                  <a:cxn ang="0">
                    <a:pos x="58" y="12"/>
                  </a:cxn>
                  <a:cxn ang="0">
                    <a:pos x="60" y="17"/>
                  </a:cxn>
                  <a:cxn ang="0">
                    <a:pos x="63" y="29"/>
                  </a:cxn>
                  <a:cxn ang="0">
                    <a:pos x="61" y="34"/>
                  </a:cxn>
                  <a:cxn ang="0">
                    <a:pos x="61" y="38"/>
                  </a:cxn>
                  <a:cxn ang="0">
                    <a:pos x="60" y="44"/>
                  </a:cxn>
                  <a:cxn ang="0">
                    <a:pos x="57" y="49"/>
                  </a:cxn>
                  <a:cxn ang="0">
                    <a:pos x="48" y="49"/>
                  </a:cxn>
                  <a:cxn ang="0">
                    <a:pos x="54" y="40"/>
                  </a:cxn>
                  <a:cxn ang="0">
                    <a:pos x="55" y="34"/>
                  </a:cxn>
                  <a:cxn ang="0">
                    <a:pos x="55" y="24"/>
                  </a:cxn>
                  <a:cxn ang="0">
                    <a:pos x="54" y="21"/>
                  </a:cxn>
                  <a:cxn ang="0">
                    <a:pos x="52" y="17"/>
                  </a:cxn>
                  <a:cxn ang="0">
                    <a:pos x="48" y="12"/>
                  </a:cxn>
                  <a:cxn ang="0">
                    <a:pos x="45" y="11"/>
                  </a:cxn>
                  <a:cxn ang="0">
                    <a:pos x="42" y="11"/>
                  </a:cxn>
                  <a:cxn ang="0">
                    <a:pos x="38" y="9"/>
                  </a:cxn>
                  <a:cxn ang="0">
                    <a:pos x="26" y="9"/>
                  </a:cxn>
                  <a:cxn ang="0">
                    <a:pos x="20" y="11"/>
                  </a:cxn>
                  <a:cxn ang="0">
                    <a:pos x="19" y="12"/>
                  </a:cxn>
                  <a:cxn ang="0">
                    <a:pos x="16" y="14"/>
                  </a:cxn>
                  <a:cxn ang="0">
                    <a:pos x="11" y="18"/>
                  </a:cxn>
                  <a:cxn ang="0">
                    <a:pos x="8" y="24"/>
                  </a:cxn>
                  <a:cxn ang="0">
                    <a:pos x="8" y="35"/>
                  </a:cxn>
                  <a:cxn ang="0">
                    <a:pos x="9" y="40"/>
                  </a:cxn>
                  <a:cxn ang="0">
                    <a:pos x="16" y="49"/>
                  </a:cxn>
                  <a:cxn ang="0">
                    <a:pos x="6" y="49"/>
                  </a:cxn>
                  <a:cxn ang="0">
                    <a:pos x="5" y="47"/>
                  </a:cxn>
                  <a:cxn ang="0">
                    <a:pos x="5" y="46"/>
                  </a:cxn>
                  <a:cxn ang="0">
                    <a:pos x="3" y="44"/>
                  </a:cxn>
                  <a:cxn ang="0">
                    <a:pos x="2" y="41"/>
                  </a:cxn>
                  <a:cxn ang="0">
                    <a:pos x="2" y="35"/>
                  </a:cxn>
                  <a:cxn ang="0">
                    <a:pos x="0" y="32"/>
                  </a:cxn>
                  <a:cxn ang="0">
                    <a:pos x="0" y="29"/>
                  </a:cxn>
                  <a:cxn ang="0">
                    <a:pos x="2" y="23"/>
                  </a:cxn>
                  <a:cxn ang="0">
                    <a:pos x="2" y="17"/>
                  </a:cxn>
                  <a:cxn ang="0">
                    <a:pos x="5" y="12"/>
                  </a:cxn>
                  <a:cxn ang="0">
                    <a:pos x="11" y="6"/>
                  </a:cxn>
                  <a:cxn ang="0">
                    <a:pos x="14" y="5"/>
                  </a:cxn>
                  <a:cxn ang="0">
                    <a:pos x="19" y="3"/>
                  </a:cxn>
                  <a:cxn ang="0">
                    <a:pos x="25" y="0"/>
                  </a:cxn>
                </a:cxnLst>
                <a:rect l="0" t="0" r="r" b="b"/>
                <a:pathLst>
                  <a:path w="63" h="49">
                    <a:moveTo>
                      <a:pt x="25" y="0"/>
                    </a:moveTo>
                    <a:lnTo>
                      <a:pt x="38" y="0"/>
                    </a:lnTo>
                    <a:lnTo>
                      <a:pt x="45" y="2"/>
                    </a:lnTo>
                    <a:lnTo>
                      <a:pt x="54" y="8"/>
                    </a:lnTo>
                    <a:lnTo>
                      <a:pt x="58" y="12"/>
                    </a:lnTo>
                    <a:lnTo>
                      <a:pt x="60" y="17"/>
                    </a:lnTo>
                    <a:lnTo>
                      <a:pt x="63" y="29"/>
                    </a:lnTo>
                    <a:lnTo>
                      <a:pt x="61" y="34"/>
                    </a:lnTo>
                    <a:lnTo>
                      <a:pt x="61" y="38"/>
                    </a:lnTo>
                    <a:lnTo>
                      <a:pt x="60" y="44"/>
                    </a:lnTo>
                    <a:lnTo>
                      <a:pt x="57" y="49"/>
                    </a:lnTo>
                    <a:lnTo>
                      <a:pt x="48" y="49"/>
                    </a:lnTo>
                    <a:lnTo>
                      <a:pt x="54" y="40"/>
                    </a:lnTo>
                    <a:lnTo>
                      <a:pt x="55" y="34"/>
                    </a:lnTo>
                    <a:lnTo>
                      <a:pt x="55" y="24"/>
                    </a:lnTo>
                    <a:lnTo>
                      <a:pt x="54" y="21"/>
                    </a:lnTo>
                    <a:lnTo>
                      <a:pt x="52" y="17"/>
                    </a:lnTo>
                    <a:lnTo>
                      <a:pt x="48" y="12"/>
                    </a:lnTo>
                    <a:lnTo>
                      <a:pt x="45" y="11"/>
                    </a:lnTo>
                    <a:lnTo>
                      <a:pt x="42" y="11"/>
                    </a:lnTo>
                    <a:lnTo>
                      <a:pt x="38" y="9"/>
                    </a:lnTo>
                    <a:lnTo>
                      <a:pt x="26" y="9"/>
                    </a:lnTo>
                    <a:lnTo>
                      <a:pt x="20" y="11"/>
                    </a:lnTo>
                    <a:lnTo>
                      <a:pt x="19" y="12"/>
                    </a:lnTo>
                    <a:lnTo>
                      <a:pt x="16" y="14"/>
                    </a:lnTo>
                    <a:lnTo>
                      <a:pt x="11" y="18"/>
                    </a:lnTo>
                    <a:lnTo>
                      <a:pt x="8" y="24"/>
                    </a:lnTo>
                    <a:lnTo>
                      <a:pt x="8" y="35"/>
                    </a:lnTo>
                    <a:lnTo>
                      <a:pt x="9" y="40"/>
                    </a:lnTo>
                    <a:lnTo>
                      <a:pt x="16" y="49"/>
                    </a:lnTo>
                    <a:lnTo>
                      <a:pt x="6" y="49"/>
                    </a:lnTo>
                    <a:lnTo>
                      <a:pt x="5" y="47"/>
                    </a:lnTo>
                    <a:lnTo>
                      <a:pt x="5" y="46"/>
                    </a:lnTo>
                    <a:lnTo>
                      <a:pt x="3" y="44"/>
                    </a:lnTo>
                    <a:lnTo>
                      <a:pt x="2" y="41"/>
                    </a:lnTo>
                    <a:lnTo>
                      <a:pt x="2" y="35"/>
                    </a:lnTo>
                    <a:lnTo>
                      <a:pt x="0" y="32"/>
                    </a:lnTo>
                    <a:lnTo>
                      <a:pt x="0" y="29"/>
                    </a:lnTo>
                    <a:lnTo>
                      <a:pt x="2" y="23"/>
                    </a:lnTo>
                    <a:lnTo>
                      <a:pt x="2" y="17"/>
                    </a:lnTo>
                    <a:lnTo>
                      <a:pt x="5" y="12"/>
                    </a:lnTo>
                    <a:lnTo>
                      <a:pt x="11" y="6"/>
                    </a:lnTo>
                    <a:lnTo>
                      <a:pt x="14" y="5"/>
                    </a:lnTo>
                    <a:lnTo>
                      <a:pt x="19" y="3"/>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3" name="Freeform 383"/>
              <p:cNvSpPr>
                <a:spLocks/>
              </p:cNvSpPr>
              <p:nvPr/>
            </p:nvSpPr>
            <p:spPr bwMode="auto">
              <a:xfrm>
                <a:off x="3490820" y="4473697"/>
                <a:ext cx="97582" cy="62850"/>
              </a:xfrm>
              <a:custGeom>
                <a:avLst/>
                <a:gdLst/>
                <a:ahLst/>
                <a:cxnLst>
                  <a:cxn ang="0">
                    <a:pos x="0" y="0"/>
                  </a:cxn>
                  <a:cxn ang="0">
                    <a:pos x="59" y="0"/>
                  </a:cxn>
                  <a:cxn ang="0">
                    <a:pos x="59" y="38"/>
                  </a:cxn>
                  <a:cxn ang="0">
                    <a:pos x="52" y="38"/>
                  </a:cxn>
                  <a:cxn ang="0">
                    <a:pos x="52" y="8"/>
                  </a:cxn>
                  <a:cxn ang="0">
                    <a:pos x="36" y="8"/>
                  </a:cxn>
                  <a:cxn ang="0">
                    <a:pos x="36" y="38"/>
                  </a:cxn>
                  <a:cxn ang="0">
                    <a:pos x="29" y="38"/>
                  </a:cxn>
                  <a:cxn ang="0">
                    <a:pos x="29" y="8"/>
                  </a:cxn>
                  <a:cxn ang="0">
                    <a:pos x="7" y="8"/>
                  </a:cxn>
                  <a:cxn ang="0">
                    <a:pos x="7" y="38"/>
                  </a:cxn>
                  <a:cxn ang="0">
                    <a:pos x="0" y="38"/>
                  </a:cxn>
                  <a:cxn ang="0">
                    <a:pos x="0" y="0"/>
                  </a:cxn>
                </a:cxnLst>
                <a:rect l="0" t="0" r="r" b="b"/>
                <a:pathLst>
                  <a:path w="59" h="38">
                    <a:moveTo>
                      <a:pt x="0" y="0"/>
                    </a:moveTo>
                    <a:lnTo>
                      <a:pt x="59" y="0"/>
                    </a:lnTo>
                    <a:lnTo>
                      <a:pt x="59" y="38"/>
                    </a:lnTo>
                    <a:lnTo>
                      <a:pt x="52" y="38"/>
                    </a:lnTo>
                    <a:lnTo>
                      <a:pt x="52" y="8"/>
                    </a:lnTo>
                    <a:lnTo>
                      <a:pt x="36" y="8"/>
                    </a:lnTo>
                    <a:lnTo>
                      <a:pt x="36" y="38"/>
                    </a:lnTo>
                    <a:lnTo>
                      <a:pt x="29" y="38"/>
                    </a:lnTo>
                    <a:lnTo>
                      <a:pt x="29" y="8"/>
                    </a:lnTo>
                    <a:lnTo>
                      <a:pt x="7" y="8"/>
                    </a:lnTo>
                    <a:lnTo>
                      <a:pt x="7" y="38"/>
                    </a:lnTo>
                    <a:lnTo>
                      <a:pt x="0" y="3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4" name="Rectangle 470"/>
              <p:cNvSpPr>
                <a:spLocks noChangeArrowheads="1"/>
              </p:cNvSpPr>
              <p:nvPr/>
            </p:nvSpPr>
            <p:spPr bwMode="auto">
              <a:xfrm>
                <a:off x="2202402" y="2333501"/>
                <a:ext cx="926205" cy="602034"/>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5" name="Line 471"/>
              <p:cNvSpPr>
                <a:spLocks noChangeShapeType="1"/>
              </p:cNvSpPr>
              <p:nvPr/>
            </p:nvSpPr>
            <p:spPr bwMode="auto">
              <a:xfrm flipH="1">
                <a:off x="2202402" y="2935535"/>
                <a:ext cx="92620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6" name="Line 472"/>
              <p:cNvSpPr>
                <a:spLocks noChangeShapeType="1"/>
              </p:cNvSpPr>
              <p:nvPr/>
            </p:nvSpPr>
            <p:spPr bwMode="auto">
              <a:xfrm flipV="1">
                <a:off x="2202402" y="2333501"/>
                <a:ext cx="1654" cy="6020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7" name="Line 473"/>
              <p:cNvSpPr>
                <a:spLocks noChangeShapeType="1"/>
              </p:cNvSpPr>
              <p:nvPr/>
            </p:nvSpPr>
            <p:spPr bwMode="auto">
              <a:xfrm>
                <a:off x="2202402" y="2333501"/>
                <a:ext cx="92620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8" name="Line 474"/>
              <p:cNvSpPr>
                <a:spLocks noChangeShapeType="1"/>
              </p:cNvSpPr>
              <p:nvPr/>
            </p:nvSpPr>
            <p:spPr bwMode="auto">
              <a:xfrm>
                <a:off x="3128607" y="2333501"/>
                <a:ext cx="1654" cy="6020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9" name="Rectangle 492"/>
              <p:cNvSpPr>
                <a:spLocks noChangeArrowheads="1"/>
              </p:cNvSpPr>
              <p:nvPr/>
            </p:nvSpPr>
            <p:spPr bwMode="auto">
              <a:xfrm>
                <a:off x="4426949" y="3453218"/>
                <a:ext cx="210050" cy="190203"/>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0" name="Line 493"/>
              <p:cNvSpPr>
                <a:spLocks noChangeShapeType="1"/>
              </p:cNvSpPr>
              <p:nvPr/>
            </p:nvSpPr>
            <p:spPr bwMode="auto">
              <a:xfrm flipH="1">
                <a:off x="4426949" y="3643421"/>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1" name="Line 494"/>
              <p:cNvSpPr>
                <a:spLocks noChangeShapeType="1"/>
              </p:cNvSpPr>
              <p:nvPr/>
            </p:nvSpPr>
            <p:spPr bwMode="auto">
              <a:xfrm flipV="1">
                <a:off x="4426949"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2" name="Line 495"/>
              <p:cNvSpPr>
                <a:spLocks noChangeShapeType="1"/>
              </p:cNvSpPr>
              <p:nvPr/>
            </p:nvSpPr>
            <p:spPr bwMode="auto">
              <a:xfrm>
                <a:off x="4426949" y="345321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3" name="Line 496"/>
              <p:cNvSpPr>
                <a:spLocks noChangeShapeType="1"/>
              </p:cNvSpPr>
              <p:nvPr/>
            </p:nvSpPr>
            <p:spPr bwMode="auto">
              <a:xfrm>
                <a:off x="4636999"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4" name="Freeform 497"/>
              <p:cNvSpPr>
                <a:spLocks/>
              </p:cNvSpPr>
              <p:nvPr/>
            </p:nvSpPr>
            <p:spPr bwMode="auto">
              <a:xfrm>
                <a:off x="4468297" y="3497874"/>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5" name="Freeform 498"/>
              <p:cNvSpPr>
                <a:spLocks/>
              </p:cNvSpPr>
              <p:nvPr/>
            </p:nvSpPr>
            <p:spPr bwMode="auto">
              <a:xfrm>
                <a:off x="4532801" y="3497874"/>
                <a:ext cx="66158" cy="89313"/>
              </a:xfrm>
              <a:custGeom>
                <a:avLst/>
                <a:gdLst/>
                <a:ahLst/>
                <a:cxnLst>
                  <a:cxn ang="0">
                    <a:pos x="0" y="0"/>
                  </a:cxn>
                  <a:cxn ang="0">
                    <a:pos x="8" y="0"/>
                  </a:cxn>
                  <a:cxn ang="0">
                    <a:pos x="8" y="39"/>
                  </a:cxn>
                  <a:cxn ang="0">
                    <a:pos x="10" y="43"/>
                  </a:cxn>
                  <a:cxn ang="0">
                    <a:pos x="11" y="43"/>
                  </a:cxn>
                  <a:cxn ang="0">
                    <a:pos x="17" y="48"/>
                  </a:cxn>
                  <a:cxn ang="0">
                    <a:pos x="23" y="48"/>
                  </a:cxn>
                  <a:cxn ang="0">
                    <a:pos x="29" y="43"/>
                  </a:cxn>
                  <a:cxn ang="0">
                    <a:pos x="31" y="43"/>
                  </a:cxn>
                  <a:cxn ang="0">
                    <a:pos x="33" y="40"/>
                  </a:cxn>
                  <a:cxn ang="0">
                    <a:pos x="33" y="39"/>
                  </a:cxn>
                  <a:cxn ang="0">
                    <a:pos x="34" y="36"/>
                  </a:cxn>
                  <a:cxn ang="0">
                    <a:pos x="34" y="0"/>
                  </a:cxn>
                  <a:cxn ang="0">
                    <a:pos x="40" y="0"/>
                  </a:cxn>
                  <a:cxn ang="0">
                    <a:pos x="40" y="37"/>
                  </a:cxn>
                  <a:cxn ang="0">
                    <a:pos x="39" y="42"/>
                  </a:cxn>
                  <a:cxn ang="0">
                    <a:pos x="36" y="48"/>
                  </a:cxn>
                  <a:cxn ang="0">
                    <a:pos x="33"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3"/>
                    </a:lnTo>
                    <a:lnTo>
                      <a:pt x="17" y="48"/>
                    </a:lnTo>
                    <a:lnTo>
                      <a:pt x="23" y="48"/>
                    </a:lnTo>
                    <a:lnTo>
                      <a:pt x="29" y="43"/>
                    </a:lnTo>
                    <a:lnTo>
                      <a:pt x="31" y="43"/>
                    </a:lnTo>
                    <a:lnTo>
                      <a:pt x="33" y="40"/>
                    </a:lnTo>
                    <a:lnTo>
                      <a:pt x="33" y="39"/>
                    </a:lnTo>
                    <a:lnTo>
                      <a:pt x="34" y="36"/>
                    </a:lnTo>
                    <a:lnTo>
                      <a:pt x="34" y="0"/>
                    </a:lnTo>
                    <a:lnTo>
                      <a:pt x="40" y="0"/>
                    </a:lnTo>
                    <a:lnTo>
                      <a:pt x="40" y="37"/>
                    </a:lnTo>
                    <a:lnTo>
                      <a:pt x="39" y="42"/>
                    </a:lnTo>
                    <a:lnTo>
                      <a:pt x="36" y="48"/>
                    </a:lnTo>
                    <a:lnTo>
                      <a:pt x="33"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6" name="Rectangle 499"/>
              <p:cNvSpPr>
                <a:spLocks noChangeArrowheads="1"/>
              </p:cNvSpPr>
              <p:nvPr/>
            </p:nvSpPr>
            <p:spPr bwMode="auto">
              <a:xfrm>
                <a:off x="5265495" y="3453218"/>
                <a:ext cx="210050" cy="190203"/>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7" name="Line 500"/>
              <p:cNvSpPr>
                <a:spLocks noChangeShapeType="1"/>
              </p:cNvSpPr>
              <p:nvPr/>
            </p:nvSpPr>
            <p:spPr bwMode="auto">
              <a:xfrm flipH="1">
                <a:off x="5265495" y="3643421"/>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8" name="Line 501"/>
              <p:cNvSpPr>
                <a:spLocks noChangeShapeType="1"/>
              </p:cNvSpPr>
              <p:nvPr/>
            </p:nvSpPr>
            <p:spPr bwMode="auto">
              <a:xfrm flipV="1">
                <a:off x="5265495"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9" name="Line 502"/>
              <p:cNvSpPr>
                <a:spLocks noChangeShapeType="1"/>
              </p:cNvSpPr>
              <p:nvPr/>
            </p:nvSpPr>
            <p:spPr bwMode="auto">
              <a:xfrm>
                <a:off x="5265495" y="345321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0" name="Line 503"/>
              <p:cNvSpPr>
                <a:spLocks noChangeShapeType="1"/>
              </p:cNvSpPr>
              <p:nvPr/>
            </p:nvSpPr>
            <p:spPr bwMode="auto">
              <a:xfrm>
                <a:off x="5475545"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1" name="Freeform 504"/>
              <p:cNvSpPr>
                <a:spLocks/>
              </p:cNvSpPr>
              <p:nvPr/>
            </p:nvSpPr>
            <p:spPr bwMode="auto">
              <a:xfrm>
                <a:off x="5306844" y="3497874"/>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2" name="Freeform 505"/>
              <p:cNvSpPr>
                <a:spLocks/>
              </p:cNvSpPr>
              <p:nvPr/>
            </p:nvSpPr>
            <p:spPr bwMode="auto">
              <a:xfrm>
                <a:off x="5371347" y="3497874"/>
                <a:ext cx="66158" cy="89313"/>
              </a:xfrm>
              <a:custGeom>
                <a:avLst/>
                <a:gdLst/>
                <a:ahLst/>
                <a:cxnLst>
                  <a:cxn ang="0">
                    <a:pos x="0" y="0"/>
                  </a:cxn>
                  <a:cxn ang="0">
                    <a:pos x="8" y="0"/>
                  </a:cxn>
                  <a:cxn ang="0">
                    <a:pos x="8" y="39"/>
                  </a:cxn>
                  <a:cxn ang="0">
                    <a:pos x="10" y="43"/>
                  </a:cxn>
                  <a:cxn ang="0">
                    <a:pos x="11" y="43"/>
                  </a:cxn>
                  <a:cxn ang="0">
                    <a:pos x="17" y="48"/>
                  </a:cxn>
                  <a:cxn ang="0">
                    <a:pos x="23" y="48"/>
                  </a:cxn>
                  <a:cxn ang="0">
                    <a:pos x="29" y="43"/>
                  </a:cxn>
                  <a:cxn ang="0">
                    <a:pos x="31" y="43"/>
                  </a:cxn>
                  <a:cxn ang="0">
                    <a:pos x="32" y="40"/>
                  </a:cxn>
                  <a:cxn ang="0">
                    <a:pos x="32" y="39"/>
                  </a:cxn>
                  <a:cxn ang="0">
                    <a:pos x="34" y="36"/>
                  </a:cxn>
                  <a:cxn ang="0">
                    <a:pos x="34" y="0"/>
                  </a:cxn>
                  <a:cxn ang="0">
                    <a:pos x="40" y="0"/>
                  </a:cxn>
                  <a:cxn ang="0">
                    <a:pos x="40" y="37"/>
                  </a:cxn>
                  <a:cxn ang="0">
                    <a:pos x="39" y="42"/>
                  </a:cxn>
                  <a:cxn ang="0">
                    <a:pos x="36" y="48"/>
                  </a:cxn>
                  <a:cxn ang="0">
                    <a:pos x="32"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3"/>
                    </a:lnTo>
                    <a:lnTo>
                      <a:pt x="17" y="48"/>
                    </a:lnTo>
                    <a:lnTo>
                      <a:pt x="23" y="48"/>
                    </a:lnTo>
                    <a:lnTo>
                      <a:pt x="29" y="43"/>
                    </a:lnTo>
                    <a:lnTo>
                      <a:pt x="31" y="43"/>
                    </a:lnTo>
                    <a:lnTo>
                      <a:pt x="32" y="40"/>
                    </a:lnTo>
                    <a:lnTo>
                      <a:pt x="32" y="39"/>
                    </a:lnTo>
                    <a:lnTo>
                      <a:pt x="34" y="36"/>
                    </a:lnTo>
                    <a:lnTo>
                      <a:pt x="34" y="0"/>
                    </a:lnTo>
                    <a:lnTo>
                      <a:pt x="40" y="0"/>
                    </a:lnTo>
                    <a:lnTo>
                      <a:pt x="40" y="37"/>
                    </a:lnTo>
                    <a:lnTo>
                      <a:pt x="39" y="42"/>
                    </a:lnTo>
                    <a:lnTo>
                      <a:pt x="36" y="48"/>
                    </a:lnTo>
                    <a:lnTo>
                      <a:pt x="32"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3" name="Rectangle 506"/>
              <p:cNvSpPr>
                <a:spLocks noChangeArrowheads="1"/>
              </p:cNvSpPr>
              <p:nvPr/>
            </p:nvSpPr>
            <p:spPr bwMode="auto">
              <a:xfrm>
                <a:off x="5265495" y="4228915"/>
                <a:ext cx="210050" cy="191857"/>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4" name="Line 507"/>
              <p:cNvSpPr>
                <a:spLocks noChangeShapeType="1"/>
              </p:cNvSpPr>
              <p:nvPr/>
            </p:nvSpPr>
            <p:spPr bwMode="auto">
              <a:xfrm flipH="1">
                <a:off x="5265495" y="4420772"/>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5" name="Line 508"/>
              <p:cNvSpPr>
                <a:spLocks noChangeShapeType="1"/>
              </p:cNvSpPr>
              <p:nvPr/>
            </p:nvSpPr>
            <p:spPr bwMode="auto">
              <a:xfrm flipV="1">
                <a:off x="5265495"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6" name="Line 509"/>
              <p:cNvSpPr>
                <a:spLocks noChangeShapeType="1"/>
              </p:cNvSpPr>
              <p:nvPr/>
            </p:nvSpPr>
            <p:spPr bwMode="auto">
              <a:xfrm>
                <a:off x="5265495" y="4228915"/>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7" name="Line 510"/>
              <p:cNvSpPr>
                <a:spLocks noChangeShapeType="1"/>
              </p:cNvSpPr>
              <p:nvPr/>
            </p:nvSpPr>
            <p:spPr bwMode="auto">
              <a:xfrm>
                <a:off x="5475545"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8" name="Freeform 511"/>
              <p:cNvSpPr>
                <a:spLocks/>
              </p:cNvSpPr>
              <p:nvPr/>
            </p:nvSpPr>
            <p:spPr bwMode="auto">
              <a:xfrm>
                <a:off x="5306844" y="4273571"/>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9" name="Freeform 512"/>
              <p:cNvSpPr>
                <a:spLocks/>
              </p:cNvSpPr>
              <p:nvPr/>
            </p:nvSpPr>
            <p:spPr bwMode="auto">
              <a:xfrm>
                <a:off x="5371347" y="4273571"/>
                <a:ext cx="66158" cy="89313"/>
              </a:xfrm>
              <a:custGeom>
                <a:avLst/>
                <a:gdLst/>
                <a:ahLst/>
                <a:cxnLst>
                  <a:cxn ang="0">
                    <a:pos x="0" y="0"/>
                  </a:cxn>
                  <a:cxn ang="0">
                    <a:pos x="8" y="0"/>
                  </a:cxn>
                  <a:cxn ang="0">
                    <a:pos x="8" y="39"/>
                  </a:cxn>
                  <a:cxn ang="0">
                    <a:pos x="10" y="43"/>
                  </a:cxn>
                  <a:cxn ang="0">
                    <a:pos x="11" y="45"/>
                  </a:cxn>
                  <a:cxn ang="0">
                    <a:pos x="17" y="48"/>
                  </a:cxn>
                  <a:cxn ang="0">
                    <a:pos x="23" y="48"/>
                  </a:cxn>
                  <a:cxn ang="0">
                    <a:pos x="29" y="45"/>
                  </a:cxn>
                  <a:cxn ang="0">
                    <a:pos x="31" y="43"/>
                  </a:cxn>
                  <a:cxn ang="0">
                    <a:pos x="32" y="40"/>
                  </a:cxn>
                  <a:cxn ang="0">
                    <a:pos x="32" y="39"/>
                  </a:cxn>
                  <a:cxn ang="0">
                    <a:pos x="34" y="36"/>
                  </a:cxn>
                  <a:cxn ang="0">
                    <a:pos x="34" y="0"/>
                  </a:cxn>
                  <a:cxn ang="0">
                    <a:pos x="40" y="0"/>
                  </a:cxn>
                  <a:cxn ang="0">
                    <a:pos x="40" y="37"/>
                  </a:cxn>
                  <a:cxn ang="0">
                    <a:pos x="39" y="42"/>
                  </a:cxn>
                  <a:cxn ang="0">
                    <a:pos x="36" y="48"/>
                  </a:cxn>
                  <a:cxn ang="0">
                    <a:pos x="32"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5"/>
                    </a:lnTo>
                    <a:lnTo>
                      <a:pt x="17" y="48"/>
                    </a:lnTo>
                    <a:lnTo>
                      <a:pt x="23" y="48"/>
                    </a:lnTo>
                    <a:lnTo>
                      <a:pt x="29" y="45"/>
                    </a:lnTo>
                    <a:lnTo>
                      <a:pt x="31" y="43"/>
                    </a:lnTo>
                    <a:lnTo>
                      <a:pt x="32" y="40"/>
                    </a:lnTo>
                    <a:lnTo>
                      <a:pt x="32" y="39"/>
                    </a:lnTo>
                    <a:lnTo>
                      <a:pt x="34" y="36"/>
                    </a:lnTo>
                    <a:lnTo>
                      <a:pt x="34" y="0"/>
                    </a:lnTo>
                    <a:lnTo>
                      <a:pt x="40" y="0"/>
                    </a:lnTo>
                    <a:lnTo>
                      <a:pt x="40" y="37"/>
                    </a:lnTo>
                    <a:lnTo>
                      <a:pt x="39" y="42"/>
                    </a:lnTo>
                    <a:lnTo>
                      <a:pt x="36" y="48"/>
                    </a:lnTo>
                    <a:lnTo>
                      <a:pt x="32"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0" name="Rectangle 513"/>
              <p:cNvSpPr>
                <a:spLocks noChangeArrowheads="1"/>
              </p:cNvSpPr>
              <p:nvPr/>
            </p:nvSpPr>
            <p:spPr bwMode="auto">
              <a:xfrm>
                <a:off x="4420333" y="4228915"/>
                <a:ext cx="208396" cy="191857"/>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1" name="Line 514"/>
              <p:cNvSpPr>
                <a:spLocks noChangeShapeType="1"/>
              </p:cNvSpPr>
              <p:nvPr/>
            </p:nvSpPr>
            <p:spPr bwMode="auto">
              <a:xfrm flipH="1">
                <a:off x="4420333" y="4420772"/>
                <a:ext cx="20839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2" name="Line 515"/>
              <p:cNvSpPr>
                <a:spLocks noChangeShapeType="1"/>
              </p:cNvSpPr>
              <p:nvPr/>
            </p:nvSpPr>
            <p:spPr bwMode="auto">
              <a:xfrm flipV="1">
                <a:off x="4420333"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3" name="Line 516"/>
              <p:cNvSpPr>
                <a:spLocks noChangeShapeType="1"/>
              </p:cNvSpPr>
              <p:nvPr/>
            </p:nvSpPr>
            <p:spPr bwMode="auto">
              <a:xfrm>
                <a:off x="4420333" y="4228915"/>
                <a:ext cx="20839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4" name="Line 517"/>
              <p:cNvSpPr>
                <a:spLocks noChangeShapeType="1"/>
              </p:cNvSpPr>
              <p:nvPr/>
            </p:nvSpPr>
            <p:spPr bwMode="auto">
              <a:xfrm>
                <a:off x="4628729"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5" name="Freeform 518"/>
              <p:cNvSpPr>
                <a:spLocks/>
              </p:cNvSpPr>
              <p:nvPr/>
            </p:nvSpPr>
            <p:spPr bwMode="auto">
              <a:xfrm>
                <a:off x="4460027" y="4273571"/>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6" name="Freeform 519"/>
              <p:cNvSpPr>
                <a:spLocks/>
              </p:cNvSpPr>
              <p:nvPr/>
            </p:nvSpPr>
            <p:spPr bwMode="auto">
              <a:xfrm>
                <a:off x="4526185" y="4273571"/>
                <a:ext cx="66158" cy="89313"/>
              </a:xfrm>
              <a:custGeom>
                <a:avLst/>
                <a:gdLst/>
                <a:ahLst/>
                <a:cxnLst>
                  <a:cxn ang="0">
                    <a:pos x="0" y="0"/>
                  </a:cxn>
                  <a:cxn ang="0">
                    <a:pos x="8" y="0"/>
                  </a:cxn>
                  <a:cxn ang="0">
                    <a:pos x="8" y="39"/>
                  </a:cxn>
                  <a:cxn ang="0">
                    <a:pos x="9" y="43"/>
                  </a:cxn>
                  <a:cxn ang="0">
                    <a:pos x="11" y="45"/>
                  </a:cxn>
                  <a:cxn ang="0">
                    <a:pos x="17" y="48"/>
                  </a:cxn>
                  <a:cxn ang="0">
                    <a:pos x="23" y="48"/>
                  </a:cxn>
                  <a:cxn ang="0">
                    <a:pos x="29" y="45"/>
                  </a:cxn>
                  <a:cxn ang="0">
                    <a:pos x="30" y="43"/>
                  </a:cxn>
                  <a:cxn ang="0">
                    <a:pos x="32" y="40"/>
                  </a:cxn>
                  <a:cxn ang="0">
                    <a:pos x="32" y="39"/>
                  </a:cxn>
                  <a:cxn ang="0">
                    <a:pos x="33" y="36"/>
                  </a:cxn>
                  <a:cxn ang="0">
                    <a:pos x="33" y="0"/>
                  </a:cxn>
                  <a:cxn ang="0">
                    <a:pos x="40" y="0"/>
                  </a:cxn>
                  <a:cxn ang="0">
                    <a:pos x="40" y="37"/>
                  </a:cxn>
                  <a:cxn ang="0">
                    <a:pos x="38" y="42"/>
                  </a:cxn>
                  <a:cxn ang="0">
                    <a:pos x="35" y="48"/>
                  </a:cxn>
                  <a:cxn ang="0">
                    <a:pos x="32" y="51"/>
                  </a:cxn>
                  <a:cxn ang="0">
                    <a:pos x="29" y="52"/>
                  </a:cxn>
                  <a:cxn ang="0">
                    <a:pos x="24" y="54"/>
                  </a:cxn>
                  <a:cxn ang="0">
                    <a:pos x="15" y="54"/>
                  </a:cxn>
                  <a:cxn ang="0">
                    <a:pos x="11" y="52"/>
                  </a:cxn>
                  <a:cxn ang="0">
                    <a:pos x="8" y="51"/>
                  </a:cxn>
                  <a:cxn ang="0">
                    <a:pos x="4" y="48"/>
                  </a:cxn>
                  <a:cxn ang="0">
                    <a:pos x="1" y="42"/>
                  </a:cxn>
                  <a:cxn ang="0">
                    <a:pos x="0" y="37"/>
                  </a:cxn>
                  <a:cxn ang="0">
                    <a:pos x="0" y="0"/>
                  </a:cxn>
                </a:cxnLst>
                <a:rect l="0" t="0" r="r" b="b"/>
                <a:pathLst>
                  <a:path w="40" h="54">
                    <a:moveTo>
                      <a:pt x="0" y="0"/>
                    </a:moveTo>
                    <a:lnTo>
                      <a:pt x="8" y="0"/>
                    </a:lnTo>
                    <a:lnTo>
                      <a:pt x="8" y="39"/>
                    </a:lnTo>
                    <a:lnTo>
                      <a:pt x="9" y="43"/>
                    </a:lnTo>
                    <a:lnTo>
                      <a:pt x="11" y="45"/>
                    </a:lnTo>
                    <a:lnTo>
                      <a:pt x="17" y="48"/>
                    </a:lnTo>
                    <a:lnTo>
                      <a:pt x="23" y="48"/>
                    </a:lnTo>
                    <a:lnTo>
                      <a:pt x="29" y="45"/>
                    </a:lnTo>
                    <a:lnTo>
                      <a:pt x="30" y="43"/>
                    </a:lnTo>
                    <a:lnTo>
                      <a:pt x="32" y="40"/>
                    </a:lnTo>
                    <a:lnTo>
                      <a:pt x="32" y="39"/>
                    </a:lnTo>
                    <a:lnTo>
                      <a:pt x="33" y="36"/>
                    </a:lnTo>
                    <a:lnTo>
                      <a:pt x="33" y="0"/>
                    </a:lnTo>
                    <a:lnTo>
                      <a:pt x="40" y="0"/>
                    </a:lnTo>
                    <a:lnTo>
                      <a:pt x="40" y="37"/>
                    </a:lnTo>
                    <a:lnTo>
                      <a:pt x="38" y="42"/>
                    </a:lnTo>
                    <a:lnTo>
                      <a:pt x="35" y="48"/>
                    </a:lnTo>
                    <a:lnTo>
                      <a:pt x="32" y="51"/>
                    </a:lnTo>
                    <a:lnTo>
                      <a:pt x="29" y="52"/>
                    </a:lnTo>
                    <a:lnTo>
                      <a:pt x="24" y="54"/>
                    </a:lnTo>
                    <a:lnTo>
                      <a:pt x="15" y="54"/>
                    </a:lnTo>
                    <a:lnTo>
                      <a:pt x="11" y="52"/>
                    </a:lnTo>
                    <a:lnTo>
                      <a:pt x="8" y="51"/>
                    </a:lnTo>
                    <a:lnTo>
                      <a:pt x="4" y="48"/>
                    </a:lnTo>
                    <a:lnTo>
                      <a:pt x="1"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7" name="Rectangle 527"/>
              <p:cNvSpPr>
                <a:spLocks noChangeArrowheads="1"/>
              </p:cNvSpPr>
              <p:nvPr/>
            </p:nvSpPr>
            <p:spPr bwMode="auto">
              <a:xfrm>
                <a:off x="4058121"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8" name="Line 528"/>
              <p:cNvSpPr>
                <a:spLocks noChangeShapeType="1"/>
              </p:cNvSpPr>
              <p:nvPr/>
            </p:nvSpPr>
            <p:spPr bwMode="auto">
              <a:xfrm flipH="1">
                <a:off x="4058121"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9" name="Line 529"/>
              <p:cNvSpPr>
                <a:spLocks noChangeShapeType="1"/>
              </p:cNvSpPr>
              <p:nvPr/>
            </p:nvSpPr>
            <p:spPr bwMode="auto">
              <a:xfrm flipV="1">
                <a:off x="4058121"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0" name="Line 530"/>
              <p:cNvSpPr>
                <a:spLocks noChangeShapeType="1"/>
              </p:cNvSpPr>
              <p:nvPr/>
            </p:nvSpPr>
            <p:spPr bwMode="auto">
              <a:xfrm>
                <a:off x="4058121"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1" name="Line 531"/>
              <p:cNvSpPr>
                <a:spLocks noChangeShapeType="1"/>
              </p:cNvSpPr>
              <p:nvPr/>
            </p:nvSpPr>
            <p:spPr bwMode="auto">
              <a:xfrm>
                <a:off x="4240054"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2" name="Rectangle 532"/>
              <p:cNvSpPr>
                <a:spLocks noChangeArrowheads="1"/>
              </p:cNvSpPr>
              <p:nvPr/>
            </p:nvSpPr>
            <p:spPr bwMode="auto">
              <a:xfrm>
                <a:off x="4058121"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3" name="Line 533"/>
              <p:cNvSpPr>
                <a:spLocks noChangeShapeType="1"/>
              </p:cNvSpPr>
              <p:nvPr/>
            </p:nvSpPr>
            <p:spPr bwMode="auto">
              <a:xfrm flipH="1">
                <a:off x="4058121"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4" name="Line 534"/>
              <p:cNvSpPr>
                <a:spLocks noChangeShapeType="1"/>
              </p:cNvSpPr>
              <p:nvPr/>
            </p:nvSpPr>
            <p:spPr bwMode="auto">
              <a:xfrm flipV="1">
                <a:off x="4058121"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5" name="Line 535"/>
              <p:cNvSpPr>
                <a:spLocks noChangeShapeType="1"/>
              </p:cNvSpPr>
              <p:nvPr/>
            </p:nvSpPr>
            <p:spPr bwMode="auto">
              <a:xfrm>
                <a:off x="4058121"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6" name="Line 536"/>
              <p:cNvSpPr>
                <a:spLocks noChangeShapeType="1"/>
              </p:cNvSpPr>
              <p:nvPr/>
            </p:nvSpPr>
            <p:spPr bwMode="auto">
              <a:xfrm>
                <a:off x="4240054"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7" name="Rectangle 537"/>
              <p:cNvSpPr>
                <a:spLocks noChangeArrowheads="1"/>
              </p:cNvSpPr>
              <p:nvPr/>
            </p:nvSpPr>
            <p:spPr bwMode="auto">
              <a:xfrm>
                <a:off x="4058121"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8" name="Line 538"/>
              <p:cNvSpPr>
                <a:spLocks noChangeShapeType="1"/>
              </p:cNvSpPr>
              <p:nvPr/>
            </p:nvSpPr>
            <p:spPr bwMode="auto">
              <a:xfrm flipH="1">
                <a:off x="4058121"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9" name="Line 539"/>
              <p:cNvSpPr>
                <a:spLocks noChangeShapeType="1"/>
              </p:cNvSpPr>
              <p:nvPr/>
            </p:nvSpPr>
            <p:spPr bwMode="auto">
              <a:xfrm flipV="1">
                <a:off x="4058121"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0" name="Line 540"/>
              <p:cNvSpPr>
                <a:spLocks noChangeShapeType="1"/>
              </p:cNvSpPr>
              <p:nvPr/>
            </p:nvSpPr>
            <p:spPr bwMode="auto">
              <a:xfrm>
                <a:off x="4058121"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1" name="Line 541"/>
              <p:cNvSpPr>
                <a:spLocks noChangeShapeType="1"/>
              </p:cNvSpPr>
              <p:nvPr/>
            </p:nvSpPr>
            <p:spPr bwMode="auto">
              <a:xfrm>
                <a:off x="4240054"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2" name="Rectangle 542"/>
              <p:cNvSpPr>
                <a:spLocks noChangeArrowheads="1"/>
              </p:cNvSpPr>
              <p:nvPr/>
            </p:nvSpPr>
            <p:spPr bwMode="auto">
              <a:xfrm>
                <a:off x="4863588"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3" name="Line 543"/>
              <p:cNvSpPr>
                <a:spLocks noChangeShapeType="1"/>
              </p:cNvSpPr>
              <p:nvPr/>
            </p:nvSpPr>
            <p:spPr bwMode="auto">
              <a:xfrm flipH="1">
                <a:off x="4863588"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4" name="Line 544"/>
              <p:cNvSpPr>
                <a:spLocks noChangeShapeType="1"/>
              </p:cNvSpPr>
              <p:nvPr/>
            </p:nvSpPr>
            <p:spPr bwMode="auto">
              <a:xfrm flipV="1">
                <a:off x="4863588"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5" name="Line 545"/>
              <p:cNvSpPr>
                <a:spLocks noChangeShapeType="1"/>
              </p:cNvSpPr>
              <p:nvPr/>
            </p:nvSpPr>
            <p:spPr bwMode="auto">
              <a:xfrm>
                <a:off x="4863588"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6" name="Line 546"/>
              <p:cNvSpPr>
                <a:spLocks noChangeShapeType="1"/>
              </p:cNvSpPr>
              <p:nvPr/>
            </p:nvSpPr>
            <p:spPr bwMode="auto">
              <a:xfrm>
                <a:off x="5045522"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7" name="Rectangle 547"/>
              <p:cNvSpPr>
                <a:spLocks noChangeArrowheads="1"/>
              </p:cNvSpPr>
              <p:nvPr/>
            </p:nvSpPr>
            <p:spPr bwMode="auto">
              <a:xfrm>
                <a:off x="4863588"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8" name="Line 548"/>
              <p:cNvSpPr>
                <a:spLocks noChangeShapeType="1"/>
              </p:cNvSpPr>
              <p:nvPr/>
            </p:nvSpPr>
            <p:spPr bwMode="auto">
              <a:xfrm flipH="1">
                <a:off x="4863588"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9" name="Line 549"/>
              <p:cNvSpPr>
                <a:spLocks noChangeShapeType="1"/>
              </p:cNvSpPr>
              <p:nvPr/>
            </p:nvSpPr>
            <p:spPr bwMode="auto">
              <a:xfrm flipV="1">
                <a:off x="4863588"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0" name="Line 550"/>
              <p:cNvSpPr>
                <a:spLocks noChangeShapeType="1"/>
              </p:cNvSpPr>
              <p:nvPr/>
            </p:nvSpPr>
            <p:spPr bwMode="auto">
              <a:xfrm>
                <a:off x="4863588"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1" name="Line 551"/>
              <p:cNvSpPr>
                <a:spLocks noChangeShapeType="1"/>
              </p:cNvSpPr>
              <p:nvPr/>
            </p:nvSpPr>
            <p:spPr bwMode="auto">
              <a:xfrm>
                <a:off x="5045522"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2" name="Rectangle 552"/>
              <p:cNvSpPr>
                <a:spLocks noChangeArrowheads="1"/>
              </p:cNvSpPr>
              <p:nvPr/>
            </p:nvSpPr>
            <p:spPr bwMode="auto">
              <a:xfrm>
                <a:off x="4863588"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3" name="Line 553"/>
              <p:cNvSpPr>
                <a:spLocks noChangeShapeType="1"/>
              </p:cNvSpPr>
              <p:nvPr/>
            </p:nvSpPr>
            <p:spPr bwMode="auto">
              <a:xfrm flipH="1">
                <a:off x="4863588"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4" name="Line 554"/>
              <p:cNvSpPr>
                <a:spLocks noChangeShapeType="1"/>
              </p:cNvSpPr>
              <p:nvPr/>
            </p:nvSpPr>
            <p:spPr bwMode="auto">
              <a:xfrm flipV="1">
                <a:off x="4863588"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5" name="Line 555"/>
              <p:cNvSpPr>
                <a:spLocks noChangeShapeType="1"/>
              </p:cNvSpPr>
              <p:nvPr/>
            </p:nvSpPr>
            <p:spPr bwMode="auto">
              <a:xfrm>
                <a:off x="4863588"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6" name="Line 556"/>
              <p:cNvSpPr>
                <a:spLocks noChangeShapeType="1"/>
              </p:cNvSpPr>
              <p:nvPr/>
            </p:nvSpPr>
            <p:spPr bwMode="auto">
              <a:xfrm>
                <a:off x="5045522"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7" name="Rectangle 557"/>
              <p:cNvSpPr>
                <a:spLocks noChangeArrowheads="1"/>
              </p:cNvSpPr>
              <p:nvPr/>
            </p:nvSpPr>
            <p:spPr bwMode="auto">
              <a:xfrm>
                <a:off x="5718674"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8" name="Line 558"/>
              <p:cNvSpPr>
                <a:spLocks noChangeShapeType="1"/>
              </p:cNvSpPr>
              <p:nvPr/>
            </p:nvSpPr>
            <p:spPr bwMode="auto">
              <a:xfrm flipH="1">
                <a:off x="5718674"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9" name="Line 559"/>
              <p:cNvSpPr>
                <a:spLocks noChangeShapeType="1"/>
              </p:cNvSpPr>
              <p:nvPr/>
            </p:nvSpPr>
            <p:spPr bwMode="auto">
              <a:xfrm flipV="1">
                <a:off x="5718674"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0" name="Line 560"/>
              <p:cNvSpPr>
                <a:spLocks noChangeShapeType="1"/>
              </p:cNvSpPr>
              <p:nvPr/>
            </p:nvSpPr>
            <p:spPr bwMode="auto">
              <a:xfrm>
                <a:off x="5718674"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1" name="Line 561"/>
              <p:cNvSpPr>
                <a:spLocks noChangeShapeType="1"/>
              </p:cNvSpPr>
              <p:nvPr/>
            </p:nvSpPr>
            <p:spPr bwMode="auto">
              <a:xfrm>
                <a:off x="5900608"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2" name="Rectangle 562"/>
              <p:cNvSpPr>
                <a:spLocks noChangeArrowheads="1"/>
              </p:cNvSpPr>
              <p:nvPr/>
            </p:nvSpPr>
            <p:spPr bwMode="auto">
              <a:xfrm>
                <a:off x="5718674"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3" name="Line 563"/>
              <p:cNvSpPr>
                <a:spLocks noChangeShapeType="1"/>
              </p:cNvSpPr>
              <p:nvPr/>
            </p:nvSpPr>
            <p:spPr bwMode="auto">
              <a:xfrm flipH="1">
                <a:off x="5718674"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4" name="Line 564"/>
              <p:cNvSpPr>
                <a:spLocks noChangeShapeType="1"/>
              </p:cNvSpPr>
              <p:nvPr/>
            </p:nvSpPr>
            <p:spPr bwMode="auto">
              <a:xfrm flipV="1">
                <a:off x="5718674"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5" name="Line 565"/>
              <p:cNvSpPr>
                <a:spLocks noChangeShapeType="1"/>
              </p:cNvSpPr>
              <p:nvPr/>
            </p:nvSpPr>
            <p:spPr bwMode="auto">
              <a:xfrm>
                <a:off x="5718674"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6" name="Line 566"/>
              <p:cNvSpPr>
                <a:spLocks noChangeShapeType="1"/>
              </p:cNvSpPr>
              <p:nvPr/>
            </p:nvSpPr>
            <p:spPr bwMode="auto">
              <a:xfrm>
                <a:off x="5900608"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7" name="Rectangle 567"/>
              <p:cNvSpPr>
                <a:spLocks noChangeArrowheads="1"/>
              </p:cNvSpPr>
              <p:nvPr/>
            </p:nvSpPr>
            <p:spPr bwMode="auto">
              <a:xfrm>
                <a:off x="5718674"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8" name="Line 568"/>
              <p:cNvSpPr>
                <a:spLocks noChangeShapeType="1"/>
              </p:cNvSpPr>
              <p:nvPr/>
            </p:nvSpPr>
            <p:spPr bwMode="auto">
              <a:xfrm flipH="1">
                <a:off x="5718674"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9" name="Line 569"/>
              <p:cNvSpPr>
                <a:spLocks noChangeShapeType="1"/>
              </p:cNvSpPr>
              <p:nvPr/>
            </p:nvSpPr>
            <p:spPr bwMode="auto">
              <a:xfrm flipV="1">
                <a:off x="5718674"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0" name="Line 570"/>
              <p:cNvSpPr>
                <a:spLocks noChangeShapeType="1"/>
              </p:cNvSpPr>
              <p:nvPr/>
            </p:nvSpPr>
            <p:spPr bwMode="auto">
              <a:xfrm>
                <a:off x="5718674"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1" name="Line 571"/>
              <p:cNvSpPr>
                <a:spLocks noChangeShapeType="1"/>
              </p:cNvSpPr>
              <p:nvPr/>
            </p:nvSpPr>
            <p:spPr bwMode="auto">
              <a:xfrm>
                <a:off x="5900608"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2" name="Line 572"/>
              <p:cNvSpPr>
                <a:spLocks noChangeShapeType="1"/>
              </p:cNvSpPr>
              <p:nvPr/>
            </p:nvSpPr>
            <p:spPr bwMode="auto">
              <a:xfrm>
                <a:off x="3851378" y="3673191"/>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3" name="Freeform 573"/>
              <p:cNvSpPr>
                <a:spLocks/>
              </p:cNvSpPr>
              <p:nvPr/>
            </p:nvSpPr>
            <p:spPr bwMode="auto">
              <a:xfrm>
                <a:off x="3980385" y="3798891"/>
                <a:ext cx="77735" cy="74427"/>
              </a:xfrm>
              <a:custGeom>
                <a:avLst/>
                <a:gdLst/>
                <a:ahLst/>
                <a:cxnLst>
                  <a:cxn ang="0">
                    <a:pos x="34" y="0"/>
                  </a:cxn>
                  <a:cxn ang="0">
                    <a:pos x="37" y="16"/>
                  </a:cxn>
                  <a:cxn ang="0">
                    <a:pos x="41" y="31"/>
                  </a:cxn>
                  <a:cxn ang="0">
                    <a:pos x="47" y="45"/>
                  </a:cxn>
                  <a:cxn ang="0">
                    <a:pos x="24" y="37"/>
                  </a:cxn>
                  <a:cxn ang="0">
                    <a:pos x="0" y="32"/>
                  </a:cxn>
                  <a:cxn ang="0">
                    <a:pos x="23" y="22"/>
                  </a:cxn>
                  <a:cxn ang="0">
                    <a:pos x="34" y="0"/>
                  </a:cxn>
                </a:cxnLst>
                <a:rect l="0" t="0" r="r" b="b"/>
                <a:pathLst>
                  <a:path w="47" h="45">
                    <a:moveTo>
                      <a:pt x="34" y="0"/>
                    </a:moveTo>
                    <a:lnTo>
                      <a:pt x="37" y="16"/>
                    </a:lnTo>
                    <a:lnTo>
                      <a:pt x="41" y="31"/>
                    </a:lnTo>
                    <a:lnTo>
                      <a:pt x="47" y="45"/>
                    </a:lnTo>
                    <a:lnTo>
                      <a:pt x="24" y="37"/>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4" name="Line 574"/>
              <p:cNvSpPr>
                <a:spLocks noChangeShapeType="1"/>
              </p:cNvSpPr>
              <p:nvPr/>
            </p:nvSpPr>
            <p:spPr bwMode="auto">
              <a:xfrm>
                <a:off x="3839801" y="2907418"/>
                <a:ext cx="170356"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5" name="Freeform 575"/>
              <p:cNvSpPr>
                <a:spLocks/>
              </p:cNvSpPr>
              <p:nvPr/>
            </p:nvSpPr>
            <p:spPr bwMode="auto">
              <a:xfrm>
                <a:off x="3970462" y="3033117"/>
                <a:ext cx="76081" cy="74427"/>
              </a:xfrm>
              <a:custGeom>
                <a:avLst/>
                <a:gdLst/>
                <a:ahLst/>
                <a:cxnLst>
                  <a:cxn ang="0">
                    <a:pos x="34" y="0"/>
                  </a:cxn>
                  <a:cxn ang="0">
                    <a:pos x="35" y="16"/>
                  </a:cxn>
                  <a:cxn ang="0">
                    <a:pos x="40" y="31"/>
                  </a:cxn>
                  <a:cxn ang="0">
                    <a:pos x="46" y="45"/>
                  </a:cxn>
                  <a:cxn ang="0">
                    <a:pos x="23" y="37"/>
                  </a:cxn>
                  <a:cxn ang="0">
                    <a:pos x="0" y="32"/>
                  </a:cxn>
                  <a:cxn ang="0">
                    <a:pos x="23" y="22"/>
                  </a:cxn>
                  <a:cxn ang="0">
                    <a:pos x="34" y="0"/>
                  </a:cxn>
                </a:cxnLst>
                <a:rect l="0" t="0" r="r" b="b"/>
                <a:pathLst>
                  <a:path w="46" h="45">
                    <a:moveTo>
                      <a:pt x="34" y="0"/>
                    </a:moveTo>
                    <a:lnTo>
                      <a:pt x="35" y="16"/>
                    </a:lnTo>
                    <a:lnTo>
                      <a:pt x="40" y="31"/>
                    </a:lnTo>
                    <a:lnTo>
                      <a:pt x="46" y="45"/>
                    </a:lnTo>
                    <a:lnTo>
                      <a:pt x="23" y="37"/>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6" name="Line 576"/>
              <p:cNvSpPr>
                <a:spLocks noChangeShapeType="1"/>
              </p:cNvSpPr>
              <p:nvPr/>
            </p:nvSpPr>
            <p:spPr bwMode="auto">
              <a:xfrm>
                <a:off x="4661808" y="2907418"/>
                <a:ext cx="175317"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7" name="Freeform 577"/>
              <p:cNvSpPr>
                <a:spLocks/>
              </p:cNvSpPr>
              <p:nvPr/>
            </p:nvSpPr>
            <p:spPr bwMode="auto">
              <a:xfrm>
                <a:off x="4794123" y="3033117"/>
                <a:ext cx="76081" cy="74427"/>
              </a:xfrm>
              <a:custGeom>
                <a:avLst/>
                <a:gdLst/>
                <a:ahLst/>
                <a:cxnLst>
                  <a:cxn ang="0">
                    <a:pos x="33" y="0"/>
                  </a:cxn>
                  <a:cxn ang="0">
                    <a:pos x="35" y="16"/>
                  </a:cxn>
                  <a:cxn ang="0">
                    <a:pos x="39" y="31"/>
                  </a:cxn>
                  <a:cxn ang="0">
                    <a:pos x="46" y="45"/>
                  </a:cxn>
                  <a:cxn ang="0">
                    <a:pos x="23" y="37"/>
                  </a:cxn>
                  <a:cxn ang="0">
                    <a:pos x="0" y="32"/>
                  </a:cxn>
                  <a:cxn ang="0">
                    <a:pos x="23" y="22"/>
                  </a:cxn>
                  <a:cxn ang="0">
                    <a:pos x="33" y="0"/>
                  </a:cxn>
                </a:cxnLst>
                <a:rect l="0" t="0" r="r" b="b"/>
                <a:pathLst>
                  <a:path w="46" h="45">
                    <a:moveTo>
                      <a:pt x="33" y="0"/>
                    </a:moveTo>
                    <a:lnTo>
                      <a:pt x="35" y="16"/>
                    </a:lnTo>
                    <a:lnTo>
                      <a:pt x="39" y="31"/>
                    </a:lnTo>
                    <a:lnTo>
                      <a:pt x="46" y="45"/>
                    </a:lnTo>
                    <a:lnTo>
                      <a:pt x="23" y="37"/>
                    </a:lnTo>
                    <a:lnTo>
                      <a:pt x="0" y="32"/>
                    </a:lnTo>
                    <a:lnTo>
                      <a:pt x="23" y="22"/>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8" name="Line 578"/>
              <p:cNvSpPr>
                <a:spLocks noChangeShapeType="1"/>
              </p:cNvSpPr>
              <p:nvPr/>
            </p:nvSpPr>
            <p:spPr bwMode="auto">
              <a:xfrm>
                <a:off x="5783178" y="2889225"/>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9" name="Freeform 579"/>
              <p:cNvSpPr>
                <a:spLocks/>
              </p:cNvSpPr>
              <p:nvPr/>
            </p:nvSpPr>
            <p:spPr bwMode="auto">
              <a:xfrm>
                <a:off x="5740176" y="2993423"/>
                <a:ext cx="86005" cy="77735"/>
              </a:xfrm>
              <a:custGeom>
                <a:avLst/>
                <a:gdLst/>
                <a:ahLst/>
                <a:cxnLst>
                  <a:cxn ang="0">
                    <a:pos x="0" y="0"/>
                  </a:cxn>
                  <a:cxn ang="0">
                    <a:pos x="26" y="9"/>
                  </a:cxn>
                  <a:cxn ang="0">
                    <a:pos x="52" y="0"/>
                  </a:cxn>
                  <a:cxn ang="0">
                    <a:pos x="37" y="21"/>
                  </a:cxn>
                  <a:cxn ang="0">
                    <a:pos x="26" y="47"/>
                  </a:cxn>
                  <a:cxn ang="0">
                    <a:pos x="16" y="21"/>
                  </a:cxn>
                  <a:cxn ang="0">
                    <a:pos x="0" y="0"/>
                  </a:cxn>
                </a:cxnLst>
                <a:rect l="0" t="0" r="r" b="b"/>
                <a:pathLst>
                  <a:path w="52" h="47">
                    <a:moveTo>
                      <a:pt x="0" y="0"/>
                    </a:moveTo>
                    <a:lnTo>
                      <a:pt x="26" y="9"/>
                    </a:lnTo>
                    <a:lnTo>
                      <a:pt x="52" y="0"/>
                    </a:lnTo>
                    <a:lnTo>
                      <a:pt x="37" y="21"/>
                    </a:lnTo>
                    <a:lnTo>
                      <a:pt x="26" y="47"/>
                    </a:lnTo>
                    <a:lnTo>
                      <a:pt x="16"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0" name="Line 580"/>
              <p:cNvSpPr>
                <a:spLocks noChangeShapeType="1"/>
              </p:cNvSpPr>
              <p:nvPr/>
            </p:nvSpPr>
            <p:spPr bwMode="auto">
              <a:xfrm>
                <a:off x="5495393" y="2907418"/>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1" name="Freeform 581"/>
              <p:cNvSpPr>
                <a:spLocks/>
              </p:cNvSpPr>
              <p:nvPr/>
            </p:nvSpPr>
            <p:spPr bwMode="auto">
              <a:xfrm>
                <a:off x="5627708" y="3033117"/>
                <a:ext cx="74427" cy="74427"/>
              </a:xfrm>
              <a:custGeom>
                <a:avLst/>
                <a:gdLst/>
                <a:ahLst/>
                <a:cxnLst>
                  <a:cxn ang="0">
                    <a:pos x="32" y="0"/>
                  </a:cxn>
                  <a:cxn ang="0">
                    <a:pos x="35" y="16"/>
                  </a:cxn>
                  <a:cxn ang="0">
                    <a:pos x="39" y="31"/>
                  </a:cxn>
                  <a:cxn ang="0">
                    <a:pos x="45" y="45"/>
                  </a:cxn>
                  <a:cxn ang="0">
                    <a:pos x="23" y="37"/>
                  </a:cxn>
                  <a:cxn ang="0">
                    <a:pos x="0" y="32"/>
                  </a:cxn>
                  <a:cxn ang="0">
                    <a:pos x="21" y="22"/>
                  </a:cxn>
                  <a:cxn ang="0">
                    <a:pos x="32" y="0"/>
                  </a:cxn>
                </a:cxnLst>
                <a:rect l="0" t="0" r="r" b="b"/>
                <a:pathLst>
                  <a:path w="45" h="45">
                    <a:moveTo>
                      <a:pt x="32" y="0"/>
                    </a:moveTo>
                    <a:lnTo>
                      <a:pt x="35" y="16"/>
                    </a:lnTo>
                    <a:lnTo>
                      <a:pt x="39" y="31"/>
                    </a:lnTo>
                    <a:lnTo>
                      <a:pt x="45" y="45"/>
                    </a:lnTo>
                    <a:lnTo>
                      <a:pt x="23" y="37"/>
                    </a:lnTo>
                    <a:lnTo>
                      <a:pt x="0" y="32"/>
                    </a:lnTo>
                    <a:lnTo>
                      <a:pt x="21" y="22"/>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2" name="Line 582"/>
              <p:cNvSpPr>
                <a:spLocks noChangeShapeType="1"/>
              </p:cNvSpPr>
              <p:nvPr/>
            </p:nvSpPr>
            <p:spPr bwMode="auto">
              <a:xfrm flipV="1">
                <a:off x="3763720" y="3180318"/>
                <a:ext cx="23982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3" name="Freeform 583"/>
              <p:cNvSpPr>
                <a:spLocks/>
              </p:cNvSpPr>
              <p:nvPr/>
            </p:nvSpPr>
            <p:spPr bwMode="auto">
              <a:xfrm>
                <a:off x="3983693" y="3142277"/>
                <a:ext cx="69465" cy="76081"/>
              </a:xfrm>
              <a:custGeom>
                <a:avLst/>
                <a:gdLst/>
                <a:ahLst/>
                <a:cxnLst>
                  <a:cxn ang="0">
                    <a:pos x="1" y="0"/>
                  </a:cxn>
                  <a:cxn ang="0">
                    <a:pos x="13" y="9"/>
                  </a:cxn>
                  <a:cxn ang="0">
                    <a:pos x="27" y="15"/>
                  </a:cxn>
                  <a:cxn ang="0">
                    <a:pos x="42" y="21"/>
                  </a:cxn>
                  <a:cxn ang="0">
                    <a:pos x="19" y="32"/>
                  </a:cxn>
                  <a:cxn ang="0">
                    <a:pos x="0" y="46"/>
                  </a:cxn>
                  <a:cxn ang="0">
                    <a:pos x="9" y="23"/>
                  </a:cxn>
                  <a:cxn ang="0">
                    <a:pos x="1" y="0"/>
                  </a:cxn>
                </a:cxnLst>
                <a:rect l="0" t="0" r="r" b="b"/>
                <a:pathLst>
                  <a:path w="42" h="46">
                    <a:moveTo>
                      <a:pt x="1" y="0"/>
                    </a:moveTo>
                    <a:lnTo>
                      <a:pt x="13" y="9"/>
                    </a:lnTo>
                    <a:lnTo>
                      <a:pt x="27" y="15"/>
                    </a:lnTo>
                    <a:lnTo>
                      <a:pt x="42" y="21"/>
                    </a:lnTo>
                    <a:lnTo>
                      <a:pt x="19" y="32"/>
                    </a:lnTo>
                    <a:lnTo>
                      <a:pt x="0" y="46"/>
                    </a:lnTo>
                    <a:lnTo>
                      <a:pt x="9" y="23"/>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4" name="Line 584"/>
              <p:cNvSpPr>
                <a:spLocks noChangeShapeType="1"/>
              </p:cNvSpPr>
              <p:nvPr/>
            </p:nvSpPr>
            <p:spPr bwMode="auto">
              <a:xfrm flipV="1">
                <a:off x="3768681" y="3946091"/>
                <a:ext cx="23982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5" name="Freeform 585"/>
              <p:cNvSpPr>
                <a:spLocks/>
              </p:cNvSpPr>
              <p:nvPr/>
            </p:nvSpPr>
            <p:spPr bwMode="auto">
              <a:xfrm>
                <a:off x="3988655" y="3908051"/>
                <a:ext cx="67811" cy="76081"/>
              </a:xfrm>
              <a:custGeom>
                <a:avLst/>
                <a:gdLst/>
                <a:ahLst/>
                <a:cxnLst>
                  <a:cxn ang="0">
                    <a:pos x="0" y="0"/>
                  </a:cxn>
                  <a:cxn ang="0">
                    <a:pos x="19" y="14"/>
                  </a:cxn>
                  <a:cxn ang="0">
                    <a:pos x="41" y="23"/>
                  </a:cxn>
                  <a:cxn ang="0">
                    <a:pos x="19" y="32"/>
                  </a:cxn>
                  <a:cxn ang="0">
                    <a:pos x="0" y="46"/>
                  </a:cxn>
                  <a:cxn ang="0">
                    <a:pos x="7" y="23"/>
                  </a:cxn>
                  <a:cxn ang="0">
                    <a:pos x="0" y="0"/>
                  </a:cxn>
                </a:cxnLst>
                <a:rect l="0" t="0" r="r" b="b"/>
                <a:pathLst>
                  <a:path w="41" h="46">
                    <a:moveTo>
                      <a:pt x="0" y="0"/>
                    </a:moveTo>
                    <a:lnTo>
                      <a:pt x="19" y="14"/>
                    </a:lnTo>
                    <a:lnTo>
                      <a:pt x="41" y="23"/>
                    </a:lnTo>
                    <a:lnTo>
                      <a:pt x="19" y="32"/>
                    </a:lnTo>
                    <a:lnTo>
                      <a:pt x="0" y="46"/>
                    </a:lnTo>
                    <a:lnTo>
                      <a:pt x="7"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6" name="Line 586"/>
              <p:cNvSpPr>
                <a:spLocks noChangeShapeType="1"/>
              </p:cNvSpPr>
              <p:nvPr/>
            </p:nvSpPr>
            <p:spPr bwMode="auto">
              <a:xfrm>
                <a:off x="3866264" y="4477005"/>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7" name="Freeform 587"/>
              <p:cNvSpPr>
                <a:spLocks/>
              </p:cNvSpPr>
              <p:nvPr/>
            </p:nvSpPr>
            <p:spPr bwMode="auto">
              <a:xfrm>
                <a:off x="3998579" y="4606013"/>
                <a:ext cx="76081" cy="72773"/>
              </a:xfrm>
              <a:custGeom>
                <a:avLst/>
                <a:gdLst/>
                <a:ahLst/>
                <a:cxnLst>
                  <a:cxn ang="0">
                    <a:pos x="32" y="0"/>
                  </a:cxn>
                  <a:cxn ang="0">
                    <a:pos x="35" y="15"/>
                  </a:cxn>
                  <a:cxn ang="0">
                    <a:pos x="39" y="30"/>
                  </a:cxn>
                  <a:cxn ang="0">
                    <a:pos x="46" y="44"/>
                  </a:cxn>
                  <a:cxn ang="0">
                    <a:pos x="30" y="38"/>
                  </a:cxn>
                  <a:cxn ang="0">
                    <a:pos x="15" y="33"/>
                  </a:cxn>
                  <a:cxn ang="0">
                    <a:pos x="0" y="32"/>
                  </a:cxn>
                  <a:cxn ang="0">
                    <a:pos x="23" y="21"/>
                  </a:cxn>
                  <a:cxn ang="0">
                    <a:pos x="32" y="0"/>
                  </a:cxn>
                </a:cxnLst>
                <a:rect l="0" t="0" r="r" b="b"/>
                <a:pathLst>
                  <a:path w="46" h="44">
                    <a:moveTo>
                      <a:pt x="32" y="0"/>
                    </a:moveTo>
                    <a:lnTo>
                      <a:pt x="35" y="15"/>
                    </a:lnTo>
                    <a:lnTo>
                      <a:pt x="39" y="30"/>
                    </a:lnTo>
                    <a:lnTo>
                      <a:pt x="46" y="44"/>
                    </a:lnTo>
                    <a:lnTo>
                      <a:pt x="30" y="38"/>
                    </a:lnTo>
                    <a:lnTo>
                      <a:pt x="15" y="33"/>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8" name="Line 588"/>
              <p:cNvSpPr>
                <a:spLocks noChangeShapeType="1"/>
              </p:cNvSpPr>
              <p:nvPr/>
            </p:nvSpPr>
            <p:spPr bwMode="auto">
              <a:xfrm flipV="1">
                <a:off x="3783567" y="4751559"/>
                <a:ext cx="239821" cy="330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9" name="Freeform 589"/>
              <p:cNvSpPr>
                <a:spLocks/>
              </p:cNvSpPr>
              <p:nvPr/>
            </p:nvSpPr>
            <p:spPr bwMode="auto">
              <a:xfrm>
                <a:off x="4003541" y="4713519"/>
                <a:ext cx="71119" cy="76081"/>
              </a:xfrm>
              <a:custGeom>
                <a:avLst/>
                <a:gdLst/>
                <a:ahLst/>
                <a:cxnLst>
                  <a:cxn ang="0">
                    <a:pos x="1" y="0"/>
                  </a:cxn>
                  <a:cxn ang="0">
                    <a:pos x="21" y="12"/>
                  </a:cxn>
                  <a:cxn ang="0">
                    <a:pos x="43" y="23"/>
                  </a:cxn>
                  <a:cxn ang="0">
                    <a:pos x="27" y="29"/>
                  </a:cxn>
                  <a:cxn ang="0">
                    <a:pos x="12" y="37"/>
                  </a:cxn>
                  <a:cxn ang="0">
                    <a:pos x="0" y="46"/>
                  </a:cxn>
                  <a:cxn ang="0">
                    <a:pos x="9" y="23"/>
                  </a:cxn>
                  <a:cxn ang="0">
                    <a:pos x="1" y="0"/>
                  </a:cxn>
                </a:cxnLst>
                <a:rect l="0" t="0" r="r" b="b"/>
                <a:pathLst>
                  <a:path w="43" h="46">
                    <a:moveTo>
                      <a:pt x="1" y="0"/>
                    </a:moveTo>
                    <a:lnTo>
                      <a:pt x="21" y="12"/>
                    </a:lnTo>
                    <a:lnTo>
                      <a:pt x="43" y="23"/>
                    </a:lnTo>
                    <a:lnTo>
                      <a:pt x="27" y="29"/>
                    </a:lnTo>
                    <a:lnTo>
                      <a:pt x="12" y="37"/>
                    </a:lnTo>
                    <a:lnTo>
                      <a:pt x="0" y="46"/>
                    </a:lnTo>
                    <a:lnTo>
                      <a:pt x="9" y="23"/>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0" name="Line 590"/>
              <p:cNvSpPr>
                <a:spLocks noChangeShapeType="1"/>
              </p:cNvSpPr>
              <p:nvPr/>
            </p:nvSpPr>
            <p:spPr bwMode="auto">
              <a:xfrm>
                <a:off x="1162075"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1" name="Line 591"/>
              <p:cNvSpPr>
                <a:spLocks noChangeShapeType="1"/>
              </p:cNvSpPr>
              <p:nvPr/>
            </p:nvSpPr>
            <p:spPr bwMode="auto">
              <a:xfrm>
                <a:off x="2063471"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2" name="Line 592"/>
              <p:cNvSpPr>
                <a:spLocks noChangeShapeType="1"/>
              </p:cNvSpPr>
              <p:nvPr/>
            </p:nvSpPr>
            <p:spPr bwMode="auto">
              <a:xfrm>
                <a:off x="6798696"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3" name="Line 593"/>
              <p:cNvSpPr>
                <a:spLocks noChangeShapeType="1"/>
              </p:cNvSpPr>
              <p:nvPr/>
            </p:nvSpPr>
            <p:spPr bwMode="auto">
              <a:xfrm>
                <a:off x="7604164"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4" name="Rectangle 594"/>
              <p:cNvSpPr>
                <a:spLocks noChangeArrowheads="1"/>
              </p:cNvSpPr>
              <p:nvPr/>
            </p:nvSpPr>
            <p:spPr bwMode="auto">
              <a:xfrm>
                <a:off x="333452" y="1924979"/>
                <a:ext cx="8190301" cy="74427"/>
              </a:xfrm>
              <a:prstGeom prst="rect">
                <a:avLst/>
              </a:prstGeom>
              <a:solidFill>
                <a:srgbClr val="999999"/>
              </a:solidFill>
              <a:ln w="0">
                <a:solidFill>
                  <a:srgbClr val="999999"/>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5" name="Line 595"/>
              <p:cNvSpPr>
                <a:spLocks noChangeShapeType="1"/>
              </p:cNvSpPr>
              <p:nvPr/>
            </p:nvSpPr>
            <p:spPr bwMode="auto">
              <a:xfrm flipH="1">
                <a:off x="333452" y="1999406"/>
                <a:ext cx="819030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6" name="Line 596"/>
              <p:cNvSpPr>
                <a:spLocks noChangeShapeType="1"/>
              </p:cNvSpPr>
              <p:nvPr/>
            </p:nvSpPr>
            <p:spPr bwMode="auto">
              <a:xfrm flipV="1">
                <a:off x="333452" y="1924979"/>
                <a:ext cx="1654" cy="7442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7" name="Line 597"/>
              <p:cNvSpPr>
                <a:spLocks noChangeShapeType="1"/>
              </p:cNvSpPr>
              <p:nvPr/>
            </p:nvSpPr>
            <p:spPr bwMode="auto">
              <a:xfrm>
                <a:off x="333452" y="1924979"/>
                <a:ext cx="819030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8" name="Line 598"/>
              <p:cNvSpPr>
                <a:spLocks noChangeShapeType="1"/>
              </p:cNvSpPr>
              <p:nvPr/>
            </p:nvSpPr>
            <p:spPr bwMode="auto">
              <a:xfrm>
                <a:off x="8523753" y="1924979"/>
                <a:ext cx="1654" cy="7442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9" name="Freeform 599"/>
              <p:cNvSpPr>
                <a:spLocks/>
              </p:cNvSpPr>
              <p:nvPr/>
            </p:nvSpPr>
            <p:spPr bwMode="auto">
              <a:xfrm>
                <a:off x="8500598" y="1855513"/>
                <a:ext cx="137277" cy="208396"/>
              </a:xfrm>
              <a:custGeom>
                <a:avLst/>
                <a:gdLst/>
                <a:ahLst/>
                <a:cxnLst>
                  <a:cxn ang="0">
                    <a:pos x="0" y="0"/>
                  </a:cxn>
                  <a:cxn ang="0">
                    <a:pos x="83" y="63"/>
                  </a:cxn>
                  <a:cxn ang="0">
                    <a:pos x="0" y="126"/>
                  </a:cxn>
                  <a:cxn ang="0">
                    <a:pos x="0" y="0"/>
                  </a:cxn>
                </a:cxnLst>
                <a:rect l="0" t="0" r="r" b="b"/>
                <a:pathLst>
                  <a:path w="83" h="126">
                    <a:moveTo>
                      <a:pt x="0" y="0"/>
                    </a:moveTo>
                    <a:lnTo>
                      <a:pt x="83" y="63"/>
                    </a:lnTo>
                    <a:lnTo>
                      <a:pt x="0" y="126"/>
                    </a:lnTo>
                    <a:lnTo>
                      <a:pt x="0" y="0"/>
                    </a:lnTo>
                    <a:close/>
                  </a:path>
                </a:pathLst>
              </a:custGeom>
              <a:solidFill>
                <a:srgbClr val="999999"/>
              </a:solidFill>
              <a:ln w="0">
                <a:solidFill>
                  <a:srgbClr val="999999"/>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0" name="Line 600"/>
              <p:cNvSpPr>
                <a:spLocks noChangeShapeType="1"/>
              </p:cNvSpPr>
              <p:nvPr/>
            </p:nvSpPr>
            <p:spPr bwMode="auto">
              <a:xfrm>
                <a:off x="8500598" y="2006022"/>
                <a:ext cx="1654" cy="578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1" name="Line 601"/>
              <p:cNvSpPr>
                <a:spLocks noChangeShapeType="1"/>
              </p:cNvSpPr>
              <p:nvPr/>
            </p:nvSpPr>
            <p:spPr bwMode="auto">
              <a:xfrm flipV="1">
                <a:off x="8500598" y="1959711"/>
                <a:ext cx="137277" cy="10419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2" name="Line 602"/>
              <p:cNvSpPr>
                <a:spLocks noChangeShapeType="1"/>
              </p:cNvSpPr>
              <p:nvPr/>
            </p:nvSpPr>
            <p:spPr bwMode="auto">
              <a:xfrm flipH="1" flipV="1">
                <a:off x="8500598" y="1855513"/>
                <a:ext cx="137277" cy="10419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3" name="Line 603"/>
              <p:cNvSpPr>
                <a:spLocks noChangeShapeType="1"/>
              </p:cNvSpPr>
              <p:nvPr/>
            </p:nvSpPr>
            <p:spPr bwMode="auto">
              <a:xfrm>
                <a:off x="8500598" y="1855513"/>
                <a:ext cx="1654" cy="5954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4" name="Line 604"/>
              <p:cNvSpPr>
                <a:spLocks noChangeShapeType="1"/>
              </p:cNvSpPr>
              <p:nvPr/>
            </p:nvSpPr>
            <p:spPr bwMode="auto">
              <a:xfrm>
                <a:off x="1076070" y="2652712"/>
                <a:ext cx="16870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5" name="Freeform 605"/>
              <p:cNvSpPr>
                <a:spLocks/>
              </p:cNvSpPr>
              <p:nvPr/>
            </p:nvSpPr>
            <p:spPr bwMode="auto">
              <a:xfrm>
                <a:off x="1228232" y="2616325"/>
                <a:ext cx="62850" cy="71119"/>
              </a:xfrm>
              <a:custGeom>
                <a:avLst/>
                <a:gdLst/>
                <a:ahLst/>
                <a:cxnLst>
                  <a:cxn ang="0">
                    <a:pos x="0" y="0"/>
                  </a:cxn>
                  <a:cxn ang="0">
                    <a:pos x="10" y="9"/>
                  </a:cxn>
                  <a:cxn ang="0">
                    <a:pos x="38" y="22"/>
                  </a:cxn>
                  <a:cxn ang="0">
                    <a:pos x="10" y="34"/>
                  </a:cxn>
                  <a:cxn ang="0">
                    <a:pos x="0" y="43"/>
                  </a:cxn>
                  <a:cxn ang="0">
                    <a:pos x="7" y="22"/>
                  </a:cxn>
                  <a:cxn ang="0">
                    <a:pos x="0" y="0"/>
                  </a:cxn>
                </a:cxnLst>
                <a:rect l="0" t="0" r="r" b="b"/>
                <a:pathLst>
                  <a:path w="38" h="43">
                    <a:moveTo>
                      <a:pt x="0" y="0"/>
                    </a:moveTo>
                    <a:lnTo>
                      <a:pt x="10" y="9"/>
                    </a:lnTo>
                    <a:lnTo>
                      <a:pt x="38" y="22"/>
                    </a:lnTo>
                    <a:lnTo>
                      <a:pt x="10" y="34"/>
                    </a:lnTo>
                    <a:lnTo>
                      <a:pt x="0" y="43"/>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6" name="Line 606"/>
              <p:cNvSpPr>
                <a:spLocks noChangeShapeType="1"/>
              </p:cNvSpPr>
              <p:nvPr/>
            </p:nvSpPr>
            <p:spPr bwMode="auto">
              <a:xfrm>
                <a:off x="1992352" y="2652712"/>
                <a:ext cx="17201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7" name="Freeform 607"/>
              <p:cNvSpPr>
                <a:spLocks/>
              </p:cNvSpPr>
              <p:nvPr/>
            </p:nvSpPr>
            <p:spPr bwMode="auto">
              <a:xfrm>
                <a:off x="2144514" y="2616325"/>
                <a:ext cx="62850" cy="71119"/>
              </a:xfrm>
              <a:custGeom>
                <a:avLst/>
                <a:gdLst/>
                <a:ahLst/>
                <a:cxnLst>
                  <a:cxn ang="0">
                    <a:pos x="0" y="0"/>
                  </a:cxn>
                  <a:cxn ang="0">
                    <a:pos x="18" y="12"/>
                  </a:cxn>
                  <a:cxn ang="0">
                    <a:pos x="38" y="22"/>
                  </a:cxn>
                  <a:cxn ang="0">
                    <a:pos x="18" y="31"/>
                  </a:cxn>
                  <a:cxn ang="0">
                    <a:pos x="0" y="43"/>
                  </a:cxn>
                  <a:cxn ang="0">
                    <a:pos x="8" y="22"/>
                  </a:cxn>
                  <a:cxn ang="0">
                    <a:pos x="0" y="0"/>
                  </a:cxn>
                </a:cxnLst>
                <a:rect l="0" t="0" r="r" b="b"/>
                <a:pathLst>
                  <a:path w="38" h="43">
                    <a:moveTo>
                      <a:pt x="0" y="0"/>
                    </a:moveTo>
                    <a:lnTo>
                      <a:pt x="18" y="12"/>
                    </a:lnTo>
                    <a:lnTo>
                      <a:pt x="38" y="22"/>
                    </a:lnTo>
                    <a:lnTo>
                      <a:pt x="18" y="31"/>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8" name="Line 608"/>
              <p:cNvSpPr>
                <a:spLocks noChangeShapeType="1"/>
              </p:cNvSpPr>
              <p:nvPr/>
            </p:nvSpPr>
            <p:spPr bwMode="auto">
              <a:xfrm>
                <a:off x="1995660" y="3415177"/>
                <a:ext cx="133638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9" name="Freeform 610"/>
              <p:cNvSpPr>
                <a:spLocks/>
              </p:cNvSpPr>
              <p:nvPr/>
            </p:nvSpPr>
            <p:spPr bwMode="auto">
              <a:xfrm>
                <a:off x="3310540" y="3380444"/>
                <a:ext cx="64504" cy="69465"/>
              </a:xfrm>
              <a:custGeom>
                <a:avLst/>
                <a:gdLst/>
                <a:ahLst/>
                <a:cxnLst>
                  <a:cxn ang="0">
                    <a:pos x="0" y="0"/>
                  </a:cxn>
                  <a:cxn ang="0">
                    <a:pos x="19" y="12"/>
                  </a:cxn>
                  <a:cxn ang="0">
                    <a:pos x="39" y="21"/>
                  </a:cxn>
                  <a:cxn ang="0">
                    <a:pos x="19" y="30"/>
                  </a:cxn>
                  <a:cxn ang="0">
                    <a:pos x="0" y="42"/>
                  </a:cxn>
                  <a:cxn ang="0">
                    <a:pos x="8" y="21"/>
                  </a:cxn>
                  <a:cxn ang="0">
                    <a:pos x="0" y="0"/>
                  </a:cxn>
                </a:cxnLst>
                <a:rect l="0" t="0" r="r" b="b"/>
                <a:pathLst>
                  <a:path w="39" h="42">
                    <a:moveTo>
                      <a:pt x="0" y="0"/>
                    </a:moveTo>
                    <a:lnTo>
                      <a:pt x="19" y="12"/>
                    </a:lnTo>
                    <a:lnTo>
                      <a:pt x="39" y="21"/>
                    </a:lnTo>
                    <a:lnTo>
                      <a:pt x="19" y="30"/>
                    </a:lnTo>
                    <a:lnTo>
                      <a:pt x="0" y="42"/>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0" name="Line 611"/>
              <p:cNvSpPr>
                <a:spLocks noChangeShapeType="1"/>
              </p:cNvSpPr>
              <p:nvPr/>
            </p:nvSpPr>
            <p:spPr bwMode="auto">
              <a:xfrm flipV="1">
                <a:off x="2093242" y="2773449"/>
                <a:ext cx="1654" cy="64172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1" name="Line 612"/>
              <p:cNvSpPr>
                <a:spLocks noChangeShapeType="1"/>
              </p:cNvSpPr>
              <p:nvPr/>
            </p:nvSpPr>
            <p:spPr bwMode="auto">
              <a:xfrm>
                <a:off x="2093242" y="2773449"/>
                <a:ext cx="8435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2" name="Freeform 613"/>
              <p:cNvSpPr>
                <a:spLocks/>
              </p:cNvSpPr>
              <p:nvPr/>
            </p:nvSpPr>
            <p:spPr bwMode="auto">
              <a:xfrm>
                <a:off x="2159399" y="2738716"/>
                <a:ext cx="62850" cy="67811"/>
              </a:xfrm>
              <a:custGeom>
                <a:avLst/>
                <a:gdLst/>
                <a:ahLst/>
                <a:cxnLst>
                  <a:cxn ang="0">
                    <a:pos x="0" y="0"/>
                  </a:cxn>
                  <a:cxn ang="0">
                    <a:pos x="17" y="10"/>
                  </a:cxn>
                  <a:cxn ang="0">
                    <a:pos x="38" y="21"/>
                  </a:cxn>
                  <a:cxn ang="0">
                    <a:pos x="17" y="30"/>
                  </a:cxn>
                  <a:cxn ang="0">
                    <a:pos x="0" y="41"/>
                  </a:cxn>
                  <a:cxn ang="0">
                    <a:pos x="8" y="21"/>
                  </a:cxn>
                  <a:cxn ang="0">
                    <a:pos x="0" y="0"/>
                  </a:cxn>
                </a:cxnLst>
                <a:rect l="0" t="0" r="r" b="b"/>
                <a:pathLst>
                  <a:path w="38" h="41">
                    <a:moveTo>
                      <a:pt x="0" y="0"/>
                    </a:moveTo>
                    <a:lnTo>
                      <a:pt x="17" y="10"/>
                    </a:lnTo>
                    <a:lnTo>
                      <a:pt x="38" y="21"/>
                    </a:lnTo>
                    <a:lnTo>
                      <a:pt x="17" y="30"/>
                    </a:lnTo>
                    <a:lnTo>
                      <a:pt x="0" y="41"/>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3" name="Line 614"/>
              <p:cNvSpPr>
                <a:spLocks noChangeShapeType="1"/>
              </p:cNvSpPr>
              <p:nvPr/>
            </p:nvSpPr>
            <p:spPr bwMode="auto">
              <a:xfrm>
                <a:off x="7172486" y="2427776"/>
                <a:ext cx="1654" cy="90470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4" name="Freeform 615"/>
              <p:cNvSpPr>
                <a:spLocks/>
              </p:cNvSpPr>
              <p:nvPr/>
            </p:nvSpPr>
            <p:spPr bwMode="auto">
              <a:xfrm>
                <a:off x="7139407" y="3310979"/>
                <a:ext cx="69465" cy="64504"/>
              </a:xfrm>
              <a:custGeom>
                <a:avLst/>
                <a:gdLst/>
                <a:ahLst/>
                <a:cxnLst>
                  <a:cxn ang="0">
                    <a:pos x="0" y="0"/>
                  </a:cxn>
                  <a:cxn ang="0">
                    <a:pos x="20" y="8"/>
                  </a:cxn>
                  <a:cxn ang="0">
                    <a:pos x="42" y="0"/>
                  </a:cxn>
                  <a:cxn ang="0">
                    <a:pos x="29" y="19"/>
                  </a:cxn>
                  <a:cxn ang="0">
                    <a:pos x="20" y="39"/>
                  </a:cxn>
                  <a:cxn ang="0">
                    <a:pos x="11" y="19"/>
                  </a:cxn>
                  <a:cxn ang="0">
                    <a:pos x="0" y="0"/>
                  </a:cxn>
                </a:cxnLst>
                <a:rect l="0" t="0" r="r" b="b"/>
                <a:pathLst>
                  <a:path w="42" h="39">
                    <a:moveTo>
                      <a:pt x="0" y="0"/>
                    </a:moveTo>
                    <a:lnTo>
                      <a:pt x="20" y="8"/>
                    </a:lnTo>
                    <a:lnTo>
                      <a:pt x="42" y="0"/>
                    </a:lnTo>
                    <a:lnTo>
                      <a:pt x="29" y="19"/>
                    </a:lnTo>
                    <a:lnTo>
                      <a:pt x="20" y="39"/>
                    </a:lnTo>
                    <a:lnTo>
                      <a:pt x="11" y="1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5" name="Line 616"/>
              <p:cNvSpPr>
                <a:spLocks noChangeShapeType="1"/>
              </p:cNvSpPr>
              <p:nvPr/>
            </p:nvSpPr>
            <p:spPr bwMode="auto">
              <a:xfrm>
                <a:off x="7208872" y="4372807"/>
                <a:ext cx="1654" cy="99070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6" name="Line 617"/>
              <p:cNvSpPr>
                <a:spLocks noChangeShapeType="1"/>
              </p:cNvSpPr>
              <p:nvPr/>
            </p:nvSpPr>
            <p:spPr bwMode="auto">
              <a:xfrm flipH="1">
                <a:off x="2988022" y="5363516"/>
                <a:ext cx="42208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7" name="Line 618"/>
              <p:cNvSpPr>
                <a:spLocks noChangeShapeType="1"/>
              </p:cNvSpPr>
              <p:nvPr/>
            </p:nvSpPr>
            <p:spPr bwMode="auto">
              <a:xfrm flipV="1">
                <a:off x="2988022" y="4347998"/>
                <a:ext cx="1654" cy="101551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8" name="Line 619"/>
              <p:cNvSpPr>
                <a:spLocks noChangeShapeType="1"/>
              </p:cNvSpPr>
              <p:nvPr/>
            </p:nvSpPr>
            <p:spPr bwMode="auto">
              <a:xfrm>
                <a:off x="2983060" y="4347998"/>
                <a:ext cx="38702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9" name="Freeform 620"/>
              <p:cNvSpPr>
                <a:spLocks/>
              </p:cNvSpPr>
              <p:nvPr/>
            </p:nvSpPr>
            <p:spPr bwMode="auto">
              <a:xfrm>
                <a:off x="3351889" y="4311612"/>
                <a:ext cx="62850" cy="71119"/>
              </a:xfrm>
              <a:custGeom>
                <a:avLst/>
                <a:gdLst/>
                <a:ahLst/>
                <a:cxnLst>
                  <a:cxn ang="0">
                    <a:pos x="0" y="0"/>
                  </a:cxn>
                  <a:cxn ang="0">
                    <a:pos x="11" y="10"/>
                  </a:cxn>
                  <a:cxn ang="0">
                    <a:pos x="38" y="22"/>
                  </a:cxn>
                  <a:cxn ang="0">
                    <a:pos x="11" y="34"/>
                  </a:cxn>
                  <a:cxn ang="0">
                    <a:pos x="0" y="43"/>
                  </a:cxn>
                  <a:cxn ang="0">
                    <a:pos x="7" y="22"/>
                  </a:cxn>
                  <a:cxn ang="0">
                    <a:pos x="0" y="0"/>
                  </a:cxn>
                </a:cxnLst>
                <a:rect l="0" t="0" r="r" b="b"/>
                <a:pathLst>
                  <a:path w="38" h="43">
                    <a:moveTo>
                      <a:pt x="0" y="0"/>
                    </a:moveTo>
                    <a:lnTo>
                      <a:pt x="11" y="10"/>
                    </a:lnTo>
                    <a:lnTo>
                      <a:pt x="38" y="22"/>
                    </a:lnTo>
                    <a:lnTo>
                      <a:pt x="11" y="34"/>
                    </a:lnTo>
                    <a:lnTo>
                      <a:pt x="0" y="43"/>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0" name="Line 621"/>
              <p:cNvSpPr>
                <a:spLocks noChangeShapeType="1"/>
              </p:cNvSpPr>
              <p:nvPr/>
            </p:nvSpPr>
            <p:spPr bwMode="auto">
              <a:xfrm>
                <a:off x="6668034" y="4075098"/>
                <a:ext cx="1654" cy="43498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1" name="Line 622"/>
              <p:cNvSpPr>
                <a:spLocks noChangeShapeType="1"/>
              </p:cNvSpPr>
              <p:nvPr/>
            </p:nvSpPr>
            <p:spPr bwMode="auto">
              <a:xfrm>
                <a:off x="6668034" y="4510084"/>
                <a:ext cx="171017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2" name="Freeform 623"/>
              <p:cNvSpPr>
                <a:spLocks/>
              </p:cNvSpPr>
              <p:nvPr/>
            </p:nvSpPr>
            <p:spPr bwMode="auto">
              <a:xfrm>
                <a:off x="8356705" y="4473697"/>
                <a:ext cx="62850" cy="71119"/>
              </a:xfrm>
              <a:custGeom>
                <a:avLst/>
                <a:gdLst/>
                <a:ahLst/>
                <a:cxnLst>
                  <a:cxn ang="0">
                    <a:pos x="0" y="0"/>
                  </a:cxn>
                  <a:cxn ang="0">
                    <a:pos x="19" y="12"/>
                  </a:cxn>
                  <a:cxn ang="0">
                    <a:pos x="38" y="22"/>
                  </a:cxn>
                  <a:cxn ang="0">
                    <a:pos x="19" y="31"/>
                  </a:cxn>
                  <a:cxn ang="0">
                    <a:pos x="0" y="43"/>
                  </a:cxn>
                  <a:cxn ang="0">
                    <a:pos x="8" y="22"/>
                  </a:cxn>
                  <a:cxn ang="0">
                    <a:pos x="0" y="0"/>
                  </a:cxn>
                </a:cxnLst>
                <a:rect l="0" t="0" r="r" b="b"/>
                <a:pathLst>
                  <a:path w="38" h="43">
                    <a:moveTo>
                      <a:pt x="0" y="0"/>
                    </a:moveTo>
                    <a:lnTo>
                      <a:pt x="19" y="12"/>
                    </a:lnTo>
                    <a:lnTo>
                      <a:pt x="38" y="22"/>
                    </a:lnTo>
                    <a:lnTo>
                      <a:pt x="19" y="31"/>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3" name="Freeform 624"/>
              <p:cNvSpPr>
                <a:spLocks/>
              </p:cNvSpPr>
              <p:nvPr/>
            </p:nvSpPr>
            <p:spPr bwMode="auto">
              <a:xfrm>
                <a:off x="4109392" y="3107544"/>
                <a:ext cx="87659" cy="117430"/>
              </a:xfrm>
              <a:custGeom>
                <a:avLst/>
                <a:gdLst/>
                <a:ahLst/>
                <a:cxnLst>
                  <a:cxn ang="0">
                    <a:pos x="20" y="0"/>
                  </a:cxn>
                  <a:cxn ang="0">
                    <a:pos x="34" y="0"/>
                  </a:cxn>
                  <a:cxn ang="0">
                    <a:pos x="46" y="3"/>
                  </a:cxn>
                  <a:cxn ang="0">
                    <a:pos x="50" y="4"/>
                  </a:cxn>
                  <a:cxn ang="0">
                    <a:pos x="50" y="15"/>
                  </a:cxn>
                  <a:cxn ang="0">
                    <a:pos x="46" y="12"/>
                  </a:cxn>
                  <a:cxn ang="0">
                    <a:pos x="40" y="10"/>
                  </a:cxn>
                  <a:cxn ang="0">
                    <a:pos x="34" y="7"/>
                  </a:cxn>
                  <a:cxn ang="0">
                    <a:pos x="21" y="7"/>
                  </a:cxn>
                  <a:cxn ang="0">
                    <a:pos x="15" y="10"/>
                  </a:cxn>
                  <a:cxn ang="0">
                    <a:pos x="11" y="15"/>
                  </a:cxn>
                  <a:cxn ang="0">
                    <a:pos x="11" y="23"/>
                  </a:cxn>
                  <a:cxn ang="0">
                    <a:pos x="12" y="26"/>
                  </a:cxn>
                  <a:cxn ang="0">
                    <a:pos x="15" y="27"/>
                  </a:cxn>
                  <a:cxn ang="0">
                    <a:pos x="24" y="30"/>
                  </a:cxn>
                  <a:cxn ang="0">
                    <a:pos x="29" y="30"/>
                  </a:cxn>
                  <a:cxn ang="0">
                    <a:pos x="34" y="32"/>
                  </a:cxn>
                  <a:cxn ang="0">
                    <a:pos x="38" y="32"/>
                  </a:cxn>
                  <a:cxn ang="0">
                    <a:pos x="44" y="35"/>
                  </a:cxn>
                  <a:cxn ang="0">
                    <a:pos x="49" y="38"/>
                  </a:cxn>
                  <a:cxn ang="0">
                    <a:pos x="52" y="42"/>
                  </a:cxn>
                  <a:cxn ang="0">
                    <a:pos x="53" y="45"/>
                  </a:cxn>
                  <a:cxn ang="0">
                    <a:pos x="53" y="55"/>
                  </a:cxn>
                  <a:cxn ang="0">
                    <a:pos x="52" y="58"/>
                  </a:cxn>
                  <a:cxn ang="0">
                    <a:pos x="49" y="62"/>
                  </a:cxn>
                  <a:cxn ang="0">
                    <a:pos x="46" y="65"/>
                  </a:cxn>
                  <a:cxn ang="0">
                    <a:pos x="43" y="67"/>
                  </a:cxn>
                  <a:cxn ang="0">
                    <a:pos x="38" y="70"/>
                  </a:cxn>
                  <a:cxn ang="0">
                    <a:pos x="32" y="71"/>
                  </a:cxn>
                  <a:cxn ang="0">
                    <a:pos x="18" y="71"/>
                  </a:cxn>
                  <a:cxn ang="0">
                    <a:pos x="6" y="68"/>
                  </a:cxn>
                  <a:cxn ang="0">
                    <a:pos x="0" y="65"/>
                  </a:cxn>
                  <a:cxn ang="0">
                    <a:pos x="0" y="55"/>
                  </a:cxn>
                  <a:cxn ang="0">
                    <a:pos x="12" y="61"/>
                  </a:cxn>
                  <a:cxn ang="0">
                    <a:pos x="20" y="62"/>
                  </a:cxn>
                  <a:cxn ang="0">
                    <a:pos x="26" y="64"/>
                  </a:cxn>
                  <a:cxn ang="0">
                    <a:pos x="30" y="62"/>
                  </a:cxn>
                  <a:cxn ang="0">
                    <a:pos x="35" y="62"/>
                  </a:cxn>
                  <a:cxn ang="0">
                    <a:pos x="40" y="59"/>
                  </a:cxn>
                  <a:cxn ang="0">
                    <a:pos x="41" y="58"/>
                  </a:cxn>
                  <a:cxn ang="0">
                    <a:pos x="44" y="52"/>
                  </a:cxn>
                  <a:cxn ang="0">
                    <a:pos x="43" y="47"/>
                  </a:cxn>
                  <a:cxn ang="0">
                    <a:pos x="41" y="44"/>
                  </a:cxn>
                  <a:cxn ang="0">
                    <a:pos x="35" y="41"/>
                  </a:cxn>
                  <a:cxn ang="0">
                    <a:pos x="27" y="39"/>
                  </a:cxn>
                  <a:cxn ang="0">
                    <a:pos x="23" y="39"/>
                  </a:cxn>
                  <a:cxn ang="0">
                    <a:pos x="18" y="38"/>
                  </a:cxn>
                  <a:cxn ang="0">
                    <a:pos x="12" y="36"/>
                  </a:cxn>
                  <a:cxn ang="0">
                    <a:pos x="8" y="35"/>
                  </a:cxn>
                  <a:cxn ang="0">
                    <a:pos x="5" y="32"/>
                  </a:cxn>
                  <a:cxn ang="0">
                    <a:pos x="3" y="29"/>
                  </a:cxn>
                  <a:cxn ang="0">
                    <a:pos x="0" y="19"/>
                  </a:cxn>
                  <a:cxn ang="0">
                    <a:pos x="1" y="13"/>
                  </a:cxn>
                  <a:cxn ang="0">
                    <a:pos x="3" y="9"/>
                  </a:cxn>
                  <a:cxn ang="0">
                    <a:pos x="8" y="4"/>
                  </a:cxn>
                  <a:cxn ang="0">
                    <a:pos x="14" y="1"/>
                  </a:cxn>
                  <a:cxn ang="0">
                    <a:pos x="20" y="0"/>
                  </a:cxn>
                </a:cxnLst>
                <a:rect l="0" t="0" r="r" b="b"/>
                <a:pathLst>
                  <a:path w="53" h="71">
                    <a:moveTo>
                      <a:pt x="20" y="0"/>
                    </a:moveTo>
                    <a:lnTo>
                      <a:pt x="34" y="0"/>
                    </a:lnTo>
                    <a:lnTo>
                      <a:pt x="46" y="3"/>
                    </a:lnTo>
                    <a:lnTo>
                      <a:pt x="50" y="4"/>
                    </a:lnTo>
                    <a:lnTo>
                      <a:pt x="50" y="15"/>
                    </a:lnTo>
                    <a:lnTo>
                      <a:pt x="46" y="12"/>
                    </a:lnTo>
                    <a:lnTo>
                      <a:pt x="40" y="10"/>
                    </a:lnTo>
                    <a:lnTo>
                      <a:pt x="34" y="7"/>
                    </a:lnTo>
                    <a:lnTo>
                      <a:pt x="21" y="7"/>
                    </a:lnTo>
                    <a:lnTo>
                      <a:pt x="15" y="10"/>
                    </a:lnTo>
                    <a:lnTo>
                      <a:pt x="11" y="15"/>
                    </a:lnTo>
                    <a:lnTo>
                      <a:pt x="11" y="23"/>
                    </a:lnTo>
                    <a:lnTo>
                      <a:pt x="12" y="26"/>
                    </a:lnTo>
                    <a:lnTo>
                      <a:pt x="15" y="27"/>
                    </a:lnTo>
                    <a:lnTo>
                      <a:pt x="24" y="30"/>
                    </a:lnTo>
                    <a:lnTo>
                      <a:pt x="29" y="30"/>
                    </a:lnTo>
                    <a:lnTo>
                      <a:pt x="34" y="32"/>
                    </a:lnTo>
                    <a:lnTo>
                      <a:pt x="38" y="32"/>
                    </a:lnTo>
                    <a:lnTo>
                      <a:pt x="44" y="35"/>
                    </a:lnTo>
                    <a:lnTo>
                      <a:pt x="49" y="38"/>
                    </a:lnTo>
                    <a:lnTo>
                      <a:pt x="52" y="42"/>
                    </a:lnTo>
                    <a:lnTo>
                      <a:pt x="53" y="45"/>
                    </a:lnTo>
                    <a:lnTo>
                      <a:pt x="53" y="55"/>
                    </a:lnTo>
                    <a:lnTo>
                      <a:pt x="52" y="58"/>
                    </a:lnTo>
                    <a:lnTo>
                      <a:pt x="49" y="62"/>
                    </a:lnTo>
                    <a:lnTo>
                      <a:pt x="46" y="65"/>
                    </a:lnTo>
                    <a:lnTo>
                      <a:pt x="43" y="67"/>
                    </a:lnTo>
                    <a:lnTo>
                      <a:pt x="38" y="70"/>
                    </a:lnTo>
                    <a:lnTo>
                      <a:pt x="32" y="71"/>
                    </a:lnTo>
                    <a:lnTo>
                      <a:pt x="18" y="71"/>
                    </a:lnTo>
                    <a:lnTo>
                      <a:pt x="6" y="68"/>
                    </a:lnTo>
                    <a:lnTo>
                      <a:pt x="0" y="65"/>
                    </a:lnTo>
                    <a:lnTo>
                      <a:pt x="0" y="55"/>
                    </a:lnTo>
                    <a:lnTo>
                      <a:pt x="12" y="61"/>
                    </a:lnTo>
                    <a:lnTo>
                      <a:pt x="20" y="62"/>
                    </a:lnTo>
                    <a:lnTo>
                      <a:pt x="26" y="64"/>
                    </a:lnTo>
                    <a:lnTo>
                      <a:pt x="30" y="62"/>
                    </a:lnTo>
                    <a:lnTo>
                      <a:pt x="35" y="62"/>
                    </a:lnTo>
                    <a:lnTo>
                      <a:pt x="40" y="59"/>
                    </a:lnTo>
                    <a:lnTo>
                      <a:pt x="41" y="58"/>
                    </a:lnTo>
                    <a:lnTo>
                      <a:pt x="44" y="52"/>
                    </a:lnTo>
                    <a:lnTo>
                      <a:pt x="43" y="47"/>
                    </a:lnTo>
                    <a:lnTo>
                      <a:pt x="41" y="44"/>
                    </a:lnTo>
                    <a:lnTo>
                      <a:pt x="35" y="41"/>
                    </a:lnTo>
                    <a:lnTo>
                      <a:pt x="27" y="39"/>
                    </a:lnTo>
                    <a:lnTo>
                      <a:pt x="23" y="39"/>
                    </a:lnTo>
                    <a:lnTo>
                      <a:pt x="18" y="38"/>
                    </a:lnTo>
                    <a:lnTo>
                      <a:pt x="12" y="36"/>
                    </a:lnTo>
                    <a:lnTo>
                      <a:pt x="8" y="35"/>
                    </a:lnTo>
                    <a:lnTo>
                      <a:pt x="5" y="32"/>
                    </a:lnTo>
                    <a:lnTo>
                      <a:pt x="3" y="29"/>
                    </a:lnTo>
                    <a:lnTo>
                      <a:pt x="0" y="19"/>
                    </a:lnTo>
                    <a:lnTo>
                      <a:pt x="1"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4" name="Freeform 625"/>
              <p:cNvSpPr>
                <a:spLocks/>
              </p:cNvSpPr>
              <p:nvPr/>
            </p:nvSpPr>
            <p:spPr bwMode="auto">
              <a:xfrm>
                <a:off x="4913206" y="3107544"/>
                <a:ext cx="87659" cy="117430"/>
              </a:xfrm>
              <a:custGeom>
                <a:avLst/>
                <a:gdLst/>
                <a:ahLst/>
                <a:cxnLst>
                  <a:cxn ang="0">
                    <a:pos x="19" y="0"/>
                  </a:cxn>
                  <a:cxn ang="0">
                    <a:pos x="33" y="0"/>
                  </a:cxn>
                  <a:cxn ang="0">
                    <a:pos x="45" y="3"/>
                  </a:cxn>
                  <a:cxn ang="0">
                    <a:pos x="50" y="4"/>
                  </a:cxn>
                  <a:cxn ang="0">
                    <a:pos x="50" y="15"/>
                  </a:cxn>
                  <a:cxn ang="0">
                    <a:pos x="45" y="12"/>
                  </a:cxn>
                  <a:cxn ang="0">
                    <a:pos x="39" y="10"/>
                  </a:cxn>
                  <a:cxn ang="0">
                    <a:pos x="33" y="7"/>
                  </a:cxn>
                  <a:cxn ang="0">
                    <a:pos x="21" y="7"/>
                  </a:cxn>
                  <a:cxn ang="0">
                    <a:pos x="15" y="10"/>
                  </a:cxn>
                  <a:cxn ang="0">
                    <a:pos x="10" y="15"/>
                  </a:cxn>
                  <a:cxn ang="0">
                    <a:pos x="10" y="23"/>
                  </a:cxn>
                  <a:cxn ang="0">
                    <a:pos x="12" y="26"/>
                  </a:cxn>
                  <a:cxn ang="0">
                    <a:pos x="15" y="27"/>
                  </a:cxn>
                  <a:cxn ang="0">
                    <a:pos x="24" y="30"/>
                  </a:cxn>
                  <a:cxn ang="0">
                    <a:pos x="29" y="30"/>
                  </a:cxn>
                  <a:cxn ang="0">
                    <a:pos x="33" y="32"/>
                  </a:cxn>
                  <a:cxn ang="0">
                    <a:pos x="38" y="32"/>
                  </a:cxn>
                  <a:cxn ang="0">
                    <a:pos x="44" y="35"/>
                  </a:cxn>
                  <a:cxn ang="0">
                    <a:pos x="48" y="38"/>
                  </a:cxn>
                  <a:cxn ang="0">
                    <a:pos x="51" y="42"/>
                  </a:cxn>
                  <a:cxn ang="0">
                    <a:pos x="53" y="45"/>
                  </a:cxn>
                  <a:cxn ang="0">
                    <a:pos x="53" y="55"/>
                  </a:cxn>
                  <a:cxn ang="0">
                    <a:pos x="51" y="58"/>
                  </a:cxn>
                  <a:cxn ang="0">
                    <a:pos x="48" y="62"/>
                  </a:cxn>
                  <a:cxn ang="0">
                    <a:pos x="45" y="65"/>
                  </a:cxn>
                  <a:cxn ang="0">
                    <a:pos x="42" y="67"/>
                  </a:cxn>
                  <a:cxn ang="0">
                    <a:pos x="38" y="70"/>
                  </a:cxn>
                  <a:cxn ang="0">
                    <a:pos x="32" y="71"/>
                  </a:cxn>
                  <a:cxn ang="0">
                    <a:pos x="18" y="71"/>
                  </a:cxn>
                  <a:cxn ang="0">
                    <a:pos x="6" y="68"/>
                  </a:cxn>
                  <a:cxn ang="0">
                    <a:pos x="0" y="65"/>
                  </a:cxn>
                  <a:cxn ang="0">
                    <a:pos x="0" y="55"/>
                  </a:cxn>
                  <a:cxn ang="0">
                    <a:pos x="12" y="61"/>
                  </a:cxn>
                  <a:cxn ang="0">
                    <a:pos x="19" y="62"/>
                  </a:cxn>
                  <a:cxn ang="0">
                    <a:pos x="25" y="64"/>
                  </a:cxn>
                  <a:cxn ang="0">
                    <a:pos x="30" y="62"/>
                  </a:cxn>
                  <a:cxn ang="0">
                    <a:pos x="35" y="62"/>
                  </a:cxn>
                  <a:cxn ang="0">
                    <a:pos x="39" y="59"/>
                  </a:cxn>
                  <a:cxn ang="0">
                    <a:pos x="41" y="58"/>
                  </a:cxn>
                  <a:cxn ang="0">
                    <a:pos x="44" y="52"/>
                  </a:cxn>
                  <a:cxn ang="0">
                    <a:pos x="42" y="47"/>
                  </a:cxn>
                  <a:cxn ang="0">
                    <a:pos x="41" y="44"/>
                  </a:cxn>
                  <a:cxn ang="0">
                    <a:pos x="35" y="41"/>
                  </a:cxn>
                  <a:cxn ang="0">
                    <a:pos x="27" y="39"/>
                  </a:cxn>
                  <a:cxn ang="0">
                    <a:pos x="22" y="39"/>
                  </a:cxn>
                  <a:cxn ang="0">
                    <a:pos x="18" y="38"/>
                  </a:cxn>
                  <a:cxn ang="0">
                    <a:pos x="12" y="36"/>
                  </a:cxn>
                  <a:cxn ang="0">
                    <a:pos x="7" y="35"/>
                  </a:cxn>
                  <a:cxn ang="0">
                    <a:pos x="4" y="32"/>
                  </a:cxn>
                  <a:cxn ang="0">
                    <a:pos x="3" y="29"/>
                  </a:cxn>
                  <a:cxn ang="0">
                    <a:pos x="0" y="19"/>
                  </a:cxn>
                  <a:cxn ang="0">
                    <a:pos x="1" y="13"/>
                  </a:cxn>
                  <a:cxn ang="0">
                    <a:pos x="3" y="9"/>
                  </a:cxn>
                  <a:cxn ang="0">
                    <a:pos x="7" y="4"/>
                  </a:cxn>
                  <a:cxn ang="0">
                    <a:pos x="13" y="1"/>
                  </a:cxn>
                  <a:cxn ang="0">
                    <a:pos x="19" y="0"/>
                  </a:cxn>
                </a:cxnLst>
                <a:rect l="0" t="0" r="r" b="b"/>
                <a:pathLst>
                  <a:path w="53" h="71">
                    <a:moveTo>
                      <a:pt x="19" y="0"/>
                    </a:moveTo>
                    <a:lnTo>
                      <a:pt x="33" y="0"/>
                    </a:lnTo>
                    <a:lnTo>
                      <a:pt x="45" y="3"/>
                    </a:lnTo>
                    <a:lnTo>
                      <a:pt x="50" y="4"/>
                    </a:lnTo>
                    <a:lnTo>
                      <a:pt x="50" y="15"/>
                    </a:lnTo>
                    <a:lnTo>
                      <a:pt x="45" y="12"/>
                    </a:lnTo>
                    <a:lnTo>
                      <a:pt x="39" y="10"/>
                    </a:lnTo>
                    <a:lnTo>
                      <a:pt x="33" y="7"/>
                    </a:lnTo>
                    <a:lnTo>
                      <a:pt x="21" y="7"/>
                    </a:lnTo>
                    <a:lnTo>
                      <a:pt x="15" y="10"/>
                    </a:lnTo>
                    <a:lnTo>
                      <a:pt x="10" y="15"/>
                    </a:lnTo>
                    <a:lnTo>
                      <a:pt x="10" y="23"/>
                    </a:lnTo>
                    <a:lnTo>
                      <a:pt x="12" y="26"/>
                    </a:lnTo>
                    <a:lnTo>
                      <a:pt x="15" y="27"/>
                    </a:lnTo>
                    <a:lnTo>
                      <a:pt x="24" y="30"/>
                    </a:lnTo>
                    <a:lnTo>
                      <a:pt x="29" y="30"/>
                    </a:lnTo>
                    <a:lnTo>
                      <a:pt x="33" y="32"/>
                    </a:lnTo>
                    <a:lnTo>
                      <a:pt x="38" y="32"/>
                    </a:lnTo>
                    <a:lnTo>
                      <a:pt x="44" y="35"/>
                    </a:lnTo>
                    <a:lnTo>
                      <a:pt x="48" y="38"/>
                    </a:lnTo>
                    <a:lnTo>
                      <a:pt x="51" y="42"/>
                    </a:lnTo>
                    <a:lnTo>
                      <a:pt x="53" y="45"/>
                    </a:lnTo>
                    <a:lnTo>
                      <a:pt x="53" y="55"/>
                    </a:lnTo>
                    <a:lnTo>
                      <a:pt x="51" y="58"/>
                    </a:lnTo>
                    <a:lnTo>
                      <a:pt x="48" y="62"/>
                    </a:lnTo>
                    <a:lnTo>
                      <a:pt x="45" y="65"/>
                    </a:lnTo>
                    <a:lnTo>
                      <a:pt x="42" y="67"/>
                    </a:lnTo>
                    <a:lnTo>
                      <a:pt x="38" y="70"/>
                    </a:lnTo>
                    <a:lnTo>
                      <a:pt x="32" y="71"/>
                    </a:lnTo>
                    <a:lnTo>
                      <a:pt x="18" y="71"/>
                    </a:lnTo>
                    <a:lnTo>
                      <a:pt x="6" y="68"/>
                    </a:lnTo>
                    <a:lnTo>
                      <a:pt x="0" y="65"/>
                    </a:lnTo>
                    <a:lnTo>
                      <a:pt x="0" y="55"/>
                    </a:lnTo>
                    <a:lnTo>
                      <a:pt x="12" y="61"/>
                    </a:lnTo>
                    <a:lnTo>
                      <a:pt x="19" y="62"/>
                    </a:lnTo>
                    <a:lnTo>
                      <a:pt x="25" y="64"/>
                    </a:lnTo>
                    <a:lnTo>
                      <a:pt x="30" y="62"/>
                    </a:lnTo>
                    <a:lnTo>
                      <a:pt x="35" y="62"/>
                    </a:lnTo>
                    <a:lnTo>
                      <a:pt x="39" y="59"/>
                    </a:lnTo>
                    <a:lnTo>
                      <a:pt x="41" y="58"/>
                    </a:lnTo>
                    <a:lnTo>
                      <a:pt x="44" y="52"/>
                    </a:lnTo>
                    <a:lnTo>
                      <a:pt x="42" y="47"/>
                    </a:lnTo>
                    <a:lnTo>
                      <a:pt x="41" y="44"/>
                    </a:lnTo>
                    <a:lnTo>
                      <a:pt x="35" y="41"/>
                    </a:lnTo>
                    <a:lnTo>
                      <a:pt x="27" y="39"/>
                    </a:lnTo>
                    <a:lnTo>
                      <a:pt x="22" y="39"/>
                    </a:lnTo>
                    <a:lnTo>
                      <a:pt x="18" y="38"/>
                    </a:lnTo>
                    <a:lnTo>
                      <a:pt x="12" y="36"/>
                    </a:lnTo>
                    <a:lnTo>
                      <a:pt x="7" y="35"/>
                    </a:lnTo>
                    <a:lnTo>
                      <a:pt x="4" y="32"/>
                    </a:lnTo>
                    <a:lnTo>
                      <a:pt x="3" y="29"/>
                    </a:lnTo>
                    <a:lnTo>
                      <a:pt x="0" y="19"/>
                    </a:lnTo>
                    <a:lnTo>
                      <a:pt x="1" y="13"/>
                    </a:lnTo>
                    <a:lnTo>
                      <a:pt x="3" y="9"/>
                    </a:lnTo>
                    <a:lnTo>
                      <a:pt x="7" y="4"/>
                    </a:lnTo>
                    <a:lnTo>
                      <a:pt x="13" y="1"/>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5" name="Freeform 626"/>
              <p:cNvSpPr>
                <a:spLocks/>
              </p:cNvSpPr>
              <p:nvPr/>
            </p:nvSpPr>
            <p:spPr bwMode="auto">
              <a:xfrm>
                <a:off x="5768292" y="3107544"/>
                <a:ext cx="89313" cy="117430"/>
              </a:xfrm>
              <a:custGeom>
                <a:avLst/>
                <a:gdLst/>
                <a:ahLst/>
                <a:cxnLst>
                  <a:cxn ang="0">
                    <a:pos x="20" y="0"/>
                  </a:cxn>
                  <a:cxn ang="0">
                    <a:pos x="34" y="0"/>
                  </a:cxn>
                  <a:cxn ang="0">
                    <a:pos x="46" y="3"/>
                  </a:cxn>
                  <a:cxn ang="0">
                    <a:pos x="51" y="4"/>
                  </a:cxn>
                  <a:cxn ang="0">
                    <a:pos x="51" y="15"/>
                  </a:cxn>
                  <a:cxn ang="0">
                    <a:pos x="46" y="12"/>
                  </a:cxn>
                  <a:cxn ang="0">
                    <a:pos x="40" y="10"/>
                  </a:cxn>
                  <a:cxn ang="0">
                    <a:pos x="34" y="7"/>
                  </a:cxn>
                  <a:cxn ang="0">
                    <a:pos x="22" y="7"/>
                  </a:cxn>
                  <a:cxn ang="0">
                    <a:pos x="15" y="10"/>
                  </a:cxn>
                  <a:cxn ang="0">
                    <a:pos x="11" y="15"/>
                  </a:cxn>
                  <a:cxn ang="0">
                    <a:pos x="11" y="23"/>
                  </a:cxn>
                  <a:cxn ang="0">
                    <a:pos x="12" y="26"/>
                  </a:cxn>
                  <a:cxn ang="0">
                    <a:pos x="15" y="27"/>
                  </a:cxn>
                  <a:cxn ang="0">
                    <a:pos x="25" y="30"/>
                  </a:cxn>
                  <a:cxn ang="0">
                    <a:pos x="29" y="30"/>
                  </a:cxn>
                  <a:cxn ang="0">
                    <a:pos x="34" y="32"/>
                  </a:cxn>
                  <a:cxn ang="0">
                    <a:pos x="38" y="32"/>
                  </a:cxn>
                  <a:cxn ang="0">
                    <a:pos x="44" y="35"/>
                  </a:cxn>
                  <a:cxn ang="0">
                    <a:pos x="49" y="38"/>
                  </a:cxn>
                  <a:cxn ang="0">
                    <a:pos x="52" y="42"/>
                  </a:cxn>
                  <a:cxn ang="0">
                    <a:pos x="54" y="45"/>
                  </a:cxn>
                  <a:cxn ang="0">
                    <a:pos x="54" y="55"/>
                  </a:cxn>
                  <a:cxn ang="0">
                    <a:pos x="52" y="58"/>
                  </a:cxn>
                  <a:cxn ang="0">
                    <a:pos x="49" y="62"/>
                  </a:cxn>
                  <a:cxn ang="0">
                    <a:pos x="46" y="65"/>
                  </a:cxn>
                  <a:cxn ang="0">
                    <a:pos x="43" y="67"/>
                  </a:cxn>
                  <a:cxn ang="0">
                    <a:pos x="38" y="70"/>
                  </a:cxn>
                  <a:cxn ang="0">
                    <a:pos x="32" y="71"/>
                  </a:cxn>
                  <a:cxn ang="0">
                    <a:pos x="18" y="71"/>
                  </a:cxn>
                  <a:cxn ang="0">
                    <a:pos x="6" y="68"/>
                  </a:cxn>
                  <a:cxn ang="0">
                    <a:pos x="0" y="65"/>
                  </a:cxn>
                  <a:cxn ang="0">
                    <a:pos x="0" y="55"/>
                  </a:cxn>
                  <a:cxn ang="0">
                    <a:pos x="12" y="61"/>
                  </a:cxn>
                  <a:cxn ang="0">
                    <a:pos x="20" y="62"/>
                  </a:cxn>
                  <a:cxn ang="0">
                    <a:pos x="26" y="64"/>
                  </a:cxn>
                  <a:cxn ang="0">
                    <a:pos x="31" y="62"/>
                  </a:cxn>
                  <a:cxn ang="0">
                    <a:pos x="35" y="62"/>
                  </a:cxn>
                  <a:cxn ang="0">
                    <a:pos x="40" y="59"/>
                  </a:cxn>
                  <a:cxn ang="0">
                    <a:pos x="41" y="58"/>
                  </a:cxn>
                  <a:cxn ang="0">
                    <a:pos x="44" y="52"/>
                  </a:cxn>
                  <a:cxn ang="0">
                    <a:pos x="43" y="47"/>
                  </a:cxn>
                  <a:cxn ang="0">
                    <a:pos x="41" y="44"/>
                  </a:cxn>
                  <a:cxn ang="0">
                    <a:pos x="35" y="41"/>
                  </a:cxn>
                  <a:cxn ang="0">
                    <a:pos x="28" y="39"/>
                  </a:cxn>
                  <a:cxn ang="0">
                    <a:pos x="23" y="39"/>
                  </a:cxn>
                  <a:cxn ang="0">
                    <a:pos x="18" y="38"/>
                  </a:cxn>
                  <a:cxn ang="0">
                    <a:pos x="12" y="36"/>
                  </a:cxn>
                  <a:cxn ang="0">
                    <a:pos x="8" y="35"/>
                  </a:cxn>
                  <a:cxn ang="0">
                    <a:pos x="5" y="32"/>
                  </a:cxn>
                  <a:cxn ang="0">
                    <a:pos x="3" y="29"/>
                  </a:cxn>
                  <a:cxn ang="0">
                    <a:pos x="0" y="19"/>
                  </a:cxn>
                  <a:cxn ang="0">
                    <a:pos x="2" y="13"/>
                  </a:cxn>
                  <a:cxn ang="0">
                    <a:pos x="3" y="9"/>
                  </a:cxn>
                  <a:cxn ang="0">
                    <a:pos x="8" y="4"/>
                  </a:cxn>
                  <a:cxn ang="0">
                    <a:pos x="14" y="1"/>
                  </a:cxn>
                  <a:cxn ang="0">
                    <a:pos x="20" y="0"/>
                  </a:cxn>
                </a:cxnLst>
                <a:rect l="0" t="0" r="r" b="b"/>
                <a:pathLst>
                  <a:path w="54" h="71">
                    <a:moveTo>
                      <a:pt x="20" y="0"/>
                    </a:moveTo>
                    <a:lnTo>
                      <a:pt x="34" y="0"/>
                    </a:lnTo>
                    <a:lnTo>
                      <a:pt x="46" y="3"/>
                    </a:lnTo>
                    <a:lnTo>
                      <a:pt x="51" y="4"/>
                    </a:lnTo>
                    <a:lnTo>
                      <a:pt x="51" y="15"/>
                    </a:lnTo>
                    <a:lnTo>
                      <a:pt x="46" y="12"/>
                    </a:lnTo>
                    <a:lnTo>
                      <a:pt x="40" y="10"/>
                    </a:lnTo>
                    <a:lnTo>
                      <a:pt x="34" y="7"/>
                    </a:lnTo>
                    <a:lnTo>
                      <a:pt x="22" y="7"/>
                    </a:lnTo>
                    <a:lnTo>
                      <a:pt x="15" y="10"/>
                    </a:lnTo>
                    <a:lnTo>
                      <a:pt x="11" y="15"/>
                    </a:lnTo>
                    <a:lnTo>
                      <a:pt x="11" y="23"/>
                    </a:lnTo>
                    <a:lnTo>
                      <a:pt x="12" y="26"/>
                    </a:lnTo>
                    <a:lnTo>
                      <a:pt x="15" y="27"/>
                    </a:lnTo>
                    <a:lnTo>
                      <a:pt x="25" y="30"/>
                    </a:lnTo>
                    <a:lnTo>
                      <a:pt x="29" y="30"/>
                    </a:lnTo>
                    <a:lnTo>
                      <a:pt x="34" y="32"/>
                    </a:lnTo>
                    <a:lnTo>
                      <a:pt x="38" y="32"/>
                    </a:lnTo>
                    <a:lnTo>
                      <a:pt x="44" y="35"/>
                    </a:lnTo>
                    <a:lnTo>
                      <a:pt x="49" y="38"/>
                    </a:lnTo>
                    <a:lnTo>
                      <a:pt x="52" y="42"/>
                    </a:lnTo>
                    <a:lnTo>
                      <a:pt x="54" y="45"/>
                    </a:lnTo>
                    <a:lnTo>
                      <a:pt x="54" y="55"/>
                    </a:lnTo>
                    <a:lnTo>
                      <a:pt x="52" y="58"/>
                    </a:lnTo>
                    <a:lnTo>
                      <a:pt x="49" y="62"/>
                    </a:lnTo>
                    <a:lnTo>
                      <a:pt x="46" y="65"/>
                    </a:lnTo>
                    <a:lnTo>
                      <a:pt x="43" y="67"/>
                    </a:lnTo>
                    <a:lnTo>
                      <a:pt x="38" y="70"/>
                    </a:lnTo>
                    <a:lnTo>
                      <a:pt x="32" y="71"/>
                    </a:lnTo>
                    <a:lnTo>
                      <a:pt x="18" y="71"/>
                    </a:lnTo>
                    <a:lnTo>
                      <a:pt x="6" y="68"/>
                    </a:lnTo>
                    <a:lnTo>
                      <a:pt x="0" y="65"/>
                    </a:lnTo>
                    <a:lnTo>
                      <a:pt x="0" y="55"/>
                    </a:lnTo>
                    <a:lnTo>
                      <a:pt x="12" y="61"/>
                    </a:lnTo>
                    <a:lnTo>
                      <a:pt x="20" y="62"/>
                    </a:lnTo>
                    <a:lnTo>
                      <a:pt x="26" y="64"/>
                    </a:lnTo>
                    <a:lnTo>
                      <a:pt x="31" y="62"/>
                    </a:lnTo>
                    <a:lnTo>
                      <a:pt x="35" y="62"/>
                    </a:lnTo>
                    <a:lnTo>
                      <a:pt x="40" y="59"/>
                    </a:lnTo>
                    <a:lnTo>
                      <a:pt x="41" y="58"/>
                    </a:lnTo>
                    <a:lnTo>
                      <a:pt x="44" y="52"/>
                    </a:lnTo>
                    <a:lnTo>
                      <a:pt x="43" y="47"/>
                    </a:lnTo>
                    <a:lnTo>
                      <a:pt x="41" y="44"/>
                    </a:lnTo>
                    <a:lnTo>
                      <a:pt x="35" y="41"/>
                    </a:lnTo>
                    <a:lnTo>
                      <a:pt x="28" y="39"/>
                    </a:lnTo>
                    <a:lnTo>
                      <a:pt x="23" y="39"/>
                    </a:lnTo>
                    <a:lnTo>
                      <a:pt x="18" y="38"/>
                    </a:lnTo>
                    <a:lnTo>
                      <a:pt x="12" y="36"/>
                    </a:lnTo>
                    <a:lnTo>
                      <a:pt x="8" y="35"/>
                    </a:lnTo>
                    <a:lnTo>
                      <a:pt x="5" y="32"/>
                    </a:lnTo>
                    <a:lnTo>
                      <a:pt x="3" y="29"/>
                    </a:lnTo>
                    <a:lnTo>
                      <a:pt x="0" y="19"/>
                    </a:lnTo>
                    <a:lnTo>
                      <a:pt x="2"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6" name="Freeform 627"/>
              <p:cNvSpPr>
                <a:spLocks/>
              </p:cNvSpPr>
              <p:nvPr/>
            </p:nvSpPr>
            <p:spPr bwMode="auto">
              <a:xfrm>
                <a:off x="5768292" y="3888203"/>
                <a:ext cx="89313" cy="119084"/>
              </a:xfrm>
              <a:custGeom>
                <a:avLst/>
                <a:gdLst/>
                <a:ahLst/>
                <a:cxnLst>
                  <a:cxn ang="0">
                    <a:pos x="20" y="0"/>
                  </a:cxn>
                  <a:cxn ang="0">
                    <a:pos x="34" y="0"/>
                  </a:cxn>
                  <a:cxn ang="0">
                    <a:pos x="46" y="3"/>
                  </a:cxn>
                  <a:cxn ang="0">
                    <a:pos x="51" y="4"/>
                  </a:cxn>
                  <a:cxn ang="0">
                    <a:pos x="51" y="15"/>
                  </a:cxn>
                  <a:cxn ang="0">
                    <a:pos x="46" y="12"/>
                  </a:cxn>
                  <a:cxn ang="0">
                    <a:pos x="40" y="10"/>
                  </a:cxn>
                  <a:cxn ang="0">
                    <a:pos x="34" y="7"/>
                  </a:cxn>
                  <a:cxn ang="0">
                    <a:pos x="22" y="7"/>
                  </a:cxn>
                  <a:cxn ang="0">
                    <a:pos x="15" y="10"/>
                  </a:cxn>
                  <a:cxn ang="0">
                    <a:pos x="11" y="15"/>
                  </a:cxn>
                  <a:cxn ang="0">
                    <a:pos x="11" y="23"/>
                  </a:cxn>
                  <a:cxn ang="0">
                    <a:pos x="12" y="26"/>
                  </a:cxn>
                  <a:cxn ang="0">
                    <a:pos x="15" y="27"/>
                  </a:cxn>
                  <a:cxn ang="0">
                    <a:pos x="25" y="30"/>
                  </a:cxn>
                  <a:cxn ang="0">
                    <a:pos x="29" y="30"/>
                  </a:cxn>
                  <a:cxn ang="0">
                    <a:pos x="34" y="32"/>
                  </a:cxn>
                  <a:cxn ang="0">
                    <a:pos x="38" y="32"/>
                  </a:cxn>
                  <a:cxn ang="0">
                    <a:pos x="44" y="35"/>
                  </a:cxn>
                  <a:cxn ang="0">
                    <a:pos x="49" y="38"/>
                  </a:cxn>
                  <a:cxn ang="0">
                    <a:pos x="52" y="42"/>
                  </a:cxn>
                  <a:cxn ang="0">
                    <a:pos x="54" y="46"/>
                  </a:cxn>
                  <a:cxn ang="0">
                    <a:pos x="54" y="55"/>
                  </a:cxn>
                  <a:cxn ang="0">
                    <a:pos x="52" y="58"/>
                  </a:cxn>
                  <a:cxn ang="0">
                    <a:pos x="49" y="62"/>
                  </a:cxn>
                  <a:cxn ang="0">
                    <a:pos x="46" y="65"/>
                  </a:cxn>
                  <a:cxn ang="0">
                    <a:pos x="43" y="67"/>
                  </a:cxn>
                  <a:cxn ang="0">
                    <a:pos x="38" y="70"/>
                  </a:cxn>
                  <a:cxn ang="0">
                    <a:pos x="32" y="72"/>
                  </a:cxn>
                  <a:cxn ang="0">
                    <a:pos x="18" y="72"/>
                  </a:cxn>
                  <a:cxn ang="0">
                    <a:pos x="6" y="68"/>
                  </a:cxn>
                  <a:cxn ang="0">
                    <a:pos x="0" y="65"/>
                  </a:cxn>
                  <a:cxn ang="0">
                    <a:pos x="0" y="55"/>
                  </a:cxn>
                  <a:cxn ang="0">
                    <a:pos x="12" y="61"/>
                  </a:cxn>
                  <a:cxn ang="0">
                    <a:pos x="20" y="62"/>
                  </a:cxn>
                  <a:cxn ang="0">
                    <a:pos x="26" y="64"/>
                  </a:cxn>
                  <a:cxn ang="0">
                    <a:pos x="31" y="62"/>
                  </a:cxn>
                  <a:cxn ang="0">
                    <a:pos x="35" y="62"/>
                  </a:cxn>
                  <a:cxn ang="0">
                    <a:pos x="40" y="59"/>
                  </a:cxn>
                  <a:cxn ang="0">
                    <a:pos x="41" y="58"/>
                  </a:cxn>
                  <a:cxn ang="0">
                    <a:pos x="44" y="52"/>
                  </a:cxn>
                  <a:cxn ang="0">
                    <a:pos x="43" y="47"/>
                  </a:cxn>
                  <a:cxn ang="0">
                    <a:pos x="41" y="44"/>
                  </a:cxn>
                  <a:cxn ang="0">
                    <a:pos x="35" y="41"/>
                  </a:cxn>
                  <a:cxn ang="0">
                    <a:pos x="28" y="39"/>
                  </a:cxn>
                  <a:cxn ang="0">
                    <a:pos x="23" y="39"/>
                  </a:cxn>
                  <a:cxn ang="0">
                    <a:pos x="18" y="38"/>
                  </a:cxn>
                  <a:cxn ang="0">
                    <a:pos x="12" y="36"/>
                  </a:cxn>
                  <a:cxn ang="0">
                    <a:pos x="8" y="35"/>
                  </a:cxn>
                  <a:cxn ang="0">
                    <a:pos x="5" y="32"/>
                  </a:cxn>
                  <a:cxn ang="0">
                    <a:pos x="3" y="29"/>
                  </a:cxn>
                  <a:cxn ang="0">
                    <a:pos x="0" y="20"/>
                  </a:cxn>
                  <a:cxn ang="0">
                    <a:pos x="2" y="13"/>
                  </a:cxn>
                  <a:cxn ang="0">
                    <a:pos x="3" y="9"/>
                  </a:cxn>
                  <a:cxn ang="0">
                    <a:pos x="8" y="4"/>
                  </a:cxn>
                  <a:cxn ang="0">
                    <a:pos x="14" y="1"/>
                  </a:cxn>
                  <a:cxn ang="0">
                    <a:pos x="20" y="0"/>
                  </a:cxn>
                </a:cxnLst>
                <a:rect l="0" t="0" r="r" b="b"/>
                <a:pathLst>
                  <a:path w="54" h="72">
                    <a:moveTo>
                      <a:pt x="20" y="0"/>
                    </a:moveTo>
                    <a:lnTo>
                      <a:pt x="34" y="0"/>
                    </a:lnTo>
                    <a:lnTo>
                      <a:pt x="46" y="3"/>
                    </a:lnTo>
                    <a:lnTo>
                      <a:pt x="51" y="4"/>
                    </a:lnTo>
                    <a:lnTo>
                      <a:pt x="51" y="15"/>
                    </a:lnTo>
                    <a:lnTo>
                      <a:pt x="46" y="12"/>
                    </a:lnTo>
                    <a:lnTo>
                      <a:pt x="40" y="10"/>
                    </a:lnTo>
                    <a:lnTo>
                      <a:pt x="34" y="7"/>
                    </a:lnTo>
                    <a:lnTo>
                      <a:pt x="22" y="7"/>
                    </a:lnTo>
                    <a:lnTo>
                      <a:pt x="15" y="10"/>
                    </a:lnTo>
                    <a:lnTo>
                      <a:pt x="11" y="15"/>
                    </a:lnTo>
                    <a:lnTo>
                      <a:pt x="11" y="23"/>
                    </a:lnTo>
                    <a:lnTo>
                      <a:pt x="12" y="26"/>
                    </a:lnTo>
                    <a:lnTo>
                      <a:pt x="15" y="27"/>
                    </a:lnTo>
                    <a:lnTo>
                      <a:pt x="25" y="30"/>
                    </a:lnTo>
                    <a:lnTo>
                      <a:pt x="29" y="30"/>
                    </a:lnTo>
                    <a:lnTo>
                      <a:pt x="34" y="32"/>
                    </a:lnTo>
                    <a:lnTo>
                      <a:pt x="38" y="32"/>
                    </a:lnTo>
                    <a:lnTo>
                      <a:pt x="44" y="35"/>
                    </a:lnTo>
                    <a:lnTo>
                      <a:pt x="49" y="38"/>
                    </a:lnTo>
                    <a:lnTo>
                      <a:pt x="52" y="42"/>
                    </a:lnTo>
                    <a:lnTo>
                      <a:pt x="54" y="46"/>
                    </a:lnTo>
                    <a:lnTo>
                      <a:pt x="54" y="55"/>
                    </a:lnTo>
                    <a:lnTo>
                      <a:pt x="52" y="58"/>
                    </a:lnTo>
                    <a:lnTo>
                      <a:pt x="49" y="62"/>
                    </a:lnTo>
                    <a:lnTo>
                      <a:pt x="46" y="65"/>
                    </a:lnTo>
                    <a:lnTo>
                      <a:pt x="43" y="67"/>
                    </a:lnTo>
                    <a:lnTo>
                      <a:pt x="38" y="70"/>
                    </a:lnTo>
                    <a:lnTo>
                      <a:pt x="32" y="72"/>
                    </a:lnTo>
                    <a:lnTo>
                      <a:pt x="18" y="72"/>
                    </a:lnTo>
                    <a:lnTo>
                      <a:pt x="6" y="68"/>
                    </a:lnTo>
                    <a:lnTo>
                      <a:pt x="0" y="65"/>
                    </a:lnTo>
                    <a:lnTo>
                      <a:pt x="0" y="55"/>
                    </a:lnTo>
                    <a:lnTo>
                      <a:pt x="12" y="61"/>
                    </a:lnTo>
                    <a:lnTo>
                      <a:pt x="20" y="62"/>
                    </a:lnTo>
                    <a:lnTo>
                      <a:pt x="26" y="64"/>
                    </a:lnTo>
                    <a:lnTo>
                      <a:pt x="31" y="62"/>
                    </a:lnTo>
                    <a:lnTo>
                      <a:pt x="35" y="62"/>
                    </a:lnTo>
                    <a:lnTo>
                      <a:pt x="40" y="59"/>
                    </a:lnTo>
                    <a:lnTo>
                      <a:pt x="41" y="58"/>
                    </a:lnTo>
                    <a:lnTo>
                      <a:pt x="44" y="52"/>
                    </a:lnTo>
                    <a:lnTo>
                      <a:pt x="43" y="47"/>
                    </a:lnTo>
                    <a:lnTo>
                      <a:pt x="41" y="44"/>
                    </a:lnTo>
                    <a:lnTo>
                      <a:pt x="35" y="41"/>
                    </a:lnTo>
                    <a:lnTo>
                      <a:pt x="28" y="39"/>
                    </a:lnTo>
                    <a:lnTo>
                      <a:pt x="23" y="39"/>
                    </a:lnTo>
                    <a:lnTo>
                      <a:pt x="18" y="38"/>
                    </a:lnTo>
                    <a:lnTo>
                      <a:pt x="12" y="36"/>
                    </a:lnTo>
                    <a:lnTo>
                      <a:pt x="8" y="35"/>
                    </a:lnTo>
                    <a:lnTo>
                      <a:pt x="5" y="32"/>
                    </a:lnTo>
                    <a:lnTo>
                      <a:pt x="3" y="29"/>
                    </a:lnTo>
                    <a:lnTo>
                      <a:pt x="0" y="20"/>
                    </a:lnTo>
                    <a:lnTo>
                      <a:pt x="2"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7" name="Freeform 628"/>
              <p:cNvSpPr>
                <a:spLocks/>
              </p:cNvSpPr>
              <p:nvPr/>
            </p:nvSpPr>
            <p:spPr bwMode="auto">
              <a:xfrm>
                <a:off x="5768292" y="4685402"/>
                <a:ext cx="89313" cy="119084"/>
              </a:xfrm>
              <a:custGeom>
                <a:avLst/>
                <a:gdLst/>
                <a:ahLst/>
                <a:cxnLst>
                  <a:cxn ang="0">
                    <a:pos x="20" y="0"/>
                  </a:cxn>
                  <a:cxn ang="0">
                    <a:pos x="34" y="0"/>
                  </a:cxn>
                  <a:cxn ang="0">
                    <a:pos x="46" y="4"/>
                  </a:cxn>
                  <a:cxn ang="0">
                    <a:pos x="51" y="5"/>
                  </a:cxn>
                  <a:cxn ang="0">
                    <a:pos x="51" y="16"/>
                  </a:cxn>
                  <a:cxn ang="0">
                    <a:pos x="46" y="13"/>
                  </a:cxn>
                  <a:cxn ang="0">
                    <a:pos x="40" y="11"/>
                  </a:cxn>
                  <a:cxn ang="0">
                    <a:pos x="34" y="8"/>
                  </a:cxn>
                  <a:cxn ang="0">
                    <a:pos x="22" y="8"/>
                  </a:cxn>
                  <a:cxn ang="0">
                    <a:pos x="15" y="11"/>
                  </a:cxn>
                  <a:cxn ang="0">
                    <a:pos x="11" y="16"/>
                  </a:cxn>
                  <a:cxn ang="0">
                    <a:pos x="11" y="23"/>
                  </a:cxn>
                  <a:cxn ang="0">
                    <a:pos x="12" y="26"/>
                  </a:cxn>
                  <a:cxn ang="0">
                    <a:pos x="15" y="28"/>
                  </a:cxn>
                  <a:cxn ang="0">
                    <a:pos x="25" y="31"/>
                  </a:cxn>
                  <a:cxn ang="0">
                    <a:pos x="29" y="31"/>
                  </a:cxn>
                  <a:cxn ang="0">
                    <a:pos x="34" y="33"/>
                  </a:cxn>
                  <a:cxn ang="0">
                    <a:pos x="38" y="33"/>
                  </a:cxn>
                  <a:cxn ang="0">
                    <a:pos x="44" y="36"/>
                  </a:cxn>
                  <a:cxn ang="0">
                    <a:pos x="49" y="39"/>
                  </a:cxn>
                  <a:cxn ang="0">
                    <a:pos x="52" y="43"/>
                  </a:cxn>
                  <a:cxn ang="0">
                    <a:pos x="54" y="46"/>
                  </a:cxn>
                  <a:cxn ang="0">
                    <a:pos x="54"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1" y="63"/>
                  </a:cxn>
                  <a:cxn ang="0">
                    <a:pos x="35" y="63"/>
                  </a:cxn>
                  <a:cxn ang="0">
                    <a:pos x="40" y="60"/>
                  </a:cxn>
                  <a:cxn ang="0">
                    <a:pos x="41" y="59"/>
                  </a:cxn>
                  <a:cxn ang="0">
                    <a:pos x="44" y="52"/>
                  </a:cxn>
                  <a:cxn ang="0">
                    <a:pos x="43" y="48"/>
                  </a:cxn>
                  <a:cxn ang="0">
                    <a:pos x="41" y="45"/>
                  </a:cxn>
                  <a:cxn ang="0">
                    <a:pos x="35" y="42"/>
                  </a:cxn>
                  <a:cxn ang="0">
                    <a:pos x="28" y="40"/>
                  </a:cxn>
                  <a:cxn ang="0">
                    <a:pos x="23" y="40"/>
                  </a:cxn>
                  <a:cxn ang="0">
                    <a:pos x="18" y="39"/>
                  </a:cxn>
                  <a:cxn ang="0">
                    <a:pos x="12" y="37"/>
                  </a:cxn>
                  <a:cxn ang="0">
                    <a:pos x="8" y="36"/>
                  </a:cxn>
                  <a:cxn ang="0">
                    <a:pos x="5" y="33"/>
                  </a:cxn>
                  <a:cxn ang="0">
                    <a:pos x="3" y="29"/>
                  </a:cxn>
                  <a:cxn ang="0">
                    <a:pos x="0" y="20"/>
                  </a:cxn>
                  <a:cxn ang="0">
                    <a:pos x="2" y="14"/>
                  </a:cxn>
                  <a:cxn ang="0">
                    <a:pos x="3" y="10"/>
                  </a:cxn>
                  <a:cxn ang="0">
                    <a:pos x="8" y="5"/>
                  </a:cxn>
                  <a:cxn ang="0">
                    <a:pos x="14" y="2"/>
                  </a:cxn>
                  <a:cxn ang="0">
                    <a:pos x="20" y="0"/>
                  </a:cxn>
                </a:cxnLst>
                <a:rect l="0" t="0" r="r" b="b"/>
                <a:pathLst>
                  <a:path w="54" h="72">
                    <a:moveTo>
                      <a:pt x="20" y="0"/>
                    </a:moveTo>
                    <a:lnTo>
                      <a:pt x="34" y="0"/>
                    </a:lnTo>
                    <a:lnTo>
                      <a:pt x="46" y="4"/>
                    </a:lnTo>
                    <a:lnTo>
                      <a:pt x="51" y="5"/>
                    </a:lnTo>
                    <a:lnTo>
                      <a:pt x="51" y="16"/>
                    </a:lnTo>
                    <a:lnTo>
                      <a:pt x="46" y="13"/>
                    </a:lnTo>
                    <a:lnTo>
                      <a:pt x="40" y="11"/>
                    </a:lnTo>
                    <a:lnTo>
                      <a:pt x="34" y="8"/>
                    </a:lnTo>
                    <a:lnTo>
                      <a:pt x="22" y="8"/>
                    </a:lnTo>
                    <a:lnTo>
                      <a:pt x="15" y="11"/>
                    </a:lnTo>
                    <a:lnTo>
                      <a:pt x="11" y="16"/>
                    </a:lnTo>
                    <a:lnTo>
                      <a:pt x="11" y="23"/>
                    </a:lnTo>
                    <a:lnTo>
                      <a:pt x="12" y="26"/>
                    </a:lnTo>
                    <a:lnTo>
                      <a:pt x="15" y="28"/>
                    </a:lnTo>
                    <a:lnTo>
                      <a:pt x="25" y="31"/>
                    </a:lnTo>
                    <a:lnTo>
                      <a:pt x="29" y="31"/>
                    </a:lnTo>
                    <a:lnTo>
                      <a:pt x="34" y="33"/>
                    </a:lnTo>
                    <a:lnTo>
                      <a:pt x="38" y="33"/>
                    </a:lnTo>
                    <a:lnTo>
                      <a:pt x="44" y="36"/>
                    </a:lnTo>
                    <a:lnTo>
                      <a:pt x="49" y="39"/>
                    </a:lnTo>
                    <a:lnTo>
                      <a:pt x="52" y="43"/>
                    </a:lnTo>
                    <a:lnTo>
                      <a:pt x="54" y="46"/>
                    </a:lnTo>
                    <a:lnTo>
                      <a:pt x="54"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1" y="63"/>
                    </a:lnTo>
                    <a:lnTo>
                      <a:pt x="35" y="63"/>
                    </a:lnTo>
                    <a:lnTo>
                      <a:pt x="40" y="60"/>
                    </a:lnTo>
                    <a:lnTo>
                      <a:pt x="41" y="59"/>
                    </a:lnTo>
                    <a:lnTo>
                      <a:pt x="44" y="52"/>
                    </a:lnTo>
                    <a:lnTo>
                      <a:pt x="43" y="48"/>
                    </a:lnTo>
                    <a:lnTo>
                      <a:pt x="41" y="45"/>
                    </a:lnTo>
                    <a:lnTo>
                      <a:pt x="35" y="42"/>
                    </a:lnTo>
                    <a:lnTo>
                      <a:pt x="28" y="40"/>
                    </a:lnTo>
                    <a:lnTo>
                      <a:pt x="23" y="40"/>
                    </a:lnTo>
                    <a:lnTo>
                      <a:pt x="18" y="39"/>
                    </a:lnTo>
                    <a:lnTo>
                      <a:pt x="12" y="37"/>
                    </a:lnTo>
                    <a:lnTo>
                      <a:pt x="8" y="36"/>
                    </a:lnTo>
                    <a:lnTo>
                      <a:pt x="5" y="33"/>
                    </a:lnTo>
                    <a:lnTo>
                      <a:pt x="3" y="29"/>
                    </a:lnTo>
                    <a:lnTo>
                      <a:pt x="0" y="20"/>
                    </a:lnTo>
                    <a:lnTo>
                      <a:pt x="2"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8" name="Freeform 629"/>
              <p:cNvSpPr>
                <a:spLocks/>
              </p:cNvSpPr>
              <p:nvPr/>
            </p:nvSpPr>
            <p:spPr bwMode="auto">
              <a:xfrm>
                <a:off x="4904936" y="4685402"/>
                <a:ext cx="87659" cy="119084"/>
              </a:xfrm>
              <a:custGeom>
                <a:avLst/>
                <a:gdLst/>
                <a:ahLst/>
                <a:cxnLst>
                  <a:cxn ang="0">
                    <a:pos x="20" y="0"/>
                  </a:cxn>
                  <a:cxn ang="0">
                    <a:pos x="34" y="0"/>
                  </a:cxn>
                  <a:cxn ang="0">
                    <a:pos x="46" y="4"/>
                  </a:cxn>
                  <a:cxn ang="0">
                    <a:pos x="50" y="5"/>
                  </a:cxn>
                  <a:cxn ang="0">
                    <a:pos x="50" y="16"/>
                  </a:cxn>
                  <a:cxn ang="0">
                    <a:pos x="46" y="13"/>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3"/>
                  </a:cxn>
                  <a:cxn ang="0">
                    <a:pos x="38" y="33"/>
                  </a:cxn>
                  <a:cxn ang="0">
                    <a:pos x="44" y="36"/>
                  </a:cxn>
                  <a:cxn ang="0">
                    <a:pos x="49" y="39"/>
                  </a:cxn>
                  <a:cxn ang="0">
                    <a:pos x="52" y="43"/>
                  </a:cxn>
                  <a:cxn ang="0">
                    <a:pos x="53" y="46"/>
                  </a:cxn>
                  <a:cxn ang="0">
                    <a:pos x="53"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0" y="63"/>
                  </a:cxn>
                  <a:cxn ang="0">
                    <a:pos x="35" y="63"/>
                  </a:cxn>
                  <a:cxn ang="0">
                    <a:pos x="40" y="60"/>
                  </a:cxn>
                  <a:cxn ang="0">
                    <a:pos x="41" y="59"/>
                  </a:cxn>
                  <a:cxn ang="0">
                    <a:pos x="44" y="52"/>
                  </a:cxn>
                  <a:cxn ang="0">
                    <a:pos x="43" y="48"/>
                  </a:cxn>
                  <a:cxn ang="0">
                    <a:pos x="41" y="45"/>
                  </a:cxn>
                  <a:cxn ang="0">
                    <a:pos x="35" y="42"/>
                  </a:cxn>
                  <a:cxn ang="0">
                    <a:pos x="27" y="40"/>
                  </a:cxn>
                  <a:cxn ang="0">
                    <a:pos x="23" y="40"/>
                  </a:cxn>
                  <a:cxn ang="0">
                    <a:pos x="18" y="39"/>
                  </a:cxn>
                  <a:cxn ang="0">
                    <a:pos x="12" y="37"/>
                  </a:cxn>
                  <a:cxn ang="0">
                    <a:pos x="8" y="36"/>
                  </a:cxn>
                  <a:cxn ang="0">
                    <a:pos x="5" y="33"/>
                  </a:cxn>
                  <a:cxn ang="0">
                    <a:pos x="3" y="29"/>
                  </a:cxn>
                  <a:cxn ang="0">
                    <a:pos x="0" y="20"/>
                  </a:cxn>
                  <a:cxn ang="0">
                    <a:pos x="1" y="14"/>
                  </a:cxn>
                  <a:cxn ang="0">
                    <a:pos x="3" y="10"/>
                  </a:cxn>
                  <a:cxn ang="0">
                    <a:pos x="8" y="5"/>
                  </a:cxn>
                  <a:cxn ang="0">
                    <a:pos x="14" y="2"/>
                  </a:cxn>
                  <a:cxn ang="0">
                    <a:pos x="20" y="0"/>
                  </a:cxn>
                </a:cxnLst>
                <a:rect l="0" t="0" r="r" b="b"/>
                <a:pathLst>
                  <a:path w="53" h="72">
                    <a:moveTo>
                      <a:pt x="20" y="0"/>
                    </a:moveTo>
                    <a:lnTo>
                      <a:pt x="34" y="0"/>
                    </a:lnTo>
                    <a:lnTo>
                      <a:pt x="46" y="4"/>
                    </a:lnTo>
                    <a:lnTo>
                      <a:pt x="50" y="5"/>
                    </a:lnTo>
                    <a:lnTo>
                      <a:pt x="50" y="16"/>
                    </a:lnTo>
                    <a:lnTo>
                      <a:pt x="46" y="13"/>
                    </a:lnTo>
                    <a:lnTo>
                      <a:pt x="40" y="11"/>
                    </a:lnTo>
                    <a:lnTo>
                      <a:pt x="34" y="8"/>
                    </a:lnTo>
                    <a:lnTo>
                      <a:pt x="21" y="8"/>
                    </a:lnTo>
                    <a:lnTo>
                      <a:pt x="15" y="11"/>
                    </a:lnTo>
                    <a:lnTo>
                      <a:pt x="11" y="16"/>
                    </a:lnTo>
                    <a:lnTo>
                      <a:pt x="11" y="23"/>
                    </a:lnTo>
                    <a:lnTo>
                      <a:pt x="12" y="26"/>
                    </a:lnTo>
                    <a:lnTo>
                      <a:pt x="15" y="28"/>
                    </a:lnTo>
                    <a:lnTo>
                      <a:pt x="24" y="31"/>
                    </a:lnTo>
                    <a:lnTo>
                      <a:pt x="29" y="31"/>
                    </a:lnTo>
                    <a:lnTo>
                      <a:pt x="34" y="33"/>
                    </a:lnTo>
                    <a:lnTo>
                      <a:pt x="38" y="33"/>
                    </a:lnTo>
                    <a:lnTo>
                      <a:pt x="44" y="36"/>
                    </a:lnTo>
                    <a:lnTo>
                      <a:pt x="49" y="39"/>
                    </a:lnTo>
                    <a:lnTo>
                      <a:pt x="52" y="43"/>
                    </a:lnTo>
                    <a:lnTo>
                      <a:pt x="53" y="46"/>
                    </a:lnTo>
                    <a:lnTo>
                      <a:pt x="53"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0" y="63"/>
                    </a:lnTo>
                    <a:lnTo>
                      <a:pt x="35" y="63"/>
                    </a:lnTo>
                    <a:lnTo>
                      <a:pt x="40" y="60"/>
                    </a:lnTo>
                    <a:lnTo>
                      <a:pt x="41" y="59"/>
                    </a:lnTo>
                    <a:lnTo>
                      <a:pt x="44" y="52"/>
                    </a:lnTo>
                    <a:lnTo>
                      <a:pt x="43" y="48"/>
                    </a:lnTo>
                    <a:lnTo>
                      <a:pt x="41" y="45"/>
                    </a:lnTo>
                    <a:lnTo>
                      <a:pt x="35" y="42"/>
                    </a:lnTo>
                    <a:lnTo>
                      <a:pt x="27" y="40"/>
                    </a:lnTo>
                    <a:lnTo>
                      <a:pt x="23" y="40"/>
                    </a:lnTo>
                    <a:lnTo>
                      <a:pt x="18" y="39"/>
                    </a:lnTo>
                    <a:lnTo>
                      <a:pt x="12" y="37"/>
                    </a:lnTo>
                    <a:lnTo>
                      <a:pt x="8" y="36"/>
                    </a:lnTo>
                    <a:lnTo>
                      <a:pt x="5" y="33"/>
                    </a:lnTo>
                    <a:lnTo>
                      <a:pt x="3" y="29"/>
                    </a:lnTo>
                    <a:lnTo>
                      <a:pt x="0" y="20"/>
                    </a:lnTo>
                    <a:lnTo>
                      <a:pt x="1"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9" name="Freeform 630"/>
              <p:cNvSpPr>
                <a:spLocks/>
              </p:cNvSpPr>
              <p:nvPr/>
            </p:nvSpPr>
            <p:spPr bwMode="auto">
              <a:xfrm>
                <a:off x="4109392" y="4685402"/>
                <a:ext cx="87659" cy="119084"/>
              </a:xfrm>
              <a:custGeom>
                <a:avLst/>
                <a:gdLst/>
                <a:ahLst/>
                <a:cxnLst>
                  <a:cxn ang="0">
                    <a:pos x="20" y="0"/>
                  </a:cxn>
                  <a:cxn ang="0">
                    <a:pos x="34" y="0"/>
                  </a:cxn>
                  <a:cxn ang="0">
                    <a:pos x="46" y="4"/>
                  </a:cxn>
                  <a:cxn ang="0">
                    <a:pos x="50" y="5"/>
                  </a:cxn>
                  <a:cxn ang="0">
                    <a:pos x="50" y="16"/>
                  </a:cxn>
                  <a:cxn ang="0">
                    <a:pos x="46" y="13"/>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3"/>
                  </a:cxn>
                  <a:cxn ang="0">
                    <a:pos x="38" y="33"/>
                  </a:cxn>
                  <a:cxn ang="0">
                    <a:pos x="44" y="36"/>
                  </a:cxn>
                  <a:cxn ang="0">
                    <a:pos x="49" y="39"/>
                  </a:cxn>
                  <a:cxn ang="0">
                    <a:pos x="52" y="43"/>
                  </a:cxn>
                  <a:cxn ang="0">
                    <a:pos x="53" y="46"/>
                  </a:cxn>
                  <a:cxn ang="0">
                    <a:pos x="53"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0" y="63"/>
                  </a:cxn>
                  <a:cxn ang="0">
                    <a:pos x="35" y="63"/>
                  </a:cxn>
                  <a:cxn ang="0">
                    <a:pos x="40" y="60"/>
                  </a:cxn>
                  <a:cxn ang="0">
                    <a:pos x="41" y="59"/>
                  </a:cxn>
                  <a:cxn ang="0">
                    <a:pos x="44" y="52"/>
                  </a:cxn>
                  <a:cxn ang="0">
                    <a:pos x="43" y="48"/>
                  </a:cxn>
                  <a:cxn ang="0">
                    <a:pos x="41" y="45"/>
                  </a:cxn>
                  <a:cxn ang="0">
                    <a:pos x="35" y="42"/>
                  </a:cxn>
                  <a:cxn ang="0">
                    <a:pos x="27" y="40"/>
                  </a:cxn>
                  <a:cxn ang="0">
                    <a:pos x="23" y="40"/>
                  </a:cxn>
                  <a:cxn ang="0">
                    <a:pos x="18" y="39"/>
                  </a:cxn>
                  <a:cxn ang="0">
                    <a:pos x="12" y="37"/>
                  </a:cxn>
                  <a:cxn ang="0">
                    <a:pos x="8" y="36"/>
                  </a:cxn>
                  <a:cxn ang="0">
                    <a:pos x="5" y="33"/>
                  </a:cxn>
                  <a:cxn ang="0">
                    <a:pos x="3" y="29"/>
                  </a:cxn>
                  <a:cxn ang="0">
                    <a:pos x="0" y="20"/>
                  </a:cxn>
                  <a:cxn ang="0">
                    <a:pos x="1" y="14"/>
                  </a:cxn>
                  <a:cxn ang="0">
                    <a:pos x="3" y="10"/>
                  </a:cxn>
                  <a:cxn ang="0">
                    <a:pos x="8" y="5"/>
                  </a:cxn>
                  <a:cxn ang="0">
                    <a:pos x="14" y="2"/>
                  </a:cxn>
                  <a:cxn ang="0">
                    <a:pos x="20" y="0"/>
                  </a:cxn>
                </a:cxnLst>
                <a:rect l="0" t="0" r="r" b="b"/>
                <a:pathLst>
                  <a:path w="53" h="72">
                    <a:moveTo>
                      <a:pt x="20" y="0"/>
                    </a:moveTo>
                    <a:lnTo>
                      <a:pt x="34" y="0"/>
                    </a:lnTo>
                    <a:lnTo>
                      <a:pt x="46" y="4"/>
                    </a:lnTo>
                    <a:lnTo>
                      <a:pt x="50" y="5"/>
                    </a:lnTo>
                    <a:lnTo>
                      <a:pt x="50" y="16"/>
                    </a:lnTo>
                    <a:lnTo>
                      <a:pt x="46" y="13"/>
                    </a:lnTo>
                    <a:lnTo>
                      <a:pt x="40" y="11"/>
                    </a:lnTo>
                    <a:lnTo>
                      <a:pt x="34" y="8"/>
                    </a:lnTo>
                    <a:lnTo>
                      <a:pt x="21" y="8"/>
                    </a:lnTo>
                    <a:lnTo>
                      <a:pt x="15" y="11"/>
                    </a:lnTo>
                    <a:lnTo>
                      <a:pt x="11" y="16"/>
                    </a:lnTo>
                    <a:lnTo>
                      <a:pt x="11" y="23"/>
                    </a:lnTo>
                    <a:lnTo>
                      <a:pt x="12" y="26"/>
                    </a:lnTo>
                    <a:lnTo>
                      <a:pt x="15" y="28"/>
                    </a:lnTo>
                    <a:lnTo>
                      <a:pt x="24" y="31"/>
                    </a:lnTo>
                    <a:lnTo>
                      <a:pt x="29" y="31"/>
                    </a:lnTo>
                    <a:lnTo>
                      <a:pt x="34" y="33"/>
                    </a:lnTo>
                    <a:lnTo>
                      <a:pt x="38" y="33"/>
                    </a:lnTo>
                    <a:lnTo>
                      <a:pt x="44" y="36"/>
                    </a:lnTo>
                    <a:lnTo>
                      <a:pt x="49" y="39"/>
                    </a:lnTo>
                    <a:lnTo>
                      <a:pt x="52" y="43"/>
                    </a:lnTo>
                    <a:lnTo>
                      <a:pt x="53" y="46"/>
                    </a:lnTo>
                    <a:lnTo>
                      <a:pt x="53"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0" y="63"/>
                    </a:lnTo>
                    <a:lnTo>
                      <a:pt x="35" y="63"/>
                    </a:lnTo>
                    <a:lnTo>
                      <a:pt x="40" y="60"/>
                    </a:lnTo>
                    <a:lnTo>
                      <a:pt x="41" y="59"/>
                    </a:lnTo>
                    <a:lnTo>
                      <a:pt x="44" y="52"/>
                    </a:lnTo>
                    <a:lnTo>
                      <a:pt x="43" y="48"/>
                    </a:lnTo>
                    <a:lnTo>
                      <a:pt x="41" y="45"/>
                    </a:lnTo>
                    <a:lnTo>
                      <a:pt x="35" y="42"/>
                    </a:lnTo>
                    <a:lnTo>
                      <a:pt x="27" y="40"/>
                    </a:lnTo>
                    <a:lnTo>
                      <a:pt x="23" y="40"/>
                    </a:lnTo>
                    <a:lnTo>
                      <a:pt x="18" y="39"/>
                    </a:lnTo>
                    <a:lnTo>
                      <a:pt x="12" y="37"/>
                    </a:lnTo>
                    <a:lnTo>
                      <a:pt x="8" y="36"/>
                    </a:lnTo>
                    <a:lnTo>
                      <a:pt x="5" y="33"/>
                    </a:lnTo>
                    <a:lnTo>
                      <a:pt x="3" y="29"/>
                    </a:lnTo>
                    <a:lnTo>
                      <a:pt x="0" y="20"/>
                    </a:lnTo>
                    <a:lnTo>
                      <a:pt x="1"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0" name="Freeform 631"/>
              <p:cNvSpPr>
                <a:spLocks/>
              </p:cNvSpPr>
              <p:nvPr/>
            </p:nvSpPr>
            <p:spPr bwMode="auto">
              <a:xfrm>
                <a:off x="4109392" y="3889857"/>
                <a:ext cx="87659" cy="119084"/>
              </a:xfrm>
              <a:custGeom>
                <a:avLst/>
                <a:gdLst/>
                <a:ahLst/>
                <a:cxnLst>
                  <a:cxn ang="0">
                    <a:pos x="20" y="0"/>
                  </a:cxn>
                  <a:cxn ang="0">
                    <a:pos x="34" y="0"/>
                  </a:cxn>
                  <a:cxn ang="0">
                    <a:pos x="46" y="3"/>
                  </a:cxn>
                  <a:cxn ang="0">
                    <a:pos x="50" y="5"/>
                  </a:cxn>
                  <a:cxn ang="0">
                    <a:pos x="50" y="16"/>
                  </a:cxn>
                  <a:cxn ang="0">
                    <a:pos x="46" y="12"/>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2"/>
                  </a:cxn>
                  <a:cxn ang="0">
                    <a:pos x="38" y="32"/>
                  </a:cxn>
                  <a:cxn ang="0">
                    <a:pos x="44" y="35"/>
                  </a:cxn>
                  <a:cxn ang="0">
                    <a:pos x="49" y="38"/>
                  </a:cxn>
                  <a:cxn ang="0">
                    <a:pos x="52" y="43"/>
                  </a:cxn>
                  <a:cxn ang="0">
                    <a:pos x="53" y="46"/>
                  </a:cxn>
                  <a:cxn ang="0">
                    <a:pos x="53" y="55"/>
                  </a:cxn>
                  <a:cxn ang="0">
                    <a:pos x="52" y="58"/>
                  </a:cxn>
                  <a:cxn ang="0">
                    <a:pos x="49" y="63"/>
                  </a:cxn>
                  <a:cxn ang="0">
                    <a:pos x="46" y="66"/>
                  </a:cxn>
                  <a:cxn ang="0">
                    <a:pos x="43" y="67"/>
                  </a:cxn>
                  <a:cxn ang="0">
                    <a:pos x="38" y="71"/>
                  </a:cxn>
                  <a:cxn ang="0">
                    <a:pos x="32" y="72"/>
                  </a:cxn>
                  <a:cxn ang="0">
                    <a:pos x="18" y="72"/>
                  </a:cxn>
                  <a:cxn ang="0">
                    <a:pos x="6" y="69"/>
                  </a:cxn>
                  <a:cxn ang="0">
                    <a:pos x="0" y="66"/>
                  </a:cxn>
                  <a:cxn ang="0">
                    <a:pos x="0" y="55"/>
                  </a:cxn>
                  <a:cxn ang="0">
                    <a:pos x="12" y="61"/>
                  </a:cxn>
                  <a:cxn ang="0">
                    <a:pos x="20" y="63"/>
                  </a:cxn>
                  <a:cxn ang="0">
                    <a:pos x="26" y="64"/>
                  </a:cxn>
                  <a:cxn ang="0">
                    <a:pos x="30" y="63"/>
                  </a:cxn>
                  <a:cxn ang="0">
                    <a:pos x="35" y="63"/>
                  </a:cxn>
                  <a:cxn ang="0">
                    <a:pos x="40" y="60"/>
                  </a:cxn>
                  <a:cxn ang="0">
                    <a:pos x="41" y="58"/>
                  </a:cxn>
                  <a:cxn ang="0">
                    <a:pos x="44" y="52"/>
                  </a:cxn>
                  <a:cxn ang="0">
                    <a:pos x="43" y="48"/>
                  </a:cxn>
                  <a:cxn ang="0">
                    <a:pos x="41" y="45"/>
                  </a:cxn>
                  <a:cxn ang="0">
                    <a:pos x="35" y="41"/>
                  </a:cxn>
                  <a:cxn ang="0">
                    <a:pos x="27" y="40"/>
                  </a:cxn>
                  <a:cxn ang="0">
                    <a:pos x="23" y="40"/>
                  </a:cxn>
                  <a:cxn ang="0">
                    <a:pos x="18" y="38"/>
                  </a:cxn>
                  <a:cxn ang="0">
                    <a:pos x="12" y="37"/>
                  </a:cxn>
                  <a:cxn ang="0">
                    <a:pos x="8" y="35"/>
                  </a:cxn>
                  <a:cxn ang="0">
                    <a:pos x="5" y="32"/>
                  </a:cxn>
                  <a:cxn ang="0">
                    <a:pos x="3" y="29"/>
                  </a:cxn>
                  <a:cxn ang="0">
                    <a:pos x="0" y="20"/>
                  </a:cxn>
                  <a:cxn ang="0">
                    <a:pos x="1" y="14"/>
                  </a:cxn>
                  <a:cxn ang="0">
                    <a:pos x="3" y="9"/>
                  </a:cxn>
                  <a:cxn ang="0">
                    <a:pos x="8" y="5"/>
                  </a:cxn>
                  <a:cxn ang="0">
                    <a:pos x="14" y="2"/>
                  </a:cxn>
                  <a:cxn ang="0">
                    <a:pos x="20" y="0"/>
                  </a:cxn>
                </a:cxnLst>
                <a:rect l="0" t="0" r="r" b="b"/>
                <a:pathLst>
                  <a:path w="53" h="72">
                    <a:moveTo>
                      <a:pt x="20" y="0"/>
                    </a:moveTo>
                    <a:lnTo>
                      <a:pt x="34" y="0"/>
                    </a:lnTo>
                    <a:lnTo>
                      <a:pt x="46" y="3"/>
                    </a:lnTo>
                    <a:lnTo>
                      <a:pt x="50" y="5"/>
                    </a:lnTo>
                    <a:lnTo>
                      <a:pt x="50" y="16"/>
                    </a:lnTo>
                    <a:lnTo>
                      <a:pt x="46" y="12"/>
                    </a:lnTo>
                    <a:lnTo>
                      <a:pt x="40" y="11"/>
                    </a:lnTo>
                    <a:lnTo>
                      <a:pt x="34" y="8"/>
                    </a:lnTo>
                    <a:lnTo>
                      <a:pt x="21" y="8"/>
                    </a:lnTo>
                    <a:lnTo>
                      <a:pt x="15" y="11"/>
                    </a:lnTo>
                    <a:lnTo>
                      <a:pt x="11" y="16"/>
                    </a:lnTo>
                    <a:lnTo>
                      <a:pt x="11" y="23"/>
                    </a:lnTo>
                    <a:lnTo>
                      <a:pt x="12" y="26"/>
                    </a:lnTo>
                    <a:lnTo>
                      <a:pt x="15" y="28"/>
                    </a:lnTo>
                    <a:lnTo>
                      <a:pt x="24" y="31"/>
                    </a:lnTo>
                    <a:lnTo>
                      <a:pt x="29" y="31"/>
                    </a:lnTo>
                    <a:lnTo>
                      <a:pt x="34" y="32"/>
                    </a:lnTo>
                    <a:lnTo>
                      <a:pt x="38" y="32"/>
                    </a:lnTo>
                    <a:lnTo>
                      <a:pt x="44" y="35"/>
                    </a:lnTo>
                    <a:lnTo>
                      <a:pt x="49" y="38"/>
                    </a:lnTo>
                    <a:lnTo>
                      <a:pt x="52" y="43"/>
                    </a:lnTo>
                    <a:lnTo>
                      <a:pt x="53" y="46"/>
                    </a:lnTo>
                    <a:lnTo>
                      <a:pt x="53" y="55"/>
                    </a:lnTo>
                    <a:lnTo>
                      <a:pt x="52" y="58"/>
                    </a:lnTo>
                    <a:lnTo>
                      <a:pt x="49" y="63"/>
                    </a:lnTo>
                    <a:lnTo>
                      <a:pt x="46" y="66"/>
                    </a:lnTo>
                    <a:lnTo>
                      <a:pt x="43" y="67"/>
                    </a:lnTo>
                    <a:lnTo>
                      <a:pt x="38" y="71"/>
                    </a:lnTo>
                    <a:lnTo>
                      <a:pt x="32" y="72"/>
                    </a:lnTo>
                    <a:lnTo>
                      <a:pt x="18" y="72"/>
                    </a:lnTo>
                    <a:lnTo>
                      <a:pt x="6" y="69"/>
                    </a:lnTo>
                    <a:lnTo>
                      <a:pt x="0" y="66"/>
                    </a:lnTo>
                    <a:lnTo>
                      <a:pt x="0" y="55"/>
                    </a:lnTo>
                    <a:lnTo>
                      <a:pt x="12" y="61"/>
                    </a:lnTo>
                    <a:lnTo>
                      <a:pt x="20" y="63"/>
                    </a:lnTo>
                    <a:lnTo>
                      <a:pt x="26" y="64"/>
                    </a:lnTo>
                    <a:lnTo>
                      <a:pt x="30" y="63"/>
                    </a:lnTo>
                    <a:lnTo>
                      <a:pt x="35" y="63"/>
                    </a:lnTo>
                    <a:lnTo>
                      <a:pt x="40" y="60"/>
                    </a:lnTo>
                    <a:lnTo>
                      <a:pt x="41" y="58"/>
                    </a:lnTo>
                    <a:lnTo>
                      <a:pt x="44" y="52"/>
                    </a:lnTo>
                    <a:lnTo>
                      <a:pt x="43" y="48"/>
                    </a:lnTo>
                    <a:lnTo>
                      <a:pt x="41" y="45"/>
                    </a:lnTo>
                    <a:lnTo>
                      <a:pt x="35" y="41"/>
                    </a:lnTo>
                    <a:lnTo>
                      <a:pt x="27" y="40"/>
                    </a:lnTo>
                    <a:lnTo>
                      <a:pt x="23" y="40"/>
                    </a:lnTo>
                    <a:lnTo>
                      <a:pt x="18" y="38"/>
                    </a:lnTo>
                    <a:lnTo>
                      <a:pt x="12" y="37"/>
                    </a:lnTo>
                    <a:lnTo>
                      <a:pt x="8" y="35"/>
                    </a:lnTo>
                    <a:lnTo>
                      <a:pt x="5" y="32"/>
                    </a:lnTo>
                    <a:lnTo>
                      <a:pt x="3" y="29"/>
                    </a:lnTo>
                    <a:lnTo>
                      <a:pt x="0" y="20"/>
                    </a:lnTo>
                    <a:lnTo>
                      <a:pt x="1" y="14"/>
                    </a:lnTo>
                    <a:lnTo>
                      <a:pt x="3" y="9"/>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1" name="Freeform 638"/>
              <p:cNvSpPr>
                <a:spLocks/>
              </p:cNvSpPr>
              <p:nvPr/>
            </p:nvSpPr>
            <p:spPr bwMode="auto">
              <a:xfrm>
                <a:off x="4913206" y="3889857"/>
                <a:ext cx="87659" cy="119084"/>
              </a:xfrm>
              <a:custGeom>
                <a:avLst/>
                <a:gdLst/>
                <a:ahLst/>
                <a:cxnLst>
                  <a:cxn ang="0">
                    <a:pos x="19" y="0"/>
                  </a:cxn>
                  <a:cxn ang="0">
                    <a:pos x="33" y="0"/>
                  </a:cxn>
                  <a:cxn ang="0">
                    <a:pos x="45" y="3"/>
                  </a:cxn>
                  <a:cxn ang="0">
                    <a:pos x="50" y="5"/>
                  </a:cxn>
                  <a:cxn ang="0">
                    <a:pos x="50" y="16"/>
                  </a:cxn>
                  <a:cxn ang="0">
                    <a:pos x="45" y="12"/>
                  </a:cxn>
                  <a:cxn ang="0">
                    <a:pos x="39" y="11"/>
                  </a:cxn>
                  <a:cxn ang="0">
                    <a:pos x="33" y="8"/>
                  </a:cxn>
                  <a:cxn ang="0">
                    <a:pos x="21" y="8"/>
                  </a:cxn>
                  <a:cxn ang="0">
                    <a:pos x="15" y="11"/>
                  </a:cxn>
                  <a:cxn ang="0">
                    <a:pos x="10" y="16"/>
                  </a:cxn>
                  <a:cxn ang="0">
                    <a:pos x="10" y="23"/>
                  </a:cxn>
                  <a:cxn ang="0">
                    <a:pos x="12" y="26"/>
                  </a:cxn>
                  <a:cxn ang="0">
                    <a:pos x="15" y="28"/>
                  </a:cxn>
                  <a:cxn ang="0">
                    <a:pos x="24" y="31"/>
                  </a:cxn>
                  <a:cxn ang="0">
                    <a:pos x="29" y="31"/>
                  </a:cxn>
                  <a:cxn ang="0">
                    <a:pos x="33" y="32"/>
                  </a:cxn>
                  <a:cxn ang="0">
                    <a:pos x="38" y="32"/>
                  </a:cxn>
                  <a:cxn ang="0">
                    <a:pos x="44" y="35"/>
                  </a:cxn>
                  <a:cxn ang="0">
                    <a:pos x="48" y="38"/>
                  </a:cxn>
                  <a:cxn ang="0">
                    <a:pos x="51" y="43"/>
                  </a:cxn>
                  <a:cxn ang="0">
                    <a:pos x="53" y="46"/>
                  </a:cxn>
                  <a:cxn ang="0">
                    <a:pos x="53" y="55"/>
                  </a:cxn>
                  <a:cxn ang="0">
                    <a:pos x="51" y="58"/>
                  </a:cxn>
                  <a:cxn ang="0">
                    <a:pos x="48" y="63"/>
                  </a:cxn>
                  <a:cxn ang="0">
                    <a:pos x="45" y="66"/>
                  </a:cxn>
                  <a:cxn ang="0">
                    <a:pos x="42" y="67"/>
                  </a:cxn>
                  <a:cxn ang="0">
                    <a:pos x="38" y="71"/>
                  </a:cxn>
                  <a:cxn ang="0">
                    <a:pos x="32" y="72"/>
                  </a:cxn>
                  <a:cxn ang="0">
                    <a:pos x="18" y="72"/>
                  </a:cxn>
                  <a:cxn ang="0">
                    <a:pos x="6" y="69"/>
                  </a:cxn>
                  <a:cxn ang="0">
                    <a:pos x="0" y="66"/>
                  </a:cxn>
                  <a:cxn ang="0">
                    <a:pos x="0" y="55"/>
                  </a:cxn>
                  <a:cxn ang="0">
                    <a:pos x="12" y="61"/>
                  </a:cxn>
                  <a:cxn ang="0">
                    <a:pos x="19" y="63"/>
                  </a:cxn>
                  <a:cxn ang="0">
                    <a:pos x="25" y="64"/>
                  </a:cxn>
                  <a:cxn ang="0">
                    <a:pos x="30" y="63"/>
                  </a:cxn>
                  <a:cxn ang="0">
                    <a:pos x="35" y="63"/>
                  </a:cxn>
                  <a:cxn ang="0">
                    <a:pos x="39" y="60"/>
                  </a:cxn>
                  <a:cxn ang="0">
                    <a:pos x="41" y="58"/>
                  </a:cxn>
                  <a:cxn ang="0">
                    <a:pos x="44" y="52"/>
                  </a:cxn>
                  <a:cxn ang="0">
                    <a:pos x="42" y="48"/>
                  </a:cxn>
                  <a:cxn ang="0">
                    <a:pos x="41" y="45"/>
                  </a:cxn>
                  <a:cxn ang="0">
                    <a:pos x="35" y="41"/>
                  </a:cxn>
                  <a:cxn ang="0">
                    <a:pos x="27" y="40"/>
                  </a:cxn>
                  <a:cxn ang="0">
                    <a:pos x="22" y="40"/>
                  </a:cxn>
                  <a:cxn ang="0">
                    <a:pos x="18" y="38"/>
                  </a:cxn>
                  <a:cxn ang="0">
                    <a:pos x="12" y="37"/>
                  </a:cxn>
                  <a:cxn ang="0">
                    <a:pos x="7" y="35"/>
                  </a:cxn>
                  <a:cxn ang="0">
                    <a:pos x="4" y="32"/>
                  </a:cxn>
                  <a:cxn ang="0">
                    <a:pos x="3" y="29"/>
                  </a:cxn>
                  <a:cxn ang="0">
                    <a:pos x="0" y="20"/>
                  </a:cxn>
                  <a:cxn ang="0">
                    <a:pos x="1" y="14"/>
                  </a:cxn>
                  <a:cxn ang="0">
                    <a:pos x="3" y="9"/>
                  </a:cxn>
                  <a:cxn ang="0">
                    <a:pos x="7" y="5"/>
                  </a:cxn>
                  <a:cxn ang="0">
                    <a:pos x="13" y="2"/>
                  </a:cxn>
                  <a:cxn ang="0">
                    <a:pos x="19" y="0"/>
                  </a:cxn>
                </a:cxnLst>
                <a:rect l="0" t="0" r="r" b="b"/>
                <a:pathLst>
                  <a:path w="53" h="72">
                    <a:moveTo>
                      <a:pt x="19" y="0"/>
                    </a:moveTo>
                    <a:lnTo>
                      <a:pt x="33" y="0"/>
                    </a:lnTo>
                    <a:lnTo>
                      <a:pt x="45" y="3"/>
                    </a:lnTo>
                    <a:lnTo>
                      <a:pt x="50" y="5"/>
                    </a:lnTo>
                    <a:lnTo>
                      <a:pt x="50" y="16"/>
                    </a:lnTo>
                    <a:lnTo>
                      <a:pt x="45" y="12"/>
                    </a:lnTo>
                    <a:lnTo>
                      <a:pt x="39" y="11"/>
                    </a:lnTo>
                    <a:lnTo>
                      <a:pt x="33" y="8"/>
                    </a:lnTo>
                    <a:lnTo>
                      <a:pt x="21" y="8"/>
                    </a:lnTo>
                    <a:lnTo>
                      <a:pt x="15" y="11"/>
                    </a:lnTo>
                    <a:lnTo>
                      <a:pt x="10" y="16"/>
                    </a:lnTo>
                    <a:lnTo>
                      <a:pt x="10" y="23"/>
                    </a:lnTo>
                    <a:lnTo>
                      <a:pt x="12" y="26"/>
                    </a:lnTo>
                    <a:lnTo>
                      <a:pt x="15" y="28"/>
                    </a:lnTo>
                    <a:lnTo>
                      <a:pt x="24" y="31"/>
                    </a:lnTo>
                    <a:lnTo>
                      <a:pt x="29" y="31"/>
                    </a:lnTo>
                    <a:lnTo>
                      <a:pt x="33" y="32"/>
                    </a:lnTo>
                    <a:lnTo>
                      <a:pt x="38" y="32"/>
                    </a:lnTo>
                    <a:lnTo>
                      <a:pt x="44" y="35"/>
                    </a:lnTo>
                    <a:lnTo>
                      <a:pt x="48" y="38"/>
                    </a:lnTo>
                    <a:lnTo>
                      <a:pt x="51" y="43"/>
                    </a:lnTo>
                    <a:lnTo>
                      <a:pt x="53" y="46"/>
                    </a:lnTo>
                    <a:lnTo>
                      <a:pt x="53" y="55"/>
                    </a:lnTo>
                    <a:lnTo>
                      <a:pt x="51" y="58"/>
                    </a:lnTo>
                    <a:lnTo>
                      <a:pt x="48" y="63"/>
                    </a:lnTo>
                    <a:lnTo>
                      <a:pt x="45" y="66"/>
                    </a:lnTo>
                    <a:lnTo>
                      <a:pt x="42" y="67"/>
                    </a:lnTo>
                    <a:lnTo>
                      <a:pt x="38" y="71"/>
                    </a:lnTo>
                    <a:lnTo>
                      <a:pt x="32" y="72"/>
                    </a:lnTo>
                    <a:lnTo>
                      <a:pt x="18" y="72"/>
                    </a:lnTo>
                    <a:lnTo>
                      <a:pt x="6" y="69"/>
                    </a:lnTo>
                    <a:lnTo>
                      <a:pt x="0" y="66"/>
                    </a:lnTo>
                    <a:lnTo>
                      <a:pt x="0" y="55"/>
                    </a:lnTo>
                    <a:lnTo>
                      <a:pt x="12" y="61"/>
                    </a:lnTo>
                    <a:lnTo>
                      <a:pt x="19" y="63"/>
                    </a:lnTo>
                    <a:lnTo>
                      <a:pt x="25" y="64"/>
                    </a:lnTo>
                    <a:lnTo>
                      <a:pt x="30" y="63"/>
                    </a:lnTo>
                    <a:lnTo>
                      <a:pt x="35" y="63"/>
                    </a:lnTo>
                    <a:lnTo>
                      <a:pt x="39" y="60"/>
                    </a:lnTo>
                    <a:lnTo>
                      <a:pt x="41" y="58"/>
                    </a:lnTo>
                    <a:lnTo>
                      <a:pt x="44" y="52"/>
                    </a:lnTo>
                    <a:lnTo>
                      <a:pt x="42" y="48"/>
                    </a:lnTo>
                    <a:lnTo>
                      <a:pt x="41" y="45"/>
                    </a:lnTo>
                    <a:lnTo>
                      <a:pt x="35" y="41"/>
                    </a:lnTo>
                    <a:lnTo>
                      <a:pt x="27" y="40"/>
                    </a:lnTo>
                    <a:lnTo>
                      <a:pt x="22" y="40"/>
                    </a:lnTo>
                    <a:lnTo>
                      <a:pt x="18" y="38"/>
                    </a:lnTo>
                    <a:lnTo>
                      <a:pt x="12" y="37"/>
                    </a:lnTo>
                    <a:lnTo>
                      <a:pt x="7" y="35"/>
                    </a:lnTo>
                    <a:lnTo>
                      <a:pt x="4" y="32"/>
                    </a:lnTo>
                    <a:lnTo>
                      <a:pt x="3" y="29"/>
                    </a:lnTo>
                    <a:lnTo>
                      <a:pt x="0" y="20"/>
                    </a:lnTo>
                    <a:lnTo>
                      <a:pt x="1" y="14"/>
                    </a:lnTo>
                    <a:lnTo>
                      <a:pt x="3" y="9"/>
                    </a:lnTo>
                    <a:lnTo>
                      <a:pt x="7" y="5"/>
                    </a:lnTo>
                    <a:lnTo>
                      <a:pt x="13" y="2"/>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2" name="文字方塊 1691"/>
              <p:cNvSpPr txBox="1"/>
              <p:nvPr/>
            </p:nvSpPr>
            <p:spPr>
              <a:xfrm>
                <a:off x="395536" y="1556792"/>
                <a:ext cx="850386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dirty="0" smtClean="0"/>
                  <a:t>Fetch      Decode    Execute                                                                          Memory  </a:t>
                </a:r>
                <a:r>
                  <a:rPr lang="en-US" altLang="zh-TW" dirty="0" err="1" smtClean="0"/>
                  <a:t>WriteBack</a:t>
                </a:r>
                <a:endParaRPr lang="zh-TW" altLang="en-US" dirty="0"/>
              </a:p>
            </p:txBody>
          </p:sp>
          <p:sp>
            <p:nvSpPr>
              <p:cNvPr id="483" name="文字方塊 1692"/>
              <p:cNvSpPr txBox="1"/>
              <p:nvPr/>
            </p:nvSpPr>
            <p:spPr>
              <a:xfrm>
                <a:off x="6948264" y="3573016"/>
                <a:ext cx="58862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800" dirty="0" smtClean="0"/>
                  <a:t>D$</a:t>
                </a:r>
                <a:endParaRPr lang="zh-TW" altLang="en-US" sz="2800" dirty="0"/>
              </a:p>
            </p:txBody>
          </p:sp>
          <p:sp>
            <p:nvSpPr>
              <p:cNvPr id="484" name="文字方塊 1693"/>
              <p:cNvSpPr txBox="1"/>
              <p:nvPr/>
            </p:nvSpPr>
            <p:spPr>
              <a:xfrm>
                <a:off x="514424" y="2545740"/>
                <a:ext cx="457176"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800" dirty="0" smtClean="0"/>
                  <a:t>I$</a:t>
                </a:r>
                <a:endParaRPr lang="zh-TW" altLang="en-US" sz="2800" dirty="0"/>
              </a:p>
            </p:txBody>
          </p:sp>
          <p:sp>
            <p:nvSpPr>
              <p:cNvPr id="485" name="文字方塊 1694"/>
              <p:cNvSpPr txBox="1"/>
              <p:nvPr/>
            </p:nvSpPr>
            <p:spPr>
              <a:xfrm>
                <a:off x="1207451" y="3060249"/>
                <a:ext cx="857863"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600" dirty="0" smtClean="0"/>
                  <a:t>Register</a:t>
                </a:r>
              </a:p>
              <a:p>
                <a:pPr algn="ctr"/>
                <a:r>
                  <a:rPr lang="en-US" altLang="zh-TW" sz="1600" dirty="0" smtClean="0"/>
                  <a:t>File</a:t>
                </a:r>
                <a:endParaRPr lang="zh-TW" altLang="en-US" sz="1600" dirty="0"/>
              </a:p>
            </p:txBody>
          </p:sp>
          <p:sp>
            <p:nvSpPr>
              <p:cNvPr id="486" name="文字方塊 1695"/>
              <p:cNvSpPr txBox="1"/>
              <p:nvPr/>
            </p:nvSpPr>
            <p:spPr>
              <a:xfrm>
                <a:off x="1207695" y="2442374"/>
                <a:ext cx="817724"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600" dirty="0" smtClean="0"/>
                  <a:t>Decode</a:t>
                </a:r>
                <a:endParaRPr lang="zh-TW" altLang="en-US" sz="1600" dirty="0"/>
              </a:p>
            </p:txBody>
          </p:sp>
          <p:sp>
            <p:nvSpPr>
              <p:cNvPr id="487" name="文字方塊 1696"/>
              <p:cNvSpPr txBox="1"/>
              <p:nvPr/>
            </p:nvSpPr>
            <p:spPr>
              <a:xfrm>
                <a:off x="2339752" y="2348880"/>
                <a:ext cx="619079" cy="58477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600" dirty="0" smtClean="0"/>
                  <a:t>Exec</a:t>
                </a:r>
              </a:p>
              <a:p>
                <a:pPr algn="ctr"/>
                <a:r>
                  <a:rPr lang="en-US" altLang="zh-TW" sz="1600" dirty="0" smtClean="0"/>
                  <a:t>Units</a:t>
                </a:r>
                <a:endParaRPr lang="zh-TW" altLang="en-US" sz="1600" dirty="0"/>
              </a:p>
            </p:txBody>
          </p:sp>
        </p:grpSp>
        <p:sp>
          <p:nvSpPr>
            <p:cNvPr id="8" name="文字方塊 611"/>
            <p:cNvSpPr txBox="1"/>
            <p:nvPr/>
          </p:nvSpPr>
          <p:spPr>
            <a:xfrm>
              <a:off x="4427984" y="4869160"/>
              <a:ext cx="971741"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400" dirty="0" err="1" smtClean="0"/>
                <a:t>DySER</a:t>
              </a:r>
              <a:endParaRPr lang="zh-TW" altLang="en-US" sz="2400" dirty="0"/>
            </a:p>
          </p:txBody>
        </p:sp>
      </p:grpSp>
      <p:sp>
        <p:nvSpPr>
          <p:cNvPr id="490" name="Rounded Rectangle 489"/>
          <p:cNvSpPr/>
          <p:nvPr/>
        </p:nvSpPr>
        <p:spPr>
          <a:xfrm>
            <a:off x="685800" y="5715000"/>
            <a:ext cx="8001000" cy="8382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Integrated into </a:t>
            </a:r>
            <a:r>
              <a:rPr lang="en-US" sz="3600" dirty="0" err="1" smtClean="0">
                <a:solidFill>
                  <a:schemeClr val="bg1"/>
                </a:solidFill>
              </a:rPr>
              <a:t>OpenSPARC</a:t>
            </a:r>
            <a:endParaRPr lang="en-US" sz="3600" dirty="0">
              <a:solidFill>
                <a:schemeClr val="bg1"/>
              </a:solidFill>
            </a:endParaRPr>
          </a:p>
        </p:txBody>
      </p:sp>
      <p:sp>
        <p:nvSpPr>
          <p:cNvPr id="489" name="Footer Placeholder 488"/>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Technology limitations force radical designs</a:t>
            </a:r>
          </a:p>
          <a:p>
            <a:r>
              <a:rPr lang="en-US" dirty="0" smtClean="0"/>
              <a:t>Exploit application trends</a:t>
            </a:r>
          </a:p>
          <a:p>
            <a:pPr lvl="1"/>
            <a:r>
              <a:rPr lang="en-US" dirty="0" smtClean="0"/>
              <a:t>Idempotent Processing</a:t>
            </a:r>
            <a:br>
              <a:rPr lang="en-US" dirty="0" smtClean="0"/>
            </a:br>
            <a:endParaRPr lang="en-US" dirty="0" smtClean="0"/>
          </a:p>
          <a:p>
            <a:pPr lvl="1"/>
            <a:r>
              <a:rPr lang="en-US" dirty="0" smtClean="0"/>
              <a:t>Sampling-DMR</a:t>
            </a:r>
            <a:br>
              <a:rPr lang="en-US" dirty="0" smtClean="0"/>
            </a:br>
            <a:endParaRPr lang="en-US" dirty="0" smtClean="0"/>
          </a:p>
          <a:p>
            <a:pPr lvl="1"/>
            <a:r>
              <a:rPr lang="en-US" dirty="0" smtClean="0"/>
              <a:t>Specialization</a:t>
            </a:r>
          </a:p>
          <a:p>
            <a:pPr lvl="1"/>
            <a:endParaRPr lang="en-US" dirty="0" smtClean="0"/>
          </a:p>
          <a:p>
            <a:r>
              <a:rPr lang="en-US" dirty="0" smtClean="0"/>
              <a:t>End-to-end approaches can help continue Moore’s Law</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a:t>
            </a:r>
            <a:endParaRPr lang="en-US" dirty="0"/>
          </a:p>
        </p:txBody>
      </p:sp>
      <p:pic>
        <p:nvPicPr>
          <p:cNvPr id="2050" name="Picture 2"/>
          <p:cNvPicPr>
            <a:picLocks noChangeAspect="1" noChangeArrowheads="1"/>
          </p:cNvPicPr>
          <p:nvPr/>
        </p:nvPicPr>
        <p:blipFill>
          <a:blip r:embed="rId2"/>
          <a:srcRect/>
          <a:stretch>
            <a:fillRect/>
          </a:stretch>
        </p:blipFill>
        <p:spPr bwMode="auto">
          <a:xfrm>
            <a:off x="762000" y="1200150"/>
            <a:ext cx="7991475" cy="5429250"/>
          </a:xfrm>
          <a:prstGeom prst="rect">
            <a:avLst/>
          </a:prstGeom>
          <a:noFill/>
          <a:ln w="9525">
            <a:noFill/>
            <a:miter lim="800000"/>
            <a:headEnd/>
            <a:tailEnd/>
          </a:ln>
          <a:effectLst/>
        </p:spPr>
      </p:pic>
      <p:sp>
        <p:nvSpPr>
          <p:cNvPr id="4" name="Rectangle 3"/>
          <p:cNvSpPr/>
          <p:nvPr/>
        </p:nvSpPr>
        <p:spPr>
          <a:xfrm>
            <a:off x="4724400" y="1219200"/>
            <a:ext cx="38862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5562600" y="3581400"/>
            <a:ext cx="609600" cy="533400"/>
          </a:xfrm>
          <a:prstGeom prst="ellipse">
            <a:avLst/>
          </a:prstGeom>
          <a:solidFill>
            <a:srgbClr val="D92727">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Dependence Graph</a:t>
            </a:r>
            <a:endParaRPr lang="en-US" dirty="0"/>
          </a:p>
        </p:txBody>
      </p:sp>
      <p:pic>
        <p:nvPicPr>
          <p:cNvPr id="3074" name="Picture 2"/>
          <p:cNvPicPr>
            <a:picLocks noChangeAspect="1" noChangeArrowheads="1"/>
          </p:cNvPicPr>
          <p:nvPr/>
        </p:nvPicPr>
        <p:blipFill>
          <a:blip r:embed="rId2"/>
          <a:srcRect/>
          <a:stretch>
            <a:fillRect/>
          </a:stretch>
        </p:blipFill>
        <p:spPr bwMode="auto">
          <a:xfrm>
            <a:off x="1128713" y="1409700"/>
            <a:ext cx="6886575" cy="5143500"/>
          </a:xfrm>
          <a:prstGeom prst="rect">
            <a:avLst/>
          </a:prstGeom>
          <a:noFill/>
          <a:ln w="9525">
            <a:noFill/>
            <a:miter lim="800000"/>
            <a:headEnd/>
            <a:tailEnd/>
          </a:ln>
          <a:effectLst/>
        </p:spPr>
      </p:pic>
      <p:sp>
        <p:nvSpPr>
          <p:cNvPr id="4" name="Freeform 3"/>
          <p:cNvSpPr/>
          <p:nvPr/>
        </p:nvSpPr>
        <p:spPr>
          <a:xfrm>
            <a:off x="1066800" y="3524865"/>
            <a:ext cx="6794090" cy="2647335"/>
          </a:xfrm>
          <a:custGeom>
            <a:avLst/>
            <a:gdLst>
              <a:gd name="connsiteX0" fmla="*/ 14748 w 6799006"/>
              <a:gd name="connsiteY0" fmla="*/ 14749 h 4940710"/>
              <a:gd name="connsiteX1" fmla="*/ 6799006 w 6799006"/>
              <a:gd name="connsiteY1" fmla="*/ 0 h 4940710"/>
              <a:gd name="connsiteX2" fmla="*/ 6784258 w 6799006"/>
              <a:gd name="connsiteY2" fmla="*/ 4144297 h 4940710"/>
              <a:gd name="connsiteX3" fmla="*/ 0 w 6799006"/>
              <a:gd name="connsiteY3" fmla="*/ 4940710 h 4940710"/>
              <a:gd name="connsiteX4" fmla="*/ 14748 w 6799006"/>
              <a:gd name="connsiteY4" fmla="*/ 14749 h 494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006" h="4940710">
                <a:moveTo>
                  <a:pt x="14748" y="14749"/>
                </a:moveTo>
                <a:lnTo>
                  <a:pt x="6799006" y="0"/>
                </a:lnTo>
                <a:lnTo>
                  <a:pt x="6784258" y="4144297"/>
                </a:lnTo>
                <a:lnTo>
                  <a:pt x="0" y="4940710"/>
                </a:lnTo>
                <a:lnTo>
                  <a:pt x="14748" y="14749"/>
                </a:lnTo>
                <a:close/>
              </a:path>
            </a:pathLst>
          </a:custGeom>
          <a:solidFill>
            <a:srgbClr val="D92727">
              <a:alpha val="10196"/>
            </a:srgb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066800" y="2667000"/>
            <a:ext cx="6781800" cy="762000"/>
          </a:xfrm>
          <a:prstGeom prst="rect">
            <a:avLst/>
          </a:prstGeom>
          <a:solidFill>
            <a:srgbClr val="D92727">
              <a:alpha val="1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066800" y="1752600"/>
            <a:ext cx="6781800" cy="762000"/>
          </a:xfrm>
          <a:prstGeom prst="rect">
            <a:avLst/>
          </a:prstGeom>
          <a:solidFill>
            <a:srgbClr val="D92727">
              <a:alpha val="1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Remove artificial </a:t>
            </a:r>
            <a:r>
              <a:rPr lang="en-US" sz="3600" dirty="0" err="1" smtClean="0"/>
              <a:t>antidependences</a:t>
            </a:r>
            <a:endParaRPr lang="en-US" sz="3600" dirty="0"/>
          </a:p>
        </p:txBody>
      </p:sp>
      <p:pic>
        <p:nvPicPr>
          <p:cNvPr id="1026" name="Picture 2"/>
          <p:cNvPicPr>
            <a:picLocks noChangeAspect="1" noChangeArrowheads="1"/>
          </p:cNvPicPr>
          <p:nvPr/>
        </p:nvPicPr>
        <p:blipFill>
          <a:blip r:embed="rId2"/>
          <a:srcRect/>
          <a:stretch>
            <a:fillRect/>
          </a:stretch>
        </p:blipFill>
        <p:spPr bwMode="auto">
          <a:xfrm>
            <a:off x="2133600" y="1143000"/>
            <a:ext cx="4762500" cy="5324475"/>
          </a:xfrm>
          <a:prstGeom prst="rect">
            <a:avLst/>
          </a:prstGeom>
          <a:noFill/>
          <a:ln w="9525">
            <a:noFill/>
            <a:miter lim="800000"/>
            <a:headEnd/>
            <a:tailEnd/>
          </a:ln>
          <a:effectLst/>
        </p:spPr>
      </p:pic>
      <p:sp>
        <p:nvSpPr>
          <p:cNvPr id="5" name="Rectangle 4"/>
          <p:cNvSpPr/>
          <p:nvPr/>
        </p:nvSpPr>
        <p:spPr>
          <a:xfrm>
            <a:off x="1828800" y="2895600"/>
            <a:ext cx="5334000" cy="1600200"/>
          </a:xfrm>
          <a:prstGeom prst="rect">
            <a:avLst/>
          </a:prstGeom>
          <a:solidFill>
            <a:srgbClr val="D92727">
              <a:alpha val="27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371600" y="1447800"/>
            <a:ext cx="6381750" cy="5000625"/>
          </a:xfrm>
          <a:prstGeom prst="rect">
            <a:avLst/>
          </a:prstGeom>
          <a:noFill/>
          <a:ln w="9525">
            <a:noFill/>
            <a:miter lim="800000"/>
            <a:headEnd/>
            <a:tailEnd/>
          </a:ln>
          <a:effectLst/>
        </p:spPr>
      </p:pic>
      <p:sp>
        <p:nvSpPr>
          <p:cNvPr id="5" name="Freeform 4"/>
          <p:cNvSpPr/>
          <p:nvPr/>
        </p:nvSpPr>
        <p:spPr>
          <a:xfrm>
            <a:off x="1061884" y="1268361"/>
            <a:ext cx="6799006" cy="4940710"/>
          </a:xfrm>
          <a:custGeom>
            <a:avLst/>
            <a:gdLst>
              <a:gd name="connsiteX0" fmla="*/ 14748 w 6799006"/>
              <a:gd name="connsiteY0" fmla="*/ 14749 h 4940710"/>
              <a:gd name="connsiteX1" fmla="*/ 6799006 w 6799006"/>
              <a:gd name="connsiteY1" fmla="*/ 0 h 4940710"/>
              <a:gd name="connsiteX2" fmla="*/ 6784258 w 6799006"/>
              <a:gd name="connsiteY2" fmla="*/ 4144297 h 4940710"/>
              <a:gd name="connsiteX3" fmla="*/ 0 w 6799006"/>
              <a:gd name="connsiteY3" fmla="*/ 4940710 h 4940710"/>
              <a:gd name="connsiteX4" fmla="*/ 14748 w 6799006"/>
              <a:gd name="connsiteY4" fmla="*/ 14749 h 494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006" h="4940710">
                <a:moveTo>
                  <a:pt x="14748" y="14749"/>
                </a:moveTo>
                <a:lnTo>
                  <a:pt x="6799006" y="0"/>
                </a:lnTo>
                <a:lnTo>
                  <a:pt x="6784258" y="4144297"/>
                </a:lnTo>
                <a:lnTo>
                  <a:pt x="0" y="4940710"/>
                </a:lnTo>
                <a:lnTo>
                  <a:pt x="14748" y="14749"/>
                </a:lnTo>
                <a:close/>
              </a:path>
            </a:pathLst>
          </a:custGeom>
          <a:solidFill>
            <a:srgbClr val="D92727">
              <a:alpha val="10196"/>
            </a:srgb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New PDG</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Idempotence</a:t>
            </a:r>
            <a:r>
              <a:rPr lang="en-US" dirty="0" smtClean="0"/>
              <a:t> Analysis</a:t>
            </a:r>
            <a:endParaRPr lang="en-US" dirty="0"/>
          </a:p>
        </p:txBody>
      </p:sp>
      <p:sp>
        <p:nvSpPr>
          <p:cNvPr id="3" name="Content Placeholder 2"/>
          <p:cNvSpPr>
            <a:spLocks noGrp="1"/>
          </p:cNvSpPr>
          <p:nvPr>
            <p:ph idx="1"/>
          </p:nvPr>
        </p:nvSpPr>
        <p:spPr/>
        <p:txBody>
          <a:bodyPr/>
          <a:lstStyle/>
          <a:p>
            <a:r>
              <a:rPr lang="en-US" dirty="0" smtClean="0"/>
              <a:t>Formally equivalent to vertex-cut problem…</a:t>
            </a:r>
          </a:p>
          <a:p>
            <a:r>
              <a:rPr lang="en-US" dirty="0" smtClean="0"/>
              <a:t>I will spare you all the details </a:t>
            </a:r>
            <a:r>
              <a:rPr lang="en-US" dirty="0" smtClean="0">
                <a:sym typeface="Wingdings" pitchFamily="2" charset="2"/>
              </a:rPr>
              <a:t></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The Potential</a:t>
            </a:r>
            <a:endParaRPr lang="en-US" dirty="0"/>
          </a:p>
        </p:txBody>
      </p:sp>
      <p:pic>
        <p:nvPicPr>
          <p:cNvPr id="4098" name="Picture 2"/>
          <p:cNvPicPr>
            <a:picLocks noChangeAspect="1" noChangeArrowheads="1"/>
          </p:cNvPicPr>
          <p:nvPr/>
        </p:nvPicPr>
        <p:blipFill>
          <a:blip r:embed="rId2"/>
          <a:srcRect/>
          <a:stretch>
            <a:fillRect/>
          </a:stretch>
        </p:blipFill>
        <p:spPr bwMode="auto">
          <a:xfrm>
            <a:off x="152400" y="1905000"/>
            <a:ext cx="8839200" cy="2671366"/>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2971800" y="1676400"/>
            <a:ext cx="3352800" cy="3200400"/>
            <a:chOff x="2971800" y="152400"/>
            <a:chExt cx="3352800" cy="3200400"/>
          </a:xfrm>
        </p:grpSpPr>
        <p:sp>
          <p:nvSpPr>
            <p:cNvPr id="13" name="Oval 12"/>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4" name="TextBox 13"/>
            <p:cNvSpPr txBox="1"/>
            <p:nvPr/>
          </p:nvSpPr>
          <p:spPr>
            <a:xfrm>
              <a:off x="2971800" y="1066800"/>
              <a:ext cx="3352800" cy="1384995"/>
            </a:xfrm>
            <a:prstGeom prst="rect">
              <a:avLst/>
            </a:prstGeom>
            <a:noFill/>
          </p:spPr>
          <p:txBody>
            <a:bodyPr wrap="square" rtlCol="0">
              <a:spAutoFit/>
            </a:bodyPr>
            <a:lstStyle/>
            <a:p>
              <a:pPr algn="ctr"/>
              <a:r>
                <a:rPr lang="en-US" sz="2800" dirty="0" smtClean="0">
                  <a:solidFill>
                    <a:schemeClr val="bg1"/>
                  </a:solidFill>
                </a:rPr>
                <a:t>Programs execute </a:t>
              </a:r>
              <a:br>
                <a:rPr lang="en-US" sz="2800" dirty="0" smtClean="0">
                  <a:solidFill>
                    <a:schemeClr val="bg1"/>
                  </a:solidFill>
                </a:rPr>
              </a:br>
              <a:r>
                <a:rPr lang="en-US" sz="2800" dirty="0" smtClean="0">
                  <a:solidFill>
                    <a:schemeClr val="bg1"/>
                  </a:solidFill>
                </a:rPr>
                <a:t>in phases</a:t>
              </a:r>
              <a:br>
                <a:rPr lang="en-US" sz="2800" dirty="0" smtClean="0">
                  <a:solidFill>
                    <a:schemeClr val="bg1"/>
                  </a:solidFill>
                </a:rPr>
              </a:br>
              <a:r>
                <a:rPr lang="en-US" sz="2800" dirty="0" smtClean="0">
                  <a:solidFill>
                    <a:schemeClr val="bg1"/>
                  </a:solidFill>
                </a:rPr>
                <a:t>90/10 rule</a:t>
              </a:r>
            </a:p>
          </p:txBody>
        </p:sp>
      </p:grpSp>
      <p:sp>
        <p:nvSpPr>
          <p:cNvPr id="18" name="Title 1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Compiler-constructed</a:t>
            </a:r>
            <a:endParaRPr lang="en-US" dirty="0"/>
          </a:p>
        </p:txBody>
      </p:sp>
      <p:pic>
        <p:nvPicPr>
          <p:cNvPr id="5122" name="Picture 2"/>
          <p:cNvPicPr>
            <a:picLocks noChangeAspect="1" noChangeArrowheads="1"/>
          </p:cNvPicPr>
          <p:nvPr/>
        </p:nvPicPr>
        <p:blipFill>
          <a:blip r:embed="rId2"/>
          <a:srcRect/>
          <a:stretch>
            <a:fillRect/>
          </a:stretch>
        </p:blipFill>
        <p:spPr bwMode="auto">
          <a:xfrm>
            <a:off x="152400" y="2286000"/>
            <a:ext cx="8839200" cy="2631897"/>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2895600"/>
            <a:ext cx="2971800" cy="1981200"/>
          </a:xfrm>
          <a:prstGeom prst="rect">
            <a:avLst/>
          </a:prstGeom>
          <a:solidFill>
            <a:srgbClr val="92D05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5105400" y="1600200"/>
            <a:ext cx="2590800" cy="1981200"/>
          </a:xfrm>
          <a:prstGeom prst="rect">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46"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90600" y="1143000"/>
            <a:ext cx="7315200" cy="459954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What is the overhead?</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568575"/>
            <a:ext cx="7772400" cy="1470025"/>
          </a:xfrm>
        </p:spPr>
        <p:txBody>
          <a:bodyPr>
            <a:normAutofit/>
          </a:bodyPr>
          <a:lstStyle/>
          <a:p>
            <a:r>
              <a:rPr lang="en-US" sz="4000" dirty="0" smtClean="0"/>
              <a:t>Hmm…these regions look interesting…</a:t>
            </a:r>
            <a:endParaRPr lang="en-US" dirty="0"/>
          </a:p>
        </p:txBody>
      </p:sp>
      <p:sp>
        <p:nvSpPr>
          <p:cNvPr id="3" name="Subtitle 2"/>
          <p:cNvSpPr>
            <a:spLocks noGrp="1"/>
          </p:cNvSpPr>
          <p:nvPr>
            <p:ph type="subTitle" idx="4294967295"/>
          </p:nvPr>
        </p:nvSpPr>
        <p:spPr>
          <a:xfrm>
            <a:off x="1371600" y="4267200"/>
            <a:ext cx="6400800" cy="1752600"/>
          </a:xfrm>
        </p:spPr>
        <p:txBody>
          <a:bodyPr>
            <a:normAutofit/>
          </a:bodyPr>
          <a:lstStyle/>
          <a:p>
            <a:pPr algn="ctr">
              <a:buNone/>
            </a:pPr>
            <a:r>
              <a:rPr lang="en-US" sz="4000" dirty="0" smtClean="0">
                <a:solidFill>
                  <a:srgbClr val="C00000"/>
                </a:solidFill>
              </a:rPr>
              <a:t>Can’t you do more with this?</a:t>
            </a:r>
            <a:endParaRPr lang="en-US" sz="4000" dirty="0">
              <a:solidFill>
                <a:srgbClr val="C00000"/>
              </a:solidFill>
            </a:endParaRPr>
          </a:p>
        </p:txBody>
      </p:sp>
      <p:sp>
        <p:nvSpPr>
          <p:cNvPr id="5" name="Footer Placeholder 4"/>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1066800"/>
            <a:ext cx="7772400" cy="1470025"/>
          </a:xfrm>
        </p:spPr>
        <p:txBody>
          <a:bodyPr>
            <a:normAutofit/>
          </a:bodyPr>
          <a:lstStyle/>
          <a:p>
            <a:r>
              <a:rPr lang="en-US" sz="4000" dirty="0" smtClean="0"/>
              <a:t>Yes, they are ideal candidates for specialization</a:t>
            </a:r>
            <a:endParaRPr lang="en-US" dirty="0"/>
          </a:p>
        </p:txBody>
      </p:sp>
      <p:pic>
        <p:nvPicPr>
          <p:cNvPr id="3" name="Picture 3"/>
          <p:cNvPicPr>
            <a:picLocks noChangeAspect="1" noChangeArrowheads="1"/>
          </p:cNvPicPr>
          <p:nvPr/>
        </p:nvPicPr>
        <p:blipFill>
          <a:blip r:embed="rId2"/>
          <a:srcRect/>
          <a:stretch>
            <a:fillRect/>
          </a:stretch>
        </p:blipFill>
        <p:spPr bwMode="auto">
          <a:xfrm>
            <a:off x="2743200" y="2543175"/>
            <a:ext cx="3714750" cy="4314825"/>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Scheduler Effectiveness</a:t>
            </a:r>
            <a:endParaRPr lang="en-US" dirty="0"/>
          </a:p>
        </p:txBody>
      </p:sp>
      <p:pic>
        <p:nvPicPr>
          <p:cNvPr id="4" name="Picture 3" descr="band_1-50_comparison2.png"/>
          <p:cNvPicPr>
            <a:picLocks noChangeAspect="1"/>
          </p:cNvPicPr>
          <p:nvPr/>
        </p:nvPicPr>
        <p:blipFill>
          <a:blip r:embed="rId2" cstate="print"/>
          <a:srcRect l="2588" t="31615" r="12001"/>
          <a:stretch>
            <a:fillRect/>
          </a:stretch>
        </p:blipFill>
        <p:spPr>
          <a:xfrm>
            <a:off x="838200" y="1447800"/>
            <a:ext cx="7543800" cy="4530016"/>
          </a:xfrm>
          <a:prstGeom prst="rect">
            <a:avLst/>
          </a:prstGeom>
        </p:spPr>
      </p:pic>
      <p:pic>
        <p:nvPicPr>
          <p:cNvPr id="5" name="Picture 4" descr="band_1-50_comparison2.png"/>
          <p:cNvPicPr>
            <a:picLocks noChangeAspect="1"/>
          </p:cNvPicPr>
          <p:nvPr/>
        </p:nvPicPr>
        <p:blipFill>
          <a:blip r:embed="rId2" cstate="print">
            <a:clrChange>
              <a:clrFrom>
                <a:srgbClr val="FFFFFF"/>
              </a:clrFrom>
              <a:clrTo>
                <a:srgbClr val="FFFFFF">
                  <a:alpha val="0"/>
                </a:srgbClr>
              </a:clrTo>
            </a:clrChange>
          </a:blip>
          <a:srcRect l="62113" t="11489" r="5079" b="68667"/>
          <a:stretch>
            <a:fillRect/>
          </a:stretch>
        </p:blipFill>
        <p:spPr>
          <a:xfrm>
            <a:off x="6028765" y="5410200"/>
            <a:ext cx="3191435" cy="1447800"/>
          </a:xfrm>
          <a:prstGeom prst="rect">
            <a:avLst/>
          </a:prstGeom>
        </p:spPr>
      </p:pic>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Better software support</a:t>
            </a:r>
          </a:p>
          <a:p>
            <a:pPr lvl="1"/>
            <a:r>
              <a:rPr lang="en-US" dirty="0" smtClean="0"/>
              <a:t>Binary instrumentation for Relax and </a:t>
            </a:r>
            <a:r>
              <a:rPr lang="en-US" dirty="0" err="1" smtClean="0"/>
              <a:t>DySER</a:t>
            </a:r>
            <a:endParaRPr lang="en-US" dirty="0" smtClean="0"/>
          </a:p>
          <a:p>
            <a:r>
              <a:rPr lang="en-US" dirty="0" smtClean="0"/>
              <a:t>Hardware support</a:t>
            </a:r>
          </a:p>
          <a:p>
            <a:pPr lvl="1"/>
            <a:r>
              <a:rPr lang="en-US" dirty="0" smtClean="0"/>
              <a:t>What are the chip-level area and power savings? </a:t>
            </a:r>
          </a:p>
          <a:p>
            <a:pPr lvl="1"/>
            <a:r>
              <a:rPr lang="en-US" dirty="0" smtClean="0"/>
              <a:t>Is Relax hardware truly simpler? </a:t>
            </a:r>
          </a:p>
          <a:p>
            <a:pPr lvl="1"/>
            <a:r>
              <a:rPr lang="en-US" dirty="0" err="1" smtClean="0"/>
              <a:t>DySER</a:t>
            </a:r>
            <a:r>
              <a:rPr lang="en-US" dirty="0" smtClean="0"/>
              <a:t>+ </a:t>
            </a:r>
            <a:r>
              <a:rPr lang="en-US" dirty="0" err="1" smtClean="0"/>
              <a:t>OpenSPARC</a:t>
            </a:r>
            <a:r>
              <a:rPr lang="en-US" dirty="0" smtClean="0"/>
              <a:t> prototype under development</a:t>
            </a:r>
          </a:p>
          <a:p>
            <a:pPr lvl="1"/>
            <a:r>
              <a:rPr lang="en-US" dirty="0" smtClean="0"/>
              <a:t>ARM, SPARC, x86 </a:t>
            </a:r>
            <a:r>
              <a:rPr lang="en-US" dirty="0" err="1" smtClean="0"/>
              <a:t>backends</a:t>
            </a:r>
            <a:endParaRPr lang="en-US" dirty="0" smtClean="0"/>
          </a:p>
          <a:p>
            <a:r>
              <a:rPr lang="en-US" dirty="0" smtClean="0"/>
              <a:t>Other domains</a:t>
            </a:r>
          </a:p>
          <a:p>
            <a:pPr lvl="1"/>
            <a:r>
              <a:rPr lang="en-US" dirty="0" smtClean="0"/>
              <a:t>Software rollback for hardware transactional memory?</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2"/>
          <p:cNvSpPr txBox="1">
            <a:spLocks/>
          </p:cNvSpPr>
          <p:nvPr/>
        </p:nvSpPr>
        <p:spPr>
          <a:xfrm>
            <a:off x="457200" y="1371600"/>
            <a:ext cx="8229600" cy="4906963"/>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ts val="1800"/>
              </a:spcBef>
              <a:spcAft>
                <a:spcPts val="0"/>
              </a:spcAft>
              <a:buClrTx/>
              <a:buSzTx/>
              <a:buFont typeface="Wingdings" pitchFamily="2" charset="2"/>
              <a:buChar char="§"/>
              <a:tabLst/>
              <a:defRPr/>
            </a:pPr>
            <a:r>
              <a:rPr lang="en-US" sz="3200" dirty="0" smtClean="0"/>
              <a:t>Emerging Architectures avoid complexity</a:t>
            </a:r>
          </a:p>
          <a:p>
            <a:pPr marL="342900" marR="0" lvl="0" indent="-342900" algn="l" defTabSz="914400" rtl="0" eaLnBrk="1" fontAlgn="auto" latinLnBrk="0" hangingPunct="1">
              <a:lnSpc>
                <a:spcPct val="100000"/>
              </a:lnSpc>
              <a:spcBef>
                <a:spcPts val="1800"/>
              </a:spcBef>
              <a:spcAft>
                <a:spcPts val="0"/>
              </a:spcAft>
              <a:buClrTx/>
              <a:buSzTx/>
              <a:buFont typeface="Wingdings" pitchFamily="2" charset="2"/>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Emerging Applications </a:t>
            </a:r>
          </a:p>
          <a:p>
            <a:pPr marL="742950" lvl="1" indent="-285750">
              <a:spcBef>
                <a:spcPct val="20000"/>
              </a:spcBef>
              <a:buClr>
                <a:srgbClr val="B31111"/>
              </a:buClr>
              <a:buFont typeface="Wingdings" pitchFamily="2" charset="2"/>
              <a:buChar char="§"/>
            </a:pPr>
            <a:r>
              <a:rPr lang="en-US" sz="2800" dirty="0" smtClean="0"/>
              <a:t>Error tolerant</a:t>
            </a:r>
          </a:p>
          <a:p>
            <a:pPr marL="742950" lvl="1" indent="-285750">
              <a:spcBef>
                <a:spcPct val="20000"/>
              </a:spcBef>
              <a:buClr>
                <a:srgbClr val="B31111"/>
              </a:buClr>
              <a:buFont typeface="Wingdings" pitchFamily="2" charset="2"/>
              <a:buChar char="§"/>
            </a:pPr>
            <a:r>
              <a:rPr lang="en-US" sz="2800" dirty="0" smtClean="0"/>
              <a:t>Large regions with little or no side-effects</a:t>
            </a:r>
          </a:p>
          <a:p>
            <a:pPr marL="285750" indent="-285750">
              <a:spcBef>
                <a:spcPct val="20000"/>
              </a:spcBef>
              <a:buClr>
                <a:srgbClr val="B31111"/>
              </a:buClr>
              <a:buFont typeface="Wingdings" pitchFamily="2" charset="2"/>
              <a:buChar char="§"/>
            </a:pPr>
            <a:endParaRPr lang="en-US" sz="2800" i="1" dirty="0" smtClean="0"/>
          </a:p>
          <a:p>
            <a:pPr marL="285750" indent="-285750">
              <a:spcBef>
                <a:spcPct val="20000"/>
              </a:spcBef>
              <a:buClr>
                <a:srgbClr val="B31111"/>
              </a:buClr>
              <a:buFont typeface="Wingdings" pitchFamily="2" charset="2"/>
              <a:buChar char="§"/>
            </a:pPr>
            <a:r>
              <a:rPr lang="en-US" sz="3200" i="1" dirty="0" smtClean="0"/>
              <a:t>Relax : an architectural framework for software recovery</a:t>
            </a:r>
          </a:p>
          <a:p>
            <a:pPr marL="1200150" lvl="2" indent="-285750">
              <a:spcBef>
                <a:spcPct val="20000"/>
              </a:spcBef>
              <a:buClr>
                <a:srgbClr val="B31111"/>
              </a:buClr>
              <a:buFont typeface="Wingdings" pitchFamily="2" charset="2"/>
              <a:buChar char="§"/>
              <a:tabLst>
                <a:tab pos="2743200" algn="l"/>
              </a:tabLst>
            </a:pPr>
            <a:r>
              <a:rPr lang="en-US" sz="2800" dirty="0" smtClean="0"/>
              <a:t>ISA:</a:t>
            </a:r>
            <a:r>
              <a:rPr lang="en-US" sz="2800" dirty="0"/>
              <a:t>	</a:t>
            </a:r>
            <a:r>
              <a:rPr lang="en-US" sz="2800" dirty="0" smtClean="0"/>
              <a:t>an interface to define it</a:t>
            </a:r>
          </a:p>
          <a:p>
            <a:pPr marL="1200150" lvl="2" indent="-285750">
              <a:spcBef>
                <a:spcPct val="20000"/>
              </a:spcBef>
              <a:buClr>
                <a:srgbClr val="B31111"/>
              </a:buClr>
              <a:buFont typeface="Wingdings" pitchFamily="2" charset="2"/>
              <a:buChar char="§"/>
              <a:tabLst>
                <a:tab pos="2743200" algn="l"/>
              </a:tabLst>
            </a:pPr>
            <a:r>
              <a:rPr lang="en-US" sz="2800" dirty="0" smtClean="0"/>
              <a:t>Software: 	support for applications to use it</a:t>
            </a:r>
          </a:p>
          <a:p>
            <a:pPr marL="1200150" lvl="2" indent="-285750">
              <a:spcBef>
                <a:spcPct val="20000"/>
              </a:spcBef>
              <a:buClr>
                <a:srgbClr val="B31111"/>
              </a:buClr>
              <a:buFont typeface="Wingdings" pitchFamily="2" charset="2"/>
              <a:buChar char="§"/>
              <a:tabLst>
                <a:tab pos="2743200" algn="l"/>
              </a:tabLst>
            </a:pPr>
            <a:r>
              <a:rPr lang="en-US" sz="2800" dirty="0" smtClean="0"/>
              <a:t>Hardware:	hardware that enables it</a:t>
            </a:r>
          </a:p>
          <a:p>
            <a:pPr marL="285750" indent="-285750">
              <a:spcBef>
                <a:spcPct val="20000"/>
              </a:spcBef>
              <a:buClr>
                <a:srgbClr val="B31111"/>
              </a:buClr>
              <a:buFont typeface="Wingdings" pitchFamily="2" charset="2"/>
              <a:buChar char="§"/>
              <a:tabLst>
                <a:tab pos="2743200" algn="l"/>
              </a:tabLst>
            </a:pPr>
            <a:r>
              <a:rPr kumimoji="0" lang="en-US" sz="3200" b="0" i="1" u="none" strike="noStrike" kern="1200" cap="none" spc="0" normalizeH="0" baseline="0" noProof="0" dirty="0" err="1" smtClean="0">
                <a:ln>
                  <a:noFill/>
                </a:ln>
                <a:solidFill>
                  <a:schemeClr val="tx1"/>
                </a:solidFill>
                <a:effectLst/>
                <a:uLnTx/>
                <a:uFillTx/>
                <a:latin typeface="+mn-lt"/>
                <a:ea typeface="+mn-ea"/>
                <a:cs typeface="+mn-cs"/>
              </a:rPr>
              <a:t>DySER</a:t>
            </a:r>
            <a:r>
              <a:rPr lang="en-US" sz="3200" i="1" dirty="0" smtClean="0"/>
              <a:t>: </a:t>
            </a:r>
            <a:r>
              <a:rPr lang="en-US" sz="3200" i="1" dirty="0" err="1" smtClean="0"/>
              <a:t>Datapath</a:t>
            </a:r>
            <a:r>
              <a:rPr lang="en-US" sz="3200" i="1" dirty="0" smtClean="0"/>
              <a:t> specialization for energy</a:t>
            </a:r>
            <a:endParaRPr kumimoji="0" lang="en-US" sz="32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219200"/>
            <a:ext cx="2667000" cy="4524315"/>
          </a:xfrm>
          <a:prstGeom prst="rect">
            <a:avLst/>
          </a:prstGeom>
          <a:noFill/>
        </p:spPr>
        <p:txBody>
          <a:bodyPr wrap="square" rtlCol="0">
            <a:spAutoFit/>
          </a:bodyPr>
          <a:lstStyle/>
          <a:p>
            <a:r>
              <a:rPr lang="en-US" sz="28800" dirty="0" smtClean="0"/>
              <a:t>?</a:t>
            </a:r>
            <a:endParaRPr lang="en-US" sz="28800" dirty="0"/>
          </a:p>
        </p:txBody>
      </p:sp>
      <p:sp>
        <p:nvSpPr>
          <p:cNvPr id="4" name="TextBox 3"/>
          <p:cNvSpPr txBox="1"/>
          <p:nvPr/>
        </p:nvSpPr>
        <p:spPr>
          <a:xfrm>
            <a:off x="914400" y="5410200"/>
            <a:ext cx="7315200" cy="523220"/>
          </a:xfrm>
          <a:prstGeom prst="rect">
            <a:avLst/>
          </a:prstGeom>
          <a:noFill/>
        </p:spPr>
        <p:txBody>
          <a:bodyPr wrap="square" rtlCol="0">
            <a:spAutoFit/>
          </a:bodyPr>
          <a:lstStyle/>
          <a:p>
            <a:pPr algn="ctr"/>
            <a:r>
              <a:rPr lang="en-US" sz="2800" dirty="0" smtClean="0"/>
              <a:t>http://www.cs.wisc.edu/~karu</a:t>
            </a:r>
            <a:endParaRPr lang="en-US" sz="2800" dirty="0"/>
          </a:p>
        </p:txBody>
      </p:sp>
      <p:sp>
        <p:nvSpPr>
          <p:cNvPr id="5" name="Footer Placeholder 4"/>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Types</a:t>
            </a:r>
            <a:endParaRPr lang="en-US" dirty="0"/>
          </a:p>
        </p:txBody>
      </p:sp>
      <p:sp>
        <p:nvSpPr>
          <p:cNvPr id="4" name="Oval 3"/>
          <p:cNvSpPr/>
          <p:nvPr/>
        </p:nvSpPr>
        <p:spPr>
          <a:xfrm>
            <a:off x="5774780" y="296662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smtClean="0">
                <a:solidFill>
                  <a:schemeClr val="tx1"/>
                </a:solidFill>
                <a:latin typeface="+mj-lt"/>
              </a:rPr>
              <a:t>In</a:t>
            </a:r>
            <a:endParaRPr lang="en-US" sz="2000" b="1" dirty="0">
              <a:solidFill>
                <a:schemeClr val="tx1"/>
              </a:solidFill>
              <a:latin typeface="+mj-lt"/>
            </a:endParaRPr>
          </a:p>
        </p:txBody>
      </p:sp>
      <p:sp>
        <p:nvSpPr>
          <p:cNvPr id="5" name="Oval 4"/>
          <p:cNvSpPr/>
          <p:nvPr/>
        </p:nvSpPr>
        <p:spPr>
          <a:xfrm>
            <a:off x="6449690" y="3781679"/>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i="0" dirty="0" smtClean="0">
                <a:solidFill>
                  <a:srgbClr val="000000"/>
                </a:solidFill>
                <a:effectLst/>
                <a:latin typeface="+mj-lt"/>
              </a:rPr>
              <a:t>×</a:t>
            </a:r>
            <a:endParaRPr lang="en-US" sz="2800" b="1" dirty="0">
              <a:solidFill>
                <a:schemeClr val="tx1"/>
              </a:solidFill>
              <a:latin typeface="+mj-lt"/>
            </a:endParaRPr>
          </a:p>
        </p:txBody>
      </p:sp>
      <p:sp>
        <p:nvSpPr>
          <p:cNvPr id="6" name="Oval 5"/>
          <p:cNvSpPr/>
          <p:nvPr/>
        </p:nvSpPr>
        <p:spPr>
          <a:xfrm>
            <a:off x="5789381" y="444490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i="0" dirty="0" smtClean="0">
                <a:solidFill>
                  <a:srgbClr val="000000"/>
                </a:solidFill>
                <a:effectLst/>
                <a:latin typeface="+mj-lt"/>
              </a:rPr>
              <a:t>+</a:t>
            </a:r>
            <a:endParaRPr lang="en-US" sz="2800" b="1" dirty="0">
              <a:solidFill>
                <a:schemeClr val="tx1"/>
              </a:solidFill>
              <a:latin typeface="+mj-lt"/>
            </a:endParaRPr>
          </a:p>
        </p:txBody>
      </p:sp>
      <p:sp>
        <p:nvSpPr>
          <p:cNvPr id="7" name="Oval 6"/>
          <p:cNvSpPr/>
          <p:nvPr/>
        </p:nvSpPr>
        <p:spPr>
          <a:xfrm>
            <a:off x="6449690" y="296662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smtClean="0">
                <a:solidFill>
                  <a:schemeClr val="tx1"/>
                </a:solidFill>
                <a:latin typeface="+mj-lt"/>
              </a:rPr>
              <a:t>In</a:t>
            </a:r>
            <a:endParaRPr lang="en-US" sz="2000" b="1" dirty="0">
              <a:solidFill>
                <a:schemeClr val="tx1"/>
              </a:solidFill>
              <a:latin typeface="+mj-lt"/>
            </a:endParaRPr>
          </a:p>
        </p:txBody>
      </p:sp>
      <p:sp>
        <p:nvSpPr>
          <p:cNvPr id="8" name="Oval 7"/>
          <p:cNvSpPr/>
          <p:nvPr/>
        </p:nvSpPr>
        <p:spPr>
          <a:xfrm>
            <a:off x="7349467" y="296662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smtClean="0">
                <a:solidFill>
                  <a:schemeClr val="tx1"/>
                </a:solidFill>
                <a:latin typeface="+mj-lt"/>
              </a:rPr>
              <a:t>In</a:t>
            </a:r>
            <a:endParaRPr lang="en-US" sz="2000" b="1" dirty="0">
              <a:solidFill>
                <a:schemeClr val="tx1"/>
              </a:solidFill>
              <a:latin typeface="+mj-lt"/>
            </a:endParaRPr>
          </a:p>
        </p:txBody>
      </p:sp>
      <p:sp>
        <p:nvSpPr>
          <p:cNvPr id="9" name="Oval 8"/>
          <p:cNvSpPr/>
          <p:nvPr/>
        </p:nvSpPr>
        <p:spPr>
          <a:xfrm>
            <a:off x="6744964" y="446014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smtClean="0">
                <a:solidFill>
                  <a:srgbClr val="000000"/>
                </a:solidFill>
                <a:latin typeface="+mj-lt"/>
              </a:rPr>
              <a:t>&lt;&lt;</a:t>
            </a:r>
            <a:endParaRPr lang="en-US" sz="2800" b="1" dirty="0">
              <a:solidFill>
                <a:schemeClr val="tx1"/>
              </a:solidFill>
              <a:latin typeface="+mj-lt"/>
            </a:endParaRPr>
          </a:p>
        </p:txBody>
      </p:sp>
      <p:sp>
        <p:nvSpPr>
          <p:cNvPr id="10" name="Oval 9"/>
          <p:cNvSpPr/>
          <p:nvPr/>
        </p:nvSpPr>
        <p:spPr>
          <a:xfrm>
            <a:off x="5797001" y="528310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schemeClr val="tx1"/>
                </a:solidFill>
                <a:latin typeface="+mj-lt"/>
              </a:rPr>
              <a:t>Out</a:t>
            </a:r>
            <a:endParaRPr lang="en-US" b="1" dirty="0">
              <a:solidFill>
                <a:schemeClr val="tx1"/>
              </a:solidFill>
              <a:latin typeface="+mj-lt"/>
            </a:endParaRPr>
          </a:p>
        </p:txBody>
      </p:sp>
      <p:sp>
        <p:nvSpPr>
          <p:cNvPr id="11" name="Oval 10"/>
          <p:cNvSpPr/>
          <p:nvPr/>
        </p:nvSpPr>
        <p:spPr>
          <a:xfrm>
            <a:off x="6743122" y="528310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schemeClr val="tx1"/>
                </a:solidFill>
                <a:latin typeface="+mj-lt"/>
              </a:rPr>
              <a:t>Out</a:t>
            </a:r>
            <a:endParaRPr lang="en-US" b="1" dirty="0">
              <a:solidFill>
                <a:schemeClr val="tx1"/>
              </a:solidFill>
              <a:latin typeface="+mj-lt"/>
            </a:endParaRPr>
          </a:p>
        </p:txBody>
      </p:sp>
      <p:cxnSp>
        <p:nvCxnSpPr>
          <p:cNvPr id="12" name="Straight Arrow Connector 11"/>
          <p:cNvCxnSpPr>
            <a:stCxn id="4" idx="4"/>
            <a:endCxn id="6" idx="0"/>
          </p:cNvCxnSpPr>
          <p:nvPr/>
        </p:nvCxnSpPr>
        <p:spPr>
          <a:xfrm>
            <a:off x="6041480" y="3423821"/>
            <a:ext cx="14601" cy="102108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4"/>
            <a:endCxn id="5" idx="0"/>
          </p:cNvCxnSpPr>
          <p:nvPr/>
        </p:nvCxnSpPr>
        <p:spPr>
          <a:xfrm>
            <a:off x="6716390" y="3423821"/>
            <a:ext cx="0" cy="357858"/>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3"/>
            <a:endCxn id="6" idx="7"/>
          </p:cNvCxnSpPr>
          <p:nvPr/>
        </p:nvCxnSpPr>
        <p:spPr>
          <a:xfrm flipH="1">
            <a:off x="6244666" y="4171924"/>
            <a:ext cx="283139" cy="339932"/>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5"/>
            <a:endCxn id="9" idx="0"/>
          </p:cNvCxnSpPr>
          <p:nvPr/>
        </p:nvCxnSpPr>
        <p:spPr>
          <a:xfrm>
            <a:off x="6904975" y="4171924"/>
            <a:ext cx="106689" cy="288217"/>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4"/>
            <a:endCxn id="10" idx="0"/>
          </p:cNvCxnSpPr>
          <p:nvPr/>
        </p:nvCxnSpPr>
        <p:spPr>
          <a:xfrm>
            <a:off x="6056081" y="4902101"/>
            <a:ext cx="7620" cy="3810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4"/>
            <a:endCxn id="11" idx="0"/>
          </p:cNvCxnSpPr>
          <p:nvPr/>
        </p:nvCxnSpPr>
        <p:spPr>
          <a:xfrm flipH="1">
            <a:off x="7009822" y="4917341"/>
            <a:ext cx="1842" cy="36576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349467" y="3781679"/>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i="0" dirty="0" smtClean="0">
                <a:solidFill>
                  <a:srgbClr val="000000"/>
                </a:solidFill>
                <a:effectLst/>
                <a:latin typeface="+mj-lt"/>
              </a:rPr>
              <a:t>×</a:t>
            </a:r>
            <a:endParaRPr lang="en-US" sz="2800" b="1" dirty="0">
              <a:solidFill>
                <a:schemeClr val="tx1"/>
              </a:solidFill>
              <a:latin typeface="+mj-lt"/>
            </a:endParaRPr>
          </a:p>
        </p:txBody>
      </p:sp>
      <p:cxnSp>
        <p:nvCxnSpPr>
          <p:cNvPr id="33" name="Straight Arrow Connector 32"/>
          <p:cNvCxnSpPr>
            <a:stCxn id="29" idx="3"/>
            <a:endCxn id="9" idx="7"/>
          </p:cNvCxnSpPr>
          <p:nvPr/>
        </p:nvCxnSpPr>
        <p:spPr>
          <a:xfrm flipH="1">
            <a:off x="7200249" y="4171924"/>
            <a:ext cx="227333" cy="355172"/>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4"/>
            <a:endCxn id="29" idx="0"/>
          </p:cNvCxnSpPr>
          <p:nvPr/>
        </p:nvCxnSpPr>
        <p:spPr>
          <a:xfrm>
            <a:off x="7616167" y="3423821"/>
            <a:ext cx="0" cy="357858"/>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7762947" y="446014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smtClean="0">
                <a:solidFill>
                  <a:srgbClr val="000000"/>
                </a:solidFill>
                <a:latin typeface="+mj-lt"/>
              </a:rPr>
              <a:t>/</a:t>
            </a:r>
            <a:endParaRPr lang="en-US" sz="2800" b="1" dirty="0">
              <a:solidFill>
                <a:schemeClr val="tx1"/>
              </a:solidFill>
              <a:latin typeface="+mj-lt"/>
            </a:endParaRPr>
          </a:p>
        </p:txBody>
      </p:sp>
      <p:sp>
        <p:nvSpPr>
          <p:cNvPr id="47" name="Oval 46"/>
          <p:cNvSpPr/>
          <p:nvPr/>
        </p:nvSpPr>
        <p:spPr>
          <a:xfrm>
            <a:off x="7761105" y="5283101"/>
            <a:ext cx="533400" cy="4572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schemeClr val="tx1"/>
                </a:solidFill>
                <a:latin typeface="+mj-lt"/>
              </a:rPr>
              <a:t>Out</a:t>
            </a:r>
            <a:endParaRPr lang="en-US" b="1" dirty="0">
              <a:solidFill>
                <a:schemeClr val="tx1"/>
              </a:solidFill>
              <a:latin typeface="+mj-lt"/>
            </a:endParaRPr>
          </a:p>
        </p:txBody>
      </p:sp>
      <p:cxnSp>
        <p:nvCxnSpPr>
          <p:cNvPr id="48" name="Straight Arrow Connector 47"/>
          <p:cNvCxnSpPr>
            <a:stCxn id="46" idx="4"/>
            <a:endCxn id="47" idx="0"/>
          </p:cNvCxnSpPr>
          <p:nvPr/>
        </p:nvCxnSpPr>
        <p:spPr>
          <a:xfrm flipH="1">
            <a:off x="8027805" y="4917341"/>
            <a:ext cx="1842" cy="36576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9" idx="5"/>
            <a:endCxn id="46" idx="0"/>
          </p:cNvCxnSpPr>
          <p:nvPr/>
        </p:nvCxnSpPr>
        <p:spPr>
          <a:xfrm>
            <a:off x="7804752" y="4171924"/>
            <a:ext cx="224895" cy="288217"/>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Content Placeholder 2"/>
          <p:cNvSpPr>
            <a:spLocks noGrp="1"/>
          </p:cNvSpPr>
          <p:nvPr>
            <p:ph idx="1"/>
          </p:nvPr>
        </p:nvSpPr>
        <p:spPr>
          <a:xfrm>
            <a:off x="457200" y="1600200"/>
            <a:ext cx="4752147" cy="4715607"/>
          </a:xfrm>
        </p:spPr>
        <p:txBody>
          <a:bodyPr>
            <a:normAutofit/>
          </a:bodyPr>
          <a:lstStyle/>
          <a:p>
            <a:pPr marL="514350" indent="-514350">
              <a:buFont typeface="+mj-lt"/>
              <a:buAutoNum type="arabicPeriod"/>
            </a:pPr>
            <a:r>
              <a:rPr lang="en-US" sz="2800" dirty="0" smtClean="0"/>
              <a:t>Any node that depends on a “resource failure” is also considered a resource failure.</a:t>
            </a:r>
          </a:p>
          <a:p>
            <a:pPr marL="514350" indent="-514350">
              <a:buFont typeface="+mj-lt"/>
              <a:buAutoNum type="arabicPeriod"/>
            </a:pPr>
            <a:endParaRPr lang="en-US" sz="2400" dirty="0" smtClean="0"/>
          </a:p>
          <a:p>
            <a:pPr marL="514350" indent="-514350">
              <a:buFont typeface="+mj-lt"/>
              <a:buAutoNum type="arabicPeriod"/>
            </a:pPr>
            <a:r>
              <a:rPr lang="en-US" sz="2800" dirty="0" smtClean="0"/>
              <a:t>Any node that depends on a “scheduler error,” [but not a resource failure] is also a scheduler error.</a:t>
            </a:r>
          </a:p>
          <a:p>
            <a:pPr marL="514350" indent="-514350">
              <a:buFont typeface="+mj-lt"/>
              <a:buAutoNum type="arabicPeriod"/>
            </a:pPr>
            <a:endParaRPr lang="en-US" dirty="0"/>
          </a:p>
        </p:txBody>
      </p:sp>
      <p:sp>
        <p:nvSpPr>
          <p:cNvPr id="55" name="Oval 54"/>
          <p:cNvSpPr/>
          <p:nvPr/>
        </p:nvSpPr>
        <p:spPr>
          <a:xfrm>
            <a:off x="5912556" y="1545582"/>
            <a:ext cx="533400" cy="457200"/>
          </a:xfrm>
          <a:prstGeom prst="ellips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2000" b="1" dirty="0">
              <a:solidFill>
                <a:schemeClr val="tx1"/>
              </a:solidFill>
              <a:latin typeface="+mj-lt"/>
            </a:endParaRPr>
          </a:p>
        </p:txBody>
      </p:sp>
      <p:sp>
        <p:nvSpPr>
          <p:cNvPr id="56" name="Oval 55"/>
          <p:cNvSpPr/>
          <p:nvPr/>
        </p:nvSpPr>
        <p:spPr>
          <a:xfrm>
            <a:off x="5916290" y="2161614"/>
            <a:ext cx="533400" cy="457200"/>
          </a:xfrm>
          <a:prstGeom prst="ellipse">
            <a:avLst/>
          </a:prstGeom>
          <a:solidFill>
            <a:srgbClr val="D9969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2000" b="1" dirty="0">
              <a:solidFill>
                <a:schemeClr val="tx1"/>
              </a:solidFill>
              <a:latin typeface="+mj-lt"/>
            </a:endParaRPr>
          </a:p>
        </p:txBody>
      </p:sp>
      <p:sp>
        <p:nvSpPr>
          <p:cNvPr id="57" name="TextBox 56"/>
          <p:cNvSpPr txBox="1"/>
          <p:nvPr/>
        </p:nvSpPr>
        <p:spPr>
          <a:xfrm>
            <a:off x="6628893" y="1574127"/>
            <a:ext cx="1902187" cy="400110"/>
          </a:xfrm>
          <a:prstGeom prst="rect">
            <a:avLst/>
          </a:prstGeom>
          <a:noFill/>
        </p:spPr>
        <p:txBody>
          <a:bodyPr wrap="none" rtlCol="0">
            <a:spAutoFit/>
          </a:bodyPr>
          <a:lstStyle/>
          <a:p>
            <a:r>
              <a:rPr lang="en-US" sz="2000" dirty="0" smtClean="0">
                <a:solidFill>
                  <a:schemeClr val="accent3">
                    <a:lumMod val="75000"/>
                  </a:schemeClr>
                </a:solidFill>
              </a:rPr>
              <a:t>Resource Failure</a:t>
            </a:r>
            <a:endParaRPr lang="en-US" sz="2000" dirty="0">
              <a:solidFill>
                <a:schemeClr val="accent3">
                  <a:lumMod val="75000"/>
                </a:schemeClr>
              </a:solidFill>
            </a:endParaRPr>
          </a:p>
        </p:txBody>
      </p:sp>
      <p:sp>
        <p:nvSpPr>
          <p:cNvPr id="58" name="TextBox 57"/>
          <p:cNvSpPr txBox="1"/>
          <p:nvPr/>
        </p:nvSpPr>
        <p:spPr>
          <a:xfrm>
            <a:off x="6628893" y="2170638"/>
            <a:ext cx="2078774" cy="400110"/>
          </a:xfrm>
          <a:prstGeom prst="rect">
            <a:avLst/>
          </a:prstGeom>
          <a:noFill/>
        </p:spPr>
        <p:txBody>
          <a:bodyPr wrap="none" rtlCol="0">
            <a:spAutoFit/>
          </a:bodyPr>
          <a:lstStyle/>
          <a:p>
            <a:r>
              <a:rPr lang="en-US" sz="2000" dirty="0" smtClean="0">
                <a:solidFill>
                  <a:srgbClr val="C00000"/>
                </a:solidFill>
              </a:rPr>
              <a:t>Scheduling Failure</a:t>
            </a:r>
            <a:endParaRPr lang="en-US" sz="2000" dirty="0">
              <a:solidFill>
                <a:srgbClr val="C00000"/>
              </a:solidFill>
            </a:endParaRPr>
          </a:p>
        </p:txBody>
      </p:sp>
      <p:sp>
        <p:nvSpPr>
          <p:cNvPr id="31" name="Footer Placeholder 30"/>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41650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9"/>
                                        </p:tgtEl>
                                        <p:attrNameLst>
                                          <p:attrName>fillcolor</p:attrName>
                                        </p:attrNameLst>
                                      </p:cBhvr>
                                      <p:to>
                                        <a:srgbClr val="D99694"/>
                                      </p:to>
                                    </p:animClr>
                                    <p:set>
                                      <p:cBhvr>
                                        <p:cTn id="7" dur="500" fill="hold"/>
                                        <p:tgtEl>
                                          <p:spTgt spid="29"/>
                                        </p:tgtEl>
                                        <p:attrNameLst>
                                          <p:attrName>fill.type</p:attrName>
                                        </p:attrNameLst>
                                      </p:cBhvr>
                                      <p:to>
                                        <p:strVal val="solid"/>
                                      </p:to>
                                    </p:set>
                                    <p:set>
                                      <p:cBhvr>
                                        <p:cTn id="8" dur="500" fill="hold"/>
                                        <p:tgtEl>
                                          <p:spTgt spid="29"/>
                                        </p:tgtEl>
                                        <p:attrNameLst>
                                          <p:attrName>fill.on</p:attrName>
                                        </p:attrNameLst>
                                      </p:cBhvr>
                                      <p:to>
                                        <p:strVal val="true"/>
                                      </p:to>
                                    </p:set>
                                  </p:childTnLst>
                                </p:cTn>
                              </p:par>
                              <p:par>
                                <p:cTn id="9" presetID="7" presetClass="emph" presetSubtype="2" fill="hold" nodeType="withEffect">
                                  <p:stCondLst>
                                    <p:cond delay="0"/>
                                  </p:stCondLst>
                                  <p:childTnLst>
                                    <p:animClr clrSpc="rgb" dir="cw">
                                      <p:cBhvr>
                                        <p:cTn id="10" dur="500" fill="hold"/>
                                        <p:tgtEl>
                                          <p:spTgt spid="29"/>
                                        </p:tgtEl>
                                        <p:attrNameLst>
                                          <p:attrName>stroke.color</p:attrName>
                                        </p:attrNameLst>
                                      </p:cBhvr>
                                      <p:to>
                                        <a:srgbClr val="C00000"/>
                                      </p:to>
                                    </p:animClr>
                                    <p:set>
                                      <p:cBhvr>
                                        <p:cTn id="11" dur="500" fill="hold"/>
                                        <p:tgtEl>
                                          <p:spTgt spid="29"/>
                                        </p:tgtEl>
                                        <p:attrNameLst>
                                          <p:attrName>stroke.on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1"/>
                                        </p:tgtEl>
                                        <p:attrNameLst>
                                          <p:attrName>fillcolor</p:attrName>
                                        </p:attrNameLst>
                                      </p:cBhvr>
                                      <p:to>
                                        <a:srgbClr val="D99694"/>
                                      </p:to>
                                    </p:animClr>
                                    <p:set>
                                      <p:cBhvr>
                                        <p:cTn id="16" dur="500" fill="hold"/>
                                        <p:tgtEl>
                                          <p:spTgt spid="11"/>
                                        </p:tgtEl>
                                        <p:attrNameLst>
                                          <p:attrName>fill.type</p:attrName>
                                        </p:attrNameLst>
                                      </p:cBhvr>
                                      <p:to>
                                        <p:strVal val="solid"/>
                                      </p:to>
                                    </p:set>
                                    <p:set>
                                      <p:cBhvr>
                                        <p:cTn id="17" dur="500" fill="hold"/>
                                        <p:tgtEl>
                                          <p:spTgt spid="11"/>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500" fill="hold"/>
                                        <p:tgtEl>
                                          <p:spTgt spid="47"/>
                                        </p:tgtEl>
                                        <p:attrNameLst>
                                          <p:attrName>fillcolor</p:attrName>
                                        </p:attrNameLst>
                                      </p:cBhvr>
                                      <p:to>
                                        <a:srgbClr val="D99694"/>
                                      </p:to>
                                    </p:animClr>
                                    <p:set>
                                      <p:cBhvr>
                                        <p:cTn id="20" dur="500" fill="hold"/>
                                        <p:tgtEl>
                                          <p:spTgt spid="47"/>
                                        </p:tgtEl>
                                        <p:attrNameLst>
                                          <p:attrName>fill.type</p:attrName>
                                        </p:attrNameLst>
                                      </p:cBhvr>
                                      <p:to>
                                        <p:strVal val="solid"/>
                                      </p:to>
                                    </p:set>
                                    <p:set>
                                      <p:cBhvr>
                                        <p:cTn id="21" dur="500" fill="hold"/>
                                        <p:tgtEl>
                                          <p:spTgt spid="47"/>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500" fill="hold"/>
                                        <p:tgtEl>
                                          <p:spTgt spid="46"/>
                                        </p:tgtEl>
                                        <p:attrNameLst>
                                          <p:attrName>fillcolor</p:attrName>
                                        </p:attrNameLst>
                                      </p:cBhvr>
                                      <p:to>
                                        <a:srgbClr val="D99694"/>
                                      </p:to>
                                    </p:animClr>
                                    <p:set>
                                      <p:cBhvr>
                                        <p:cTn id="24" dur="500" fill="hold"/>
                                        <p:tgtEl>
                                          <p:spTgt spid="46"/>
                                        </p:tgtEl>
                                        <p:attrNameLst>
                                          <p:attrName>fill.type</p:attrName>
                                        </p:attrNameLst>
                                      </p:cBhvr>
                                      <p:to>
                                        <p:strVal val="solid"/>
                                      </p:to>
                                    </p:set>
                                    <p:set>
                                      <p:cBhvr>
                                        <p:cTn id="25" dur="500" fill="hold"/>
                                        <p:tgtEl>
                                          <p:spTgt spid="46"/>
                                        </p:tgtEl>
                                        <p:attrNameLst>
                                          <p:attrName>fill.on</p:attrName>
                                        </p:attrNameLst>
                                      </p:cBhvr>
                                      <p:to>
                                        <p:strVal val="true"/>
                                      </p:to>
                                    </p:set>
                                  </p:childTnLst>
                                </p:cTn>
                              </p:par>
                              <p:par>
                                <p:cTn id="26" presetID="1" presetClass="emph" presetSubtype="2" fill="hold" nodeType="withEffect">
                                  <p:stCondLst>
                                    <p:cond delay="0"/>
                                  </p:stCondLst>
                                  <p:childTnLst>
                                    <p:animClr clrSpc="rgb" dir="cw">
                                      <p:cBhvr>
                                        <p:cTn id="27" dur="500" fill="hold"/>
                                        <p:tgtEl>
                                          <p:spTgt spid="9"/>
                                        </p:tgtEl>
                                        <p:attrNameLst>
                                          <p:attrName>fillcolor</p:attrName>
                                        </p:attrNameLst>
                                      </p:cBhvr>
                                      <p:to>
                                        <a:srgbClr val="D99694"/>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cTn>
                              </p:par>
                              <p:par>
                                <p:cTn id="30" presetID="7" presetClass="emph" presetSubtype="2" fill="hold" nodeType="withEffect">
                                  <p:stCondLst>
                                    <p:cond delay="0"/>
                                  </p:stCondLst>
                                  <p:childTnLst>
                                    <p:animClr clrSpc="rgb" dir="cw">
                                      <p:cBhvr>
                                        <p:cTn id="31" dur="500" fill="hold"/>
                                        <p:tgtEl>
                                          <p:spTgt spid="11"/>
                                        </p:tgtEl>
                                        <p:attrNameLst>
                                          <p:attrName>stroke.color</p:attrName>
                                        </p:attrNameLst>
                                      </p:cBhvr>
                                      <p:to>
                                        <a:srgbClr val="C00000"/>
                                      </p:to>
                                    </p:animClr>
                                    <p:set>
                                      <p:cBhvr>
                                        <p:cTn id="32" dur="500" fill="hold"/>
                                        <p:tgtEl>
                                          <p:spTgt spid="11"/>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500" fill="hold"/>
                                        <p:tgtEl>
                                          <p:spTgt spid="47"/>
                                        </p:tgtEl>
                                        <p:attrNameLst>
                                          <p:attrName>stroke.color</p:attrName>
                                        </p:attrNameLst>
                                      </p:cBhvr>
                                      <p:to>
                                        <a:srgbClr val="C00000"/>
                                      </p:to>
                                    </p:animClr>
                                    <p:set>
                                      <p:cBhvr>
                                        <p:cTn id="35" dur="500" fill="hold"/>
                                        <p:tgtEl>
                                          <p:spTgt spid="4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500" fill="hold"/>
                                        <p:tgtEl>
                                          <p:spTgt spid="46"/>
                                        </p:tgtEl>
                                        <p:attrNameLst>
                                          <p:attrName>stroke.color</p:attrName>
                                        </p:attrNameLst>
                                      </p:cBhvr>
                                      <p:to>
                                        <a:srgbClr val="C00000"/>
                                      </p:to>
                                    </p:animClr>
                                    <p:set>
                                      <p:cBhvr>
                                        <p:cTn id="38" dur="500" fill="hold"/>
                                        <p:tgtEl>
                                          <p:spTgt spid="46"/>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500" fill="hold"/>
                                        <p:tgtEl>
                                          <p:spTgt spid="9"/>
                                        </p:tgtEl>
                                        <p:attrNameLst>
                                          <p:attrName>stroke.color</p:attrName>
                                        </p:attrNameLst>
                                      </p:cBhvr>
                                      <p:to>
                                        <a:srgbClr val="C00000"/>
                                      </p:to>
                                    </p:animClr>
                                    <p:set>
                                      <p:cBhvr>
                                        <p:cTn id="41" dur="500" fill="hold"/>
                                        <p:tgtEl>
                                          <p:spTgt spid="9"/>
                                        </p:tgtEl>
                                        <p:attrNameLst>
                                          <p:attrName>stroke.on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5"/>
                                        </p:tgtEl>
                                        <p:attrNameLst>
                                          <p:attrName>fillcolor</p:attrName>
                                        </p:attrNameLst>
                                      </p:cBhvr>
                                      <p:to>
                                        <a:srgbClr val="C3D69B"/>
                                      </p:to>
                                    </p:animClr>
                                    <p:set>
                                      <p:cBhvr>
                                        <p:cTn id="46" dur="500" fill="hold"/>
                                        <p:tgtEl>
                                          <p:spTgt spid="5"/>
                                        </p:tgtEl>
                                        <p:attrNameLst>
                                          <p:attrName>fill.type</p:attrName>
                                        </p:attrNameLst>
                                      </p:cBhvr>
                                      <p:to>
                                        <p:strVal val="solid"/>
                                      </p:to>
                                    </p:set>
                                    <p:set>
                                      <p:cBhvr>
                                        <p:cTn id="47" dur="500" fill="hold"/>
                                        <p:tgtEl>
                                          <p:spTgt spid="5"/>
                                        </p:tgtEl>
                                        <p:attrNameLst>
                                          <p:attrName>fill.on</p:attrName>
                                        </p:attrNameLst>
                                      </p:cBhvr>
                                      <p:to>
                                        <p:strVal val="true"/>
                                      </p:to>
                                    </p:set>
                                  </p:childTnLst>
                                </p:cTn>
                              </p:par>
                              <p:par>
                                <p:cTn id="48" presetID="7" presetClass="emph" presetSubtype="2" fill="hold" nodeType="withEffect">
                                  <p:stCondLst>
                                    <p:cond delay="0"/>
                                  </p:stCondLst>
                                  <p:childTnLst>
                                    <p:animClr clrSpc="rgb" dir="cw">
                                      <p:cBhvr>
                                        <p:cTn id="49" dur="500" fill="hold"/>
                                        <p:tgtEl>
                                          <p:spTgt spid="5"/>
                                        </p:tgtEl>
                                        <p:attrNameLst>
                                          <p:attrName>stroke.color</p:attrName>
                                        </p:attrNameLst>
                                      </p:cBhvr>
                                      <p:to>
                                        <a:srgbClr val="77933C"/>
                                      </p:to>
                                    </p:animClr>
                                    <p:set>
                                      <p:cBhvr>
                                        <p:cTn id="50" dur="500" fill="hold"/>
                                        <p:tgtEl>
                                          <p:spTgt spid="5"/>
                                        </p:tgtEl>
                                        <p:attrNameLst>
                                          <p:attrName>stroke.on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1"/>
                                        </p:tgtEl>
                                        <p:attrNameLst>
                                          <p:attrName>fillcolor</p:attrName>
                                        </p:attrNameLst>
                                      </p:cBhvr>
                                      <p:to>
                                        <a:srgbClr val="C3D69B"/>
                                      </p:to>
                                    </p:animClr>
                                    <p:set>
                                      <p:cBhvr>
                                        <p:cTn id="55" dur="500" fill="hold"/>
                                        <p:tgtEl>
                                          <p:spTgt spid="11"/>
                                        </p:tgtEl>
                                        <p:attrNameLst>
                                          <p:attrName>fill.type</p:attrName>
                                        </p:attrNameLst>
                                      </p:cBhvr>
                                      <p:to>
                                        <p:strVal val="solid"/>
                                      </p:to>
                                    </p:set>
                                    <p:set>
                                      <p:cBhvr>
                                        <p:cTn id="56" dur="500" fill="hold"/>
                                        <p:tgtEl>
                                          <p:spTgt spid="11"/>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9"/>
                                        </p:tgtEl>
                                        <p:attrNameLst>
                                          <p:attrName>fillcolor</p:attrName>
                                        </p:attrNameLst>
                                      </p:cBhvr>
                                      <p:to>
                                        <a:srgbClr val="C3D69B"/>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6"/>
                                        </p:tgtEl>
                                        <p:attrNameLst>
                                          <p:attrName>fillcolor</p:attrName>
                                        </p:attrNameLst>
                                      </p:cBhvr>
                                      <p:to>
                                        <a:srgbClr val="C3D69B"/>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10"/>
                                        </p:tgtEl>
                                        <p:attrNameLst>
                                          <p:attrName>fillcolor</p:attrName>
                                        </p:attrNameLst>
                                      </p:cBhvr>
                                      <p:to>
                                        <a:srgbClr val="C3D69B"/>
                                      </p:to>
                                    </p:animClr>
                                    <p:set>
                                      <p:cBhvr>
                                        <p:cTn id="67" dur="500" fill="hold"/>
                                        <p:tgtEl>
                                          <p:spTgt spid="10"/>
                                        </p:tgtEl>
                                        <p:attrNameLst>
                                          <p:attrName>fill.type</p:attrName>
                                        </p:attrNameLst>
                                      </p:cBhvr>
                                      <p:to>
                                        <p:strVal val="solid"/>
                                      </p:to>
                                    </p:set>
                                    <p:set>
                                      <p:cBhvr>
                                        <p:cTn id="68" dur="500" fill="hold"/>
                                        <p:tgtEl>
                                          <p:spTgt spid="10"/>
                                        </p:tgtEl>
                                        <p:attrNameLst>
                                          <p:attrName>fill.on</p:attrName>
                                        </p:attrNameLst>
                                      </p:cBhvr>
                                      <p:to>
                                        <p:strVal val="true"/>
                                      </p:to>
                                    </p:set>
                                  </p:childTnLst>
                                </p:cTn>
                              </p:par>
                              <p:par>
                                <p:cTn id="69" presetID="7" presetClass="emph" presetSubtype="2" fill="hold" nodeType="withEffect">
                                  <p:stCondLst>
                                    <p:cond delay="0"/>
                                  </p:stCondLst>
                                  <p:childTnLst>
                                    <p:animClr clrSpc="rgb" dir="cw">
                                      <p:cBhvr>
                                        <p:cTn id="70" dur="500" fill="hold"/>
                                        <p:tgtEl>
                                          <p:spTgt spid="11"/>
                                        </p:tgtEl>
                                        <p:attrNameLst>
                                          <p:attrName>stroke.color</p:attrName>
                                        </p:attrNameLst>
                                      </p:cBhvr>
                                      <p:to>
                                        <a:srgbClr val="77933C"/>
                                      </p:to>
                                    </p:animClr>
                                    <p:set>
                                      <p:cBhvr>
                                        <p:cTn id="71" dur="500" fill="hold"/>
                                        <p:tgtEl>
                                          <p:spTgt spid="11"/>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500" fill="hold"/>
                                        <p:tgtEl>
                                          <p:spTgt spid="9"/>
                                        </p:tgtEl>
                                        <p:attrNameLst>
                                          <p:attrName>stroke.color</p:attrName>
                                        </p:attrNameLst>
                                      </p:cBhvr>
                                      <p:to>
                                        <a:srgbClr val="77933C"/>
                                      </p:to>
                                    </p:animClr>
                                    <p:set>
                                      <p:cBhvr>
                                        <p:cTn id="74" dur="500" fill="hold"/>
                                        <p:tgtEl>
                                          <p:spTgt spid="9"/>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500" fill="hold"/>
                                        <p:tgtEl>
                                          <p:spTgt spid="6"/>
                                        </p:tgtEl>
                                        <p:attrNameLst>
                                          <p:attrName>stroke.color</p:attrName>
                                        </p:attrNameLst>
                                      </p:cBhvr>
                                      <p:to>
                                        <a:srgbClr val="77933C"/>
                                      </p:to>
                                    </p:animClr>
                                    <p:set>
                                      <p:cBhvr>
                                        <p:cTn id="77" dur="500" fill="hold"/>
                                        <p:tgtEl>
                                          <p:spTgt spid="6"/>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500" fill="hold"/>
                                        <p:tgtEl>
                                          <p:spTgt spid="10"/>
                                        </p:tgtEl>
                                        <p:attrNameLst>
                                          <p:attrName>stroke.color</p:attrName>
                                        </p:attrNameLst>
                                      </p:cBhvr>
                                      <p:to>
                                        <a:srgbClr val="77933C"/>
                                      </p:to>
                                    </p:animClr>
                                    <p:set>
                                      <p:cBhvr>
                                        <p:cTn id="80" dur="500" fill="hold"/>
                                        <p:tgtEl>
                                          <p:spTgt spid="1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99" y="204774"/>
            <a:ext cx="8229600" cy="1143000"/>
          </a:xfrm>
        </p:spPr>
        <p:txBody>
          <a:bodyPr/>
          <a:lstStyle/>
          <a:p>
            <a:r>
              <a:rPr lang="en-US" dirty="0" err="1" smtClean="0"/>
              <a:t>Shedulability</a:t>
            </a:r>
            <a:r>
              <a:rPr lang="en-US" dirty="0" smtClean="0"/>
              <a:t> </a:t>
            </a:r>
            <a:r>
              <a:rPr lang="en-US" dirty="0" err="1" smtClean="0"/>
              <a:t>vs</a:t>
            </a:r>
            <a:r>
              <a:rPr lang="en-US" dirty="0" smtClean="0"/>
              <a:t> Size</a:t>
            </a:r>
            <a:endParaRPr lang="en-US" dirty="0"/>
          </a:p>
        </p:txBody>
      </p:sp>
      <p:sp>
        <p:nvSpPr>
          <p:cNvPr id="5" name="Content Placeholder 4"/>
          <p:cNvSpPr>
            <a:spLocks noGrp="1"/>
          </p:cNvSpPr>
          <p:nvPr>
            <p:ph idx="1"/>
          </p:nvPr>
        </p:nvSpPr>
        <p:spPr>
          <a:xfrm>
            <a:off x="457200" y="1366995"/>
            <a:ext cx="8229600" cy="4759169"/>
          </a:xfrm>
        </p:spPr>
        <p:txBody>
          <a:bodyPr>
            <a:normAutofit/>
          </a:bodyPr>
          <a:lstStyle/>
          <a:p>
            <a:r>
              <a:rPr lang="en-US" sz="2400" dirty="0" err="1" smtClean="0"/>
              <a:t>Schedulability</a:t>
            </a:r>
            <a:r>
              <a:rPr lang="en-US" sz="2400" dirty="0" smtClean="0"/>
              <a:t> looks abysmal, even with a large DySER block.</a:t>
            </a:r>
          </a:p>
          <a:p>
            <a:r>
              <a:rPr lang="en-US" sz="2400" dirty="0" smtClean="0"/>
              <a:t>This presumes that computation slices with failures cannot be mapped at all.</a:t>
            </a:r>
          </a:p>
          <a:p>
            <a:r>
              <a:rPr lang="en-US" sz="2400" dirty="0" smtClean="0"/>
              <a:t>Lets pretend we can spill some nodes back to the load slice:</a:t>
            </a:r>
            <a:endParaRPr lang="en-US" sz="2400" dirty="0"/>
          </a:p>
        </p:txBody>
      </p:sp>
      <p:pic>
        <p:nvPicPr>
          <p:cNvPr id="1028" name="Picture 4" descr="C:\Users\TJN\AppData\Local\Temp\scp29870\afs\cs.wisc.edu\p\vertical\projects\dyser\benchmarks\profiles\tony-data\stats\full6\breakdown2.png"/>
          <p:cNvPicPr>
            <a:picLocks noChangeAspect="1" noChangeArrowheads="1"/>
          </p:cNvPicPr>
          <p:nvPr/>
        </p:nvPicPr>
        <p:blipFill>
          <a:blip r:embed="rId2" cstate="print"/>
          <a:stretch>
            <a:fillRect/>
          </a:stretch>
        </p:blipFill>
        <p:spPr bwMode="auto">
          <a:xfrm>
            <a:off x="4684473" y="3140352"/>
            <a:ext cx="4783808" cy="3587855"/>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TJN\AppData\Local\Temp\scp29207\afs\cs.wisc.edu\p\vertical\projects\dyser\benchmarks\profiles\tony-data\stats\full6\breakdown.png"/>
          <p:cNvPicPr>
            <a:picLocks noChangeAspect="1" noChangeArrowheads="1"/>
          </p:cNvPicPr>
          <p:nvPr/>
        </p:nvPicPr>
        <p:blipFill>
          <a:blip r:embed="rId3" cstate="print"/>
          <a:stretch>
            <a:fillRect/>
          </a:stretch>
        </p:blipFill>
        <p:spPr bwMode="auto">
          <a:xfrm>
            <a:off x="-75906" y="3128510"/>
            <a:ext cx="4776821" cy="358261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129794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DySER</a:t>
            </a:r>
            <a:r>
              <a:rPr lang="en-US" dirty="0" smtClean="0"/>
              <a:t> Architecture</a:t>
            </a:r>
            <a:endParaRPr lang="en-US" dirty="0"/>
          </a:p>
        </p:txBody>
      </p:sp>
      <p:sp>
        <p:nvSpPr>
          <p:cNvPr id="3" name="Content Placeholder 2"/>
          <p:cNvSpPr>
            <a:spLocks noGrp="1"/>
          </p:cNvSpPr>
          <p:nvPr>
            <p:ph idx="1"/>
          </p:nvPr>
        </p:nvSpPr>
        <p:spPr/>
        <p:txBody>
          <a:bodyPr/>
          <a:lstStyle/>
          <a:p>
            <a:r>
              <a:rPr lang="en-US" dirty="0" smtClean="0"/>
              <a:t>How to improve energy efficiency of computation?</a:t>
            </a:r>
            <a:br>
              <a:rPr lang="en-US" dirty="0" smtClean="0"/>
            </a:br>
            <a:endParaRPr lang="en-US" dirty="0" smtClean="0"/>
          </a:p>
          <a:p>
            <a:r>
              <a:rPr lang="en-US" dirty="0" smtClean="0"/>
              <a:t>State-of-art:</a:t>
            </a:r>
          </a:p>
          <a:p>
            <a:pPr lvl="1"/>
            <a:r>
              <a:rPr lang="en-US" dirty="0" smtClean="0"/>
              <a:t>Domain-specific: CCA, </a:t>
            </a:r>
            <a:r>
              <a:rPr lang="en-US" dirty="0" err="1" smtClean="0"/>
              <a:t>Mathstar</a:t>
            </a:r>
            <a:r>
              <a:rPr lang="en-US" dirty="0" smtClean="0"/>
              <a:t>, </a:t>
            </a:r>
            <a:r>
              <a:rPr lang="en-US" dirty="0" err="1" smtClean="0"/>
              <a:t>Tensilica</a:t>
            </a:r>
            <a:endParaRPr lang="en-US" dirty="0" smtClean="0"/>
          </a:p>
          <a:p>
            <a:pPr lvl="1"/>
            <a:r>
              <a:rPr lang="en-US" dirty="0" smtClean="0"/>
              <a:t>Hard-to-program: SSE, GPU</a:t>
            </a:r>
          </a:p>
          <a:p>
            <a:pPr lvl="1"/>
            <a:r>
              <a:rPr lang="en-US" dirty="0" smtClean="0"/>
              <a:t>Overly complex or intrusive: TRIPS, Phoenix</a:t>
            </a:r>
          </a:p>
          <a:p>
            <a:pPr lvl="1"/>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Bandwidth Help?</a:t>
            </a:r>
            <a:endParaRPr lang="en-US" dirty="0"/>
          </a:p>
        </p:txBody>
      </p:sp>
      <p:pic>
        <p:nvPicPr>
          <p:cNvPr id="4" name="Picture 4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83596" y="3878892"/>
            <a:ext cx="6073542" cy="22749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199" y="1600200"/>
            <a:ext cx="8126337" cy="23578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We define “DySER bandwidth” to be the number of links between adjacent switches.</a:t>
            </a:r>
          </a:p>
          <a:p>
            <a:r>
              <a:rPr lang="en-US" sz="2800" dirty="0" smtClean="0"/>
              <a:t>Fractional bandwidth is distributed randomly throughout the grid.</a:t>
            </a:r>
          </a:p>
          <a:p>
            <a:pPr marL="514350" indent="-514350">
              <a:buFont typeface="+mj-lt"/>
              <a:buAutoNum type="arabicPeriod"/>
            </a:pP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37182732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37" y="204774"/>
            <a:ext cx="8229600" cy="1143000"/>
          </a:xfrm>
        </p:spPr>
        <p:txBody>
          <a:bodyPr/>
          <a:lstStyle/>
          <a:p>
            <a:r>
              <a:rPr lang="en-US" dirty="0" smtClean="0"/>
              <a:t>Bandwidth Results</a:t>
            </a:r>
            <a:endParaRPr lang="en-US" dirty="0"/>
          </a:p>
        </p:txBody>
      </p:sp>
      <p:sp>
        <p:nvSpPr>
          <p:cNvPr id="3" name="Content Placeholder 2"/>
          <p:cNvSpPr>
            <a:spLocks noGrp="1"/>
          </p:cNvSpPr>
          <p:nvPr>
            <p:ph idx="1"/>
          </p:nvPr>
        </p:nvSpPr>
        <p:spPr>
          <a:xfrm>
            <a:off x="410499" y="1366995"/>
            <a:ext cx="8023074" cy="1537131"/>
          </a:xfrm>
        </p:spPr>
        <p:txBody>
          <a:bodyPr>
            <a:normAutofit fontScale="92500" lnSpcReduction="20000"/>
          </a:bodyPr>
          <a:lstStyle/>
          <a:p>
            <a:r>
              <a:rPr lang="en-US" dirty="0" smtClean="0"/>
              <a:t>All possible nodes are scheduled with BW 2.0</a:t>
            </a:r>
          </a:p>
          <a:p>
            <a:r>
              <a:rPr lang="en-US" dirty="0" smtClean="0"/>
              <a:t>Scheduling spill nodes very important regardless of the bandwidth.</a:t>
            </a:r>
            <a:endParaRPr lang="en-US" dirty="0"/>
          </a:p>
        </p:txBody>
      </p:sp>
      <p:pic>
        <p:nvPicPr>
          <p:cNvPr id="2052" name="Picture 4" descr="C:\Users\TJN\AppData\Local\Temp\scp28290\afs\cs.wisc.edu\p\vertical\projects\dyser\benchmarks\profiles\tony-data\stats\full6\breakdown-bw2-10x10.png"/>
          <p:cNvPicPr>
            <a:picLocks noChangeAspect="1" noChangeArrowheads="1"/>
          </p:cNvPicPr>
          <p:nvPr/>
        </p:nvPicPr>
        <p:blipFill>
          <a:blip r:embed="rId2" cstate="print"/>
          <a:stretch>
            <a:fillRect/>
          </a:stretch>
        </p:blipFill>
        <p:spPr bwMode="auto">
          <a:xfrm>
            <a:off x="4721964" y="3166563"/>
            <a:ext cx="4507402" cy="3380552"/>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TJN\AppData\Local\Temp\scp28426\afs\cs.wisc.edu\p\vertical\projects\dyser\benchmarks\profiles\tony-data\stats\full6\breakdown-bw-10x10.png"/>
          <p:cNvPicPr>
            <a:picLocks noChangeAspect="1" noChangeArrowheads="1"/>
          </p:cNvPicPr>
          <p:nvPr/>
        </p:nvPicPr>
        <p:blipFill>
          <a:blip r:embed="rId3" cstate="print"/>
          <a:stretch>
            <a:fillRect/>
          </a:stretch>
        </p:blipFill>
        <p:spPr bwMode="auto">
          <a:xfrm>
            <a:off x="98434" y="3160201"/>
            <a:ext cx="4507402" cy="3380552"/>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83825" y="3616455"/>
            <a:ext cx="1312185" cy="9145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32392699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7411"/>
          </a:xfrm>
        </p:spPr>
        <p:txBody>
          <a:bodyPr/>
          <a:lstStyle/>
          <a:p>
            <a:r>
              <a:rPr lang="en-US" dirty="0" smtClean="0"/>
              <a:t>Benchmark Comparison</a:t>
            </a:r>
            <a:endParaRPr lang="en-US" dirty="0"/>
          </a:p>
        </p:txBody>
      </p:sp>
      <p:pic>
        <p:nvPicPr>
          <p:cNvPr id="4" name="Picture 3" descr="band_1-50_comparison2.png"/>
          <p:cNvPicPr>
            <a:picLocks noChangeAspect="1"/>
          </p:cNvPicPr>
          <p:nvPr/>
        </p:nvPicPr>
        <p:blipFill>
          <a:blip r:embed="rId2" cstate="print"/>
          <a:stretch>
            <a:fillRect/>
          </a:stretch>
        </p:blipFill>
        <p:spPr>
          <a:xfrm>
            <a:off x="0" y="304800"/>
            <a:ext cx="9727755" cy="7295815"/>
          </a:xfrm>
          <a:prstGeom prst="rect">
            <a:avLst/>
          </a:prstGeom>
        </p:spPr>
      </p:pic>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283"/>
            <a:ext cx="8229600" cy="1143000"/>
          </a:xfrm>
        </p:spPr>
        <p:txBody>
          <a:bodyPr/>
          <a:lstStyle/>
          <a:p>
            <a:r>
              <a:rPr lang="en-US" dirty="0" smtClean="0"/>
              <a:t>Resource Failure Composition</a:t>
            </a:r>
            <a:endParaRPr lang="en-US" dirty="0"/>
          </a:p>
        </p:txBody>
      </p:sp>
      <p:sp>
        <p:nvSpPr>
          <p:cNvPr id="3" name="Content Placeholder 2"/>
          <p:cNvSpPr>
            <a:spLocks noGrp="1"/>
          </p:cNvSpPr>
          <p:nvPr>
            <p:ph idx="1"/>
          </p:nvPr>
        </p:nvSpPr>
        <p:spPr>
          <a:xfrm>
            <a:off x="457199" y="1254523"/>
            <a:ext cx="8351284" cy="4871642"/>
          </a:xfrm>
        </p:spPr>
        <p:txBody>
          <a:bodyPr/>
          <a:lstStyle/>
          <a:p>
            <a:r>
              <a:rPr lang="en-US" dirty="0" smtClean="0"/>
              <a:t>ALU dominates other Resources Errors.</a:t>
            </a:r>
          </a:p>
          <a:p>
            <a:pPr lvl="1"/>
            <a:r>
              <a:rPr lang="en-US" dirty="0" smtClean="0"/>
              <a:t>This is because ALU’s have the PHI capability.</a:t>
            </a:r>
          </a:p>
          <a:p>
            <a:r>
              <a:rPr lang="en-US" dirty="0" smtClean="0"/>
              <a:t>Shift resources from conversion/</a:t>
            </a:r>
            <a:r>
              <a:rPr lang="en-US" dirty="0" err="1" smtClean="0"/>
              <a:t>mult</a:t>
            </a:r>
            <a:r>
              <a:rPr lang="en-US" dirty="0" smtClean="0"/>
              <a:t> to ALU?</a:t>
            </a:r>
          </a:p>
          <a:p>
            <a:r>
              <a:rPr lang="en-US" dirty="0" smtClean="0"/>
              <a:t>Do we need Divide units at all? (they are big)</a:t>
            </a:r>
            <a:endParaRPr lang="en-US" dirty="0"/>
          </a:p>
        </p:txBody>
      </p:sp>
      <p:graphicFrame>
        <p:nvGraphicFramePr>
          <p:cNvPr id="6" name="Chart 5"/>
          <p:cNvGraphicFramePr>
            <a:graphicFrameLocks/>
          </p:cNvGraphicFramePr>
          <p:nvPr>
            <p:extLst>
              <p:ext uri="{D42A27DB-BD31-4B8C-83A1-F6EECF244321}">
                <p14:modId xmlns="" xmlns:p14="http://schemas.microsoft.com/office/powerpoint/2010/main" val="1686889313"/>
              </p:ext>
            </p:extLst>
          </p:nvPr>
        </p:nvGraphicFramePr>
        <p:xfrm>
          <a:off x="560463" y="3835044"/>
          <a:ext cx="3711609" cy="2961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 xmlns:p14="http://schemas.microsoft.com/office/powerpoint/2010/main" val="2077481887"/>
              </p:ext>
            </p:extLst>
          </p:nvPr>
        </p:nvGraphicFramePr>
        <p:xfrm>
          <a:off x="4684473" y="3647589"/>
          <a:ext cx="3824082" cy="3268074"/>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8"/>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28831816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Failure Elimination</a:t>
            </a:r>
            <a:endParaRPr lang="en-US" dirty="0"/>
          </a:p>
        </p:txBody>
      </p:sp>
      <p:sp>
        <p:nvSpPr>
          <p:cNvPr id="3" name="Content Placeholder 2"/>
          <p:cNvSpPr>
            <a:spLocks noGrp="1"/>
          </p:cNvSpPr>
          <p:nvPr>
            <p:ph idx="1"/>
          </p:nvPr>
        </p:nvSpPr>
        <p:spPr>
          <a:xfrm>
            <a:off x="457200" y="1441977"/>
            <a:ext cx="8229600" cy="5098775"/>
          </a:xfrm>
        </p:spPr>
        <p:txBody>
          <a:bodyPr>
            <a:normAutofit fontScale="92500" lnSpcReduction="10000"/>
          </a:bodyPr>
          <a:lstStyle/>
          <a:p>
            <a:pPr>
              <a:lnSpc>
                <a:spcPct val="110000"/>
              </a:lnSpc>
            </a:pPr>
            <a:r>
              <a:rPr lang="en-US" dirty="0" smtClean="0"/>
              <a:t>Possibilities:</a:t>
            </a:r>
          </a:p>
          <a:p>
            <a:pPr lvl="1">
              <a:lnSpc>
                <a:spcPct val="110000"/>
              </a:lnSpc>
            </a:pPr>
            <a:r>
              <a:rPr lang="en-US" dirty="0" smtClean="0"/>
              <a:t>Iteratively play with resource allocation.</a:t>
            </a:r>
          </a:p>
          <a:p>
            <a:pPr lvl="2">
              <a:lnSpc>
                <a:spcPct val="110000"/>
              </a:lnSpc>
            </a:pPr>
            <a:r>
              <a:rPr lang="en-US" dirty="0" smtClean="0"/>
              <a:t>This can only take us so far.</a:t>
            </a:r>
          </a:p>
          <a:p>
            <a:pPr lvl="1">
              <a:lnSpc>
                <a:spcPct val="110000"/>
              </a:lnSpc>
            </a:pPr>
            <a:r>
              <a:rPr lang="en-US" dirty="0" smtClean="0"/>
              <a:t>Allow all nodes to have PHI capabilities.</a:t>
            </a:r>
          </a:p>
          <a:p>
            <a:pPr lvl="2">
              <a:lnSpc>
                <a:spcPct val="110000"/>
              </a:lnSpc>
            </a:pPr>
            <a:r>
              <a:rPr lang="en-US" dirty="0" smtClean="0"/>
              <a:t>This leads to harder scheduling decisions for a greedy placement.</a:t>
            </a:r>
          </a:p>
          <a:p>
            <a:pPr lvl="1">
              <a:lnSpc>
                <a:spcPct val="110000"/>
              </a:lnSpc>
            </a:pPr>
            <a:r>
              <a:rPr lang="en-US" dirty="0" smtClean="0"/>
              <a:t>Let spilled computations route through DySER.</a:t>
            </a:r>
          </a:p>
          <a:p>
            <a:pPr lvl="2">
              <a:lnSpc>
                <a:spcPct val="110000"/>
              </a:lnSpc>
            </a:pPr>
            <a:r>
              <a:rPr lang="en-US" dirty="0" smtClean="0"/>
              <a:t>Complicated and breaks acyclic property.</a:t>
            </a:r>
          </a:p>
          <a:p>
            <a:pPr lvl="1">
              <a:lnSpc>
                <a:spcPct val="110000"/>
              </a:lnSpc>
            </a:pPr>
            <a:r>
              <a:rPr lang="en-US" dirty="0" smtClean="0"/>
              <a:t>Re-schedule spilled nodes.</a:t>
            </a:r>
          </a:p>
          <a:p>
            <a:pPr lvl="2">
              <a:lnSpc>
                <a:spcPct val="110000"/>
              </a:lnSpc>
            </a:pPr>
            <a:r>
              <a:rPr lang="en-US" dirty="0" smtClean="0"/>
              <a:t>If we have the ability to allow spill nodes in the first place, this may be the easiest solution.</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extLst>
      <p:ext uri="{BB962C8B-B14F-4D97-AF65-F5344CB8AC3E}">
        <p14:creationId xmlns="" xmlns:p14="http://schemas.microsoft.com/office/powerpoint/2010/main" val="32236670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ISA Semantics</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Errors must be “spatially contained” to the target resources of a relax block</a:t>
            </a:r>
          </a:p>
          <a:p>
            <a:pPr lvl="1"/>
            <a:r>
              <a:rPr lang="en-US" dirty="0" smtClean="0"/>
              <a:t>Misdirected stores and register not recoverable by Relax!</a:t>
            </a:r>
          </a:p>
          <a:p>
            <a:r>
              <a:rPr lang="en-US" dirty="0" smtClean="0"/>
              <a:t>Errors must be “temporally contained” to the scope of a relax block</a:t>
            </a:r>
          </a:p>
          <a:p>
            <a:pPr lvl="1"/>
            <a:r>
              <a:rPr lang="en-US" dirty="0" smtClean="0"/>
              <a:t>ECC (or other technique) necessary for memory</a:t>
            </a:r>
          </a:p>
          <a:p>
            <a:pPr lvl="1"/>
            <a:r>
              <a:rPr lang="en-US" dirty="0" smtClean="0"/>
              <a:t>Cache coherence, cache </a:t>
            </a:r>
            <a:r>
              <a:rPr lang="en-US" dirty="0" err="1" smtClean="0"/>
              <a:t>writeback</a:t>
            </a:r>
            <a:r>
              <a:rPr lang="en-US" dirty="0" smtClean="0"/>
              <a:t>, etc.  require other mechanisms</a:t>
            </a:r>
          </a:p>
          <a:p>
            <a:r>
              <a:rPr lang="en-US" dirty="0" smtClean="0"/>
              <a:t>Control flow must be “legal” (follow static control flow edges)</a:t>
            </a:r>
          </a:p>
          <a:p>
            <a:pPr lvl="1"/>
            <a:r>
              <a:rPr lang="en-US" dirty="0" smtClean="0"/>
              <a:t>Includes hardware exceptions (must wait on detection before trap)</a:t>
            </a:r>
          </a:p>
          <a:p>
            <a:r>
              <a:rPr lang="en-US" dirty="0" smtClean="0"/>
              <a:t>Atomic operations (e.g. atomic increment) are problematic</a:t>
            </a:r>
          </a:p>
          <a:p>
            <a:pPr lvl="1"/>
            <a:r>
              <a:rPr lang="en-US" dirty="0" smtClean="0"/>
              <a:t>Not supported  (sorry)</a:t>
            </a:r>
          </a:p>
          <a:p>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 Detection</a:t>
            </a:r>
            <a:endParaRPr lang="en-US" dirty="0"/>
          </a:p>
        </p:txBody>
      </p:sp>
      <p:sp>
        <p:nvSpPr>
          <p:cNvPr id="3" name="Content Placeholder 2"/>
          <p:cNvSpPr>
            <a:spLocks noGrp="1"/>
          </p:cNvSpPr>
          <p:nvPr>
            <p:ph idx="1"/>
          </p:nvPr>
        </p:nvSpPr>
        <p:spPr/>
        <p:txBody>
          <a:bodyPr/>
          <a:lstStyle/>
          <a:p>
            <a:r>
              <a:rPr lang="en-US" dirty="0" smtClean="0"/>
              <a:t>Short latencies important for</a:t>
            </a:r>
          </a:p>
          <a:p>
            <a:pPr lvl="1"/>
            <a:r>
              <a:rPr lang="en-US" dirty="0" smtClean="0"/>
              <a:t>Detecting misdirected stores</a:t>
            </a:r>
          </a:p>
          <a:p>
            <a:pPr lvl="1"/>
            <a:r>
              <a:rPr lang="en-US" dirty="0" smtClean="0"/>
              <a:t>Detecting misdirected register writes</a:t>
            </a:r>
          </a:p>
          <a:p>
            <a:r>
              <a:rPr lang="en-US" dirty="0" smtClean="0"/>
              <a:t>Otherwise, latencies depend on region sizes</a:t>
            </a:r>
          </a:p>
          <a:p>
            <a:pPr lvl="1"/>
            <a:r>
              <a:rPr lang="en-US" dirty="0" smtClean="0"/>
              <a:t>50 cycle regions + 5 cycle latency = 10% overhead</a:t>
            </a:r>
          </a:p>
          <a:p>
            <a:pPr lvl="1"/>
            <a:r>
              <a:rPr lang="en-US" dirty="0" smtClean="0"/>
              <a:t>Average region sizes in paper = 1000 cycles</a:t>
            </a:r>
          </a:p>
          <a:p>
            <a:pPr lvl="2"/>
            <a:r>
              <a:rPr lang="en-US" dirty="0" smtClean="0"/>
              <a:t>Then, 10 cycle latency = 1% overhead</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1143000"/>
          </a:xfrm>
        </p:spPr>
        <p:txBody>
          <a:bodyPr/>
          <a:lstStyle/>
          <a:p>
            <a:r>
              <a:rPr lang="en-US" dirty="0" smtClean="0"/>
              <a:t>“Optimal” Error Rate</a:t>
            </a:r>
            <a:endParaRPr lang="en-US" dirty="0"/>
          </a:p>
        </p:txBody>
      </p:sp>
      <p:grpSp>
        <p:nvGrpSpPr>
          <p:cNvPr id="17" name="Group 16"/>
          <p:cNvGrpSpPr/>
          <p:nvPr/>
        </p:nvGrpSpPr>
        <p:grpSpPr>
          <a:xfrm>
            <a:off x="1178761" y="3334959"/>
            <a:ext cx="1678782" cy="1298576"/>
            <a:chOff x="989806" y="4495800"/>
            <a:chExt cx="1678782" cy="1298576"/>
          </a:xfrm>
        </p:grpSpPr>
        <p:cxnSp>
          <p:nvCxnSpPr>
            <p:cNvPr id="18" name="Straight Connector 17"/>
            <p:cNvCxnSpPr/>
            <p:nvPr/>
          </p:nvCxnSpPr>
          <p:spPr>
            <a:xfrm rot="5400000">
              <a:off x="342900" y="5145088"/>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0600" y="5792788"/>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1002890" y="4689116"/>
              <a:ext cx="1664110" cy="875071"/>
            </a:xfrm>
            <a:custGeom>
              <a:avLst/>
              <a:gdLst>
                <a:gd name="connsiteX0" fmla="*/ 0 w 1725562"/>
                <a:gd name="connsiteY0" fmla="*/ 0 h 516194"/>
                <a:gd name="connsiteX1" fmla="*/ 1165123 w 1725562"/>
                <a:gd name="connsiteY1" fmla="*/ 58994 h 516194"/>
                <a:gd name="connsiteX2" fmla="*/ 1489587 w 1725562"/>
                <a:gd name="connsiteY2" fmla="*/ 162232 h 516194"/>
                <a:gd name="connsiteX3" fmla="*/ 1725562 w 1725562"/>
                <a:gd name="connsiteY3" fmla="*/ 516194 h 516194"/>
              </a:gdLst>
              <a:ahLst/>
              <a:cxnLst>
                <a:cxn ang="0">
                  <a:pos x="connsiteX0" y="connsiteY0"/>
                </a:cxn>
                <a:cxn ang="0">
                  <a:pos x="connsiteX1" y="connsiteY1"/>
                </a:cxn>
                <a:cxn ang="0">
                  <a:pos x="connsiteX2" y="connsiteY2"/>
                </a:cxn>
                <a:cxn ang="0">
                  <a:pos x="connsiteX3" y="connsiteY3"/>
                </a:cxn>
              </a:cxnLst>
              <a:rect l="l" t="t" r="r" b="b"/>
              <a:pathLst>
                <a:path w="1725562" h="516194">
                  <a:moveTo>
                    <a:pt x="0" y="0"/>
                  </a:moveTo>
                  <a:cubicBezTo>
                    <a:pt x="458429" y="15977"/>
                    <a:pt x="916858" y="31955"/>
                    <a:pt x="1165123" y="58994"/>
                  </a:cubicBezTo>
                  <a:cubicBezTo>
                    <a:pt x="1413388" y="86033"/>
                    <a:pt x="1396181" y="86032"/>
                    <a:pt x="1489587" y="162232"/>
                  </a:cubicBezTo>
                  <a:cubicBezTo>
                    <a:pt x="1582994" y="238432"/>
                    <a:pt x="1654278" y="377313"/>
                    <a:pt x="1725562" y="516194"/>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990600" y="4495800"/>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020094" y="5144294"/>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664787" y="3333371"/>
            <a:ext cx="1678782" cy="1298576"/>
            <a:chOff x="3199606" y="4494212"/>
            <a:chExt cx="1678782" cy="1298576"/>
          </a:xfrm>
        </p:grpSpPr>
        <p:cxnSp>
          <p:nvCxnSpPr>
            <p:cNvPr id="24" name="Straight Connector 23"/>
            <p:cNvCxnSpPr/>
            <p:nvPr/>
          </p:nvCxnSpPr>
          <p:spPr>
            <a:xfrm rot="5400000">
              <a:off x="2552700" y="5143500"/>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00400" y="5791200"/>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00400" y="4494212"/>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229894" y="5142706"/>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3200400" y="4498258"/>
              <a:ext cx="1592826" cy="1140542"/>
            </a:xfrm>
            <a:custGeom>
              <a:avLst/>
              <a:gdLst>
                <a:gd name="connsiteX0" fmla="*/ 0 w 1592826"/>
                <a:gd name="connsiteY0" fmla="*/ 973394 h 973394"/>
                <a:gd name="connsiteX1" fmla="*/ 1120877 w 1592826"/>
                <a:gd name="connsiteY1" fmla="*/ 958645 h 973394"/>
                <a:gd name="connsiteX2" fmla="*/ 1401097 w 1592826"/>
                <a:gd name="connsiteY2" fmla="*/ 914400 h 973394"/>
                <a:gd name="connsiteX3" fmla="*/ 1504335 w 1592826"/>
                <a:gd name="connsiteY3" fmla="*/ 766916 h 973394"/>
                <a:gd name="connsiteX4" fmla="*/ 1563329 w 1592826"/>
                <a:gd name="connsiteY4" fmla="*/ 545690 h 973394"/>
                <a:gd name="connsiteX5" fmla="*/ 1592826 w 1592826"/>
                <a:gd name="connsiteY5" fmla="*/ 0 h 97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826" h="973394">
                  <a:moveTo>
                    <a:pt x="0" y="973394"/>
                  </a:moveTo>
                  <a:lnTo>
                    <a:pt x="1120877" y="958645"/>
                  </a:lnTo>
                  <a:cubicBezTo>
                    <a:pt x="1354393" y="948813"/>
                    <a:pt x="1337187" y="946355"/>
                    <a:pt x="1401097" y="914400"/>
                  </a:cubicBezTo>
                  <a:cubicBezTo>
                    <a:pt x="1465007" y="882445"/>
                    <a:pt x="1477296" y="828368"/>
                    <a:pt x="1504335" y="766916"/>
                  </a:cubicBezTo>
                  <a:cubicBezTo>
                    <a:pt x="1531374" y="705464"/>
                    <a:pt x="1548581" y="673509"/>
                    <a:pt x="1563329" y="545690"/>
                  </a:cubicBezTo>
                  <a:cubicBezTo>
                    <a:pt x="1578077" y="417871"/>
                    <a:pt x="1585451" y="208935"/>
                    <a:pt x="1592826" y="0"/>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28"/>
          <p:cNvGrpSpPr/>
          <p:nvPr/>
        </p:nvGrpSpPr>
        <p:grpSpPr>
          <a:xfrm>
            <a:off x="6093618" y="3331783"/>
            <a:ext cx="1678782" cy="1298576"/>
            <a:chOff x="5561806" y="4418012"/>
            <a:chExt cx="1678782" cy="1298576"/>
          </a:xfrm>
        </p:grpSpPr>
        <p:cxnSp>
          <p:nvCxnSpPr>
            <p:cNvPr id="30" name="Straight Connector 29"/>
            <p:cNvCxnSpPr/>
            <p:nvPr/>
          </p:nvCxnSpPr>
          <p:spPr>
            <a:xfrm rot="5400000">
              <a:off x="4914900" y="5067300"/>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62600" y="5715000"/>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562600" y="4418012"/>
              <a:ext cx="1676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6592094" y="5066506"/>
              <a:ext cx="1295400"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5574890" y="4424516"/>
              <a:ext cx="1592826" cy="1093839"/>
            </a:xfrm>
            <a:custGeom>
              <a:avLst/>
              <a:gdLst>
                <a:gd name="connsiteX0" fmla="*/ 0 w 1592826"/>
                <a:gd name="connsiteY0" fmla="*/ 958645 h 1093839"/>
                <a:gd name="connsiteX1" fmla="*/ 1120878 w 1592826"/>
                <a:gd name="connsiteY1" fmla="*/ 1076632 h 1093839"/>
                <a:gd name="connsiteX2" fmla="*/ 1342104 w 1592826"/>
                <a:gd name="connsiteY2" fmla="*/ 1061884 h 1093839"/>
                <a:gd name="connsiteX3" fmla="*/ 1445342 w 1592826"/>
                <a:gd name="connsiteY3" fmla="*/ 958645 h 1093839"/>
                <a:gd name="connsiteX4" fmla="*/ 1548581 w 1592826"/>
                <a:gd name="connsiteY4" fmla="*/ 663678 h 1093839"/>
                <a:gd name="connsiteX5" fmla="*/ 1592826 w 1592826"/>
                <a:gd name="connsiteY5" fmla="*/ 0 h 109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826" h="1093839">
                  <a:moveTo>
                    <a:pt x="0" y="958645"/>
                  </a:moveTo>
                  <a:lnTo>
                    <a:pt x="1120878" y="1076632"/>
                  </a:lnTo>
                  <a:cubicBezTo>
                    <a:pt x="1344562" y="1093839"/>
                    <a:pt x="1288027" y="1081549"/>
                    <a:pt x="1342104" y="1061884"/>
                  </a:cubicBezTo>
                  <a:cubicBezTo>
                    <a:pt x="1396181" y="1042219"/>
                    <a:pt x="1410929" y="1025013"/>
                    <a:pt x="1445342" y="958645"/>
                  </a:cubicBezTo>
                  <a:cubicBezTo>
                    <a:pt x="1479755" y="892277"/>
                    <a:pt x="1524000" y="823452"/>
                    <a:pt x="1548581" y="663678"/>
                  </a:cubicBezTo>
                  <a:cubicBezTo>
                    <a:pt x="1573162" y="503904"/>
                    <a:pt x="1582994" y="251952"/>
                    <a:pt x="1592826" y="0"/>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TextBox 34"/>
          <p:cNvSpPr txBox="1"/>
          <p:nvPr/>
        </p:nvSpPr>
        <p:spPr>
          <a:xfrm>
            <a:off x="1331955" y="4633535"/>
            <a:ext cx="1295400" cy="369332"/>
          </a:xfrm>
          <a:prstGeom prst="rect">
            <a:avLst/>
          </a:prstGeom>
          <a:noFill/>
        </p:spPr>
        <p:txBody>
          <a:bodyPr wrap="square" rtlCol="0">
            <a:spAutoFit/>
          </a:bodyPr>
          <a:lstStyle/>
          <a:p>
            <a:pPr algn="ctr"/>
            <a:r>
              <a:rPr lang="en-US" dirty="0" smtClean="0"/>
              <a:t>Error rate</a:t>
            </a:r>
            <a:endParaRPr lang="en-US" dirty="0"/>
          </a:p>
        </p:txBody>
      </p:sp>
      <p:sp>
        <p:nvSpPr>
          <p:cNvPr id="36" name="TextBox 35"/>
          <p:cNvSpPr txBox="1"/>
          <p:nvPr/>
        </p:nvSpPr>
        <p:spPr>
          <a:xfrm>
            <a:off x="3819569" y="4645203"/>
            <a:ext cx="1295400" cy="369332"/>
          </a:xfrm>
          <a:prstGeom prst="rect">
            <a:avLst/>
          </a:prstGeom>
          <a:noFill/>
        </p:spPr>
        <p:txBody>
          <a:bodyPr wrap="square" rtlCol="0">
            <a:spAutoFit/>
          </a:bodyPr>
          <a:lstStyle/>
          <a:p>
            <a:pPr algn="ctr"/>
            <a:r>
              <a:rPr lang="en-US" dirty="0" smtClean="0"/>
              <a:t>Error rate</a:t>
            </a:r>
            <a:endParaRPr lang="en-US" dirty="0"/>
          </a:p>
        </p:txBody>
      </p:sp>
      <p:sp>
        <p:nvSpPr>
          <p:cNvPr id="37" name="TextBox 36"/>
          <p:cNvSpPr txBox="1"/>
          <p:nvPr/>
        </p:nvSpPr>
        <p:spPr>
          <a:xfrm>
            <a:off x="6248400" y="4633535"/>
            <a:ext cx="1295400" cy="369332"/>
          </a:xfrm>
          <a:prstGeom prst="rect">
            <a:avLst/>
          </a:prstGeom>
          <a:noFill/>
        </p:spPr>
        <p:txBody>
          <a:bodyPr wrap="square" rtlCol="0">
            <a:spAutoFit/>
          </a:bodyPr>
          <a:lstStyle/>
          <a:p>
            <a:pPr algn="ctr"/>
            <a:r>
              <a:rPr lang="en-US" dirty="0" smtClean="0"/>
              <a:t>Error rate</a:t>
            </a:r>
            <a:endParaRPr lang="en-US" dirty="0"/>
          </a:p>
        </p:txBody>
      </p:sp>
      <p:sp>
        <p:nvSpPr>
          <p:cNvPr id="38" name="TextBox 37"/>
          <p:cNvSpPr txBox="1"/>
          <p:nvPr/>
        </p:nvSpPr>
        <p:spPr>
          <a:xfrm rot="16200000">
            <a:off x="703344" y="3838377"/>
            <a:ext cx="558166" cy="369332"/>
          </a:xfrm>
          <a:prstGeom prst="rect">
            <a:avLst/>
          </a:prstGeom>
          <a:noFill/>
        </p:spPr>
        <p:txBody>
          <a:bodyPr wrap="none" rtlCol="0">
            <a:spAutoFit/>
          </a:bodyPr>
          <a:lstStyle/>
          <a:p>
            <a:r>
              <a:rPr lang="en-US" dirty="0" smtClean="0"/>
              <a:t>EDP</a:t>
            </a:r>
            <a:endParaRPr lang="en-US" dirty="0"/>
          </a:p>
        </p:txBody>
      </p:sp>
      <p:sp>
        <p:nvSpPr>
          <p:cNvPr id="39" name="TextBox 38"/>
          <p:cNvSpPr txBox="1"/>
          <p:nvPr/>
        </p:nvSpPr>
        <p:spPr>
          <a:xfrm rot="16200000">
            <a:off x="3146067" y="3859239"/>
            <a:ext cx="649537" cy="369332"/>
          </a:xfrm>
          <a:prstGeom prst="rect">
            <a:avLst/>
          </a:prstGeom>
          <a:noFill/>
        </p:spPr>
        <p:txBody>
          <a:bodyPr wrap="none" rtlCol="0">
            <a:spAutoFit/>
          </a:bodyPr>
          <a:lstStyle/>
          <a:p>
            <a:r>
              <a:rPr lang="en-US" dirty="0" smtClean="0"/>
              <a:t>Time</a:t>
            </a:r>
            <a:endParaRPr lang="en-US" dirty="0"/>
          </a:p>
        </p:txBody>
      </p:sp>
      <p:sp>
        <p:nvSpPr>
          <p:cNvPr id="40" name="TextBox 39"/>
          <p:cNvSpPr txBox="1"/>
          <p:nvPr/>
        </p:nvSpPr>
        <p:spPr>
          <a:xfrm rot="16200000">
            <a:off x="5620583" y="3838378"/>
            <a:ext cx="558166" cy="369332"/>
          </a:xfrm>
          <a:prstGeom prst="rect">
            <a:avLst/>
          </a:prstGeom>
          <a:noFill/>
        </p:spPr>
        <p:txBody>
          <a:bodyPr wrap="none" rtlCol="0">
            <a:spAutoFit/>
          </a:bodyPr>
          <a:lstStyle/>
          <a:p>
            <a:r>
              <a:rPr lang="en-US" dirty="0" smtClean="0"/>
              <a:t>EDP</a:t>
            </a:r>
            <a:endParaRPr lang="en-US" dirty="0"/>
          </a:p>
        </p:txBody>
      </p:sp>
      <p:sp>
        <p:nvSpPr>
          <p:cNvPr id="41" name="TextBox 40"/>
          <p:cNvSpPr txBox="1"/>
          <p:nvPr/>
        </p:nvSpPr>
        <p:spPr>
          <a:xfrm>
            <a:off x="635792" y="2917428"/>
            <a:ext cx="2793208" cy="430887"/>
          </a:xfrm>
          <a:prstGeom prst="rect">
            <a:avLst/>
          </a:prstGeom>
          <a:noFill/>
        </p:spPr>
        <p:txBody>
          <a:bodyPr wrap="square" rtlCol="0">
            <a:spAutoFit/>
          </a:bodyPr>
          <a:lstStyle/>
          <a:p>
            <a:pPr algn="ctr"/>
            <a:r>
              <a:rPr lang="en-US" sz="2200" dirty="0" smtClean="0">
                <a:effectLst>
                  <a:outerShdw blurRad="38100" dist="38100" dir="2700000" algn="tl">
                    <a:srgbClr val="000000">
                      <a:alpha val="43137"/>
                    </a:srgbClr>
                  </a:outerShdw>
                </a:effectLst>
              </a:rPr>
              <a:t>Hardware Efficiency</a:t>
            </a:r>
            <a:endParaRPr lang="en-US" sz="2200" dirty="0">
              <a:effectLst>
                <a:outerShdw blurRad="38100" dist="38100" dir="2700000" algn="tl">
                  <a:srgbClr val="000000">
                    <a:alpha val="43137"/>
                  </a:srgbClr>
                </a:outerShdw>
              </a:effectLst>
            </a:endParaRPr>
          </a:p>
        </p:txBody>
      </p:sp>
      <p:sp>
        <p:nvSpPr>
          <p:cNvPr id="42" name="TextBox 41"/>
          <p:cNvSpPr txBox="1"/>
          <p:nvPr/>
        </p:nvSpPr>
        <p:spPr>
          <a:xfrm>
            <a:off x="3311126" y="2905760"/>
            <a:ext cx="2327674" cy="430887"/>
          </a:xfrm>
          <a:prstGeom prst="rect">
            <a:avLst/>
          </a:prstGeom>
          <a:noFill/>
        </p:spPr>
        <p:txBody>
          <a:bodyPr wrap="square" rtlCol="0">
            <a:spAutoFit/>
          </a:bodyPr>
          <a:lstStyle/>
          <a:p>
            <a:pPr algn="ctr"/>
            <a:r>
              <a:rPr lang="en-US" sz="2200" dirty="0" smtClean="0">
                <a:effectLst>
                  <a:outerShdw blurRad="38100" dist="38100" dir="2700000" algn="tl">
                    <a:srgbClr val="000000">
                      <a:alpha val="43137"/>
                    </a:srgbClr>
                  </a:outerShdw>
                </a:effectLst>
              </a:rPr>
              <a:t>Execution Time</a:t>
            </a:r>
            <a:endParaRPr lang="en-US" sz="2200" dirty="0">
              <a:effectLst>
                <a:outerShdw blurRad="38100" dist="38100" dir="2700000" algn="tl">
                  <a:srgbClr val="000000">
                    <a:alpha val="43137"/>
                  </a:srgbClr>
                </a:outerShdw>
              </a:effectLst>
            </a:endParaRPr>
          </a:p>
        </p:txBody>
      </p:sp>
      <p:sp>
        <p:nvSpPr>
          <p:cNvPr id="43" name="TextBox 42"/>
          <p:cNvSpPr txBox="1"/>
          <p:nvPr/>
        </p:nvSpPr>
        <p:spPr>
          <a:xfrm>
            <a:off x="5781631" y="2905760"/>
            <a:ext cx="2327674" cy="430887"/>
          </a:xfrm>
          <a:prstGeom prst="rect">
            <a:avLst/>
          </a:prstGeom>
          <a:noFill/>
        </p:spPr>
        <p:txBody>
          <a:bodyPr wrap="square" rtlCol="0">
            <a:spAutoFit/>
          </a:bodyPr>
          <a:lstStyle/>
          <a:p>
            <a:pPr algn="ctr"/>
            <a:r>
              <a:rPr lang="en-US" sz="2200" dirty="0" smtClean="0">
                <a:effectLst>
                  <a:outerShdw blurRad="38100" dist="38100" dir="2700000" algn="tl">
                    <a:srgbClr val="000000">
                      <a:alpha val="43137"/>
                    </a:srgbClr>
                  </a:outerShdw>
                </a:effectLst>
              </a:rPr>
              <a:t>Overall Efficiency</a:t>
            </a:r>
            <a:endParaRPr lang="en-US" sz="2200" dirty="0">
              <a:effectLst>
                <a:outerShdw blurRad="38100" dist="38100" dir="2700000" algn="tl">
                  <a:srgbClr val="000000">
                    <a:alpha val="43137"/>
                  </a:srgbClr>
                </a:outerShdw>
              </a:effectLst>
            </a:endParaRPr>
          </a:p>
        </p:txBody>
      </p:sp>
      <p:sp>
        <p:nvSpPr>
          <p:cNvPr id="44" name="Oval 43"/>
          <p:cNvSpPr/>
          <p:nvPr/>
        </p:nvSpPr>
        <p:spPr>
          <a:xfrm>
            <a:off x="7297992" y="4306856"/>
            <a:ext cx="228600" cy="2286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7458031" y="2286000"/>
            <a:ext cx="1238224" cy="430887"/>
          </a:xfrm>
          <a:prstGeom prst="rect">
            <a:avLst/>
          </a:prstGeom>
          <a:noFill/>
        </p:spPr>
        <p:txBody>
          <a:bodyPr wrap="none" rtlCol="0">
            <a:spAutoFit/>
          </a:bodyPr>
          <a:lstStyle/>
          <a:p>
            <a:r>
              <a:rPr lang="en-US" sz="2200" dirty="0" smtClean="0">
                <a:effectLst>
                  <a:outerShdw blurRad="38100" dist="38100" dir="2700000" algn="tl">
                    <a:srgbClr val="000000">
                      <a:alpha val="43137"/>
                    </a:srgbClr>
                  </a:outerShdw>
                </a:effectLst>
              </a:rPr>
              <a:t>optimum</a:t>
            </a:r>
            <a:endParaRPr lang="en-US" sz="2200" dirty="0">
              <a:effectLst>
                <a:outerShdw blurRad="38100" dist="38100" dir="2700000" algn="tl">
                  <a:srgbClr val="000000">
                    <a:alpha val="43137"/>
                  </a:srgbClr>
                </a:outerShdw>
              </a:effectLst>
            </a:endParaRPr>
          </a:p>
        </p:txBody>
      </p:sp>
      <p:cxnSp>
        <p:nvCxnSpPr>
          <p:cNvPr id="46" name="Shape 45"/>
          <p:cNvCxnSpPr>
            <a:stCxn id="45" idx="2"/>
            <a:endCxn id="44" idx="6"/>
          </p:cNvCxnSpPr>
          <p:nvPr/>
        </p:nvCxnSpPr>
        <p:spPr>
          <a:xfrm rot="5400000">
            <a:off x="6949734" y="3293746"/>
            <a:ext cx="1704269" cy="550551"/>
          </a:xfrm>
          <a:prstGeom prst="curvedConnector2">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Footer Placeholder 4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Multicore</a:t>
            </a:r>
            <a:r>
              <a:rPr lang="en-US" dirty="0" smtClean="0"/>
              <a:t> Solutions</a:t>
            </a:r>
            <a:endParaRPr lang="en-US" dirty="0"/>
          </a:p>
        </p:txBody>
      </p:sp>
      <p:grpSp>
        <p:nvGrpSpPr>
          <p:cNvPr id="4" name="Group 684"/>
          <p:cNvGrpSpPr/>
          <p:nvPr/>
        </p:nvGrpSpPr>
        <p:grpSpPr>
          <a:xfrm>
            <a:off x="5486400" y="2514600"/>
            <a:ext cx="2514600" cy="2286000"/>
            <a:chOff x="5257800" y="1600200"/>
            <a:chExt cx="2514600" cy="2286000"/>
          </a:xfrm>
          <a:effectLst>
            <a:outerShdw blurRad="50800" dist="38100" dir="2700000" algn="tl" rotWithShape="0">
              <a:prstClr val="black">
                <a:alpha val="40000"/>
              </a:prstClr>
            </a:outerShdw>
          </a:effectLst>
        </p:grpSpPr>
        <p:sp>
          <p:nvSpPr>
            <p:cNvPr id="14" name="Rectangle 13"/>
            <p:cNvSpPr/>
            <p:nvPr/>
          </p:nvSpPr>
          <p:spPr>
            <a:xfrm>
              <a:off x="5257800" y="1600200"/>
              <a:ext cx="2514600" cy="2286000"/>
            </a:xfrm>
            <a:prstGeom prst="rect">
              <a:avLst/>
            </a:prstGeom>
            <a:ln w="508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mj-lt"/>
              </a:endParaRPr>
            </a:p>
          </p:txBody>
        </p:sp>
        <p:grpSp>
          <p:nvGrpSpPr>
            <p:cNvPr id="5" name="Group 139"/>
            <p:cNvGrpSpPr/>
            <p:nvPr/>
          </p:nvGrpSpPr>
          <p:grpSpPr>
            <a:xfrm>
              <a:off x="5334000" y="1676400"/>
              <a:ext cx="1524000" cy="1371600"/>
              <a:chOff x="609600" y="2057400"/>
              <a:chExt cx="685800" cy="609600"/>
            </a:xfrm>
          </p:grpSpPr>
          <p:sp>
            <p:nvSpPr>
              <p:cNvPr id="82" name="Rectangle 81"/>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3" name="Rectangle 82"/>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4" name="Rectangle 83"/>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5" name="Rectangle 84"/>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6" name="Rectangle 85"/>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87" name="Straight Connector 86"/>
              <p:cNvCxnSpPr>
                <a:stCxn id="83"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oup 191"/>
            <p:cNvGrpSpPr/>
            <p:nvPr/>
          </p:nvGrpSpPr>
          <p:grpSpPr>
            <a:xfrm>
              <a:off x="7010400" y="1676400"/>
              <a:ext cx="685800" cy="609600"/>
              <a:chOff x="609600" y="2057400"/>
              <a:chExt cx="685800" cy="609600"/>
            </a:xfrm>
          </p:grpSpPr>
          <p:sp>
            <p:nvSpPr>
              <p:cNvPr id="70" name="Rectangle 69"/>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1" name="Rectangle 70"/>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2" name="Rectangle 71"/>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3" name="Rectangle 72"/>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4" name="Rectangle 73"/>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75" name="Straight Connector 74"/>
              <p:cNvCxnSpPr>
                <a:stCxn id="71"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204"/>
            <p:cNvGrpSpPr/>
            <p:nvPr/>
          </p:nvGrpSpPr>
          <p:grpSpPr>
            <a:xfrm>
              <a:off x="7010400" y="2438400"/>
              <a:ext cx="685800" cy="609600"/>
              <a:chOff x="609600" y="2057400"/>
              <a:chExt cx="685800" cy="609600"/>
            </a:xfrm>
          </p:grpSpPr>
          <p:sp>
            <p:nvSpPr>
              <p:cNvPr id="58" name="Rectangle 57"/>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9" name="Rectangle 58"/>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0" name="Rectangle 59"/>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1" name="Rectangle 60"/>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2" name="Rectangle 61"/>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63" name="Straight Connector 62"/>
              <p:cNvCxnSpPr>
                <a:stCxn id="59"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4400" y="2362200"/>
                <a:ext cx="1524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217"/>
            <p:cNvGrpSpPr/>
            <p:nvPr/>
          </p:nvGrpSpPr>
          <p:grpSpPr>
            <a:xfrm>
              <a:off x="7010400" y="3200400"/>
              <a:ext cx="685800" cy="609600"/>
              <a:chOff x="609600" y="2057400"/>
              <a:chExt cx="685800" cy="609600"/>
            </a:xfrm>
          </p:grpSpPr>
          <p:sp>
            <p:nvSpPr>
              <p:cNvPr id="46" name="Rectangle 45"/>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7" name="Rectangle 46"/>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8" name="Rectangle 47"/>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9" name="Rectangle 48"/>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0" name="Rectangle 49"/>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51" name="Straight Connector 50"/>
              <p:cNvCxnSpPr>
                <a:stCxn id="47"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 name="Group 230"/>
            <p:cNvGrpSpPr/>
            <p:nvPr/>
          </p:nvGrpSpPr>
          <p:grpSpPr>
            <a:xfrm>
              <a:off x="6172200" y="3200400"/>
              <a:ext cx="685800" cy="609600"/>
              <a:chOff x="609600" y="2057400"/>
              <a:chExt cx="685800" cy="609600"/>
            </a:xfrm>
          </p:grpSpPr>
          <p:sp>
            <p:nvSpPr>
              <p:cNvPr id="34" name="Rectangle 33"/>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5" name="Rectangle 34"/>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6" name="Rectangle 35"/>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7" name="Rectangle 36"/>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8" name="Rectangle 37"/>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39" name="Straight Connector 38"/>
              <p:cNvCxnSpPr>
                <a:stCxn id="35"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 name="Group 243"/>
            <p:cNvGrpSpPr/>
            <p:nvPr/>
          </p:nvGrpSpPr>
          <p:grpSpPr>
            <a:xfrm>
              <a:off x="5334000" y="3200400"/>
              <a:ext cx="685800" cy="609600"/>
              <a:chOff x="609600" y="2057400"/>
              <a:chExt cx="685800" cy="609600"/>
            </a:xfrm>
          </p:grpSpPr>
          <p:sp>
            <p:nvSpPr>
              <p:cNvPr id="22" name="Rectangle 21"/>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3" name="Rectangle 22"/>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4" name="Rectangle 23"/>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5" name="Rectangle 24"/>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6" name="Rectangle 25"/>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27" name="Straight Connector 26"/>
              <p:cNvCxnSpPr>
                <a:stCxn id="23"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94" name="TextBox 93"/>
          <p:cNvSpPr txBox="1"/>
          <p:nvPr/>
        </p:nvSpPr>
        <p:spPr>
          <a:xfrm>
            <a:off x="5410200" y="1676400"/>
            <a:ext cx="2667000" cy="830997"/>
          </a:xfrm>
          <a:prstGeom prst="rect">
            <a:avLst/>
          </a:prstGeom>
          <a:noFill/>
        </p:spPr>
        <p:txBody>
          <a:bodyPr wrap="square" rtlCol="0">
            <a:spAutoFit/>
          </a:bodyPr>
          <a:lstStyle/>
          <a:p>
            <a:pPr algn="ctr"/>
            <a:r>
              <a:rPr lang="en-US" sz="2400" dirty="0" smtClean="0">
                <a:latin typeface="+mj-lt"/>
              </a:rPr>
              <a:t>Asymmetric Topologies</a:t>
            </a:r>
            <a:endParaRPr lang="en-US" sz="2400" dirty="0">
              <a:latin typeface="+mj-lt"/>
            </a:endParaRPr>
          </a:p>
        </p:txBody>
      </p:sp>
      <p:graphicFrame>
        <p:nvGraphicFramePr>
          <p:cNvPr id="96" name="Chart 95"/>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7" name="Chart 96"/>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98" name="TextBox 97"/>
          <p:cNvSpPr txBox="1"/>
          <p:nvPr/>
        </p:nvSpPr>
        <p:spPr>
          <a:xfrm>
            <a:off x="3657600" y="4267200"/>
            <a:ext cx="1752600" cy="369332"/>
          </a:xfrm>
          <a:prstGeom prst="rect">
            <a:avLst/>
          </a:prstGeom>
          <a:noFill/>
        </p:spPr>
        <p:txBody>
          <a:bodyPr wrap="square" rtlCol="0">
            <a:spAutoFit/>
          </a:bodyPr>
          <a:lstStyle/>
          <a:p>
            <a:pPr algn="ctr"/>
            <a:r>
              <a:rPr lang="en-US" dirty="0" smtClean="0">
                <a:latin typeface="+mj-lt"/>
              </a:rPr>
              <a:t>3.5x</a:t>
            </a:r>
            <a:endParaRPr lang="en-US" dirty="0">
              <a:latin typeface="+mj-lt"/>
            </a:endParaRPr>
          </a:p>
        </p:txBody>
      </p:sp>
      <p:sp>
        <p:nvSpPr>
          <p:cNvPr id="99" name="Footer Placeholder 98"/>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Graphic spid="97" grpId="0">
        <p:bldAsOne/>
      </p:bldGraphic>
      <p:bldP spid="9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Multicore</a:t>
            </a:r>
            <a:r>
              <a:rPr lang="en-US" dirty="0" smtClean="0"/>
              <a:t> Solutions</a:t>
            </a:r>
            <a:endParaRPr lang="en-US" dirty="0"/>
          </a:p>
        </p:txBody>
      </p:sp>
      <p:sp>
        <p:nvSpPr>
          <p:cNvPr id="13" name="Rectangle 12"/>
          <p:cNvSpPr/>
          <p:nvPr/>
        </p:nvSpPr>
        <p:spPr>
          <a:xfrm>
            <a:off x="5486400" y="2514600"/>
            <a:ext cx="2514600" cy="2286000"/>
          </a:xfrm>
          <a:prstGeom prst="rect">
            <a:avLst/>
          </a:prstGeom>
          <a:ln w="508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mj-lt"/>
            </a:endParaRPr>
          </a:p>
        </p:txBody>
      </p:sp>
      <p:grpSp>
        <p:nvGrpSpPr>
          <p:cNvPr id="4" name="Group 139"/>
          <p:cNvGrpSpPr/>
          <p:nvPr/>
        </p:nvGrpSpPr>
        <p:grpSpPr>
          <a:xfrm>
            <a:off x="5562600" y="2590800"/>
            <a:ext cx="1524000" cy="1371600"/>
            <a:chOff x="609600" y="2057400"/>
            <a:chExt cx="685800" cy="609600"/>
          </a:xfrm>
        </p:grpSpPr>
        <p:sp>
          <p:nvSpPr>
            <p:cNvPr id="15" name="Rectangle 14"/>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6" name="Rectangle 15"/>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7" name="Rectangle 16"/>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8" name="Rectangle 17"/>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9" name="Rectangle 18"/>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20" name="Straight Connector 19"/>
            <p:cNvCxnSpPr>
              <a:stCxn id="16"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191"/>
          <p:cNvGrpSpPr/>
          <p:nvPr/>
        </p:nvGrpSpPr>
        <p:grpSpPr>
          <a:xfrm>
            <a:off x="7239000" y="2590800"/>
            <a:ext cx="685800" cy="609600"/>
            <a:chOff x="609600" y="2057400"/>
            <a:chExt cx="685800" cy="609600"/>
          </a:xfrm>
        </p:grpSpPr>
        <p:sp>
          <p:nvSpPr>
            <p:cNvPr id="28" name="Rectangle 27"/>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9" name="Rectangle 28"/>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0" name="Rectangle 29"/>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1" name="Rectangle 30"/>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32" name="Rectangle 31"/>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33" name="Straight Connector 32"/>
            <p:cNvCxnSpPr>
              <a:stCxn id="29"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oup 204"/>
          <p:cNvGrpSpPr/>
          <p:nvPr/>
        </p:nvGrpSpPr>
        <p:grpSpPr>
          <a:xfrm>
            <a:off x="7239000" y="3352800"/>
            <a:ext cx="685800" cy="609600"/>
            <a:chOff x="609600" y="2057400"/>
            <a:chExt cx="685800" cy="609600"/>
          </a:xfrm>
        </p:grpSpPr>
        <p:sp>
          <p:nvSpPr>
            <p:cNvPr id="41" name="Rectangle 40"/>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2" name="Rectangle 41"/>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3" name="Rectangle 42"/>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4" name="Rectangle 43"/>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45" name="Rectangle 44"/>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46" name="Straight Connector 45"/>
            <p:cNvCxnSpPr>
              <a:stCxn id="42"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914400" y="2362200"/>
              <a:ext cx="1524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217"/>
          <p:cNvGrpSpPr/>
          <p:nvPr/>
        </p:nvGrpSpPr>
        <p:grpSpPr>
          <a:xfrm>
            <a:off x="7239000" y="4114800"/>
            <a:ext cx="685800" cy="609600"/>
            <a:chOff x="609600" y="2057400"/>
            <a:chExt cx="685800" cy="609600"/>
          </a:xfrm>
        </p:grpSpPr>
        <p:sp>
          <p:nvSpPr>
            <p:cNvPr id="54" name="Rectangle 53"/>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5" name="Rectangle 54"/>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6" name="Rectangle 55"/>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7" name="Rectangle 56"/>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58" name="Rectangle 57"/>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59" name="Straight Connector 58"/>
            <p:cNvCxnSpPr>
              <a:stCxn id="55"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230"/>
          <p:cNvGrpSpPr/>
          <p:nvPr/>
        </p:nvGrpSpPr>
        <p:grpSpPr>
          <a:xfrm>
            <a:off x="6400800" y="4114800"/>
            <a:ext cx="685800" cy="609600"/>
            <a:chOff x="609600" y="2057400"/>
            <a:chExt cx="685800" cy="609600"/>
          </a:xfrm>
        </p:grpSpPr>
        <p:sp>
          <p:nvSpPr>
            <p:cNvPr id="67" name="Rectangle 66"/>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8" name="Rectangle 67"/>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69" name="Rectangle 68"/>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0" name="Rectangle 69"/>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71" name="Rectangle 70"/>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72" name="Straight Connector 71"/>
            <p:cNvCxnSpPr>
              <a:stCxn id="68"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 name="Group 243"/>
          <p:cNvGrpSpPr/>
          <p:nvPr/>
        </p:nvGrpSpPr>
        <p:grpSpPr>
          <a:xfrm>
            <a:off x="5562600" y="4114800"/>
            <a:ext cx="685800" cy="609600"/>
            <a:chOff x="609600" y="2057400"/>
            <a:chExt cx="685800" cy="609600"/>
          </a:xfrm>
        </p:grpSpPr>
        <p:sp>
          <p:nvSpPr>
            <p:cNvPr id="80" name="Rectangle 79"/>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1" name="Rectangle 80"/>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2" name="Rectangle 81"/>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3" name="Rectangle 82"/>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84" name="Rectangle 83"/>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85" name="Straight Connector 84"/>
            <p:cNvCxnSpPr>
              <a:stCxn id="81"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5410200" y="1676400"/>
            <a:ext cx="2667000" cy="830997"/>
          </a:xfrm>
          <a:prstGeom prst="rect">
            <a:avLst/>
          </a:prstGeom>
          <a:noFill/>
        </p:spPr>
        <p:txBody>
          <a:bodyPr wrap="square" rtlCol="0">
            <a:spAutoFit/>
          </a:bodyPr>
          <a:lstStyle/>
          <a:p>
            <a:pPr algn="ctr"/>
            <a:r>
              <a:rPr lang="en-US" sz="2400" dirty="0" smtClean="0">
                <a:latin typeface="+mj-lt"/>
              </a:rPr>
              <a:t>Dynamic Topologies</a:t>
            </a:r>
            <a:endParaRPr lang="en-US" sz="2400" dirty="0">
              <a:latin typeface="+mj-lt"/>
            </a:endParaRPr>
          </a:p>
        </p:txBody>
      </p:sp>
      <p:sp>
        <p:nvSpPr>
          <p:cNvPr id="93" name="TextBox 92"/>
          <p:cNvSpPr txBox="1"/>
          <p:nvPr/>
        </p:nvSpPr>
        <p:spPr>
          <a:xfrm>
            <a:off x="4572000" y="5867400"/>
            <a:ext cx="4572000" cy="369332"/>
          </a:xfrm>
          <a:prstGeom prst="rect">
            <a:avLst/>
          </a:prstGeom>
          <a:noFill/>
        </p:spPr>
        <p:txBody>
          <a:bodyPr wrap="square" rtlCol="0">
            <a:spAutoFit/>
          </a:bodyPr>
          <a:lstStyle/>
          <a:p>
            <a:r>
              <a:rPr lang="en-US" dirty="0" smtClean="0">
                <a:latin typeface="+mj-lt"/>
              </a:rPr>
              <a:t>[</a:t>
            </a:r>
            <a:r>
              <a:rPr lang="en-US" dirty="0" err="1" smtClean="0">
                <a:latin typeface="+mj-lt"/>
              </a:rPr>
              <a:t>Chakraborty</a:t>
            </a:r>
            <a:r>
              <a:rPr lang="en-US" dirty="0" smtClean="0">
                <a:latin typeface="+mj-lt"/>
              </a:rPr>
              <a:t> (2008), </a:t>
            </a:r>
            <a:r>
              <a:rPr lang="en-US" dirty="0" err="1" smtClean="0">
                <a:latin typeface="+mj-lt"/>
              </a:rPr>
              <a:t>Suleman</a:t>
            </a:r>
            <a:r>
              <a:rPr lang="en-US" dirty="0" smtClean="0">
                <a:latin typeface="+mj-lt"/>
              </a:rPr>
              <a:t> et al (2009)]</a:t>
            </a:r>
            <a:endParaRPr lang="en-US" dirty="0">
              <a:latin typeface="+mj-lt"/>
            </a:endParaRPr>
          </a:p>
        </p:txBody>
      </p:sp>
      <p:graphicFrame>
        <p:nvGraphicFramePr>
          <p:cNvPr id="95" name="Chart 94"/>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6" name="Chart 95"/>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97" name="TextBox 96"/>
          <p:cNvSpPr txBox="1"/>
          <p:nvPr/>
        </p:nvSpPr>
        <p:spPr>
          <a:xfrm>
            <a:off x="3657600" y="4267200"/>
            <a:ext cx="1752600" cy="369332"/>
          </a:xfrm>
          <a:prstGeom prst="rect">
            <a:avLst/>
          </a:prstGeom>
          <a:noFill/>
        </p:spPr>
        <p:txBody>
          <a:bodyPr wrap="square" rtlCol="0">
            <a:spAutoFit/>
          </a:bodyPr>
          <a:lstStyle/>
          <a:p>
            <a:pPr algn="ctr"/>
            <a:r>
              <a:rPr lang="en-US" dirty="0" smtClean="0">
                <a:latin typeface="+mj-lt"/>
              </a:rPr>
              <a:t>3.5x</a:t>
            </a:r>
            <a:endParaRPr lang="en-US" dirty="0">
              <a:latin typeface="+mj-lt"/>
            </a:endParaRPr>
          </a:p>
        </p:txBody>
      </p:sp>
      <p:sp>
        <p:nvSpPr>
          <p:cNvPr id="98" name="Footer Placeholder 9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rctx="PPT">
                                        <p:cTn id="31" dur="indefinite"/>
                                        <p:tgtEl>
                                          <p:spTgt spid="5"/>
                                        </p:tgtEl>
                                        <p:attrNameLst>
                                          <p:attrName>style.opacity</p:attrName>
                                        </p:attrNameLst>
                                      </p:cBhvr>
                                      <p:to>
                                        <p:strVal val="0.5"/>
                                      </p:to>
                                    </p:set>
                                    <p:animEffect filter="image" prLst="opacity: 0.5">
                                      <p:cBhvr rctx="IE">
                                        <p:cTn id="32" dur="indefinite"/>
                                        <p:tgtEl>
                                          <p:spTgt spid="5"/>
                                        </p:tgtEl>
                                      </p:cBhvr>
                                    </p:animEffect>
                                  </p:childTnLst>
                                </p:cTn>
                              </p:par>
                              <p:par>
                                <p:cTn id="33" presetID="9" presetClass="emph" presetSubtype="0" nodeType="withEffect">
                                  <p:stCondLst>
                                    <p:cond delay="0"/>
                                  </p:stCondLst>
                                  <p:childTnLst>
                                    <p:set>
                                      <p:cBhvr rctx="PPT">
                                        <p:cTn id="34" dur="indefinite"/>
                                        <p:tgtEl>
                                          <p:spTgt spid="6"/>
                                        </p:tgtEl>
                                        <p:attrNameLst>
                                          <p:attrName>style.opacity</p:attrName>
                                        </p:attrNameLst>
                                      </p:cBhvr>
                                      <p:to>
                                        <p:strVal val="0.5"/>
                                      </p:to>
                                    </p:set>
                                    <p:animEffect filter="image" prLst="opacity: 0.5">
                                      <p:cBhvr rctx="IE">
                                        <p:cTn id="35" dur="indefinite"/>
                                        <p:tgtEl>
                                          <p:spTgt spid="6"/>
                                        </p:tgtEl>
                                      </p:cBhvr>
                                    </p:animEffect>
                                  </p:childTnLst>
                                </p:cTn>
                              </p:par>
                              <p:par>
                                <p:cTn id="36" presetID="9" presetClass="emph" presetSubtype="0" nodeType="withEffect">
                                  <p:stCondLst>
                                    <p:cond delay="0"/>
                                  </p:stCondLst>
                                  <p:childTnLst>
                                    <p:set>
                                      <p:cBhvr rctx="PPT">
                                        <p:cTn id="37" dur="indefinite"/>
                                        <p:tgtEl>
                                          <p:spTgt spid="7"/>
                                        </p:tgtEl>
                                        <p:attrNameLst>
                                          <p:attrName>style.opacity</p:attrName>
                                        </p:attrNameLst>
                                      </p:cBhvr>
                                      <p:to>
                                        <p:strVal val="0.5"/>
                                      </p:to>
                                    </p:set>
                                    <p:animEffect filter="image" prLst="opacity: 0.5">
                                      <p:cBhvr rctx="IE">
                                        <p:cTn id="38" dur="indefinite"/>
                                        <p:tgtEl>
                                          <p:spTgt spid="7"/>
                                        </p:tgtEl>
                                      </p:cBhvr>
                                    </p:animEffect>
                                  </p:childTnLst>
                                </p:cTn>
                              </p:par>
                              <p:par>
                                <p:cTn id="39" presetID="9" presetClass="emph" presetSubtype="0" nodeType="withEffect">
                                  <p:stCondLst>
                                    <p:cond delay="0"/>
                                  </p:stCondLst>
                                  <p:childTnLst>
                                    <p:set>
                                      <p:cBhvr rctx="PPT">
                                        <p:cTn id="40" dur="indefinite"/>
                                        <p:tgtEl>
                                          <p:spTgt spid="8"/>
                                        </p:tgtEl>
                                        <p:attrNameLst>
                                          <p:attrName>style.opacity</p:attrName>
                                        </p:attrNameLst>
                                      </p:cBhvr>
                                      <p:to>
                                        <p:strVal val="0.5"/>
                                      </p:to>
                                    </p:set>
                                    <p:animEffect filter="image" prLst="opacity: 0.5">
                                      <p:cBhvr rctx="IE">
                                        <p:cTn id="41" dur="indefinite"/>
                                        <p:tgtEl>
                                          <p:spTgt spid="8"/>
                                        </p:tgtEl>
                                      </p:cBhvr>
                                    </p:animEffect>
                                  </p:childTnLst>
                                </p:cTn>
                              </p:par>
                              <p:par>
                                <p:cTn id="42" presetID="9" presetClass="emph" presetSubtype="0" nodeType="withEffect">
                                  <p:stCondLst>
                                    <p:cond delay="0"/>
                                  </p:stCondLst>
                                  <p:childTnLst>
                                    <p:set>
                                      <p:cBhvr rctx="PPT">
                                        <p:cTn id="43" dur="indefinite"/>
                                        <p:tgtEl>
                                          <p:spTgt spid="9"/>
                                        </p:tgtEl>
                                        <p:attrNameLst>
                                          <p:attrName>style.opacity</p:attrName>
                                        </p:attrNameLst>
                                      </p:cBhvr>
                                      <p:to>
                                        <p:strVal val="0.5"/>
                                      </p:to>
                                    </p:set>
                                    <p:animEffect filter="image" prLst="opacity: 0.5">
                                      <p:cBhvr rctx="IE">
                                        <p:cTn id="44" dur="indefinite"/>
                                        <p:tgtEl>
                                          <p:spTgt spid="9"/>
                                        </p:tgtEl>
                                      </p:cBhvr>
                                    </p:animEffect>
                                  </p:childTnLst>
                                </p:cTn>
                              </p:par>
                              <p:par>
                                <p:cTn id="45" presetID="9" presetClass="emph" presetSubtype="0" nodeType="withEffect">
                                  <p:stCondLst>
                                    <p:cond delay="0"/>
                                  </p:stCondLst>
                                  <p:childTnLst>
                                    <p:set>
                                      <p:cBhvr rctx="PPT">
                                        <p:cTn id="46" dur="indefinite"/>
                                        <p:tgtEl>
                                          <p:spTgt spid="4"/>
                                        </p:tgtEl>
                                        <p:attrNameLst>
                                          <p:attrName>style.opacity</p:attrName>
                                        </p:attrNameLst>
                                      </p:cBhvr>
                                      <p:to>
                                        <p:strVal val="1"/>
                                      </p:to>
                                    </p:set>
                                    <p:animEffect filter="image" prLst="opacity: 1">
                                      <p:cBhvr rctx="IE">
                                        <p:cTn id="47" dur="indefinite"/>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2" grpId="0"/>
      <p:bldP spid="93" grpId="0"/>
      <p:bldGraphic spid="96" grpId="0">
        <p:bldAsOne/>
      </p:bldGraphic>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DySER</a:t>
            </a:r>
            <a:r>
              <a:rPr lang="en-US" dirty="0" smtClean="0"/>
              <a:t> Architecture [ HPCA-11]</a:t>
            </a:r>
            <a:endParaRPr lang="en-US" dirty="0"/>
          </a:p>
        </p:txBody>
      </p:sp>
      <p:sp>
        <p:nvSpPr>
          <p:cNvPr id="488" name="Content Placeholder 487"/>
          <p:cNvSpPr>
            <a:spLocks noGrp="1"/>
          </p:cNvSpPr>
          <p:nvPr>
            <p:ph idx="1"/>
          </p:nvPr>
        </p:nvSpPr>
        <p:spPr/>
        <p:txBody>
          <a:bodyPr>
            <a:normAutofit/>
          </a:bodyPr>
          <a:lstStyle/>
          <a:p>
            <a:r>
              <a:rPr lang="en-US" sz="2800" dirty="0" smtClean="0"/>
              <a:t>Dynamically specialize hardware to computation</a:t>
            </a:r>
          </a:p>
          <a:p>
            <a:r>
              <a:rPr lang="en-US" sz="2800" dirty="0" smtClean="0"/>
              <a:t>Compiler finds path-trees and configures </a:t>
            </a:r>
            <a:r>
              <a:rPr lang="en-US" sz="2800" dirty="0" err="1" smtClean="0"/>
              <a:t>datapath</a:t>
            </a:r>
            <a:endParaRPr lang="en-US" sz="2800" dirty="0" smtClean="0"/>
          </a:p>
          <a:p>
            <a:r>
              <a:rPr lang="en-US" sz="2800" dirty="0" smtClean="0"/>
              <a:t>Use main processor for infrequent code and ld-slice</a:t>
            </a:r>
            <a:endParaRPr lang="en-US" sz="2800" dirty="0"/>
          </a:p>
        </p:txBody>
      </p:sp>
      <p:grpSp>
        <p:nvGrpSpPr>
          <p:cNvPr id="490" name="Group 489"/>
          <p:cNvGrpSpPr/>
          <p:nvPr/>
        </p:nvGrpSpPr>
        <p:grpSpPr>
          <a:xfrm>
            <a:off x="1211239" y="3200400"/>
            <a:ext cx="6865961" cy="3124200"/>
            <a:chOff x="1211239" y="3200400"/>
            <a:chExt cx="6865961" cy="3124200"/>
          </a:xfrm>
        </p:grpSpPr>
        <p:grpSp>
          <p:nvGrpSpPr>
            <p:cNvPr id="4" name="群組 728"/>
            <p:cNvGrpSpPr/>
            <p:nvPr/>
          </p:nvGrpSpPr>
          <p:grpSpPr>
            <a:xfrm>
              <a:off x="1211239" y="3445234"/>
              <a:ext cx="6664733" cy="2879366"/>
              <a:chOff x="323528" y="1772816"/>
              <a:chExt cx="8334194" cy="3600624"/>
            </a:xfrm>
          </p:grpSpPr>
          <p:sp>
            <p:nvSpPr>
              <p:cNvPr id="9" name="AutoShape 5"/>
              <p:cNvSpPr>
                <a:spLocks noChangeAspect="1" noChangeArrowheads="1" noTextEdit="1"/>
              </p:cNvSpPr>
              <p:nvPr/>
            </p:nvSpPr>
            <p:spPr bwMode="auto">
              <a:xfrm>
                <a:off x="323528" y="1772816"/>
                <a:ext cx="8334194" cy="3600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 name="Rectangle 8"/>
              <p:cNvSpPr>
                <a:spLocks noChangeArrowheads="1"/>
              </p:cNvSpPr>
              <p:nvPr/>
            </p:nvSpPr>
            <p:spPr bwMode="auto">
              <a:xfrm>
                <a:off x="3414738" y="2687444"/>
                <a:ext cx="2955587" cy="2595029"/>
              </a:xfrm>
              <a:prstGeom prst="rect">
                <a:avLst/>
              </a:prstGeom>
              <a:solidFill>
                <a:srgbClr val="E5E5E5"/>
              </a:solidFill>
              <a:ln w="0">
                <a:solidFill>
                  <a:srgbClr val="E5E5E5"/>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 name="Line 9"/>
              <p:cNvSpPr>
                <a:spLocks noChangeShapeType="1"/>
              </p:cNvSpPr>
              <p:nvPr/>
            </p:nvSpPr>
            <p:spPr bwMode="auto">
              <a:xfrm flipH="1">
                <a:off x="3414738" y="5282473"/>
                <a:ext cx="295558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 name="Line 10"/>
              <p:cNvSpPr>
                <a:spLocks noChangeShapeType="1"/>
              </p:cNvSpPr>
              <p:nvPr/>
            </p:nvSpPr>
            <p:spPr bwMode="auto">
              <a:xfrm flipV="1">
                <a:off x="3414738" y="2687444"/>
                <a:ext cx="1654" cy="259502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 name="Line 11"/>
              <p:cNvSpPr>
                <a:spLocks noChangeShapeType="1"/>
              </p:cNvSpPr>
              <p:nvPr/>
            </p:nvSpPr>
            <p:spPr bwMode="auto">
              <a:xfrm>
                <a:off x="3414738" y="2687444"/>
                <a:ext cx="295558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 name="Line 12"/>
              <p:cNvSpPr>
                <a:spLocks noChangeShapeType="1"/>
              </p:cNvSpPr>
              <p:nvPr/>
            </p:nvSpPr>
            <p:spPr bwMode="auto">
              <a:xfrm>
                <a:off x="6370325" y="2687444"/>
                <a:ext cx="1654" cy="259502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 name="Freeform 18"/>
              <p:cNvSpPr>
                <a:spLocks/>
              </p:cNvSpPr>
              <p:nvPr/>
            </p:nvSpPr>
            <p:spPr bwMode="auto">
              <a:xfrm>
                <a:off x="3270846" y="2578284"/>
                <a:ext cx="2639685" cy="2421366"/>
              </a:xfrm>
              <a:custGeom>
                <a:avLst/>
                <a:gdLst/>
                <a:ahLst/>
                <a:cxnLst>
                  <a:cxn ang="0">
                    <a:pos x="0" y="0"/>
                  </a:cxn>
                  <a:cxn ang="0">
                    <a:pos x="324" y="0"/>
                  </a:cxn>
                  <a:cxn ang="0">
                    <a:pos x="324" y="5"/>
                  </a:cxn>
                  <a:cxn ang="0">
                    <a:pos x="1596" y="5"/>
                  </a:cxn>
                  <a:cxn ang="0">
                    <a:pos x="1596" y="259"/>
                  </a:cxn>
                  <a:cxn ang="0">
                    <a:pos x="324" y="259"/>
                  </a:cxn>
                  <a:cxn ang="0">
                    <a:pos x="324" y="1464"/>
                  </a:cxn>
                  <a:cxn ang="0">
                    <a:pos x="0" y="1464"/>
                  </a:cxn>
                  <a:cxn ang="0">
                    <a:pos x="0" y="0"/>
                  </a:cxn>
                </a:cxnLst>
                <a:rect l="0" t="0" r="r" b="b"/>
                <a:pathLst>
                  <a:path w="1596" h="1464">
                    <a:moveTo>
                      <a:pt x="0" y="0"/>
                    </a:moveTo>
                    <a:lnTo>
                      <a:pt x="324" y="0"/>
                    </a:lnTo>
                    <a:lnTo>
                      <a:pt x="324" y="5"/>
                    </a:lnTo>
                    <a:lnTo>
                      <a:pt x="1596" y="5"/>
                    </a:lnTo>
                    <a:lnTo>
                      <a:pt x="1596" y="259"/>
                    </a:lnTo>
                    <a:lnTo>
                      <a:pt x="324" y="259"/>
                    </a:lnTo>
                    <a:lnTo>
                      <a:pt x="324" y="1464"/>
                    </a:lnTo>
                    <a:lnTo>
                      <a:pt x="0" y="1464"/>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 name="Line 19"/>
              <p:cNvSpPr>
                <a:spLocks noChangeShapeType="1"/>
              </p:cNvSpPr>
              <p:nvPr/>
            </p:nvSpPr>
            <p:spPr bwMode="auto">
              <a:xfrm flipH="1">
                <a:off x="5745137"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 name="Line 20"/>
              <p:cNvSpPr>
                <a:spLocks noChangeShapeType="1"/>
              </p:cNvSpPr>
              <p:nvPr/>
            </p:nvSpPr>
            <p:spPr bwMode="auto">
              <a:xfrm flipH="1">
                <a:off x="5634323"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 name="Line 21"/>
              <p:cNvSpPr>
                <a:spLocks noChangeShapeType="1"/>
              </p:cNvSpPr>
              <p:nvPr/>
            </p:nvSpPr>
            <p:spPr bwMode="auto">
              <a:xfrm flipH="1">
                <a:off x="5526817"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 name="Line 22"/>
              <p:cNvSpPr>
                <a:spLocks noChangeShapeType="1"/>
              </p:cNvSpPr>
              <p:nvPr/>
            </p:nvSpPr>
            <p:spPr bwMode="auto">
              <a:xfrm flipH="1">
                <a:off x="5417657"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 name="Line 23"/>
              <p:cNvSpPr>
                <a:spLocks noChangeShapeType="1"/>
              </p:cNvSpPr>
              <p:nvPr/>
            </p:nvSpPr>
            <p:spPr bwMode="auto">
              <a:xfrm flipH="1">
                <a:off x="5306843"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 name="Line 24"/>
              <p:cNvSpPr>
                <a:spLocks noChangeShapeType="1"/>
              </p:cNvSpPr>
              <p:nvPr/>
            </p:nvSpPr>
            <p:spPr bwMode="auto">
              <a:xfrm flipH="1">
                <a:off x="519768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 name="Line 25"/>
              <p:cNvSpPr>
                <a:spLocks noChangeShapeType="1"/>
              </p:cNvSpPr>
              <p:nvPr/>
            </p:nvSpPr>
            <p:spPr bwMode="auto">
              <a:xfrm flipH="1">
                <a:off x="5086870"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 name="Line 26"/>
              <p:cNvSpPr>
                <a:spLocks noChangeShapeType="1"/>
              </p:cNvSpPr>
              <p:nvPr/>
            </p:nvSpPr>
            <p:spPr bwMode="auto">
              <a:xfrm flipH="1">
                <a:off x="4977710"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 name="Line 27"/>
              <p:cNvSpPr>
                <a:spLocks noChangeShapeType="1"/>
              </p:cNvSpPr>
              <p:nvPr/>
            </p:nvSpPr>
            <p:spPr bwMode="auto">
              <a:xfrm flipH="1">
                <a:off x="4870204"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 name="Line 28"/>
              <p:cNvSpPr>
                <a:spLocks noChangeShapeType="1"/>
              </p:cNvSpPr>
              <p:nvPr/>
            </p:nvSpPr>
            <p:spPr bwMode="auto">
              <a:xfrm flipH="1">
                <a:off x="4757736"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 name="Line 29"/>
              <p:cNvSpPr>
                <a:spLocks noChangeShapeType="1"/>
              </p:cNvSpPr>
              <p:nvPr/>
            </p:nvSpPr>
            <p:spPr bwMode="auto">
              <a:xfrm flipH="1">
                <a:off x="4650230"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 name="Line 30"/>
              <p:cNvSpPr>
                <a:spLocks noChangeShapeType="1"/>
              </p:cNvSpPr>
              <p:nvPr/>
            </p:nvSpPr>
            <p:spPr bwMode="auto">
              <a:xfrm flipH="1">
                <a:off x="4539416"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 name="Line 31"/>
              <p:cNvSpPr>
                <a:spLocks noChangeShapeType="1"/>
              </p:cNvSpPr>
              <p:nvPr/>
            </p:nvSpPr>
            <p:spPr bwMode="auto">
              <a:xfrm flipH="1">
                <a:off x="4430256"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 name="Line 32"/>
              <p:cNvSpPr>
                <a:spLocks noChangeShapeType="1"/>
              </p:cNvSpPr>
              <p:nvPr/>
            </p:nvSpPr>
            <p:spPr bwMode="auto">
              <a:xfrm flipH="1">
                <a:off x="4319442" y="25865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 name="Line 33"/>
              <p:cNvSpPr>
                <a:spLocks noChangeShapeType="1"/>
              </p:cNvSpPr>
              <p:nvPr/>
            </p:nvSpPr>
            <p:spPr bwMode="auto">
              <a:xfrm flipH="1">
                <a:off x="4210282"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 name="Line 34"/>
              <p:cNvSpPr>
                <a:spLocks noChangeShapeType="1"/>
              </p:cNvSpPr>
              <p:nvPr/>
            </p:nvSpPr>
            <p:spPr bwMode="auto">
              <a:xfrm flipH="1">
                <a:off x="410112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 name="Line 35"/>
              <p:cNvSpPr>
                <a:spLocks noChangeShapeType="1"/>
              </p:cNvSpPr>
              <p:nvPr/>
            </p:nvSpPr>
            <p:spPr bwMode="auto">
              <a:xfrm flipH="1">
                <a:off x="3990309"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 name="Line 36"/>
              <p:cNvSpPr>
                <a:spLocks noChangeShapeType="1"/>
              </p:cNvSpPr>
              <p:nvPr/>
            </p:nvSpPr>
            <p:spPr bwMode="auto">
              <a:xfrm flipH="1">
                <a:off x="3882803" y="25865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 name="Line 37"/>
              <p:cNvSpPr>
                <a:spLocks noChangeShapeType="1"/>
              </p:cNvSpPr>
              <p:nvPr/>
            </p:nvSpPr>
            <p:spPr bwMode="auto">
              <a:xfrm flipH="1">
                <a:off x="3806722" y="2586554"/>
                <a:ext cx="1984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 name="Line 38"/>
              <p:cNvSpPr>
                <a:spLocks noChangeShapeType="1"/>
              </p:cNvSpPr>
              <p:nvPr/>
            </p:nvSpPr>
            <p:spPr bwMode="auto">
              <a:xfrm flipV="1">
                <a:off x="3806722" y="2578284"/>
                <a:ext cx="1654" cy="827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 name="Line 39"/>
              <p:cNvSpPr>
                <a:spLocks noChangeShapeType="1"/>
              </p:cNvSpPr>
              <p:nvPr/>
            </p:nvSpPr>
            <p:spPr bwMode="auto">
              <a:xfrm flipH="1">
                <a:off x="3778605" y="2578284"/>
                <a:ext cx="28117"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 name="Line 40"/>
              <p:cNvSpPr>
                <a:spLocks noChangeShapeType="1"/>
              </p:cNvSpPr>
              <p:nvPr/>
            </p:nvSpPr>
            <p:spPr bwMode="auto">
              <a:xfrm flipH="1">
                <a:off x="3669445"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 name="Line 41"/>
              <p:cNvSpPr>
                <a:spLocks noChangeShapeType="1"/>
              </p:cNvSpPr>
              <p:nvPr/>
            </p:nvSpPr>
            <p:spPr bwMode="auto">
              <a:xfrm flipH="1">
                <a:off x="3558631"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 name="Line 42"/>
              <p:cNvSpPr>
                <a:spLocks noChangeShapeType="1"/>
              </p:cNvSpPr>
              <p:nvPr/>
            </p:nvSpPr>
            <p:spPr bwMode="auto">
              <a:xfrm flipH="1">
                <a:off x="3449471"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 name="Line 43"/>
              <p:cNvSpPr>
                <a:spLocks noChangeShapeType="1"/>
              </p:cNvSpPr>
              <p:nvPr/>
            </p:nvSpPr>
            <p:spPr bwMode="auto">
              <a:xfrm flipH="1">
                <a:off x="3341965"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 name="Line 44"/>
              <p:cNvSpPr>
                <a:spLocks noChangeShapeType="1"/>
              </p:cNvSpPr>
              <p:nvPr/>
            </p:nvSpPr>
            <p:spPr bwMode="auto">
              <a:xfrm flipH="1">
                <a:off x="3270846" y="2578284"/>
                <a:ext cx="1488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 name="Line 45"/>
              <p:cNvSpPr>
                <a:spLocks noChangeShapeType="1"/>
              </p:cNvSpPr>
              <p:nvPr/>
            </p:nvSpPr>
            <p:spPr bwMode="auto">
              <a:xfrm>
                <a:off x="3270846" y="2578284"/>
                <a:ext cx="1654" cy="413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 name="Line 46"/>
              <p:cNvSpPr>
                <a:spLocks noChangeShapeType="1"/>
              </p:cNvSpPr>
              <p:nvPr/>
            </p:nvSpPr>
            <p:spPr bwMode="auto">
              <a:xfrm>
                <a:off x="3270846" y="2674212"/>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 name="Line 47"/>
              <p:cNvSpPr>
                <a:spLocks noChangeShapeType="1"/>
              </p:cNvSpPr>
              <p:nvPr/>
            </p:nvSpPr>
            <p:spPr bwMode="auto">
              <a:xfrm>
                <a:off x="3270846" y="278337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 name="Line 48"/>
              <p:cNvSpPr>
                <a:spLocks noChangeShapeType="1"/>
              </p:cNvSpPr>
              <p:nvPr/>
            </p:nvSpPr>
            <p:spPr bwMode="auto">
              <a:xfrm>
                <a:off x="3270846" y="289253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 name="Line 49"/>
              <p:cNvSpPr>
                <a:spLocks noChangeShapeType="1"/>
              </p:cNvSpPr>
              <p:nvPr/>
            </p:nvSpPr>
            <p:spPr bwMode="auto">
              <a:xfrm>
                <a:off x="3270846" y="300334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 name="Line 50"/>
              <p:cNvSpPr>
                <a:spLocks noChangeShapeType="1"/>
              </p:cNvSpPr>
              <p:nvPr/>
            </p:nvSpPr>
            <p:spPr bwMode="auto">
              <a:xfrm>
                <a:off x="3270846" y="311250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 name="Line 51"/>
              <p:cNvSpPr>
                <a:spLocks noChangeShapeType="1"/>
              </p:cNvSpPr>
              <p:nvPr/>
            </p:nvSpPr>
            <p:spPr bwMode="auto">
              <a:xfrm>
                <a:off x="3270846" y="322332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9" name="Line 52"/>
              <p:cNvSpPr>
                <a:spLocks noChangeShapeType="1"/>
              </p:cNvSpPr>
              <p:nvPr/>
            </p:nvSpPr>
            <p:spPr bwMode="auto">
              <a:xfrm>
                <a:off x="3270846" y="333248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0" name="Line 53"/>
              <p:cNvSpPr>
                <a:spLocks noChangeShapeType="1"/>
              </p:cNvSpPr>
              <p:nvPr/>
            </p:nvSpPr>
            <p:spPr bwMode="auto">
              <a:xfrm>
                <a:off x="3270846" y="343998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1" name="Line 54"/>
              <p:cNvSpPr>
                <a:spLocks noChangeShapeType="1"/>
              </p:cNvSpPr>
              <p:nvPr/>
            </p:nvSpPr>
            <p:spPr bwMode="auto">
              <a:xfrm>
                <a:off x="3270846" y="355245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2" name="Line 55"/>
              <p:cNvSpPr>
                <a:spLocks noChangeShapeType="1"/>
              </p:cNvSpPr>
              <p:nvPr/>
            </p:nvSpPr>
            <p:spPr bwMode="auto">
              <a:xfrm>
                <a:off x="3270846" y="365996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3" name="Line 56"/>
              <p:cNvSpPr>
                <a:spLocks noChangeShapeType="1"/>
              </p:cNvSpPr>
              <p:nvPr/>
            </p:nvSpPr>
            <p:spPr bwMode="auto">
              <a:xfrm>
                <a:off x="3270846" y="377077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4" name="Line 57"/>
              <p:cNvSpPr>
                <a:spLocks noChangeShapeType="1"/>
              </p:cNvSpPr>
              <p:nvPr/>
            </p:nvSpPr>
            <p:spPr bwMode="auto">
              <a:xfrm>
                <a:off x="3270846" y="387993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5" name="Line 58"/>
              <p:cNvSpPr>
                <a:spLocks noChangeShapeType="1"/>
              </p:cNvSpPr>
              <p:nvPr/>
            </p:nvSpPr>
            <p:spPr bwMode="auto">
              <a:xfrm>
                <a:off x="3270846" y="3990747"/>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6" name="Line 59"/>
              <p:cNvSpPr>
                <a:spLocks noChangeShapeType="1"/>
              </p:cNvSpPr>
              <p:nvPr/>
            </p:nvSpPr>
            <p:spPr bwMode="auto">
              <a:xfrm>
                <a:off x="3270846" y="409990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7" name="Line 60"/>
              <p:cNvSpPr>
                <a:spLocks noChangeShapeType="1"/>
              </p:cNvSpPr>
              <p:nvPr/>
            </p:nvSpPr>
            <p:spPr bwMode="auto">
              <a:xfrm>
                <a:off x="3270846" y="420906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8" name="Line 61"/>
              <p:cNvSpPr>
                <a:spLocks noChangeShapeType="1"/>
              </p:cNvSpPr>
              <p:nvPr/>
            </p:nvSpPr>
            <p:spPr bwMode="auto">
              <a:xfrm>
                <a:off x="3270846" y="431988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9" name="Line 62"/>
              <p:cNvSpPr>
                <a:spLocks noChangeShapeType="1"/>
              </p:cNvSpPr>
              <p:nvPr/>
            </p:nvSpPr>
            <p:spPr bwMode="auto">
              <a:xfrm>
                <a:off x="3270846" y="442904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0" name="Line 63"/>
              <p:cNvSpPr>
                <a:spLocks noChangeShapeType="1"/>
              </p:cNvSpPr>
              <p:nvPr/>
            </p:nvSpPr>
            <p:spPr bwMode="auto">
              <a:xfrm>
                <a:off x="3270846" y="453985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1" name="Line 64"/>
              <p:cNvSpPr>
                <a:spLocks noChangeShapeType="1"/>
              </p:cNvSpPr>
              <p:nvPr/>
            </p:nvSpPr>
            <p:spPr bwMode="auto">
              <a:xfrm>
                <a:off x="3270846" y="464901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2" name="Line 65"/>
              <p:cNvSpPr>
                <a:spLocks noChangeShapeType="1"/>
              </p:cNvSpPr>
              <p:nvPr/>
            </p:nvSpPr>
            <p:spPr bwMode="auto">
              <a:xfrm>
                <a:off x="3270846" y="4759829"/>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3" name="Line 66"/>
              <p:cNvSpPr>
                <a:spLocks noChangeShapeType="1"/>
              </p:cNvSpPr>
              <p:nvPr/>
            </p:nvSpPr>
            <p:spPr bwMode="auto">
              <a:xfrm>
                <a:off x="3270846" y="486733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4" name="Line 67"/>
              <p:cNvSpPr>
                <a:spLocks noChangeShapeType="1"/>
              </p:cNvSpPr>
              <p:nvPr/>
            </p:nvSpPr>
            <p:spPr bwMode="auto">
              <a:xfrm>
                <a:off x="3270846" y="4976494"/>
                <a:ext cx="1654" cy="2315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5" name="Line 68"/>
              <p:cNvSpPr>
                <a:spLocks noChangeShapeType="1"/>
              </p:cNvSpPr>
              <p:nvPr/>
            </p:nvSpPr>
            <p:spPr bwMode="auto">
              <a:xfrm>
                <a:off x="3270846" y="4999650"/>
                <a:ext cx="33079"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6" name="Line 69"/>
              <p:cNvSpPr>
                <a:spLocks noChangeShapeType="1"/>
              </p:cNvSpPr>
              <p:nvPr/>
            </p:nvSpPr>
            <p:spPr bwMode="auto">
              <a:xfrm>
                <a:off x="3358504"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7" name="Line 70"/>
              <p:cNvSpPr>
                <a:spLocks noChangeShapeType="1"/>
              </p:cNvSpPr>
              <p:nvPr/>
            </p:nvSpPr>
            <p:spPr bwMode="auto">
              <a:xfrm>
                <a:off x="3467664"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8" name="Line 71"/>
              <p:cNvSpPr>
                <a:spLocks noChangeShapeType="1"/>
              </p:cNvSpPr>
              <p:nvPr/>
            </p:nvSpPr>
            <p:spPr bwMode="auto">
              <a:xfrm>
                <a:off x="3578478"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9" name="Line 72"/>
              <p:cNvSpPr>
                <a:spLocks noChangeShapeType="1"/>
              </p:cNvSpPr>
              <p:nvPr/>
            </p:nvSpPr>
            <p:spPr bwMode="auto">
              <a:xfrm>
                <a:off x="3687638"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0" name="Line 73"/>
              <p:cNvSpPr>
                <a:spLocks noChangeShapeType="1"/>
              </p:cNvSpPr>
              <p:nvPr/>
            </p:nvSpPr>
            <p:spPr bwMode="auto">
              <a:xfrm>
                <a:off x="3796798" y="4999650"/>
                <a:ext cx="992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1" name="Line 74"/>
              <p:cNvSpPr>
                <a:spLocks noChangeShapeType="1"/>
              </p:cNvSpPr>
              <p:nvPr/>
            </p:nvSpPr>
            <p:spPr bwMode="auto">
              <a:xfrm flipV="1">
                <a:off x="3806722" y="4953339"/>
                <a:ext cx="1654" cy="4631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2" name="Line 75"/>
              <p:cNvSpPr>
                <a:spLocks noChangeShapeType="1"/>
              </p:cNvSpPr>
              <p:nvPr/>
            </p:nvSpPr>
            <p:spPr bwMode="auto">
              <a:xfrm flipV="1">
                <a:off x="3806722" y="484252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3" name="Line 76"/>
              <p:cNvSpPr>
                <a:spLocks noChangeShapeType="1"/>
              </p:cNvSpPr>
              <p:nvPr/>
            </p:nvSpPr>
            <p:spPr bwMode="auto">
              <a:xfrm flipV="1">
                <a:off x="3806722" y="473336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4" name="Line 77"/>
              <p:cNvSpPr>
                <a:spLocks noChangeShapeType="1"/>
              </p:cNvSpPr>
              <p:nvPr/>
            </p:nvSpPr>
            <p:spPr bwMode="auto">
              <a:xfrm flipV="1">
                <a:off x="3806722" y="462586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5" name="Line 78"/>
              <p:cNvSpPr>
                <a:spLocks noChangeShapeType="1"/>
              </p:cNvSpPr>
              <p:nvPr/>
            </p:nvSpPr>
            <p:spPr bwMode="auto">
              <a:xfrm flipV="1">
                <a:off x="3806722" y="451504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6" name="Line 79"/>
              <p:cNvSpPr>
                <a:spLocks noChangeShapeType="1"/>
              </p:cNvSpPr>
              <p:nvPr/>
            </p:nvSpPr>
            <p:spPr bwMode="auto">
              <a:xfrm flipV="1">
                <a:off x="3806722" y="440588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7" name="Line 80"/>
              <p:cNvSpPr>
                <a:spLocks noChangeShapeType="1"/>
              </p:cNvSpPr>
              <p:nvPr/>
            </p:nvSpPr>
            <p:spPr bwMode="auto">
              <a:xfrm flipV="1">
                <a:off x="3806722" y="429507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8" name="Line 81"/>
              <p:cNvSpPr>
                <a:spLocks noChangeShapeType="1"/>
              </p:cNvSpPr>
              <p:nvPr/>
            </p:nvSpPr>
            <p:spPr bwMode="auto">
              <a:xfrm flipV="1">
                <a:off x="3806722" y="418591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9" name="Line 82"/>
              <p:cNvSpPr>
                <a:spLocks noChangeShapeType="1"/>
              </p:cNvSpPr>
              <p:nvPr/>
            </p:nvSpPr>
            <p:spPr bwMode="auto">
              <a:xfrm flipV="1">
                <a:off x="3806722" y="4075098"/>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0" name="Line 83"/>
              <p:cNvSpPr>
                <a:spLocks noChangeShapeType="1"/>
              </p:cNvSpPr>
              <p:nvPr/>
            </p:nvSpPr>
            <p:spPr bwMode="auto">
              <a:xfrm flipV="1">
                <a:off x="3806722" y="396593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1" name="Line 84"/>
              <p:cNvSpPr>
                <a:spLocks noChangeShapeType="1"/>
              </p:cNvSpPr>
              <p:nvPr/>
            </p:nvSpPr>
            <p:spPr bwMode="auto">
              <a:xfrm flipV="1">
                <a:off x="3806722" y="3856778"/>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2" name="Line 85"/>
              <p:cNvSpPr>
                <a:spLocks noChangeShapeType="1"/>
              </p:cNvSpPr>
              <p:nvPr/>
            </p:nvSpPr>
            <p:spPr bwMode="auto">
              <a:xfrm flipV="1">
                <a:off x="3806722" y="374596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3" name="Line 86"/>
              <p:cNvSpPr>
                <a:spLocks noChangeShapeType="1"/>
              </p:cNvSpPr>
              <p:nvPr/>
            </p:nvSpPr>
            <p:spPr bwMode="auto">
              <a:xfrm flipV="1">
                <a:off x="3806722" y="363680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4" name="Line 87"/>
              <p:cNvSpPr>
                <a:spLocks noChangeShapeType="1"/>
              </p:cNvSpPr>
              <p:nvPr/>
            </p:nvSpPr>
            <p:spPr bwMode="auto">
              <a:xfrm flipV="1">
                <a:off x="3806722" y="352599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5" name="Line 88"/>
              <p:cNvSpPr>
                <a:spLocks noChangeShapeType="1"/>
              </p:cNvSpPr>
              <p:nvPr/>
            </p:nvSpPr>
            <p:spPr bwMode="auto">
              <a:xfrm flipV="1">
                <a:off x="3806722" y="341848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6" name="Line 89"/>
              <p:cNvSpPr>
                <a:spLocks noChangeShapeType="1"/>
              </p:cNvSpPr>
              <p:nvPr/>
            </p:nvSpPr>
            <p:spPr bwMode="auto">
              <a:xfrm flipV="1">
                <a:off x="3806722" y="330932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7" name="Line 90"/>
              <p:cNvSpPr>
                <a:spLocks noChangeShapeType="1"/>
              </p:cNvSpPr>
              <p:nvPr/>
            </p:nvSpPr>
            <p:spPr bwMode="auto">
              <a:xfrm flipV="1">
                <a:off x="3806722" y="319851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8" name="Line 91"/>
              <p:cNvSpPr>
                <a:spLocks noChangeShapeType="1"/>
              </p:cNvSpPr>
              <p:nvPr/>
            </p:nvSpPr>
            <p:spPr bwMode="auto">
              <a:xfrm flipV="1">
                <a:off x="3806722" y="3089351"/>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9" name="Line 92"/>
              <p:cNvSpPr>
                <a:spLocks noChangeShapeType="1"/>
              </p:cNvSpPr>
              <p:nvPr/>
            </p:nvSpPr>
            <p:spPr bwMode="auto">
              <a:xfrm flipV="1">
                <a:off x="3806722" y="3006654"/>
                <a:ext cx="1654" cy="2646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0" name="Line 93"/>
              <p:cNvSpPr>
                <a:spLocks noChangeShapeType="1"/>
              </p:cNvSpPr>
              <p:nvPr/>
            </p:nvSpPr>
            <p:spPr bwMode="auto">
              <a:xfrm>
                <a:off x="3806722" y="3006654"/>
                <a:ext cx="2646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1" name="Line 94"/>
              <p:cNvSpPr>
                <a:spLocks noChangeShapeType="1"/>
              </p:cNvSpPr>
              <p:nvPr/>
            </p:nvSpPr>
            <p:spPr bwMode="auto">
              <a:xfrm>
                <a:off x="3887765"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2" name="Line 95"/>
              <p:cNvSpPr>
                <a:spLocks noChangeShapeType="1"/>
              </p:cNvSpPr>
              <p:nvPr/>
            </p:nvSpPr>
            <p:spPr bwMode="auto">
              <a:xfrm>
                <a:off x="3998578"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3" name="Line 96"/>
              <p:cNvSpPr>
                <a:spLocks noChangeShapeType="1"/>
              </p:cNvSpPr>
              <p:nvPr/>
            </p:nvSpPr>
            <p:spPr bwMode="auto">
              <a:xfrm>
                <a:off x="4106084"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4" name="Line 97"/>
              <p:cNvSpPr>
                <a:spLocks noChangeShapeType="1"/>
              </p:cNvSpPr>
              <p:nvPr/>
            </p:nvSpPr>
            <p:spPr bwMode="auto">
              <a:xfrm>
                <a:off x="4218552"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5" name="Line 98"/>
              <p:cNvSpPr>
                <a:spLocks noChangeShapeType="1"/>
              </p:cNvSpPr>
              <p:nvPr/>
            </p:nvSpPr>
            <p:spPr bwMode="auto">
              <a:xfrm>
                <a:off x="4326058"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6" name="Line 99"/>
              <p:cNvSpPr>
                <a:spLocks noChangeShapeType="1"/>
              </p:cNvSpPr>
              <p:nvPr/>
            </p:nvSpPr>
            <p:spPr bwMode="auto">
              <a:xfrm>
                <a:off x="4436872"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7" name="Line 100"/>
              <p:cNvSpPr>
                <a:spLocks noChangeShapeType="1"/>
              </p:cNvSpPr>
              <p:nvPr/>
            </p:nvSpPr>
            <p:spPr bwMode="auto">
              <a:xfrm>
                <a:off x="4546032"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8" name="Line 101"/>
              <p:cNvSpPr>
                <a:spLocks noChangeShapeType="1"/>
              </p:cNvSpPr>
              <p:nvPr/>
            </p:nvSpPr>
            <p:spPr bwMode="auto">
              <a:xfrm>
                <a:off x="4655192"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9" name="Line 102"/>
              <p:cNvSpPr>
                <a:spLocks noChangeShapeType="1"/>
              </p:cNvSpPr>
              <p:nvPr/>
            </p:nvSpPr>
            <p:spPr bwMode="auto">
              <a:xfrm>
                <a:off x="4766006"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0" name="Line 103"/>
              <p:cNvSpPr>
                <a:spLocks noChangeShapeType="1"/>
              </p:cNvSpPr>
              <p:nvPr/>
            </p:nvSpPr>
            <p:spPr bwMode="auto">
              <a:xfrm>
                <a:off x="4875166"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1" name="Line 104"/>
              <p:cNvSpPr>
                <a:spLocks noChangeShapeType="1"/>
              </p:cNvSpPr>
              <p:nvPr/>
            </p:nvSpPr>
            <p:spPr bwMode="auto">
              <a:xfrm>
                <a:off x="4985979"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2" name="Line 105"/>
              <p:cNvSpPr>
                <a:spLocks noChangeShapeType="1"/>
              </p:cNvSpPr>
              <p:nvPr/>
            </p:nvSpPr>
            <p:spPr bwMode="auto">
              <a:xfrm>
                <a:off x="5093485"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3" name="Line 106"/>
              <p:cNvSpPr>
                <a:spLocks noChangeShapeType="1"/>
              </p:cNvSpPr>
              <p:nvPr/>
            </p:nvSpPr>
            <p:spPr bwMode="auto">
              <a:xfrm>
                <a:off x="5205953"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4" name="Line 107"/>
              <p:cNvSpPr>
                <a:spLocks noChangeShapeType="1"/>
              </p:cNvSpPr>
              <p:nvPr/>
            </p:nvSpPr>
            <p:spPr bwMode="auto">
              <a:xfrm>
                <a:off x="5313459"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5" name="Line 108"/>
              <p:cNvSpPr>
                <a:spLocks noChangeShapeType="1"/>
              </p:cNvSpPr>
              <p:nvPr/>
            </p:nvSpPr>
            <p:spPr bwMode="auto">
              <a:xfrm>
                <a:off x="5422619" y="30066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 name="Line 109"/>
              <p:cNvSpPr>
                <a:spLocks noChangeShapeType="1"/>
              </p:cNvSpPr>
              <p:nvPr/>
            </p:nvSpPr>
            <p:spPr bwMode="auto">
              <a:xfrm>
                <a:off x="5533433"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7" name="Line 110"/>
              <p:cNvSpPr>
                <a:spLocks noChangeShapeType="1"/>
              </p:cNvSpPr>
              <p:nvPr/>
            </p:nvSpPr>
            <p:spPr bwMode="auto">
              <a:xfrm>
                <a:off x="5642593" y="300665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8" name="Line 111"/>
              <p:cNvSpPr>
                <a:spLocks noChangeShapeType="1"/>
              </p:cNvSpPr>
              <p:nvPr/>
            </p:nvSpPr>
            <p:spPr bwMode="auto">
              <a:xfrm>
                <a:off x="5753407" y="300665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9" name="Line 112"/>
              <p:cNvSpPr>
                <a:spLocks noChangeShapeType="1"/>
              </p:cNvSpPr>
              <p:nvPr/>
            </p:nvSpPr>
            <p:spPr bwMode="auto">
              <a:xfrm>
                <a:off x="5862566" y="3006654"/>
                <a:ext cx="4796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0" name="Line 113"/>
              <p:cNvSpPr>
                <a:spLocks noChangeShapeType="1"/>
              </p:cNvSpPr>
              <p:nvPr/>
            </p:nvSpPr>
            <p:spPr bwMode="auto">
              <a:xfrm flipV="1">
                <a:off x="5910531" y="2998384"/>
                <a:ext cx="1654" cy="827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1" name="Line 114"/>
              <p:cNvSpPr>
                <a:spLocks noChangeShapeType="1"/>
              </p:cNvSpPr>
              <p:nvPr/>
            </p:nvSpPr>
            <p:spPr bwMode="auto">
              <a:xfrm flipV="1">
                <a:off x="5910531" y="288922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2" name="Line 115"/>
              <p:cNvSpPr>
                <a:spLocks noChangeShapeType="1"/>
              </p:cNvSpPr>
              <p:nvPr/>
            </p:nvSpPr>
            <p:spPr bwMode="auto">
              <a:xfrm flipV="1">
                <a:off x="5910531" y="277841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3" name="Line 116"/>
              <p:cNvSpPr>
                <a:spLocks noChangeShapeType="1"/>
              </p:cNvSpPr>
              <p:nvPr/>
            </p:nvSpPr>
            <p:spPr bwMode="auto">
              <a:xfrm flipV="1">
                <a:off x="5910531" y="266925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4" name="Line 117"/>
              <p:cNvSpPr>
                <a:spLocks noChangeShapeType="1"/>
              </p:cNvSpPr>
              <p:nvPr/>
            </p:nvSpPr>
            <p:spPr bwMode="auto">
              <a:xfrm flipV="1">
                <a:off x="5910531" y="2586554"/>
                <a:ext cx="1654" cy="2811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5" name="Line 118"/>
              <p:cNvSpPr>
                <a:spLocks noChangeShapeType="1"/>
              </p:cNvSpPr>
              <p:nvPr/>
            </p:nvSpPr>
            <p:spPr bwMode="auto">
              <a:xfrm flipH="1">
                <a:off x="5854297" y="258655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6" name="Rectangle 119"/>
              <p:cNvSpPr>
                <a:spLocks noChangeArrowheads="1"/>
              </p:cNvSpPr>
              <p:nvPr/>
            </p:nvSpPr>
            <p:spPr bwMode="auto">
              <a:xfrm>
                <a:off x="6919433" y="3349019"/>
                <a:ext cx="669845" cy="10237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dirty="0"/>
              </a:p>
            </p:txBody>
          </p:sp>
          <p:sp>
            <p:nvSpPr>
              <p:cNvPr id="117" name="Line 120"/>
              <p:cNvSpPr>
                <a:spLocks noChangeShapeType="1"/>
              </p:cNvSpPr>
              <p:nvPr/>
            </p:nvSpPr>
            <p:spPr bwMode="auto">
              <a:xfrm flipH="1">
                <a:off x="6919433" y="4372807"/>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8" name="Line 121"/>
              <p:cNvSpPr>
                <a:spLocks noChangeShapeType="1"/>
              </p:cNvSpPr>
              <p:nvPr/>
            </p:nvSpPr>
            <p:spPr bwMode="auto">
              <a:xfrm flipV="1">
                <a:off x="6919433" y="3349019"/>
                <a:ext cx="1654" cy="10237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9" name="Line 122"/>
              <p:cNvSpPr>
                <a:spLocks noChangeShapeType="1"/>
              </p:cNvSpPr>
              <p:nvPr/>
            </p:nvSpPr>
            <p:spPr bwMode="auto">
              <a:xfrm>
                <a:off x="6919433" y="3349019"/>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0" name="Line 123"/>
              <p:cNvSpPr>
                <a:spLocks noChangeShapeType="1"/>
              </p:cNvSpPr>
              <p:nvPr/>
            </p:nvSpPr>
            <p:spPr bwMode="auto">
              <a:xfrm>
                <a:off x="7589278" y="3349019"/>
                <a:ext cx="1654" cy="10237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1" name="Line 124"/>
              <p:cNvSpPr>
                <a:spLocks noChangeShapeType="1"/>
              </p:cNvSpPr>
              <p:nvPr/>
            </p:nvSpPr>
            <p:spPr bwMode="auto">
              <a:xfrm>
                <a:off x="3136877" y="2427776"/>
                <a:ext cx="519998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2" name="Freeform 125"/>
              <p:cNvSpPr>
                <a:spLocks/>
              </p:cNvSpPr>
              <p:nvPr/>
            </p:nvSpPr>
            <p:spPr bwMode="auto">
              <a:xfrm>
                <a:off x="8318664" y="2391389"/>
                <a:ext cx="64504" cy="71119"/>
              </a:xfrm>
              <a:custGeom>
                <a:avLst/>
                <a:gdLst/>
                <a:ahLst/>
                <a:cxnLst>
                  <a:cxn ang="0">
                    <a:pos x="0" y="0"/>
                  </a:cxn>
                  <a:cxn ang="0">
                    <a:pos x="11" y="9"/>
                  </a:cxn>
                  <a:cxn ang="0">
                    <a:pos x="39" y="22"/>
                  </a:cxn>
                  <a:cxn ang="0">
                    <a:pos x="11" y="34"/>
                  </a:cxn>
                  <a:cxn ang="0">
                    <a:pos x="0" y="43"/>
                  </a:cxn>
                  <a:cxn ang="0">
                    <a:pos x="8" y="22"/>
                  </a:cxn>
                  <a:cxn ang="0">
                    <a:pos x="0" y="0"/>
                  </a:cxn>
                </a:cxnLst>
                <a:rect l="0" t="0" r="r" b="b"/>
                <a:pathLst>
                  <a:path w="39" h="43">
                    <a:moveTo>
                      <a:pt x="0" y="0"/>
                    </a:moveTo>
                    <a:lnTo>
                      <a:pt x="11" y="9"/>
                    </a:lnTo>
                    <a:lnTo>
                      <a:pt x="39" y="22"/>
                    </a:lnTo>
                    <a:lnTo>
                      <a:pt x="11" y="34"/>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3" name="Rectangle 126"/>
              <p:cNvSpPr>
                <a:spLocks noChangeArrowheads="1"/>
              </p:cNvSpPr>
              <p:nvPr/>
            </p:nvSpPr>
            <p:spPr bwMode="auto">
              <a:xfrm>
                <a:off x="6031268" y="2578284"/>
                <a:ext cx="535876" cy="2421366"/>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4" name="Line 127"/>
              <p:cNvSpPr>
                <a:spLocks noChangeShapeType="1"/>
              </p:cNvSpPr>
              <p:nvPr/>
            </p:nvSpPr>
            <p:spPr bwMode="auto">
              <a:xfrm flipH="1">
                <a:off x="6401750"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5" name="Line 128"/>
              <p:cNvSpPr>
                <a:spLocks noChangeShapeType="1"/>
              </p:cNvSpPr>
              <p:nvPr/>
            </p:nvSpPr>
            <p:spPr bwMode="auto">
              <a:xfrm flipH="1">
                <a:off x="6290936"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6" name="Line 129"/>
              <p:cNvSpPr>
                <a:spLocks noChangeShapeType="1"/>
              </p:cNvSpPr>
              <p:nvPr/>
            </p:nvSpPr>
            <p:spPr bwMode="auto">
              <a:xfrm flipH="1">
                <a:off x="6183430" y="4999650"/>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7" name="Line 130"/>
              <p:cNvSpPr>
                <a:spLocks noChangeShapeType="1"/>
              </p:cNvSpPr>
              <p:nvPr/>
            </p:nvSpPr>
            <p:spPr bwMode="auto">
              <a:xfrm flipH="1">
                <a:off x="6074271" y="4999650"/>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8" name="Line 131"/>
              <p:cNvSpPr>
                <a:spLocks noChangeShapeType="1"/>
              </p:cNvSpPr>
              <p:nvPr/>
            </p:nvSpPr>
            <p:spPr bwMode="auto">
              <a:xfrm flipV="1">
                <a:off x="6031268" y="4931838"/>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9" name="Line 132"/>
              <p:cNvSpPr>
                <a:spLocks noChangeShapeType="1"/>
              </p:cNvSpPr>
              <p:nvPr/>
            </p:nvSpPr>
            <p:spPr bwMode="auto">
              <a:xfrm flipV="1">
                <a:off x="6031268" y="4822678"/>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0" name="Line 133"/>
              <p:cNvSpPr>
                <a:spLocks noChangeShapeType="1"/>
              </p:cNvSpPr>
              <p:nvPr/>
            </p:nvSpPr>
            <p:spPr bwMode="auto">
              <a:xfrm flipV="1">
                <a:off x="6031268" y="471186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1" name="Line 134"/>
              <p:cNvSpPr>
                <a:spLocks noChangeShapeType="1"/>
              </p:cNvSpPr>
              <p:nvPr/>
            </p:nvSpPr>
            <p:spPr bwMode="auto">
              <a:xfrm flipV="1">
                <a:off x="6031268" y="4602704"/>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2" name="Line 135"/>
              <p:cNvSpPr>
                <a:spLocks noChangeShapeType="1"/>
              </p:cNvSpPr>
              <p:nvPr/>
            </p:nvSpPr>
            <p:spPr bwMode="auto">
              <a:xfrm flipV="1">
                <a:off x="6031268" y="449354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3" name="Line 136"/>
              <p:cNvSpPr>
                <a:spLocks noChangeShapeType="1"/>
              </p:cNvSpPr>
              <p:nvPr/>
            </p:nvSpPr>
            <p:spPr bwMode="auto">
              <a:xfrm flipV="1">
                <a:off x="6031268" y="438273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4" name="Line 137"/>
              <p:cNvSpPr>
                <a:spLocks noChangeShapeType="1"/>
              </p:cNvSpPr>
              <p:nvPr/>
            </p:nvSpPr>
            <p:spPr bwMode="auto">
              <a:xfrm flipV="1">
                <a:off x="6031268" y="427357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5" name="Line 138"/>
              <p:cNvSpPr>
                <a:spLocks noChangeShapeType="1"/>
              </p:cNvSpPr>
              <p:nvPr/>
            </p:nvSpPr>
            <p:spPr bwMode="auto">
              <a:xfrm flipV="1">
                <a:off x="6031268" y="416275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6" name="Line 139"/>
              <p:cNvSpPr>
                <a:spLocks noChangeShapeType="1"/>
              </p:cNvSpPr>
              <p:nvPr/>
            </p:nvSpPr>
            <p:spPr bwMode="auto">
              <a:xfrm flipV="1">
                <a:off x="6031268" y="4055251"/>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7" name="Line 140"/>
              <p:cNvSpPr>
                <a:spLocks noChangeShapeType="1"/>
              </p:cNvSpPr>
              <p:nvPr/>
            </p:nvSpPr>
            <p:spPr bwMode="auto">
              <a:xfrm flipV="1">
                <a:off x="6031268" y="394278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8" name="Line 141"/>
              <p:cNvSpPr>
                <a:spLocks noChangeShapeType="1"/>
              </p:cNvSpPr>
              <p:nvPr/>
            </p:nvSpPr>
            <p:spPr bwMode="auto">
              <a:xfrm flipV="1">
                <a:off x="6031268" y="383527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9" name="Line 142"/>
              <p:cNvSpPr>
                <a:spLocks noChangeShapeType="1"/>
              </p:cNvSpPr>
              <p:nvPr/>
            </p:nvSpPr>
            <p:spPr bwMode="auto">
              <a:xfrm flipV="1">
                <a:off x="6031268" y="3726117"/>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0" name="Line 143"/>
              <p:cNvSpPr>
                <a:spLocks noChangeShapeType="1"/>
              </p:cNvSpPr>
              <p:nvPr/>
            </p:nvSpPr>
            <p:spPr bwMode="auto">
              <a:xfrm flipV="1">
                <a:off x="6031268" y="3615303"/>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1" name="Line 144"/>
              <p:cNvSpPr>
                <a:spLocks noChangeShapeType="1"/>
              </p:cNvSpPr>
              <p:nvPr/>
            </p:nvSpPr>
            <p:spPr bwMode="auto">
              <a:xfrm flipV="1">
                <a:off x="6031268" y="3506143"/>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2" name="Line 145"/>
              <p:cNvSpPr>
                <a:spLocks noChangeShapeType="1"/>
              </p:cNvSpPr>
              <p:nvPr/>
            </p:nvSpPr>
            <p:spPr bwMode="auto">
              <a:xfrm flipV="1">
                <a:off x="6031268" y="339533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3" name="Line 146"/>
              <p:cNvSpPr>
                <a:spLocks noChangeShapeType="1"/>
              </p:cNvSpPr>
              <p:nvPr/>
            </p:nvSpPr>
            <p:spPr bwMode="auto">
              <a:xfrm flipV="1">
                <a:off x="6031268" y="328617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4" name="Line 147"/>
              <p:cNvSpPr>
                <a:spLocks noChangeShapeType="1"/>
              </p:cNvSpPr>
              <p:nvPr/>
            </p:nvSpPr>
            <p:spPr bwMode="auto">
              <a:xfrm flipV="1">
                <a:off x="6031268" y="317535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5" name="Line 148"/>
              <p:cNvSpPr>
                <a:spLocks noChangeShapeType="1"/>
              </p:cNvSpPr>
              <p:nvPr/>
            </p:nvSpPr>
            <p:spPr bwMode="auto">
              <a:xfrm flipV="1">
                <a:off x="6031268" y="306619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6" name="Line 149"/>
              <p:cNvSpPr>
                <a:spLocks noChangeShapeType="1"/>
              </p:cNvSpPr>
              <p:nvPr/>
            </p:nvSpPr>
            <p:spPr bwMode="auto">
              <a:xfrm flipV="1">
                <a:off x="6031268" y="295869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7" name="Line 150"/>
              <p:cNvSpPr>
                <a:spLocks noChangeShapeType="1"/>
              </p:cNvSpPr>
              <p:nvPr/>
            </p:nvSpPr>
            <p:spPr bwMode="auto">
              <a:xfrm flipV="1">
                <a:off x="6031268" y="284622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8" name="Line 151"/>
              <p:cNvSpPr>
                <a:spLocks noChangeShapeType="1"/>
              </p:cNvSpPr>
              <p:nvPr/>
            </p:nvSpPr>
            <p:spPr bwMode="auto">
              <a:xfrm flipV="1">
                <a:off x="6031268" y="273871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9" name="Line 152"/>
              <p:cNvSpPr>
                <a:spLocks noChangeShapeType="1"/>
              </p:cNvSpPr>
              <p:nvPr/>
            </p:nvSpPr>
            <p:spPr bwMode="auto">
              <a:xfrm flipV="1">
                <a:off x="6031268" y="262624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0" name="Line 153"/>
              <p:cNvSpPr>
                <a:spLocks noChangeShapeType="1"/>
              </p:cNvSpPr>
              <p:nvPr/>
            </p:nvSpPr>
            <p:spPr bwMode="auto">
              <a:xfrm>
                <a:off x="6036230" y="2578284"/>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1" name="Line 154"/>
              <p:cNvSpPr>
                <a:spLocks noChangeShapeType="1"/>
              </p:cNvSpPr>
              <p:nvPr/>
            </p:nvSpPr>
            <p:spPr bwMode="auto">
              <a:xfrm>
                <a:off x="6147044"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2" name="Line 155"/>
              <p:cNvSpPr>
                <a:spLocks noChangeShapeType="1"/>
              </p:cNvSpPr>
              <p:nvPr/>
            </p:nvSpPr>
            <p:spPr bwMode="auto">
              <a:xfrm>
                <a:off x="6256204" y="257828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3" name="Line 156"/>
              <p:cNvSpPr>
                <a:spLocks noChangeShapeType="1"/>
              </p:cNvSpPr>
              <p:nvPr/>
            </p:nvSpPr>
            <p:spPr bwMode="auto">
              <a:xfrm>
                <a:off x="6367018" y="2578284"/>
                <a:ext cx="5292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4" name="Line 157"/>
              <p:cNvSpPr>
                <a:spLocks noChangeShapeType="1"/>
              </p:cNvSpPr>
              <p:nvPr/>
            </p:nvSpPr>
            <p:spPr bwMode="auto">
              <a:xfrm>
                <a:off x="6476177" y="2578284"/>
                <a:ext cx="5458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5" name="Line 158"/>
              <p:cNvSpPr>
                <a:spLocks noChangeShapeType="1"/>
              </p:cNvSpPr>
              <p:nvPr/>
            </p:nvSpPr>
            <p:spPr bwMode="auto">
              <a:xfrm>
                <a:off x="6567144" y="2596477"/>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6" name="Line 159"/>
              <p:cNvSpPr>
                <a:spLocks noChangeShapeType="1"/>
              </p:cNvSpPr>
              <p:nvPr/>
            </p:nvSpPr>
            <p:spPr bwMode="auto">
              <a:xfrm>
                <a:off x="6567144" y="270729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7" name="Line 160"/>
              <p:cNvSpPr>
                <a:spLocks noChangeShapeType="1"/>
              </p:cNvSpPr>
              <p:nvPr/>
            </p:nvSpPr>
            <p:spPr bwMode="auto">
              <a:xfrm>
                <a:off x="6567144" y="2816451"/>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8" name="Line 161"/>
              <p:cNvSpPr>
                <a:spLocks noChangeShapeType="1"/>
              </p:cNvSpPr>
              <p:nvPr/>
            </p:nvSpPr>
            <p:spPr bwMode="auto">
              <a:xfrm>
                <a:off x="6567144" y="2927265"/>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9" name="Line 162"/>
              <p:cNvSpPr>
                <a:spLocks noChangeShapeType="1"/>
              </p:cNvSpPr>
              <p:nvPr/>
            </p:nvSpPr>
            <p:spPr bwMode="auto">
              <a:xfrm>
                <a:off x="6567144" y="3036425"/>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0" name="Line 163"/>
              <p:cNvSpPr>
                <a:spLocks noChangeShapeType="1"/>
              </p:cNvSpPr>
              <p:nvPr/>
            </p:nvSpPr>
            <p:spPr bwMode="auto">
              <a:xfrm>
                <a:off x="6567144" y="3147239"/>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1" name="Line 164"/>
              <p:cNvSpPr>
                <a:spLocks noChangeShapeType="1"/>
              </p:cNvSpPr>
              <p:nvPr/>
            </p:nvSpPr>
            <p:spPr bwMode="auto">
              <a:xfrm>
                <a:off x="6567144" y="3256399"/>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2" name="Line 165"/>
              <p:cNvSpPr>
                <a:spLocks noChangeShapeType="1"/>
              </p:cNvSpPr>
              <p:nvPr/>
            </p:nvSpPr>
            <p:spPr bwMode="auto">
              <a:xfrm>
                <a:off x="6567144" y="3363905"/>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3" name="Line 166"/>
              <p:cNvSpPr>
                <a:spLocks noChangeShapeType="1"/>
              </p:cNvSpPr>
              <p:nvPr/>
            </p:nvSpPr>
            <p:spPr bwMode="auto">
              <a:xfrm>
                <a:off x="6567144" y="3476372"/>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4" name="Line 167"/>
              <p:cNvSpPr>
                <a:spLocks noChangeShapeType="1"/>
              </p:cNvSpPr>
              <p:nvPr/>
            </p:nvSpPr>
            <p:spPr bwMode="auto">
              <a:xfrm>
                <a:off x="6567144" y="3583878"/>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5" name="Line 168"/>
              <p:cNvSpPr>
                <a:spLocks noChangeShapeType="1"/>
              </p:cNvSpPr>
              <p:nvPr/>
            </p:nvSpPr>
            <p:spPr bwMode="auto">
              <a:xfrm>
                <a:off x="6567144" y="3696346"/>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6" name="Line 169"/>
              <p:cNvSpPr>
                <a:spLocks noChangeShapeType="1"/>
              </p:cNvSpPr>
              <p:nvPr/>
            </p:nvSpPr>
            <p:spPr bwMode="auto">
              <a:xfrm>
                <a:off x="6567144" y="3803852"/>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7" name="Line 170"/>
              <p:cNvSpPr>
                <a:spLocks noChangeShapeType="1"/>
              </p:cNvSpPr>
              <p:nvPr/>
            </p:nvSpPr>
            <p:spPr bwMode="auto">
              <a:xfrm>
                <a:off x="6567144" y="391632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8" name="Line 171"/>
              <p:cNvSpPr>
                <a:spLocks noChangeShapeType="1"/>
              </p:cNvSpPr>
              <p:nvPr/>
            </p:nvSpPr>
            <p:spPr bwMode="auto">
              <a:xfrm>
                <a:off x="6567144" y="4023826"/>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9" name="Line 172"/>
              <p:cNvSpPr>
                <a:spLocks noChangeShapeType="1"/>
              </p:cNvSpPr>
              <p:nvPr/>
            </p:nvSpPr>
            <p:spPr bwMode="auto">
              <a:xfrm>
                <a:off x="6567144" y="4132986"/>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0" name="Line 173"/>
              <p:cNvSpPr>
                <a:spLocks noChangeShapeType="1"/>
              </p:cNvSpPr>
              <p:nvPr/>
            </p:nvSpPr>
            <p:spPr bwMode="auto">
              <a:xfrm>
                <a:off x="6567144" y="4243800"/>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1" name="Line 174"/>
              <p:cNvSpPr>
                <a:spLocks noChangeShapeType="1"/>
              </p:cNvSpPr>
              <p:nvPr/>
            </p:nvSpPr>
            <p:spPr bwMode="auto">
              <a:xfrm>
                <a:off x="6567144" y="4352960"/>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2" name="Line 175"/>
              <p:cNvSpPr>
                <a:spLocks noChangeShapeType="1"/>
              </p:cNvSpPr>
              <p:nvPr/>
            </p:nvSpPr>
            <p:spPr bwMode="auto">
              <a:xfrm>
                <a:off x="6567144" y="4463774"/>
                <a:ext cx="1654" cy="5292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3" name="Line 176"/>
              <p:cNvSpPr>
                <a:spLocks noChangeShapeType="1"/>
              </p:cNvSpPr>
              <p:nvPr/>
            </p:nvSpPr>
            <p:spPr bwMode="auto">
              <a:xfrm>
                <a:off x="6567144" y="4572934"/>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4" name="Line 177"/>
              <p:cNvSpPr>
                <a:spLocks noChangeShapeType="1"/>
              </p:cNvSpPr>
              <p:nvPr/>
            </p:nvSpPr>
            <p:spPr bwMode="auto">
              <a:xfrm>
                <a:off x="6567144" y="4680440"/>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5" name="Line 178"/>
              <p:cNvSpPr>
                <a:spLocks noChangeShapeType="1"/>
              </p:cNvSpPr>
              <p:nvPr/>
            </p:nvSpPr>
            <p:spPr bwMode="auto">
              <a:xfrm>
                <a:off x="6567144" y="4792907"/>
                <a:ext cx="1654" cy="545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6" name="Line 179"/>
              <p:cNvSpPr>
                <a:spLocks noChangeShapeType="1"/>
              </p:cNvSpPr>
              <p:nvPr/>
            </p:nvSpPr>
            <p:spPr bwMode="auto">
              <a:xfrm>
                <a:off x="6567144" y="4900413"/>
                <a:ext cx="1654" cy="562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7" name="Line 180"/>
              <p:cNvSpPr>
                <a:spLocks noChangeShapeType="1"/>
              </p:cNvSpPr>
              <p:nvPr/>
            </p:nvSpPr>
            <p:spPr bwMode="auto">
              <a:xfrm flipH="1">
                <a:off x="6510910" y="4999650"/>
                <a:ext cx="56234"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8" name="Line 218"/>
              <p:cNvSpPr>
                <a:spLocks noChangeShapeType="1"/>
              </p:cNvSpPr>
              <p:nvPr/>
            </p:nvSpPr>
            <p:spPr bwMode="auto">
              <a:xfrm>
                <a:off x="4253285" y="3172048"/>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9" name="Freeform 219"/>
              <p:cNvSpPr>
                <a:spLocks/>
              </p:cNvSpPr>
              <p:nvPr/>
            </p:nvSpPr>
            <p:spPr bwMode="auto">
              <a:xfrm>
                <a:off x="4761044" y="3134007"/>
                <a:ext cx="62850" cy="74427"/>
              </a:xfrm>
              <a:custGeom>
                <a:avLst/>
                <a:gdLst/>
                <a:ahLst/>
                <a:cxnLst>
                  <a:cxn ang="0">
                    <a:pos x="0" y="0"/>
                  </a:cxn>
                  <a:cxn ang="0">
                    <a:pos x="11" y="10"/>
                  </a:cxn>
                  <a:cxn ang="0">
                    <a:pos x="24" y="17"/>
                  </a:cxn>
                  <a:cxn ang="0">
                    <a:pos x="38" y="23"/>
                  </a:cxn>
                  <a:cxn ang="0">
                    <a:pos x="11" y="36"/>
                  </a:cxn>
                  <a:cxn ang="0">
                    <a:pos x="0" y="45"/>
                  </a:cxn>
                  <a:cxn ang="0">
                    <a:pos x="8" y="23"/>
                  </a:cxn>
                  <a:cxn ang="0">
                    <a:pos x="0" y="0"/>
                  </a:cxn>
                </a:cxnLst>
                <a:rect l="0" t="0" r="r" b="b"/>
                <a:pathLst>
                  <a:path w="38" h="45">
                    <a:moveTo>
                      <a:pt x="0" y="0"/>
                    </a:moveTo>
                    <a:lnTo>
                      <a:pt x="11" y="10"/>
                    </a:lnTo>
                    <a:lnTo>
                      <a:pt x="24" y="17"/>
                    </a:lnTo>
                    <a:lnTo>
                      <a:pt x="38" y="23"/>
                    </a:lnTo>
                    <a:lnTo>
                      <a:pt x="11" y="36"/>
                    </a:lnTo>
                    <a:lnTo>
                      <a:pt x="0" y="45"/>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0" name="Line 220"/>
              <p:cNvSpPr>
                <a:spLocks noChangeShapeType="1"/>
              </p:cNvSpPr>
              <p:nvPr/>
            </p:nvSpPr>
            <p:spPr bwMode="auto">
              <a:xfrm>
                <a:off x="4253285" y="3917974"/>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1" name="Freeform 221"/>
              <p:cNvSpPr>
                <a:spLocks/>
              </p:cNvSpPr>
              <p:nvPr/>
            </p:nvSpPr>
            <p:spPr bwMode="auto">
              <a:xfrm>
                <a:off x="4761044" y="3879933"/>
                <a:ext cx="62850" cy="76081"/>
              </a:xfrm>
              <a:custGeom>
                <a:avLst/>
                <a:gdLst/>
                <a:ahLst/>
                <a:cxnLst>
                  <a:cxn ang="0">
                    <a:pos x="0" y="0"/>
                  </a:cxn>
                  <a:cxn ang="0">
                    <a:pos x="11" y="9"/>
                  </a:cxn>
                  <a:cxn ang="0">
                    <a:pos x="24" y="17"/>
                  </a:cxn>
                  <a:cxn ang="0">
                    <a:pos x="38" y="23"/>
                  </a:cxn>
                  <a:cxn ang="0">
                    <a:pos x="24" y="29"/>
                  </a:cxn>
                  <a:cxn ang="0">
                    <a:pos x="11" y="37"/>
                  </a:cxn>
                  <a:cxn ang="0">
                    <a:pos x="0" y="46"/>
                  </a:cxn>
                  <a:cxn ang="0">
                    <a:pos x="8" y="23"/>
                  </a:cxn>
                  <a:cxn ang="0">
                    <a:pos x="0" y="0"/>
                  </a:cxn>
                </a:cxnLst>
                <a:rect l="0" t="0" r="r" b="b"/>
                <a:pathLst>
                  <a:path w="38" h="46">
                    <a:moveTo>
                      <a:pt x="0" y="0"/>
                    </a:moveTo>
                    <a:lnTo>
                      <a:pt x="11" y="9"/>
                    </a:lnTo>
                    <a:lnTo>
                      <a:pt x="24" y="17"/>
                    </a:lnTo>
                    <a:lnTo>
                      <a:pt x="38" y="23"/>
                    </a:lnTo>
                    <a:lnTo>
                      <a:pt x="24" y="29"/>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2" name="Line 222"/>
              <p:cNvSpPr>
                <a:spLocks noChangeShapeType="1"/>
              </p:cNvSpPr>
              <p:nvPr/>
            </p:nvSpPr>
            <p:spPr bwMode="auto">
              <a:xfrm flipH="1">
                <a:off x="4292980" y="3218358"/>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3" name="Freeform 223"/>
              <p:cNvSpPr>
                <a:spLocks/>
              </p:cNvSpPr>
              <p:nvPr/>
            </p:nvSpPr>
            <p:spPr bwMode="auto">
              <a:xfrm>
                <a:off x="4245016" y="3180318"/>
                <a:ext cx="66158" cy="76081"/>
              </a:xfrm>
              <a:custGeom>
                <a:avLst/>
                <a:gdLst/>
                <a:ahLst/>
                <a:cxnLst>
                  <a:cxn ang="0">
                    <a:pos x="40" y="0"/>
                  </a:cxn>
                  <a:cxn ang="0">
                    <a:pos x="32" y="23"/>
                  </a:cxn>
                  <a:cxn ang="0">
                    <a:pos x="40" y="46"/>
                  </a:cxn>
                  <a:cxn ang="0">
                    <a:pos x="22" y="32"/>
                  </a:cxn>
                  <a:cxn ang="0">
                    <a:pos x="0" y="23"/>
                  </a:cxn>
                  <a:cxn ang="0">
                    <a:pos x="22" y="14"/>
                  </a:cxn>
                  <a:cxn ang="0">
                    <a:pos x="40" y="0"/>
                  </a:cxn>
                </a:cxnLst>
                <a:rect l="0" t="0" r="r" b="b"/>
                <a:pathLst>
                  <a:path w="40" h="46">
                    <a:moveTo>
                      <a:pt x="40" y="0"/>
                    </a:moveTo>
                    <a:lnTo>
                      <a:pt x="32" y="23"/>
                    </a:lnTo>
                    <a:lnTo>
                      <a:pt x="40" y="46"/>
                    </a:lnTo>
                    <a:lnTo>
                      <a:pt x="22" y="32"/>
                    </a:lnTo>
                    <a:lnTo>
                      <a:pt x="0" y="23"/>
                    </a:lnTo>
                    <a:lnTo>
                      <a:pt x="22" y="14"/>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4" name="Line 224"/>
              <p:cNvSpPr>
                <a:spLocks noChangeShapeType="1"/>
              </p:cNvSpPr>
              <p:nvPr/>
            </p:nvSpPr>
            <p:spPr bwMode="auto">
              <a:xfrm>
                <a:off x="5912185" y="3952707"/>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5" name="Freeform 225"/>
              <p:cNvSpPr>
                <a:spLocks/>
              </p:cNvSpPr>
              <p:nvPr/>
            </p:nvSpPr>
            <p:spPr bwMode="auto">
              <a:xfrm>
                <a:off x="6113966" y="3916320"/>
                <a:ext cx="64504" cy="72773"/>
              </a:xfrm>
              <a:custGeom>
                <a:avLst/>
                <a:gdLst/>
                <a:ahLst/>
                <a:cxnLst>
                  <a:cxn ang="0">
                    <a:pos x="0" y="0"/>
                  </a:cxn>
                  <a:cxn ang="0">
                    <a:pos x="11" y="9"/>
                  </a:cxn>
                  <a:cxn ang="0">
                    <a:pos x="25" y="16"/>
                  </a:cxn>
                  <a:cxn ang="0">
                    <a:pos x="39" y="22"/>
                  </a:cxn>
                  <a:cxn ang="0">
                    <a:pos x="25" y="29"/>
                  </a:cxn>
                  <a:cxn ang="0">
                    <a:pos x="11" y="36"/>
                  </a:cxn>
                  <a:cxn ang="0">
                    <a:pos x="0" y="44"/>
                  </a:cxn>
                  <a:cxn ang="0">
                    <a:pos x="8" y="22"/>
                  </a:cxn>
                  <a:cxn ang="0">
                    <a:pos x="0" y="0"/>
                  </a:cxn>
                </a:cxnLst>
                <a:rect l="0" t="0" r="r" b="b"/>
                <a:pathLst>
                  <a:path w="39" h="44">
                    <a:moveTo>
                      <a:pt x="0" y="0"/>
                    </a:moveTo>
                    <a:lnTo>
                      <a:pt x="11" y="9"/>
                    </a:lnTo>
                    <a:lnTo>
                      <a:pt x="25" y="16"/>
                    </a:lnTo>
                    <a:lnTo>
                      <a:pt x="39" y="22"/>
                    </a:lnTo>
                    <a:lnTo>
                      <a:pt x="25" y="29"/>
                    </a:lnTo>
                    <a:lnTo>
                      <a:pt x="11" y="36"/>
                    </a:lnTo>
                    <a:lnTo>
                      <a:pt x="0" y="44"/>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6" name="Line 226"/>
              <p:cNvSpPr>
                <a:spLocks noChangeShapeType="1"/>
              </p:cNvSpPr>
              <p:nvPr/>
            </p:nvSpPr>
            <p:spPr bwMode="auto">
              <a:xfrm>
                <a:off x="6510911" y="4075098"/>
                <a:ext cx="35063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7" name="Freeform 227"/>
              <p:cNvSpPr>
                <a:spLocks/>
              </p:cNvSpPr>
              <p:nvPr/>
            </p:nvSpPr>
            <p:spPr bwMode="auto">
              <a:xfrm>
                <a:off x="6845006" y="4038712"/>
                <a:ext cx="62850" cy="69465"/>
              </a:xfrm>
              <a:custGeom>
                <a:avLst/>
                <a:gdLst/>
                <a:ahLst/>
                <a:cxnLst>
                  <a:cxn ang="0">
                    <a:pos x="0" y="0"/>
                  </a:cxn>
                  <a:cxn ang="0">
                    <a:pos x="18" y="11"/>
                  </a:cxn>
                  <a:cxn ang="0">
                    <a:pos x="38" y="22"/>
                  </a:cxn>
                  <a:cxn ang="0">
                    <a:pos x="18" y="31"/>
                  </a:cxn>
                  <a:cxn ang="0">
                    <a:pos x="0" y="42"/>
                  </a:cxn>
                  <a:cxn ang="0">
                    <a:pos x="7" y="22"/>
                  </a:cxn>
                  <a:cxn ang="0">
                    <a:pos x="0" y="0"/>
                  </a:cxn>
                </a:cxnLst>
                <a:rect l="0" t="0" r="r" b="b"/>
                <a:pathLst>
                  <a:path w="38" h="42">
                    <a:moveTo>
                      <a:pt x="0" y="0"/>
                    </a:moveTo>
                    <a:lnTo>
                      <a:pt x="18" y="11"/>
                    </a:lnTo>
                    <a:lnTo>
                      <a:pt x="38" y="22"/>
                    </a:lnTo>
                    <a:lnTo>
                      <a:pt x="18" y="31"/>
                    </a:lnTo>
                    <a:lnTo>
                      <a:pt x="0" y="42"/>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8" name="Line 228"/>
              <p:cNvSpPr>
                <a:spLocks noChangeShapeType="1"/>
              </p:cNvSpPr>
              <p:nvPr/>
            </p:nvSpPr>
            <p:spPr bwMode="auto">
              <a:xfrm flipH="1">
                <a:off x="4292980" y="3970900"/>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9" name="Freeform 229"/>
              <p:cNvSpPr>
                <a:spLocks/>
              </p:cNvSpPr>
              <p:nvPr/>
            </p:nvSpPr>
            <p:spPr bwMode="auto">
              <a:xfrm>
                <a:off x="4245016" y="3932859"/>
                <a:ext cx="66158" cy="76081"/>
              </a:xfrm>
              <a:custGeom>
                <a:avLst/>
                <a:gdLst/>
                <a:ahLst/>
                <a:cxnLst>
                  <a:cxn ang="0">
                    <a:pos x="40" y="0"/>
                  </a:cxn>
                  <a:cxn ang="0">
                    <a:pos x="32" y="23"/>
                  </a:cxn>
                  <a:cxn ang="0">
                    <a:pos x="40" y="46"/>
                  </a:cxn>
                  <a:cxn ang="0">
                    <a:pos x="22" y="32"/>
                  </a:cxn>
                  <a:cxn ang="0">
                    <a:pos x="0" y="23"/>
                  </a:cxn>
                  <a:cxn ang="0">
                    <a:pos x="22" y="14"/>
                  </a:cxn>
                  <a:cxn ang="0">
                    <a:pos x="40" y="0"/>
                  </a:cxn>
                </a:cxnLst>
                <a:rect l="0" t="0" r="r" b="b"/>
                <a:pathLst>
                  <a:path w="40" h="46">
                    <a:moveTo>
                      <a:pt x="40" y="0"/>
                    </a:moveTo>
                    <a:lnTo>
                      <a:pt x="32" y="23"/>
                    </a:lnTo>
                    <a:lnTo>
                      <a:pt x="40" y="46"/>
                    </a:lnTo>
                    <a:lnTo>
                      <a:pt x="22" y="32"/>
                    </a:lnTo>
                    <a:lnTo>
                      <a:pt x="0" y="23"/>
                    </a:lnTo>
                    <a:lnTo>
                      <a:pt x="22" y="14"/>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0" name="Line 230"/>
              <p:cNvSpPr>
                <a:spLocks noChangeShapeType="1"/>
              </p:cNvSpPr>
              <p:nvPr/>
            </p:nvSpPr>
            <p:spPr bwMode="auto">
              <a:xfrm>
                <a:off x="4134202" y="3299401"/>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1" name="Freeform 231"/>
              <p:cNvSpPr>
                <a:spLocks/>
              </p:cNvSpPr>
              <p:nvPr/>
            </p:nvSpPr>
            <p:spPr bwMode="auto">
              <a:xfrm>
                <a:off x="4096161" y="3769120"/>
                <a:ext cx="79389" cy="62850"/>
              </a:xfrm>
              <a:custGeom>
                <a:avLst/>
                <a:gdLst/>
                <a:ahLst/>
                <a:cxnLst>
                  <a:cxn ang="0">
                    <a:pos x="0" y="0"/>
                  </a:cxn>
                  <a:cxn ang="0">
                    <a:pos x="23" y="8"/>
                  </a:cxn>
                  <a:cxn ang="0">
                    <a:pos x="48" y="0"/>
                  </a:cxn>
                  <a:cxn ang="0">
                    <a:pos x="34" y="18"/>
                  </a:cxn>
                  <a:cxn ang="0">
                    <a:pos x="23" y="38"/>
                  </a:cxn>
                  <a:cxn ang="0">
                    <a:pos x="17" y="24"/>
                  </a:cxn>
                  <a:cxn ang="0">
                    <a:pos x="9" y="11"/>
                  </a:cxn>
                  <a:cxn ang="0">
                    <a:pos x="0" y="0"/>
                  </a:cxn>
                </a:cxnLst>
                <a:rect l="0" t="0" r="r" b="b"/>
                <a:pathLst>
                  <a:path w="48" h="38">
                    <a:moveTo>
                      <a:pt x="0" y="0"/>
                    </a:moveTo>
                    <a:lnTo>
                      <a:pt x="23" y="8"/>
                    </a:lnTo>
                    <a:lnTo>
                      <a:pt x="48" y="0"/>
                    </a:lnTo>
                    <a:lnTo>
                      <a:pt x="34" y="18"/>
                    </a:lnTo>
                    <a:lnTo>
                      <a:pt x="23" y="38"/>
                    </a:lnTo>
                    <a:lnTo>
                      <a:pt x="17" y="24"/>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2" name="Line 232"/>
              <p:cNvSpPr>
                <a:spLocks noChangeShapeType="1"/>
              </p:cNvSpPr>
              <p:nvPr/>
            </p:nvSpPr>
            <p:spPr bwMode="auto">
              <a:xfrm>
                <a:off x="4906591" y="3299401"/>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3" name="Freeform 233"/>
              <p:cNvSpPr>
                <a:spLocks/>
              </p:cNvSpPr>
              <p:nvPr/>
            </p:nvSpPr>
            <p:spPr bwMode="auto">
              <a:xfrm>
                <a:off x="4870204" y="3769120"/>
                <a:ext cx="77735" cy="62850"/>
              </a:xfrm>
              <a:custGeom>
                <a:avLst/>
                <a:gdLst/>
                <a:ahLst/>
                <a:cxnLst>
                  <a:cxn ang="0">
                    <a:pos x="0" y="0"/>
                  </a:cxn>
                  <a:cxn ang="0">
                    <a:pos x="22" y="8"/>
                  </a:cxn>
                  <a:cxn ang="0">
                    <a:pos x="47" y="0"/>
                  </a:cxn>
                  <a:cxn ang="0">
                    <a:pos x="33" y="18"/>
                  </a:cxn>
                  <a:cxn ang="0">
                    <a:pos x="22" y="38"/>
                  </a:cxn>
                  <a:cxn ang="0">
                    <a:pos x="16" y="24"/>
                  </a:cxn>
                  <a:cxn ang="0">
                    <a:pos x="9" y="11"/>
                  </a:cxn>
                  <a:cxn ang="0">
                    <a:pos x="0" y="0"/>
                  </a:cxn>
                </a:cxnLst>
                <a:rect l="0" t="0" r="r" b="b"/>
                <a:pathLst>
                  <a:path w="47" h="38">
                    <a:moveTo>
                      <a:pt x="0" y="0"/>
                    </a:moveTo>
                    <a:lnTo>
                      <a:pt x="22" y="8"/>
                    </a:lnTo>
                    <a:lnTo>
                      <a:pt x="47" y="0"/>
                    </a:lnTo>
                    <a:lnTo>
                      <a:pt x="33" y="18"/>
                    </a:lnTo>
                    <a:lnTo>
                      <a:pt x="22" y="38"/>
                    </a:lnTo>
                    <a:lnTo>
                      <a:pt x="16" y="24"/>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4" name="Line 234"/>
              <p:cNvSpPr>
                <a:spLocks noChangeShapeType="1"/>
              </p:cNvSpPr>
              <p:nvPr/>
            </p:nvSpPr>
            <p:spPr bwMode="auto">
              <a:xfrm>
                <a:off x="4949593" y="2889224"/>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5" name="Freeform 235"/>
              <p:cNvSpPr>
                <a:spLocks/>
              </p:cNvSpPr>
              <p:nvPr/>
            </p:nvSpPr>
            <p:spPr bwMode="auto">
              <a:xfrm>
                <a:off x="4906591" y="2993422"/>
                <a:ext cx="86005" cy="77735"/>
              </a:xfrm>
              <a:custGeom>
                <a:avLst/>
                <a:gdLst/>
                <a:ahLst/>
                <a:cxnLst>
                  <a:cxn ang="0">
                    <a:pos x="0" y="0"/>
                  </a:cxn>
                  <a:cxn ang="0">
                    <a:pos x="26" y="9"/>
                  </a:cxn>
                  <a:cxn ang="0">
                    <a:pos x="52" y="0"/>
                  </a:cxn>
                  <a:cxn ang="0">
                    <a:pos x="39" y="21"/>
                  </a:cxn>
                  <a:cxn ang="0">
                    <a:pos x="26" y="47"/>
                  </a:cxn>
                  <a:cxn ang="0">
                    <a:pos x="16" y="21"/>
                  </a:cxn>
                  <a:cxn ang="0">
                    <a:pos x="0" y="0"/>
                  </a:cxn>
                </a:cxnLst>
                <a:rect l="0" t="0" r="r" b="b"/>
                <a:pathLst>
                  <a:path w="52" h="47">
                    <a:moveTo>
                      <a:pt x="0" y="0"/>
                    </a:moveTo>
                    <a:lnTo>
                      <a:pt x="26" y="9"/>
                    </a:lnTo>
                    <a:lnTo>
                      <a:pt x="52" y="0"/>
                    </a:lnTo>
                    <a:lnTo>
                      <a:pt x="39" y="21"/>
                    </a:lnTo>
                    <a:lnTo>
                      <a:pt x="26" y="47"/>
                    </a:lnTo>
                    <a:lnTo>
                      <a:pt x="16"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6" name="Line 236"/>
              <p:cNvSpPr>
                <a:spLocks noChangeShapeType="1"/>
              </p:cNvSpPr>
              <p:nvPr/>
            </p:nvSpPr>
            <p:spPr bwMode="auto">
              <a:xfrm>
                <a:off x="4159011" y="2889224"/>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7" name="Freeform 237"/>
              <p:cNvSpPr>
                <a:spLocks/>
              </p:cNvSpPr>
              <p:nvPr/>
            </p:nvSpPr>
            <p:spPr bwMode="auto">
              <a:xfrm>
                <a:off x="4117662" y="2993422"/>
                <a:ext cx="87659" cy="77735"/>
              </a:xfrm>
              <a:custGeom>
                <a:avLst/>
                <a:gdLst/>
                <a:ahLst/>
                <a:cxnLst>
                  <a:cxn ang="0">
                    <a:pos x="0" y="0"/>
                  </a:cxn>
                  <a:cxn ang="0">
                    <a:pos x="25" y="9"/>
                  </a:cxn>
                  <a:cxn ang="0">
                    <a:pos x="53" y="0"/>
                  </a:cxn>
                  <a:cxn ang="0">
                    <a:pos x="38" y="21"/>
                  </a:cxn>
                  <a:cxn ang="0">
                    <a:pos x="25" y="47"/>
                  </a:cxn>
                  <a:cxn ang="0">
                    <a:pos x="15" y="21"/>
                  </a:cxn>
                  <a:cxn ang="0">
                    <a:pos x="0" y="0"/>
                  </a:cxn>
                </a:cxnLst>
                <a:rect l="0" t="0" r="r" b="b"/>
                <a:pathLst>
                  <a:path w="53" h="47">
                    <a:moveTo>
                      <a:pt x="0" y="0"/>
                    </a:moveTo>
                    <a:lnTo>
                      <a:pt x="25" y="9"/>
                    </a:lnTo>
                    <a:lnTo>
                      <a:pt x="53" y="0"/>
                    </a:lnTo>
                    <a:lnTo>
                      <a:pt x="38" y="21"/>
                    </a:lnTo>
                    <a:lnTo>
                      <a:pt x="25" y="47"/>
                    </a:lnTo>
                    <a:lnTo>
                      <a:pt x="15"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8" name="Line 238"/>
              <p:cNvSpPr>
                <a:spLocks noChangeShapeType="1"/>
              </p:cNvSpPr>
              <p:nvPr/>
            </p:nvSpPr>
            <p:spPr bwMode="auto">
              <a:xfrm flipV="1">
                <a:off x="4190436" y="333909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9" name="Freeform 239"/>
              <p:cNvSpPr>
                <a:spLocks/>
              </p:cNvSpPr>
              <p:nvPr/>
            </p:nvSpPr>
            <p:spPr bwMode="auto">
              <a:xfrm>
                <a:off x="4152395" y="3291131"/>
                <a:ext cx="77735" cy="67811"/>
              </a:xfrm>
              <a:custGeom>
                <a:avLst/>
                <a:gdLst/>
                <a:ahLst/>
                <a:cxnLst>
                  <a:cxn ang="0">
                    <a:pos x="23" y="0"/>
                  </a:cxn>
                  <a:cxn ang="0">
                    <a:pos x="29" y="14"/>
                  </a:cxn>
                  <a:cxn ang="0">
                    <a:pos x="38" y="29"/>
                  </a:cxn>
                  <a:cxn ang="0">
                    <a:pos x="47" y="41"/>
                  </a:cxn>
                  <a:cxn ang="0">
                    <a:pos x="23" y="32"/>
                  </a:cxn>
                  <a:cxn ang="0">
                    <a:pos x="0" y="41"/>
                  </a:cxn>
                  <a:cxn ang="0">
                    <a:pos x="14" y="22"/>
                  </a:cxn>
                  <a:cxn ang="0">
                    <a:pos x="23" y="0"/>
                  </a:cxn>
                </a:cxnLst>
                <a:rect l="0" t="0" r="r" b="b"/>
                <a:pathLst>
                  <a:path w="47" h="41">
                    <a:moveTo>
                      <a:pt x="23" y="0"/>
                    </a:moveTo>
                    <a:lnTo>
                      <a:pt x="29" y="14"/>
                    </a:lnTo>
                    <a:lnTo>
                      <a:pt x="38" y="29"/>
                    </a:lnTo>
                    <a:lnTo>
                      <a:pt x="47" y="41"/>
                    </a:lnTo>
                    <a:lnTo>
                      <a:pt x="23" y="32"/>
                    </a:lnTo>
                    <a:lnTo>
                      <a:pt x="0" y="41"/>
                    </a:lnTo>
                    <a:lnTo>
                      <a:pt x="14" y="22"/>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0" name="Line 240"/>
              <p:cNvSpPr>
                <a:spLocks noChangeShapeType="1"/>
              </p:cNvSpPr>
              <p:nvPr/>
            </p:nvSpPr>
            <p:spPr bwMode="auto">
              <a:xfrm flipV="1">
                <a:off x="4957863" y="333909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1" name="Freeform 241"/>
              <p:cNvSpPr>
                <a:spLocks/>
              </p:cNvSpPr>
              <p:nvPr/>
            </p:nvSpPr>
            <p:spPr bwMode="auto">
              <a:xfrm>
                <a:off x="4918168" y="3291131"/>
                <a:ext cx="77735" cy="67811"/>
              </a:xfrm>
              <a:custGeom>
                <a:avLst/>
                <a:gdLst/>
                <a:ahLst/>
                <a:cxnLst>
                  <a:cxn ang="0">
                    <a:pos x="24" y="0"/>
                  </a:cxn>
                  <a:cxn ang="0">
                    <a:pos x="33" y="22"/>
                  </a:cxn>
                  <a:cxn ang="0">
                    <a:pos x="47" y="41"/>
                  </a:cxn>
                  <a:cxn ang="0">
                    <a:pos x="24" y="32"/>
                  </a:cxn>
                  <a:cxn ang="0">
                    <a:pos x="0" y="41"/>
                  </a:cxn>
                  <a:cxn ang="0">
                    <a:pos x="13" y="22"/>
                  </a:cxn>
                  <a:cxn ang="0">
                    <a:pos x="24" y="0"/>
                  </a:cxn>
                </a:cxnLst>
                <a:rect l="0" t="0" r="r" b="b"/>
                <a:pathLst>
                  <a:path w="47" h="41">
                    <a:moveTo>
                      <a:pt x="24" y="0"/>
                    </a:moveTo>
                    <a:lnTo>
                      <a:pt x="33" y="22"/>
                    </a:lnTo>
                    <a:lnTo>
                      <a:pt x="47" y="41"/>
                    </a:lnTo>
                    <a:lnTo>
                      <a:pt x="24" y="32"/>
                    </a:lnTo>
                    <a:lnTo>
                      <a:pt x="0" y="41"/>
                    </a:lnTo>
                    <a:lnTo>
                      <a:pt x="13" y="2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2" name="Line 242"/>
              <p:cNvSpPr>
                <a:spLocks noChangeShapeType="1"/>
              </p:cNvSpPr>
              <p:nvPr/>
            </p:nvSpPr>
            <p:spPr bwMode="auto">
              <a:xfrm>
                <a:off x="4228476" y="3261360"/>
                <a:ext cx="143893" cy="13893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3" name="Freeform 243"/>
              <p:cNvSpPr>
                <a:spLocks/>
              </p:cNvSpPr>
              <p:nvPr/>
            </p:nvSpPr>
            <p:spPr bwMode="auto">
              <a:xfrm>
                <a:off x="4331020" y="3358943"/>
                <a:ext cx="76081" cy="76081"/>
              </a:xfrm>
              <a:custGeom>
                <a:avLst/>
                <a:gdLst/>
                <a:ahLst/>
                <a:cxnLst>
                  <a:cxn ang="0">
                    <a:pos x="32" y="0"/>
                  </a:cxn>
                  <a:cxn ang="0">
                    <a:pos x="35" y="16"/>
                  </a:cxn>
                  <a:cxn ang="0">
                    <a:pos x="40" y="31"/>
                  </a:cxn>
                  <a:cxn ang="0">
                    <a:pos x="46" y="46"/>
                  </a:cxn>
                  <a:cxn ang="0">
                    <a:pos x="31" y="40"/>
                  </a:cxn>
                  <a:cxn ang="0">
                    <a:pos x="16" y="36"/>
                  </a:cxn>
                  <a:cxn ang="0">
                    <a:pos x="0" y="32"/>
                  </a:cxn>
                  <a:cxn ang="0">
                    <a:pos x="23" y="23"/>
                  </a:cxn>
                  <a:cxn ang="0">
                    <a:pos x="32" y="0"/>
                  </a:cxn>
                </a:cxnLst>
                <a:rect l="0" t="0" r="r" b="b"/>
                <a:pathLst>
                  <a:path w="46" h="46">
                    <a:moveTo>
                      <a:pt x="32" y="0"/>
                    </a:moveTo>
                    <a:lnTo>
                      <a:pt x="35" y="16"/>
                    </a:lnTo>
                    <a:lnTo>
                      <a:pt x="40" y="31"/>
                    </a:lnTo>
                    <a:lnTo>
                      <a:pt x="46" y="46"/>
                    </a:lnTo>
                    <a:lnTo>
                      <a:pt x="31" y="40"/>
                    </a:lnTo>
                    <a:lnTo>
                      <a:pt x="16" y="36"/>
                    </a:lnTo>
                    <a:lnTo>
                      <a:pt x="0" y="32"/>
                    </a:lnTo>
                    <a:lnTo>
                      <a:pt x="23"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4" name="Line 244"/>
              <p:cNvSpPr>
                <a:spLocks noChangeShapeType="1"/>
              </p:cNvSpPr>
              <p:nvPr/>
            </p:nvSpPr>
            <p:spPr bwMode="auto">
              <a:xfrm>
                <a:off x="5028982" y="3261360"/>
                <a:ext cx="143893" cy="13893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5" name="Freeform 245"/>
              <p:cNvSpPr>
                <a:spLocks/>
              </p:cNvSpPr>
              <p:nvPr/>
            </p:nvSpPr>
            <p:spPr bwMode="auto">
              <a:xfrm>
                <a:off x="5131526" y="3358943"/>
                <a:ext cx="76081" cy="76081"/>
              </a:xfrm>
              <a:custGeom>
                <a:avLst/>
                <a:gdLst/>
                <a:ahLst/>
                <a:cxnLst>
                  <a:cxn ang="0">
                    <a:pos x="34" y="0"/>
                  </a:cxn>
                  <a:cxn ang="0">
                    <a:pos x="35" y="16"/>
                  </a:cxn>
                  <a:cxn ang="0">
                    <a:pos x="40" y="31"/>
                  </a:cxn>
                  <a:cxn ang="0">
                    <a:pos x="46" y="46"/>
                  </a:cxn>
                  <a:cxn ang="0">
                    <a:pos x="31" y="40"/>
                  </a:cxn>
                  <a:cxn ang="0">
                    <a:pos x="16" y="36"/>
                  </a:cxn>
                  <a:cxn ang="0">
                    <a:pos x="0" y="32"/>
                  </a:cxn>
                  <a:cxn ang="0">
                    <a:pos x="23" y="23"/>
                  </a:cxn>
                  <a:cxn ang="0">
                    <a:pos x="34" y="0"/>
                  </a:cxn>
                </a:cxnLst>
                <a:rect l="0" t="0" r="r" b="b"/>
                <a:pathLst>
                  <a:path w="46" h="46">
                    <a:moveTo>
                      <a:pt x="34" y="0"/>
                    </a:moveTo>
                    <a:lnTo>
                      <a:pt x="35" y="16"/>
                    </a:lnTo>
                    <a:lnTo>
                      <a:pt x="40" y="31"/>
                    </a:lnTo>
                    <a:lnTo>
                      <a:pt x="46" y="46"/>
                    </a:lnTo>
                    <a:lnTo>
                      <a:pt x="31" y="40"/>
                    </a:lnTo>
                    <a:lnTo>
                      <a:pt x="16" y="36"/>
                    </a:lnTo>
                    <a:lnTo>
                      <a:pt x="0" y="32"/>
                    </a:lnTo>
                    <a:lnTo>
                      <a:pt x="23" y="23"/>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6" name="Line 246"/>
              <p:cNvSpPr>
                <a:spLocks noChangeShapeType="1"/>
              </p:cNvSpPr>
              <p:nvPr/>
            </p:nvSpPr>
            <p:spPr bwMode="auto">
              <a:xfrm>
                <a:off x="4213591" y="4046981"/>
                <a:ext cx="145547"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7" name="Freeform 247"/>
              <p:cNvSpPr>
                <a:spLocks/>
              </p:cNvSpPr>
              <p:nvPr/>
            </p:nvSpPr>
            <p:spPr bwMode="auto">
              <a:xfrm>
                <a:off x="4316135" y="4146218"/>
                <a:ext cx="77735" cy="74427"/>
              </a:xfrm>
              <a:custGeom>
                <a:avLst/>
                <a:gdLst/>
                <a:ahLst/>
                <a:cxnLst>
                  <a:cxn ang="0">
                    <a:pos x="34" y="0"/>
                  </a:cxn>
                  <a:cxn ang="0">
                    <a:pos x="38" y="22"/>
                  </a:cxn>
                  <a:cxn ang="0">
                    <a:pos x="47" y="45"/>
                  </a:cxn>
                  <a:cxn ang="0">
                    <a:pos x="32" y="39"/>
                  </a:cxn>
                  <a:cxn ang="0">
                    <a:pos x="15" y="35"/>
                  </a:cxn>
                  <a:cxn ang="0">
                    <a:pos x="0" y="33"/>
                  </a:cxn>
                  <a:cxn ang="0">
                    <a:pos x="23" y="22"/>
                  </a:cxn>
                  <a:cxn ang="0">
                    <a:pos x="34" y="0"/>
                  </a:cxn>
                </a:cxnLst>
                <a:rect l="0" t="0" r="r" b="b"/>
                <a:pathLst>
                  <a:path w="47" h="45">
                    <a:moveTo>
                      <a:pt x="34" y="0"/>
                    </a:moveTo>
                    <a:lnTo>
                      <a:pt x="38" y="22"/>
                    </a:lnTo>
                    <a:lnTo>
                      <a:pt x="47" y="45"/>
                    </a:lnTo>
                    <a:lnTo>
                      <a:pt x="32" y="39"/>
                    </a:lnTo>
                    <a:lnTo>
                      <a:pt x="15" y="35"/>
                    </a:lnTo>
                    <a:lnTo>
                      <a:pt x="0" y="33"/>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8" name="Line 248"/>
              <p:cNvSpPr>
                <a:spLocks noChangeShapeType="1"/>
              </p:cNvSpPr>
              <p:nvPr/>
            </p:nvSpPr>
            <p:spPr bwMode="auto">
              <a:xfrm>
                <a:off x="5015751" y="4046981"/>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09" name="Freeform 249"/>
              <p:cNvSpPr>
                <a:spLocks/>
              </p:cNvSpPr>
              <p:nvPr/>
            </p:nvSpPr>
            <p:spPr bwMode="auto">
              <a:xfrm>
                <a:off x="5116641" y="4146218"/>
                <a:ext cx="79389" cy="74427"/>
              </a:xfrm>
              <a:custGeom>
                <a:avLst/>
                <a:gdLst/>
                <a:ahLst/>
                <a:cxnLst>
                  <a:cxn ang="0">
                    <a:pos x="34" y="0"/>
                  </a:cxn>
                  <a:cxn ang="0">
                    <a:pos x="38" y="22"/>
                  </a:cxn>
                  <a:cxn ang="0">
                    <a:pos x="48" y="45"/>
                  </a:cxn>
                  <a:cxn ang="0">
                    <a:pos x="32" y="39"/>
                  </a:cxn>
                  <a:cxn ang="0">
                    <a:pos x="15" y="35"/>
                  </a:cxn>
                  <a:cxn ang="0">
                    <a:pos x="0" y="33"/>
                  </a:cxn>
                  <a:cxn ang="0">
                    <a:pos x="23" y="22"/>
                  </a:cxn>
                  <a:cxn ang="0">
                    <a:pos x="34" y="0"/>
                  </a:cxn>
                </a:cxnLst>
                <a:rect l="0" t="0" r="r" b="b"/>
                <a:pathLst>
                  <a:path w="48" h="45">
                    <a:moveTo>
                      <a:pt x="34" y="0"/>
                    </a:moveTo>
                    <a:lnTo>
                      <a:pt x="38" y="22"/>
                    </a:lnTo>
                    <a:lnTo>
                      <a:pt x="48" y="45"/>
                    </a:lnTo>
                    <a:lnTo>
                      <a:pt x="32" y="39"/>
                    </a:lnTo>
                    <a:lnTo>
                      <a:pt x="15" y="35"/>
                    </a:lnTo>
                    <a:lnTo>
                      <a:pt x="0" y="33"/>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0" name="Line 250"/>
              <p:cNvSpPr>
                <a:spLocks noChangeShapeType="1"/>
              </p:cNvSpPr>
              <p:nvPr/>
            </p:nvSpPr>
            <p:spPr bwMode="auto">
              <a:xfrm flipH="1">
                <a:off x="4703156" y="3266322"/>
                <a:ext cx="150508" cy="14554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1" name="Freeform 251"/>
              <p:cNvSpPr>
                <a:spLocks/>
              </p:cNvSpPr>
              <p:nvPr/>
            </p:nvSpPr>
            <p:spPr bwMode="auto">
              <a:xfrm>
                <a:off x="4666770" y="3372174"/>
                <a:ext cx="76081" cy="76081"/>
              </a:xfrm>
              <a:custGeom>
                <a:avLst/>
                <a:gdLst/>
                <a:ahLst/>
                <a:cxnLst>
                  <a:cxn ang="0">
                    <a:pos x="13" y="0"/>
                  </a:cxn>
                  <a:cxn ang="0">
                    <a:pos x="23" y="21"/>
                  </a:cxn>
                  <a:cxn ang="0">
                    <a:pos x="46" y="32"/>
                  </a:cxn>
                  <a:cxn ang="0">
                    <a:pos x="31" y="35"/>
                  </a:cxn>
                  <a:cxn ang="0">
                    <a:pos x="16" y="40"/>
                  </a:cxn>
                  <a:cxn ang="0">
                    <a:pos x="0" y="46"/>
                  </a:cxn>
                  <a:cxn ang="0">
                    <a:pos x="6" y="31"/>
                  </a:cxn>
                  <a:cxn ang="0">
                    <a:pos x="11" y="15"/>
                  </a:cxn>
                  <a:cxn ang="0">
                    <a:pos x="13" y="0"/>
                  </a:cxn>
                </a:cxnLst>
                <a:rect l="0" t="0" r="r" b="b"/>
                <a:pathLst>
                  <a:path w="46" h="46">
                    <a:moveTo>
                      <a:pt x="13" y="0"/>
                    </a:moveTo>
                    <a:lnTo>
                      <a:pt x="23" y="21"/>
                    </a:lnTo>
                    <a:lnTo>
                      <a:pt x="46" y="32"/>
                    </a:lnTo>
                    <a:lnTo>
                      <a:pt x="31" y="35"/>
                    </a:lnTo>
                    <a:lnTo>
                      <a:pt x="16" y="40"/>
                    </a:lnTo>
                    <a:lnTo>
                      <a:pt x="0" y="46"/>
                    </a:lnTo>
                    <a:lnTo>
                      <a:pt x="6" y="31"/>
                    </a:lnTo>
                    <a:lnTo>
                      <a:pt x="11" y="15"/>
                    </a:ln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2" name="Line 252"/>
              <p:cNvSpPr>
                <a:spLocks noChangeShapeType="1"/>
              </p:cNvSpPr>
              <p:nvPr/>
            </p:nvSpPr>
            <p:spPr bwMode="auto">
              <a:xfrm flipH="1" flipV="1">
                <a:off x="4676693" y="3673191"/>
                <a:ext cx="170356" cy="16374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3" name="Freeform 253"/>
              <p:cNvSpPr>
                <a:spLocks/>
              </p:cNvSpPr>
              <p:nvPr/>
            </p:nvSpPr>
            <p:spPr bwMode="auto">
              <a:xfrm>
                <a:off x="4641961" y="3636805"/>
                <a:ext cx="77735" cy="76081"/>
              </a:xfrm>
              <a:custGeom>
                <a:avLst/>
                <a:gdLst/>
                <a:ahLst/>
                <a:cxnLst>
                  <a:cxn ang="0">
                    <a:pos x="0" y="0"/>
                  </a:cxn>
                  <a:cxn ang="0">
                    <a:pos x="23" y="10"/>
                  </a:cxn>
                  <a:cxn ang="0">
                    <a:pos x="47" y="14"/>
                  </a:cxn>
                  <a:cxn ang="0">
                    <a:pos x="25" y="23"/>
                  </a:cxn>
                  <a:cxn ang="0">
                    <a:pos x="14" y="46"/>
                  </a:cxn>
                  <a:cxn ang="0">
                    <a:pos x="11" y="31"/>
                  </a:cxn>
                  <a:cxn ang="0">
                    <a:pos x="6" y="16"/>
                  </a:cxn>
                  <a:cxn ang="0">
                    <a:pos x="0" y="0"/>
                  </a:cxn>
                </a:cxnLst>
                <a:rect l="0" t="0" r="r" b="b"/>
                <a:pathLst>
                  <a:path w="47" h="46">
                    <a:moveTo>
                      <a:pt x="0" y="0"/>
                    </a:moveTo>
                    <a:lnTo>
                      <a:pt x="23" y="10"/>
                    </a:lnTo>
                    <a:lnTo>
                      <a:pt x="47" y="14"/>
                    </a:lnTo>
                    <a:lnTo>
                      <a:pt x="25" y="23"/>
                    </a:lnTo>
                    <a:lnTo>
                      <a:pt x="14" y="46"/>
                    </a:lnTo>
                    <a:lnTo>
                      <a:pt x="11" y="31"/>
                    </a:lnTo>
                    <a:lnTo>
                      <a:pt x="6" y="1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4" name="Line 254"/>
              <p:cNvSpPr>
                <a:spLocks noChangeShapeType="1"/>
              </p:cNvSpPr>
              <p:nvPr/>
            </p:nvSpPr>
            <p:spPr bwMode="auto">
              <a:xfrm flipV="1">
                <a:off x="4225168" y="3707924"/>
                <a:ext cx="143893"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5" name="Freeform 255"/>
              <p:cNvSpPr>
                <a:spLocks/>
              </p:cNvSpPr>
              <p:nvPr/>
            </p:nvSpPr>
            <p:spPr bwMode="auto">
              <a:xfrm>
                <a:off x="4329366" y="3674845"/>
                <a:ext cx="76081" cy="74427"/>
              </a:xfrm>
              <a:custGeom>
                <a:avLst/>
                <a:gdLst/>
                <a:ahLst/>
                <a:cxnLst>
                  <a:cxn ang="0">
                    <a:pos x="46" y="0"/>
                  </a:cxn>
                  <a:cxn ang="0">
                    <a:pos x="36" y="23"/>
                  </a:cxn>
                  <a:cxn ang="0">
                    <a:pos x="32" y="45"/>
                  </a:cxn>
                  <a:cxn ang="0">
                    <a:pos x="23" y="23"/>
                  </a:cxn>
                  <a:cxn ang="0">
                    <a:pos x="0" y="13"/>
                  </a:cxn>
                  <a:cxn ang="0">
                    <a:pos x="15" y="11"/>
                  </a:cxn>
                  <a:cxn ang="0">
                    <a:pos x="30" y="6"/>
                  </a:cxn>
                  <a:cxn ang="0">
                    <a:pos x="46" y="0"/>
                  </a:cxn>
                </a:cxnLst>
                <a:rect l="0" t="0" r="r" b="b"/>
                <a:pathLst>
                  <a:path w="46" h="45">
                    <a:moveTo>
                      <a:pt x="46" y="0"/>
                    </a:moveTo>
                    <a:lnTo>
                      <a:pt x="36" y="23"/>
                    </a:lnTo>
                    <a:lnTo>
                      <a:pt x="32" y="45"/>
                    </a:lnTo>
                    <a:lnTo>
                      <a:pt x="23" y="23"/>
                    </a:lnTo>
                    <a:lnTo>
                      <a:pt x="0" y="13"/>
                    </a:lnTo>
                    <a:lnTo>
                      <a:pt x="15" y="11"/>
                    </a:lnTo>
                    <a:lnTo>
                      <a:pt x="30"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6" name="Line 256"/>
              <p:cNvSpPr>
                <a:spLocks noChangeShapeType="1"/>
              </p:cNvSpPr>
              <p:nvPr/>
            </p:nvSpPr>
            <p:spPr bwMode="auto">
              <a:xfrm flipV="1">
                <a:off x="5038906" y="3701308"/>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7" name="Freeform 257"/>
              <p:cNvSpPr>
                <a:spLocks/>
              </p:cNvSpPr>
              <p:nvPr/>
            </p:nvSpPr>
            <p:spPr bwMode="auto">
              <a:xfrm>
                <a:off x="5141450" y="3668229"/>
                <a:ext cx="76081" cy="72773"/>
              </a:xfrm>
              <a:custGeom>
                <a:avLst/>
                <a:gdLst/>
                <a:ahLst/>
                <a:cxnLst>
                  <a:cxn ang="0">
                    <a:pos x="46" y="0"/>
                  </a:cxn>
                  <a:cxn ang="0">
                    <a:pos x="40" y="14"/>
                  </a:cxn>
                  <a:cxn ang="0">
                    <a:pos x="36" y="29"/>
                  </a:cxn>
                  <a:cxn ang="0">
                    <a:pos x="34" y="44"/>
                  </a:cxn>
                  <a:cxn ang="0">
                    <a:pos x="23" y="23"/>
                  </a:cxn>
                  <a:cxn ang="0">
                    <a:pos x="0" y="12"/>
                  </a:cxn>
                  <a:cxn ang="0">
                    <a:pos x="16" y="10"/>
                  </a:cxn>
                  <a:cxn ang="0">
                    <a:pos x="31" y="6"/>
                  </a:cxn>
                  <a:cxn ang="0">
                    <a:pos x="46" y="0"/>
                  </a:cxn>
                </a:cxnLst>
                <a:rect l="0" t="0" r="r" b="b"/>
                <a:pathLst>
                  <a:path w="46" h="44">
                    <a:moveTo>
                      <a:pt x="46" y="0"/>
                    </a:moveTo>
                    <a:lnTo>
                      <a:pt x="40" y="14"/>
                    </a:lnTo>
                    <a:lnTo>
                      <a:pt x="36" y="29"/>
                    </a:lnTo>
                    <a:lnTo>
                      <a:pt x="34" y="44"/>
                    </a:lnTo>
                    <a:lnTo>
                      <a:pt x="23" y="23"/>
                    </a:lnTo>
                    <a:lnTo>
                      <a:pt x="0" y="12"/>
                    </a:lnTo>
                    <a:lnTo>
                      <a:pt x="16" y="10"/>
                    </a:lnTo>
                    <a:lnTo>
                      <a:pt x="31"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8" name="Line 258"/>
              <p:cNvSpPr>
                <a:spLocks noChangeShapeType="1"/>
              </p:cNvSpPr>
              <p:nvPr/>
            </p:nvSpPr>
            <p:spPr bwMode="auto">
              <a:xfrm flipH="1">
                <a:off x="4689925" y="4033750"/>
                <a:ext cx="152162" cy="147201"/>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9" name="Freeform 259"/>
              <p:cNvSpPr>
                <a:spLocks/>
              </p:cNvSpPr>
              <p:nvPr/>
            </p:nvSpPr>
            <p:spPr bwMode="auto">
              <a:xfrm>
                <a:off x="4655192" y="4139602"/>
                <a:ext cx="76081" cy="76081"/>
              </a:xfrm>
              <a:custGeom>
                <a:avLst/>
                <a:gdLst/>
                <a:ahLst/>
                <a:cxnLst>
                  <a:cxn ang="0">
                    <a:pos x="13" y="0"/>
                  </a:cxn>
                  <a:cxn ang="0">
                    <a:pos x="24" y="23"/>
                  </a:cxn>
                  <a:cxn ang="0">
                    <a:pos x="46" y="33"/>
                  </a:cxn>
                  <a:cxn ang="0">
                    <a:pos x="30" y="36"/>
                  </a:cxn>
                  <a:cxn ang="0">
                    <a:pos x="15" y="40"/>
                  </a:cxn>
                  <a:cxn ang="0">
                    <a:pos x="0" y="46"/>
                  </a:cxn>
                  <a:cxn ang="0">
                    <a:pos x="6" y="31"/>
                  </a:cxn>
                  <a:cxn ang="0">
                    <a:pos x="10" y="16"/>
                  </a:cxn>
                  <a:cxn ang="0">
                    <a:pos x="13" y="0"/>
                  </a:cxn>
                </a:cxnLst>
                <a:rect l="0" t="0" r="r" b="b"/>
                <a:pathLst>
                  <a:path w="46" h="46">
                    <a:moveTo>
                      <a:pt x="13" y="0"/>
                    </a:moveTo>
                    <a:lnTo>
                      <a:pt x="24" y="23"/>
                    </a:lnTo>
                    <a:lnTo>
                      <a:pt x="46" y="33"/>
                    </a:lnTo>
                    <a:lnTo>
                      <a:pt x="30" y="36"/>
                    </a:lnTo>
                    <a:lnTo>
                      <a:pt x="15" y="40"/>
                    </a:lnTo>
                    <a:lnTo>
                      <a:pt x="0" y="46"/>
                    </a:lnTo>
                    <a:lnTo>
                      <a:pt x="6" y="31"/>
                    </a:lnTo>
                    <a:lnTo>
                      <a:pt x="10" y="16"/>
                    </a:ln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0" name="Line 260"/>
              <p:cNvSpPr>
                <a:spLocks noChangeShapeType="1"/>
              </p:cNvSpPr>
              <p:nvPr/>
            </p:nvSpPr>
            <p:spPr bwMode="auto">
              <a:xfrm>
                <a:off x="4612190" y="3668229"/>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1" name="Freeform 261"/>
              <p:cNvSpPr>
                <a:spLocks/>
              </p:cNvSpPr>
              <p:nvPr/>
            </p:nvSpPr>
            <p:spPr bwMode="auto">
              <a:xfrm>
                <a:off x="4742851" y="3797237"/>
                <a:ext cx="76081" cy="72773"/>
              </a:xfrm>
              <a:custGeom>
                <a:avLst/>
                <a:gdLst/>
                <a:ahLst/>
                <a:cxnLst>
                  <a:cxn ang="0">
                    <a:pos x="32" y="0"/>
                  </a:cxn>
                  <a:cxn ang="0">
                    <a:pos x="35" y="15"/>
                  </a:cxn>
                  <a:cxn ang="0">
                    <a:pos x="40" y="30"/>
                  </a:cxn>
                  <a:cxn ang="0">
                    <a:pos x="46" y="44"/>
                  </a:cxn>
                  <a:cxn ang="0">
                    <a:pos x="31" y="38"/>
                  </a:cxn>
                  <a:cxn ang="0">
                    <a:pos x="15" y="33"/>
                  </a:cxn>
                  <a:cxn ang="0">
                    <a:pos x="0" y="32"/>
                  </a:cxn>
                  <a:cxn ang="0">
                    <a:pos x="23" y="21"/>
                  </a:cxn>
                  <a:cxn ang="0">
                    <a:pos x="32" y="0"/>
                  </a:cxn>
                </a:cxnLst>
                <a:rect l="0" t="0" r="r" b="b"/>
                <a:pathLst>
                  <a:path w="46" h="44">
                    <a:moveTo>
                      <a:pt x="32" y="0"/>
                    </a:moveTo>
                    <a:lnTo>
                      <a:pt x="35" y="15"/>
                    </a:lnTo>
                    <a:lnTo>
                      <a:pt x="40" y="30"/>
                    </a:lnTo>
                    <a:lnTo>
                      <a:pt x="46" y="44"/>
                    </a:lnTo>
                    <a:lnTo>
                      <a:pt x="31" y="38"/>
                    </a:lnTo>
                    <a:lnTo>
                      <a:pt x="15" y="33"/>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2" name="Line 262"/>
              <p:cNvSpPr>
                <a:spLocks noChangeShapeType="1"/>
              </p:cNvSpPr>
              <p:nvPr/>
            </p:nvSpPr>
            <p:spPr bwMode="auto">
              <a:xfrm>
                <a:off x="5116641" y="3160470"/>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3" name="Freeform 263"/>
              <p:cNvSpPr>
                <a:spLocks/>
              </p:cNvSpPr>
              <p:nvPr/>
            </p:nvSpPr>
            <p:spPr bwMode="auto">
              <a:xfrm>
                <a:off x="5624400" y="3122430"/>
                <a:ext cx="62850" cy="76081"/>
              </a:xfrm>
              <a:custGeom>
                <a:avLst/>
                <a:gdLst/>
                <a:ahLst/>
                <a:cxnLst>
                  <a:cxn ang="0">
                    <a:pos x="0" y="0"/>
                  </a:cxn>
                  <a:cxn ang="0">
                    <a:pos x="11" y="9"/>
                  </a:cxn>
                  <a:cxn ang="0">
                    <a:pos x="25" y="17"/>
                  </a:cxn>
                  <a:cxn ang="0">
                    <a:pos x="38" y="23"/>
                  </a:cxn>
                  <a:cxn ang="0">
                    <a:pos x="25" y="29"/>
                  </a:cxn>
                  <a:cxn ang="0">
                    <a:pos x="11" y="36"/>
                  </a:cxn>
                  <a:cxn ang="0">
                    <a:pos x="0" y="46"/>
                  </a:cxn>
                  <a:cxn ang="0">
                    <a:pos x="8" y="23"/>
                  </a:cxn>
                  <a:cxn ang="0">
                    <a:pos x="0" y="0"/>
                  </a:cxn>
                </a:cxnLst>
                <a:rect l="0" t="0" r="r" b="b"/>
                <a:pathLst>
                  <a:path w="38" h="46">
                    <a:moveTo>
                      <a:pt x="0" y="0"/>
                    </a:moveTo>
                    <a:lnTo>
                      <a:pt x="11" y="9"/>
                    </a:lnTo>
                    <a:lnTo>
                      <a:pt x="25" y="17"/>
                    </a:lnTo>
                    <a:lnTo>
                      <a:pt x="38" y="23"/>
                    </a:lnTo>
                    <a:lnTo>
                      <a:pt x="25" y="29"/>
                    </a:lnTo>
                    <a:lnTo>
                      <a:pt x="11" y="36"/>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4" name="Line 264"/>
              <p:cNvSpPr>
                <a:spLocks noChangeShapeType="1"/>
              </p:cNvSpPr>
              <p:nvPr/>
            </p:nvSpPr>
            <p:spPr bwMode="auto">
              <a:xfrm>
                <a:off x="5116641" y="3904743"/>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5" name="Freeform 265"/>
              <p:cNvSpPr>
                <a:spLocks/>
              </p:cNvSpPr>
              <p:nvPr/>
            </p:nvSpPr>
            <p:spPr bwMode="auto">
              <a:xfrm>
                <a:off x="5624400" y="3866702"/>
                <a:ext cx="62850" cy="76081"/>
              </a:xfrm>
              <a:custGeom>
                <a:avLst/>
                <a:gdLst/>
                <a:ahLst/>
                <a:cxnLst>
                  <a:cxn ang="0">
                    <a:pos x="0" y="0"/>
                  </a:cxn>
                  <a:cxn ang="0">
                    <a:pos x="11" y="10"/>
                  </a:cxn>
                  <a:cxn ang="0">
                    <a:pos x="25" y="17"/>
                  </a:cxn>
                  <a:cxn ang="0">
                    <a:pos x="38" y="23"/>
                  </a:cxn>
                  <a:cxn ang="0">
                    <a:pos x="25" y="30"/>
                  </a:cxn>
                  <a:cxn ang="0">
                    <a:pos x="11" y="37"/>
                  </a:cxn>
                  <a:cxn ang="0">
                    <a:pos x="0" y="46"/>
                  </a:cxn>
                  <a:cxn ang="0">
                    <a:pos x="8" y="23"/>
                  </a:cxn>
                  <a:cxn ang="0">
                    <a:pos x="0" y="0"/>
                  </a:cxn>
                </a:cxnLst>
                <a:rect l="0" t="0" r="r" b="b"/>
                <a:pathLst>
                  <a:path w="38" h="46">
                    <a:moveTo>
                      <a:pt x="0" y="0"/>
                    </a:moveTo>
                    <a:lnTo>
                      <a:pt x="11" y="10"/>
                    </a:lnTo>
                    <a:lnTo>
                      <a:pt x="25" y="17"/>
                    </a:lnTo>
                    <a:lnTo>
                      <a:pt x="38" y="23"/>
                    </a:lnTo>
                    <a:lnTo>
                      <a:pt x="25" y="30"/>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6" name="Line 266"/>
              <p:cNvSpPr>
                <a:spLocks noChangeShapeType="1"/>
              </p:cNvSpPr>
              <p:nvPr/>
            </p:nvSpPr>
            <p:spPr bwMode="auto">
              <a:xfrm flipH="1">
                <a:off x="5154682" y="3208434"/>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7" name="Freeform 267"/>
              <p:cNvSpPr>
                <a:spLocks/>
              </p:cNvSpPr>
              <p:nvPr/>
            </p:nvSpPr>
            <p:spPr bwMode="auto">
              <a:xfrm>
                <a:off x="5110025" y="3170394"/>
                <a:ext cx="64504" cy="76081"/>
              </a:xfrm>
              <a:custGeom>
                <a:avLst/>
                <a:gdLst/>
                <a:ahLst/>
                <a:cxnLst>
                  <a:cxn ang="0">
                    <a:pos x="39" y="0"/>
                  </a:cxn>
                  <a:cxn ang="0">
                    <a:pos x="32" y="23"/>
                  </a:cxn>
                  <a:cxn ang="0">
                    <a:pos x="39" y="46"/>
                  </a:cxn>
                  <a:cxn ang="0">
                    <a:pos x="21" y="32"/>
                  </a:cxn>
                  <a:cxn ang="0">
                    <a:pos x="0" y="23"/>
                  </a:cxn>
                  <a:cxn ang="0">
                    <a:pos x="21" y="12"/>
                  </a:cxn>
                  <a:cxn ang="0">
                    <a:pos x="39" y="0"/>
                  </a:cxn>
                </a:cxnLst>
                <a:rect l="0" t="0" r="r" b="b"/>
                <a:pathLst>
                  <a:path w="39" h="46">
                    <a:moveTo>
                      <a:pt x="39" y="0"/>
                    </a:moveTo>
                    <a:lnTo>
                      <a:pt x="32" y="23"/>
                    </a:lnTo>
                    <a:lnTo>
                      <a:pt x="39" y="46"/>
                    </a:lnTo>
                    <a:lnTo>
                      <a:pt x="21" y="32"/>
                    </a:lnTo>
                    <a:lnTo>
                      <a:pt x="0" y="23"/>
                    </a:lnTo>
                    <a:lnTo>
                      <a:pt x="21" y="12"/>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8" name="Line 268"/>
              <p:cNvSpPr>
                <a:spLocks noChangeShapeType="1"/>
              </p:cNvSpPr>
              <p:nvPr/>
            </p:nvSpPr>
            <p:spPr bwMode="auto">
              <a:xfrm flipH="1">
                <a:off x="5154682" y="3960976"/>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29" name="Freeform 269"/>
              <p:cNvSpPr>
                <a:spLocks/>
              </p:cNvSpPr>
              <p:nvPr/>
            </p:nvSpPr>
            <p:spPr bwMode="auto">
              <a:xfrm>
                <a:off x="5110025" y="3922936"/>
                <a:ext cx="64504" cy="72773"/>
              </a:xfrm>
              <a:custGeom>
                <a:avLst/>
                <a:gdLst/>
                <a:ahLst/>
                <a:cxnLst>
                  <a:cxn ang="0">
                    <a:pos x="39" y="0"/>
                  </a:cxn>
                  <a:cxn ang="0">
                    <a:pos x="32" y="23"/>
                  </a:cxn>
                  <a:cxn ang="0">
                    <a:pos x="39" y="44"/>
                  </a:cxn>
                  <a:cxn ang="0">
                    <a:pos x="21" y="32"/>
                  </a:cxn>
                  <a:cxn ang="0">
                    <a:pos x="0" y="23"/>
                  </a:cxn>
                  <a:cxn ang="0">
                    <a:pos x="21" y="12"/>
                  </a:cxn>
                  <a:cxn ang="0">
                    <a:pos x="39" y="0"/>
                  </a:cxn>
                </a:cxnLst>
                <a:rect l="0" t="0" r="r" b="b"/>
                <a:pathLst>
                  <a:path w="39" h="44">
                    <a:moveTo>
                      <a:pt x="39" y="0"/>
                    </a:moveTo>
                    <a:lnTo>
                      <a:pt x="32" y="23"/>
                    </a:lnTo>
                    <a:lnTo>
                      <a:pt x="39" y="44"/>
                    </a:lnTo>
                    <a:lnTo>
                      <a:pt x="21" y="32"/>
                    </a:lnTo>
                    <a:lnTo>
                      <a:pt x="0" y="23"/>
                    </a:lnTo>
                    <a:lnTo>
                      <a:pt x="21" y="12"/>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0" name="Line 270"/>
              <p:cNvSpPr>
                <a:spLocks noChangeShapeType="1"/>
              </p:cNvSpPr>
              <p:nvPr/>
            </p:nvSpPr>
            <p:spPr bwMode="auto">
              <a:xfrm>
                <a:off x="5771600" y="3286170"/>
                <a:ext cx="1654" cy="48956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1" name="Freeform 271"/>
              <p:cNvSpPr>
                <a:spLocks/>
              </p:cNvSpPr>
              <p:nvPr/>
            </p:nvSpPr>
            <p:spPr bwMode="auto">
              <a:xfrm>
                <a:off x="5733560" y="3755888"/>
                <a:ext cx="77735" cy="62850"/>
              </a:xfrm>
              <a:custGeom>
                <a:avLst/>
                <a:gdLst/>
                <a:ahLst/>
                <a:cxnLst>
                  <a:cxn ang="0">
                    <a:pos x="0" y="0"/>
                  </a:cxn>
                  <a:cxn ang="0">
                    <a:pos x="23" y="8"/>
                  </a:cxn>
                  <a:cxn ang="0">
                    <a:pos x="47" y="0"/>
                  </a:cxn>
                  <a:cxn ang="0">
                    <a:pos x="33" y="19"/>
                  </a:cxn>
                  <a:cxn ang="0">
                    <a:pos x="23" y="38"/>
                  </a:cxn>
                  <a:cxn ang="0">
                    <a:pos x="14" y="19"/>
                  </a:cxn>
                  <a:cxn ang="0">
                    <a:pos x="0" y="0"/>
                  </a:cxn>
                </a:cxnLst>
                <a:rect l="0" t="0" r="r" b="b"/>
                <a:pathLst>
                  <a:path w="47" h="38">
                    <a:moveTo>
                      <a:pt x="0" y="0"/>
                    </a:moveTo>
                    <a:lnTo>
                      <a:pt x="23" y="8"/>
                    </a:lnTo>
                    <a:lnTo>
                      <a:pt x="47" y="0"/>
                    </a:lnTo>
                    <a:lnTo>
                      <a:pt x="33" y="19"/>
                    </a:lnTo>
                    <a:lnTo>
                      <a:pt x="23" y="38"/>
                    </a:lnTo>
                    <a:lnTo>
                      <a:pt x="14" y="1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2" name="Line 272"/>
              <p:cNvSpPr>
                <a:spLocks noChangeShapeType="1"/>
              </p:cNvSpPr>
              <p:nvPr/>
            </p:nvSpPr>
            <p:spPr bwMode="auto">
              <a:xfrm flipV="1">
                <a:off x="5819565" y="3329172"/>
                <a:ext cx="1654" cy="4746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3" name="Freeform 273"/>
              <p:cNvSpPr>
                <a:spLocks/>
              </p:cNvSpPr>
              <p:nvPr/>
            </p:nvSpPr>
            <p:spPr bwMode="auto">
              <a:xfrm>
                <a:off x="5781524" y="3281208"/>
                <a:ext cx="77735" cy="66158"/>
              </a:xfrm>
              <a:custGeom>
                <a:avLst/>
                <a:gdLst/>
                <a:ahLst/>
                <a:cxnLst>
                  <a:cxn ang="0">
                    <a:pos x="23" y="0"/>
                  </a:cxn>
                  <a:cxn ang="0">
                    <a:pos x="33" y="21"/>
                  </a:cxn>
                  <a:cxn ang="0">
                    <a:pos x="47" y="40"/>
                  </a:cxn>
                  <a:cxn ang="0">
                    <a:pos x="23" y="32"/>
                  </a:cxn>
                  <a:cxn ang="0">
                    <a:pos x="0" y="40"/>
                  </a:cxn>
                  <a:cxn ang="0">
                    <a:pos x="14" y="21"/>
                  </a:cxn>
                  <a:cxn ang="0">
                    <a:pos x="23" y="0"/>
                  </a:cxn>
                </a:cxnLst>
                <a:rect l="0" t="0" r="r" b="b"/>
                <a:pathLst>
                  <a:path w="47" h="40">
                    <a:moveTo>
                      <a:pt x="23" y="0"/>
                    </a:moveTo>
                    <a:lnTo>
                      <a:pt x="33" y="21"/>
                    </a:lnTo>
                    <a:lnTo>
                      <a:pt x="47" y="40"/>
                    </a:lnTo>
                    <a:lnTo>
                      <a:pt x="23" y="32"/>
                    </a:lnTo>
                    <a:lnTo>
                      <a:pt x="0" y="40"/>
                    </a:lnTo>
                    <a:lnTo>
                      <a:pt x="14" y="21"/>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4" name="Line 274"/>
              <p:cNvSpPr>
                <a:spLocks noChangeShapeType="1"/>
              </p:cNvSpPr>
              <p:nvPr/>
            </p:nvSpPr>
            <p:spPr bwMode="auto">
              <a:xfrm>
                <a:off x="4134202" y="4081714"/>
                <a:ext cx="1654" cy="49122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5" name="Freeform 275"/>
              <p:cNvSpPr>
                <a:spLocks/>
              </p:cNvSpPr>
              <p:nvPr/>
            </p:nvSpPr>
            <p:spPr bwMode="auto">
              <a:xfrm>
                <a:off x="4096161" y="4554740"/>
                <a:ext cx="79389" cy="62850"/>
              </a:xfrm>
              <a:custGeom>
                <a:avLst/>
                <a:gdLst/>
                <a:ahLst/>
                <a:cxnLst>
                  <a:cxn ang="0">
                    <a:pos x="0" y="0"/>
                  </a:cxn>
                  <a:cxn ang="0">
                    <a:pos x="23" y="8"/>
                  </a:cxn>
                  <a:cxn ang="0">
                    <a:pos x="48" y="0"/>
                  </a:cxn>
                  <a:cxn ang="0">
                    <a:pos x="34" y="17"/>
                  </a:cxn>
                  <a:cxn ang="0">
                    <a:pos x="23" y="38"/>
                  </a:cxn>
                  <a:cxn ang="0">
                    <a:pos x="14" y="17"/>
                  </a:cxn>
                  <a:cxn ang="0">
                    <a:pos x="0" y="0"/>
                  </a:cxn>
                </a:cxnLst>
                <a:rect l="0" t="0" r="r" b="b"/>
                <a:pathLst>
                  <a:path w="48" h="38">
                    <a:moveTo>
                      <a:pt x="0" y="0"/>
                    </a:moveTo>
                    <a:lnTo>
                      <a:pt x="23" y="8"/>
                    </a:lnTo>
                    <a:lnTo>
                      <a:pt x="48" y="0"/>
                    </a:lnTo>
                    <a:lnTo>
                      <a:pt x="34" y="17"/>
                    </a:lnTo>
                    <a:lnTo>
                      <a:pt x="23" y="38"/>
                    </a:lnTo>
                    <a:lnTo>
                      <a:pt x="14"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6" name="Line 276"/>
              <p:cNvSpPr>
                <a:spLocks noChangeShapeType="1"/>
              </p:cNvSpPr>
              <p:nvPr/>
            </p:nvSpPr>
            <p:spPr bwMode="auto">
              <a:xfrm>
                <a:off x="4906591" y="4081714"/>
                <a:ext cx="1654" cy="49122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7" name="Freeform 277"/>
              <p:cNvSpPr>
                <a:spLocks/>
              </p:cNvSpPr>
              <p:nvPr/>
            </p:nvSpPr>
            <p:spPr bwMode="auto">
              <a:xfrm>
                <a:off x="4870204" y="4554740"/>
                <a:ext cx="77735" cy="62850"/>
              </a:xfrm>
              <a:custGeom>
                <a:avLst/>
                <a:gdLst/>
                <a:ahLst/>
                <a:cxnLst>
                  <a:cxn ang="0">
                    <a:pos x="0" y="0"/>
                  </a:cxn>
                  <a:cxn ang="0">
                    <a:pos x="22" y="8"/>
                  </a:cxn>
                  <a:cxn ang="0">
                    <a:pos x="47" y="0"/>
                  </a:cxn>
                  <a:cxn ang="0">
                    <a:pos x="33" y="17"/>
                  </a:cxn>
                  <a:cxn ang="0">
                    <a:pos x="22" y="38"/>
                  </a:cxn>
                  <a:cxn ang="0">
                    <a:pos x="13" y="17"/>
                  </a:cxn>
                  <a:cxn ang="0">
                    <a:pos x="0" y="0"/>
                  </a:cxn>
                </a:cxnLst>
                <a:rect l="0" t="0" r="r" b="b"/>
                <a:pathLst>
                  <a:path w="47" h="38">
                    <a:moveTo>
                      <a:pt x="0" y="0"/>
                    </a:moveTo>
                    <a:lnTo>
                      <a:pt x="22" y="8"/>
                    </a:lnTo>
                    <a:lnTo>
                      <a:pt x="47" y="0"/>
                    </a:lnTo>
                    <a:lnTo>
                      <a:pt x="33" y="17"/>
                    </a:lnTo>
                    <a:lnTo>
                      <a:pt x="22" y="38"/>
                    </a:lnTo>
                    <a:lnTo>
                      <a:pt x="13"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8" name="Line 278"/>
              <p:cNvSpPr>
                <a:spLocks noChangeShapeType="1"/>
              </p:cNvSpPr>
              <p:nvPr/>
            </p:nvSpPr>
            <p:spPr bwMode="auto">
              <a:xfrm flipV="1">
                <a:off x="4190436" y="412471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39" name="Freeform 279"/>
              <p:cNvSpPr>
                <a:spLocks/>
              </p:cNvSpPr>
              <p:nvPr/>
            </p:nvSpPr>
            <p:spPr bwMode="auto">
              <a:xfrm>
                <a:off x="4152395" y="4076752"/>
                <a:ext cx="77735" cy="69465"/>
              </a:xfrm>
              <a:custGeom>
                <a:avLst/>
                <a:gdLst/>
                <a:ahLst/>
                <a:cxnLst>
                  <a:cxn ang="0">
                    <a:pos x="23" y="0"/>
                  </a:cxn>
                  <a:cxn ang="0">
                    <a:pos x="29" y="14"/>
                  </a:cxn>
                  <a:cxn ang="0">
                    <a:pos x="38" y="29"/>
                  </a:cxn>
                  <a:cxn ang="0">
                    <a:pos x="47" y="42"/>
                  </a:cxn>
                  <a:cxn ang="0">
                    <a:pos x="23" y="32"/>
                  </a:cxn>
                  <a:cxn ang="0">
                    <a:pos x="0" y="42"/>
                  </a:cxn>
                  <a:cxn ang="0">
                    <a:pos x="14" y="22"/>
                  </a:cxn>
                  <a:cxn ang="0">
                    <a:pos x="23" y="0"/>
                  </a:cxn>
                </a:cxnLst>
                <a:rect l="0" t="0" r="r" b="b"/>
                <a:pathLst>
                  <a:path w="47" h="42">
                    <a:moveTo>
                      <a:pt x="23" y="0"/>
                    </a:moveTo>
                    <a:lnTo>
                      <a:pt x="29" y="14"/>
                    </a:lnTo>
                    <a:lnTo>
                      <a:pt x="38" y="29"/>
                    </a:lnTo>
                    <a:lnTo>
                      <a:pt x="47" y="42"/>
                    </a:lnTo>
                    <a:lnTo>
                      <a:pt x="23" y="32"/>
                    </a:lnTo>
                    <a:lnTo>
                      <a:pt x="0" y="42"/>
                    </a:lnTo>
                    <a:lnTo>
                      <a:pt x="14" y="22"/>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0" name="Rectangle 280"/>
              <p:cNvSpPr>
                <a:spLocks noChangeArrowheads="1"/>
              </p:cNvSpPr>
              <p:nvPr/>
            </p:nvSpPr>
            <p:spPr bwMode="auto">
              <a:xfrm>
                <a:off x="1271235" y="3041387"/>
                <a:ext cx="711193" cy="6036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1" name="Line 281"/>
              <p:cNvSpPr>
                <a:spLocks noChangeShapeType="1"/>
              </p:cNvSpPr>
              <p:nvPr/>
            </p:nvSpPr>
            <p:spPr bwMode="auto">
              <a:xfrm flipH="1">
                <a:off x="1271235" y="3645074"/>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2" name="Line 282"/>
              <p:cNvSpPr>
                <a:spLocks noChangeShapeType="1"/>
              </p:cNvSpPr>
              <p:nvPr/>
            </p:nvSpPr>
            <p:spPr bwMode="auto">
              <a:xfrm flipV="1">
                <a:off x="1271235" y="3041387"/>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3" name="Line 283"/>
              <p:cNvSpPr>
                <a:spLocks noChangeShapeType="1"/>
              </p:cNvSpPr>
              <p:nvPr/>
            </p:nvSpPr>
            <p:spPr bwMode="auto">
              <a:xfrm>
                <a:off x="1271235" y="3041387"/>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4" name="Line 284"/>
              <p:cNvSpPr>
                <a:spLocks noChangeShapeType="1"/>
              </p:cNvSpPr>
              <p:nvPr/>
            </p:nvSpPr>
            <p:spPr bwMode="auto">
              <a:xfrm>
                <a:off x="1982428" y="3041387"/>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5" name="Rectangle 285"/>
              <p:cNvSpPr>
                <a:spLocks noChangeArrowheads="1"/>
              </p:cNvSpPr>
              <p:nvPr/>
            </p:nvSpPr>
            <p:spPr bwMode="auto">
              <a:xfrm>
                <a:off x="1271235" y="2333501"/>
                <a:ext cx="711193" cy="603688"/>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6" name="Line 286"/>
              <p:cNvSpPr>
                <a:spLocks noChangeShapeType="1"/>
              </p:cNvSpPr>
              <p:nvPr/>
            </p:nvSpPr>
            <p:spPr bwMode="auto">
              <a:xfrm flipH="1">
                <a:off x="1271235" y="2937189"/>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7" name="Line 287"/>
              <p:cNvSpPr>
                <a:spLocks noChangeShapeType="1"/>
              </p:cNvSpPr>
              <p:nvPr/>
            </p:nvSpPr>
            <p:spPr bwMode="auto">
              <a:xfrm flipV="1">
                <a:off x="1271235" y="2333501"/>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8" name="Line 288"/>
              <p:cNvSpPr>
                <a:spLocks noChangeShapeType="1"/>
              </p:cNvSpPr>
              <p:nvPr/>
            </p:nvSpPr>
            <p:spPr bwMode="auto">
              <a:xfrm>
                <a:off x="1271235" y="2333501"/>
                <a:ext cx="71119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9" name="Line 289"/>
              <p:cNvSpPr>
                <a:spLocks noChangeShapeType="1"/>
              </p:cNvSpPr>
              <p:nvPr/>
            </p:nvSpPr>
            <p:spPr bwMode="auto">
              <a:xfrm>
                <a:off x="1982428" y="2333501"/>
                <a:ext cx="1654" cy="6036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0" name="Rectangle 290"/>
              <p:cNvSpPr>
                <a:spLocks noChangeArrowheads="1"/>
              </p:cNvSpPr>
              <p:nvPr/>
            </p:nvSpPr>
            <p:spPr bwMode="auto">
              <a:xfrm>
                <a:off x="406225" y="2308692"/>
                <a:ext cx="669845" cy="102048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1" name="Line 291"/>
              <p:cNvSpPr>
                <a:spLocks noChangeShapeType="1"/>
              </p:cNvSpPr>
              <p:nvPr/>
            </p:nvSpPr>
            <p:spPr bwMode="auto">
              <a:xfrm flipH="1">
                <a:off x="406225" y="3329172"/>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2" name="Line 292"/>
              <p:cNvSpPr>
                <a:spLocks noChangeShapeType="1"/>
              </p:cNvSpPr>
              <p:nvPr/>
            </p:nvSpPr>
            <p:spPr bwMode="auto">
              <a:xfrm flipV="1">
                <a:off x="406225" y="2308692"/>
                <a:ext cx="1654" cy="10204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3" name="Line 293"/>
              <p:cNvSpPr>
                <a:spLocks noChangeShapeType="1"/>
              </p:cNvSpPr>
              <p:nvPr/>
            </p:nvSpPr>
            <p:spPr bwMode="auto">
              <a:xfrm>
                <a:off x="406225" y="2308692"/>
                <a:ext cx="66984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4" name="Line 294"/>
              <p:cNvSpPr>
                <a:spLocks noChangeShapeType="1"/>
              </p:cNvSpPr>
              <p:nvPr/>
            </p:nvSpPr>
            <p:spPr bwMode="auto">
              <a:xfrm>
                <a:off x="1076070" y="2308692"/>
                <a:ext cx="1654" cy="102048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5" name="Line 295"/>
              <p:cNvSpPr>
                <a:spLocks noChangeShapeType="1"/>
              </p:cNvSpPr>
              <p:nvPr/>
            </p:nvSpPr>
            <p:spPr bwMode="auto">
              <a:xfrm flipV="1">
                <a:off x="4957863" y="4124716"/>
                <a:ext cx="1654" cy="4779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6" name="Freeform 296"/>
              <p:cNvSpPr>
                <a:spLocks/>
              </p:cNvSpPr>
              <p:nvPr/>
            </p:nvSpPr>
            <p:spPr bwMode="auto">
              <a:xfrm>
                <a:off x="4918168" y="4076752"/>
                <a:ext cx="77735" cy="69465"/>
              </a:xfrm>
              <a:custGeom>
                <a:avLst/>
                <a:gdLst/>
                <a:ahLst/>
                <a:cxnLst>
                  <a:cxn ang="0">
                    <a:pos x="24" y="0"/>
                  </a:cxn>
                  <a:cxn ang="0">
                    <a:pos x="33" y="22"/>
                  </a:cxn>
                  <a:cxn ang="0">
                    <a:pos x="47" y="42"/>
                  </a:cxn>
                  <a:cxn ang="0">
                    <a:pos x="24" y="32"/>
                  </a:cxn>
                  <a:cxn ang="0">
                    <a:pos x="0" y="42"/>
                  </a:cxn>
                  <a:cxn ang="0">
                    <a:pos x="13" y="22"/>
                  </a:cxn>
                  <a:cxn ang="0">
                    <a:pos x="24" y="0"/>
                  </a:cxn>
                </a:cxnLst>
                <a:rect l="0" t="0" r="r" b="b"/>
                <a:pathLst>
                  <a:path w="47" h="42">
                    <a:moveTo>
                      <a:pt x="24" y="0"/>
                    </a:moveTo>
                    <a:lnTo>
                      <a:pt x="33" y="22"/>
                    </a:lnTo>
                    <a:lnTo>
                      <a:pt x="47" y="42"/>
                    </a:lnTo>
                    <a:lnTo>
                      <a:pt x="24" y="32"/>
                    </a:lnTo>
                    <a:lnTo>
                      <a:pt x="0" y="42"/>
                    </a:lnTo>
                    <a:lnTo>
                      <a:pt x="13" y="2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7" name="Line 297"/>
              <p:cNvSpPr>
                <a:spLocks noChangeShapeType="1"/>
              </p:cNvSpPr>
              <p:nvPr/>
            </p:nvSpPr>
            <p:spPr bwMode="auto">
              <a:xfrm>
                <a:off x="5771600" y="4071790"/>
                <a:ext cx="1654" cy="48791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8" name="Freeform 298"/>
              <p:cNvSpPr>
                <a:spLocks/>
              </p:cNvSpPr>
              <p:nvPr/>
            </p:nvSpPr>
            <p:spPr bwMode="auto">
              <a:xfrm>
                <a:off x="5733560" y="4541509"/>
                <a:ext cx="77735" cy="64504"/>
              </a:xfrm>
              <a:custGeom>
                <a:avLst/>
                <a:gdLst/>
                <a:ahLst/>
                <a:cxnLst>
                  <a:cxn ang="0">
                    <a:pos x="0" y="0"/>
                  </a:cxn>
                  <a:cxn ang="0">
                    <a:pos x="23" y="8"/>
                  </a:cxn>
                  <a:cxn ang="0">
                    <a:pos x="47" y="0"/>
                  </a:cxn>
                  <a:cxn ang="0">
                    <a:pos x="38" y="11"/>
                  </a:cxn>
                  <a:cxn ang="0">
                    <a:pos x="29" y="25"/>
                  </a:cxn>
                  <a:cxn ang="0">
                    <a:pos x="23" y="39"/>
                  </a:cxn>
                  <a:cxn ang="0">
                    <a:pos x="17" y="25"/>
                  </a:cxn>
                  <a:cxn ang="0">
                    <a:pos x="9" y="11"/>
                  </a:cxn>
                  <a:cxn ang="0">
                    <a:pos x="0" y="0"/>
                  </a:cxn>
                </a:cxnLst>
                <a:rect l="0" t="0" r="r" b="b"/>
                <a:pathLst>
                  <a:path w="47" h="39">
                    <a:moveTo>
                      <a:pt x="0" y="0"/>
                    </a:moveTo>
                    <a:lnTo>
                      <a:pt x="23" y="8"/>
                    </a:lnTo>
                    <a:lnTo>
                      <a:pt x="47" y="0"/>
                    </a:lnTo>
                    <a:lnTo>
                      <a:pt x="38" y="11"/>
                    </a:lnTo>
                    <a:lnTo>
                      <a:pt x="29" y="25"/>
                    </a:lnTo>
                    <a:lnTo>
                      <a:pt x="23" y="39"/>
                    </a:lnTo>
                    <a:lnTo>
                      <a:pt x="17" y="25"/>
                    </a:lnTo>
                    <a:lnTo>
                      <a:pt x="9"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9" name="Line 299"/>
              <p:cNvSpPr>
                <a:spLocks noChangeShapeType="1"/>
              </p:cNvSpPr>
              <p:nvPr/>
            </p:nvSpPr>
            <p:spPr bwMode="auto">
              <a:xfrm flipV="1">
                <a:off x="5819565" y="4113139"/>
                <a:ext cx="1654" cy="4763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0" name="Freeform 300"/>
              <p:cNvSpPr>
                <a:spLocks/>
              </p:cNvSpPr>
              <p:nvPr/>
            </p:nvSpPr>
            <p:spPr bwMode="auto">
              <a:xfrm>
                <a:off x="5781524" y="4065175"/>
                <a:ext cx="77735" cy="67811"/>
              </a:xfrm>
              <a:custGeom>
                <a:avLst/>
                <a:gdLst/>
                <a:ahLst/>
                <a:cxnLst>
                  <a:cxn ang="0">
                    <a:pos x="23" y="0"/>
                  </a:cxn>
                  <a:cxn ang="0">
                    <a:pos x="33" y="21"/>
                  </a:cxn>
                  <a:cxn ang="0">
                    <a:pos x="47" y="41"/>
                  </a:cxn>
                  <a:cxn ang="0">
                    <a:pos x="23" y="33"/>
                  </a:cxn>
                  <a:cxn ang="0">
                    <a:pos x="0" y="41"/>
                  </a:cxn>
                  <a:cxn ang="0">
                    <a:pos x="14" y="21"/>
                  </a:cxn>
                  <a:cxn ang="0">
                    <a:pos x="23" y="0"/>
                  </a:cxn>
                </a:cxnLst>
                <a:rect l="0" t="0" r="r" b="b"/>
                <a:pathLst>
                  <a:path w="47" h="41">
                    <a:moveTo>
                      <a:pt x="23" y="0"/>
                    </a:moveTo>
                    <a:lnTo>
                      <a:pt x="33" y="21"/>
                    </a:lnTo>
                    <a:lnTo>
                      <a:pt x="47" y="41"/>
                    </a:lnTo>
                    <a:lnTo>
                      <a:pt x="23" y="33"/>
                    </a:lnTo>
                    <a:lnTo>
                      <a:pt x="0" y="41"/>
                    </a:lnTo>
                    <a:lnTo>
                      <a:pt x="14" y="21"/>
                    </a:lnTo>
                    <a:lnTo>
                      <a:pt x="2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1" name="Line 301"/>
              <p:cNvSpPr>
                <a:spLocks noChangeShapeType="1"/>
              </p:cNvSpPr>
              <p:nvPr/>
            </p:nvSpPr>
            <p:spPr bwMode="auto">
              <a:xfrm>
                <a:off x="5877453" y="4033750"/>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2" name="Freeform 302"/>
              <p:cNvSpPr>
                <a:spLocks/>
              </p:cNvSpPr>
              <p:nvPr/>
            </p:nvSpPr>
            <p:spPr bwMode="auto">
              <a:xfrm>
                <a:off x="5979997" y="4134640"/>
                <a:ext cx="76081" cy="76081"/>
              </a:xfrm>
              <a:custGeom>
                <a:avLst/>
                <a:gdLst/>
                <a:ahLst/>
                <a:cxnLst>
                  <a:cxn ang="0">
                    <a:pos x="34" y="0"/>
                  </a:cxn>
                  <a:cxn ang="0">
                    <a:pos x="36" y="16"/>
                  </a:cxn>
                  <a:cxn ang="0">
                    <a:pos x="40" y="31"/>
                  </a:cxn>
                  <a:cxn ang="0">
                    <a:pos x="46" y="46"/>
                  </a:cxn>
                  <a:cxn ang="0">
                    <a:pos x="32" y="40"/>
                  </a:cxn>
                  <a:cxn ang="0">
                    <a:pos x="16" y="36"/>
                  </a:cxn>
                  <a:cxn ang="0">
                    <a:pos x="0" y="32"/>
                  </a:cxn>
                  <a:cxn ang="0">
                    <a:pos x="23" y="22"/>
                  </a:cxn>
                  <a:cxn ang="0">
                    <a:pos x="34" y="0"/>
                  </a:cxn>
                </a:cxnLst>
                <a:rect l="0" t="0" r="r" b="b"/>
                <a:pathLst>
                  <a:path w="46" h="46">
                    <a:moveTo>
                      <a:pt x="34" y="0"/>
                    </a:moveTo>
                    <a:lnTo>
                      <a:pt x="36" y="16"/>
                    </a:lnTo>
                    <a:lnTo>
                      <a:pt x="40" y="31"/>
                    </a:lnTo>
                    <a:lnTo>
                      <a:pt x="46" y="46"/>
                    </a:lnTo>
                    <a:lnTo>
                      <a:pt x="32" y="40"/>
                    </a:lnTo>
                    <a:lnTo>
                      <a:pt x="16" y="36"/>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3" name="Line 303"/>
              <p:cNvSpPr>
                <a:spLocks noChangeShapeType="1"/>
              </p:cNvSpPr>
              <p:nvPr/>
            </p:nvSpPr>
            <p:spPr bwMode="auto">
              <a:xfrm flipH="1">
                <a:off x="5563204" y="3253091"/>
                <a:ext cx="152162" cy="1488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4" name="Freeform 304"/>
              <p:cNvSpPr>
                <a:spLocks/>
              </p:cNvSpPr>
              <p:nvPr/>
            </p:nvSpPr>
            <p:spPr bwMode="auto">
              <a:xfrm>
                <a:off x="5531779" y="3362251"/>
                <a:ext cx="74427" cy="72773"/>
              </a:xfrm>
              <a:custGeom>
                <a:avLst/>
                <a:gdLst/>
                <a:ahLst/>
                <a:cxnLst>
                  <a:cxn ang="0">
                    <a:pos x="12" y="0"/>
                  </a:cxn>
                  <a:cxn ang="0">
                    <a:pos x="23" y="21"/>
                  </a:cxn>
                  <a:cxn ang="0">
                    <a:pos x="45" y="32"/>
                  </a:cxn>
                  <a:cxn ang="0">
                    <a:pos x="30" y="34"/>
                  </a:cxn>
                  <a:cxn ang="0">
                    <a:pos x="13" y="38"/>
                  </a:cxn>
                  <a:cxn ang="0">
                    <a:pos x="0" y="44"/>
                  </a:cxn>
                  <a:cxn ang="0">
                    <a:pos x="6" y="30"/>
                  </a:cxn>
                  <a:cxn ang="0">
                    <a:pos x="10" y="15"/>
                  </a:cxn>
                  <a:cxn ang="0">
                    <a:pos x="12" y="0"/>
                  </a:cxn>
                </a:cxnLst>
                <a:rect l="0" t="0" r="r" b="b"/>
                <a:pathLst>
                  <a:path w="45" h="44">
                    <a:moveTo>
                      <a:pt x="12" y="0"/>
                    </a:moveTo>
                    <a:lnTo>
                      <a:pt x="23" y="21"/>
                    </a:lnTo>
                    <a:lnTo>
                      <a:pt x="45" y="32"/>
                    </a:lnTo>
                    <a:lnTo>
                      <a:pt x="30" y="34"/>
                    </a:lnTo>
                    <a:lnTo>
                      <a:pt x="13" y="38"/>
                    </a:lnTo>
                    <a:lnTo>
                      <a:pt x="0" y="44"/>
                    </a:lnTo>
                    <a:lnTo>
                      <a:pt x="6" y="30"/>
                    </a:lnTo>
                    <a:lnTo>
                      <a:pt x="10" y="15"/>
                    </a:ln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5" name="Line 305"/>
              <p:cNvSpPr>
                <a:spLocks noChangeShapeType="1"/>
              </p:cNvSpPr>
              <p:nvPr/>
            </p:nvSpPr>
            <p:spPr bwMode="auto">
              <a:xfrm flipH="1" flipV="1">
                <a:off x="5541703" y="3659960"/>
                <a:ext cx="168702" cy="16539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6" name="Freeform 306"/>
              <p:cNvSpPr>
                <a:spLocks/>
              </p:cNvSpPr>
              <p:nvPr/>
            </p:nvSpPr>
            <p:spPr bwMode="auto">
              <a:xfrm>
                <a:off x="5505316" y="3626881"/>
                <a:ext cx="76081" cy="74427"/>
              </a:xfrm>
              <a:custGeom>
                <a:avLst/>
                <a:gdLst/>
                <a:ahLst/>
                <a:cxnLst>
                  <a:cxn ang="0">
                    <a:pos x="0" y="0"/>
                  </a:cxn>
                  <a:cxn ang="0">
                    <a:pos x="16" y="6"/>
                  </a:cxn>
                  <a:cxn ang="0">
                    <a:pos x="31" y="11"/>
                  </a:cxn>
                  <a:cxn ang="0">
                    <a:pos x="46" y="13"/>
                  </a:cxn>
                  <a:cxn ang="0">
                    <a:pos x="25" y="23"/>
                  </a:cxn>
                  <a:cxn ang="0">
                    <a:pos x="14" y="45"/>
                  </a:cxn>
                  <a:cxn ang="0">
                    <a:pos x="11" y="29"/>
                  </a:cxn>
                  <a:cxn ang="0">
                    <a:pos x="6" y="14"/>
                  </a:cxn>
                  <a:cxn ang="0">
                    <a:pos x="0" y="0"/>
                  </a:cxn>
                </a:cxnLst>
                <a:rect l="0" t="0" r="r" b="b"/>
                <a:pathLst>
                  <a:path w="46" h="45">
                    <a:moveTo>
                      <a:pt x="0" y="0"/>
                    </a:moveTo>
                    <a:lnTo>
                      <a:pt x="16" y="6"/>
                    </a:lnTo>
                    <a:lnTo>
                      <a:pt x="31" y="11"/>
                    </a:lnTo>
                    <a:lnTo>
                      <a:pt x="46" y="13"/>
                    </a:lnTo>
                    <a:lnTo>
                      <a:pt x="25" y="23"/>
                    </a:lnTo>
                    <a:lnTo>
                      <a:pt x="14" y="45"/>
                    </a:lnTo>
                    <a:lnTo>
                      <a:pt x="11" y="29"/>
                    </a:lnTo>
                    <a:lnTo>
                      <a:pt x="6"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7" name="Line 307"/>
              <p:cNvSpPr>
                <a:spLocks noChangeShapeType="1"/>
              </p:cNvSpPr>
              <p:nvPr/>
            </p:nvSpPr>
            <p:spPr bwMode="auto">
              <a:xfrm flipV="1">
                <a:off x="5917147" y="3722809"/>
                <a:ext cx="147200"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8" name="Freeform 308"/>
              <p:cNvSpPr>
                <a:spLocks/>
              </p:cNvSpPr>
              <p:nvPr/>
            </p:nvSpPr>
            <p:spPr bwMode="auto">
              <a:xfrm>
                <a:off x="6021345" y="3688077"/>
                <a:ext cx="76081" cy="76081"/>
              </a:xfrm>
              <a:custGeom>
                <a:avLst/>
                <a:gdLst/>
                <a:ahLst/>
                <a:cxnLst>
                  <a:cxn ang="0">
                    <a:pos x="46" y="0"/>
                  </a:cxn>
                  <a:cxn ang="0">
                    <a:pos x="40" y="15"/>
                  </a:cxn>
                  <a:cxn ang="0">
                    <a:pos x="35" y="31"/>
                  </a:cxn>
                  <a:cxn ang="0">
                    <a:pos x="33" y="46"/>
                  </a:cxn>
                  <a:cxn ang="0">
                    <a:pos x="23" y="24"/>
                  </a:cxn>
                  <a:cxn ang="0">
                    <a:pos x="0" y="14"/>
                  </a:cxn>
                  <a:cxn ang="0">
                    <a:pos x="15" y="11"/>
                  </a:cxn>
                  <a:cxn ang="0">
                    <a:pos x="32" y="6"/>
                  </a:cxn>
                  <a:cxn ang="0">
                    <a:pos x="46" y="0"/>
                  </a:cxn>
                </a:cxnLst>
                <a:rect l="0" t="0" r="r" b="b"/>
                <a:pathLst>
                  <a:path w="46" h="46">
                    <a:moveTo>
                      <a:pt x="46" y="0"/>
                    </a:moveTo>
                    <a:lnTo>
                      <a:pt x="40" y="15"/>
                    </a:lnTo>
                    <a:lnTo>
                      <a:pt x="35" y="31"/>
                    </a:lnTo>
                    <a:lnTo>
                      <a:pt x="33" y="46"/>
                    </a:lnTo>
                    <a:lnTo>
                      <a:pt x="23" y="24"/>
                    </a:lnTo>
                    <a:lnTo>
                      <a:pt x="0" y="14"/>
                    </a:lnTo>
                    <a:lnTo>
                      <a:pt x="15" y="11"/>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9" name="Line 309"/>
              <p:cNvSpPr>
                <a:spLocks noChangeShapeType="1"/>
              </p:cNvSpPr>
              <p:nvPr/>
            </p:nvSpPr>
            <p:spPr bwMode="auto">
              <a:xfrm>
                <a:off x="5912185" y="4749905"/>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0" name="Freeform 310"/>
              <p:cNvSpPr>
                <a:spLocks/>
              </p:cNvSpPr>
              <p:nvPr/>
            </p:nvSpPr>
            <p:spPr bwMode="auto">
              <a:xfrm>
                <a:off x="6113966" y="4711864"/>
                <a:ext cx="64504" cy="76081"/>
              </a:xfrm>
              <a:custGeom>
                <a:avLst/>
                <a:gdLst/>
                <a:ahLst/>
                <a:cxnLst>
                  <a:cxn ang="0">
                    <a:pos x="0" y="0"/>
                  </a:cxn>
                  <a:cxn ang="0">
                    <a:pos x="11" y="9"/>
                  </a:cxn>
                  <a:cxn ang="0">
                    <a:pos x="25" y="17"/>
                  </a:cxn>
                  <a:cxn ang="0">
                    <a:pos x="39" y="23"/>
                  </a:cxn>
                  <a:cxn ang="0">
                    <a:pos x="25" y="29"/>
                  </a:cxn>
                  <a:cxn ang="0">
                    <a:pos x="11" y="36"/>
                  </a:cxn>
                  <a:cxn ang="0">
                    <a:pos x="0" y="46"/>
                  </a:cxn>
                  <a:cxn ang="0">
                    <a:pos x="8" y="23"/>
                  </a:cxn>
                  <a:cxn ang="0">
                    <a:pos x="0" y="0"/>
                  </a:cxn>
                </a:cxnLst>
                <a:rect l="0" t="0" r="r" b="b"/>
                <a:pathLst>
                  <a:path w="39" h="46">
                    <a:moveTo>
                      <a:pt x="0" y="0"/>
                    </a:moveTo>
                    <a:lnTo>
                      <a:pt x="11" y="9"/>
                    </a:lnTo>
                    <a:lnTo>
                      <a:pt x="25" y="17"/>
                    </a:lnTo>
                    <a:lnTo>
                      <a:pt x="39" y="23"/>
                    </a:lnTo>
                    <a:lnTo>
                      <a:pt x="25" y="29"/>
                    </a:lnTo>
                    <a:lnTo>
                      <a:pt x="11" y="36"/>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1" name="Line 311"/>
              <p:cNvSpPr>
                <a:spLocks noChangeShapeType="1"/>
              </p:cNvSpPr>
              <p:nvPr/>
            </p:nvSpPr>
            <p:spPr bwMode="auto">
              <a:xfrm>
                <a:off x="5877453" y="4832602"/>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2" name="Freeform 312"/>
              <p:cNvSpPr>
                <a:spLocks/>
              </p:cNvSpPr>
              <p:nvPr/>
            </p:nvSpPr>
            <p:spPr bwMode="auto">
              <a:xfrm>
                <a:off x="5979997" y="4933492"/>
                <a:ext cx="76081" cy="72773"/>
              </a:xfrm>
              <a:custGeom>
                <a:avLst/>
                <a:gdLst/>
                <a:ahLst/>
                <a:cxnLst>
                  <a:cxn ang="0">
                    <a:pos x="34" y="0"/>
                  </a:cxn>
                  <a:cxn ang="0">
                    <a:pos x="36" y="15"/>
                  </a:cxn>
                  <a:cxn ang="0">
                    <a:pos x="40" y="29"/>
                  </a:cxn>
                  <a:cxn ang="0">
                    <a:pos x="46" y="44"/>
                  </a:cxn>
                  <a:cxn ang="0">
                    <a:pos x="32" y="38"/>
                  </a:cxn>
                  <a:cxn ang="0">
                    <a:pos x="16" y="34"/>
                  </a:cxn>
                  <a:cxn ang="0">
                    <a:pos x="0" y="32"/>
                  </a:cxn>
                  <a:cxn ang="0">
                    <a:pos x="23" y="22"/>
                  </a:cxn>
                  <a:cxn ang="0">
                    <a:pos x="34" y="0"/>
                  </a:cxn>
                </a:cxnLst>
                <a:rect l="0" t="0" r="r" b="b"/>
                <a:pathLst>
                  <a:path w="46" h="44">
                    <a:moveTo>
                      <a:pt x="34" y="0"/>
                    </a:moveTo>
                    <a:lnTo>
                      <a:pt x="36" y="15"/>
                    </a:lnTo>
                    <a:lnTo>
                      <a:pt x="40" y="29"/>
                    </a:lnTo>
                    <a:lnTo>
                      <a:pt x="46" y="44"/>
                    </a:lnTo>
                    <a:lnTo>
                      <a:pt x="32" y="38"/>
                    </a:lnTo>
                    <a:lnTo>
                      <a:pt x="16" y="34"/>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3" name="Line 313"/>
              <p:cNvSpPr>
                <a:spLocks noChangeShapeType="1"/>
              </p:cNvSpPr>
              <p:nvPr/>
            </p:nvSpPr>
            <p:spPr bwMode="auto">
              <a:xfrm flipV="1">
                <a:off x="5917147" y="4520008"/>
                <a:ext cx="147200"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4" name="Freeform 314"/>
              <p:cNvSpPr>
                <a:spLocks/>
              </p:cNvSpPr>
              <p:nvPr/>
            </p:nvSpPr>
            <p:spPr bwMode="auto">
              <a:xfrm>
                <a:off x="6021345" y="4486929"/>
                <a:ext cx="76081" cy="72773"/>
              </a:xfrm>
              <a:custGeom>
                <a:avLst/>
                <a:gdLst/>
                <a:ahLst/>
                <a:cxnLst>
                  <a:cxn ang="0">
                    <a:pos x="46" y="0"/>
                  </a:cxn>
                  <a:cxn ang="0">
                    <a:pos x="40" y="15"/>
                  </a:cxn>
                  <a:cxn ang="0">
                    <a:pos x="35" y="29"/>
                  </a:cxn>
                  <a:cxn ang="0">
                    <a:pos x="33" y="44"/>
                  </a:cxn>
                  <a:cxn ang="0">
                    <a:pos x="23" y="23"/>
                  </a:cxn>
                  <a:cxn ang="0">
                    <a:pos x="0" y="12"/>
                  </a:cxn>
                  <a:cxn ang="0">
                    <a:pos x="15" y="10"/>
                  </a:cxn>
                  <a:cxn ang="0">
                    <a:pos x="32" y="6"/>
                  </a:cxn>
                  <a:cxn ang="0">
                    <a:pos x="46" y="0"/>
                  </a:cxn>
                </a:cxnLst>
                <a:rect l="0" t="0" r="r" b="b"/>
                <a:pathLst>
                  <a:path w="46" h="44">
                    <a:moveTo>
                      <a:pt x="46" y="0"/>
                    </a:moveTo>
                    <a:lnTo>
                      <a:pt x="40" y="15"/>
                    </a:lnTo>
                    <a:lnTo>
                      <a:pt x="35" y="29"/>
                    </a:lnTo>
                    <a:lnTo>
                      <a:pt x="33" y="44"/>
                    </a:lnTo>
                    <a:lnTo>
                      <a:pt x="23" y="23"/>
                    </a:lnTo>
                    <a:lnTo>
                      <a:pt x="0" y="12"/>
                    </a:lnTo>
                    <a:lnTo>
                      <a:pt x="15" y="10"/>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5" name="Line 315"/>
              <p:cNvSpPr>
                <a:spLocks noChangeShapeType="1"/>
              </p:cNvSpPr>
              <p:nvPr/>
            </p:nvSpPr>
            <p:spPr bwMode="auto">
              <a:xfrm>
                <a:off x="5912185" y="317204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6" name="Freeform 316"/>
              <p:cNvSpPr>
                <a:spLocks/>
              </p:cNvSpPr>
              <p:nvPr/>
            </p:nvSpPr>
            <p:spPr bwMode="auto">
              <a:xfrm>
                <a:off x="6113966" y="3134007"/>
                <a:ext cx="64504" cy="74427"/>
              </a:xfrm>
              <a:custGeom>
                <a:avLst/>
                <a:gdLst/>
                <a:ahLst/>
                <a:cxnLst>
                  <a:cxn ang="0">
                    <a:pos x="0" y="0"/>
                  </a:cxn>
                  <a:cxn ang="0">
                    <a:pos x="11" y="10"/>
                  </a:cxn>
                  <a:cxn ang="0">
                    <a:pos x="25" y="17"/>
                  </a:cxn>
                  <a:cxn ang="0">
                    <a:pos x="39" y="23"/>
                  </a:cxn>
                  <a:cxn ang="0">
                    <a:pos x="11" y="36"/>
                  </a:cxn>
                  <a:cxn ang="0">
                    <a:pos x="0" y="45"/>
                  </a:cxn>
                  <a:cxn ang="0">
                    <a:pos x="8" y="23"/>
                  </a:cxn>
                  <a:cxn ang="0">
                    <a:pos x="0" y="0"/>
                  </a:cxn>
                </a:cxnLst>
                <a:rect l="0" t="0" r="r" b="b"/>
                <a:pathLst>
                  <a:path w="39" h="45">
                    <a:moveTo>
                      <a:pt x="0" y="0"/>
                    </a:moveTo>
                    <a:lnTo>
                      <a:pt x="11" y="10"/>
                    </a:lnTo>
                    <a:lnTo>
                      <a:pt x="25" y="17"/>
                    </a:lnTo>
                    <a:lnTo>
                      <a:pt x="39" y="23"/>
                    </a:lnTo>
                    <a:lnTo>
                      <a:pt x="11" y="36"/>
                    </a:lnTo>
                    <a:lnTo>
                      <a:pt x="0" y="45"/>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7" name="Line 317"/>
              <p:cNvSpPr>
                <a:spLocks noChangeShapeType="1"/>
              </p:cNvSpPr>
              <p:nvPr/>
            </p:nvSpPr>
            <p:spPr bwMode="auto">
              <a:xfrm>
                <a:off x="5877453" y="3253091"/>
                <a:ext cx="145547"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8" name="Freeform 318"/>
              <p:cNvSpPr>
                <a:spLocks/>
              </p:cNvSpPr>
              <p:nvPr/>
            </p:nvSpPr>
            <p:spPr bwMode="auto">
              <a:xfrm>
                <a:off x="5979997" y="3353981"/>
                <a:ext cx="76081" cy="74427"/>
              </a:xfrm>
              <a:custGeom>
                <a:avLst/>
                <a:gdLst/>
                <a:ahLst/>
                <a:cxnLst>
                  <a:cxn ang="0">
                    <a:pos x="34" y="0"/>
                  </a:cxn>
                  <a:cxn ang="0">
                    <a:pos x="36" y="16"/>
                  </a:cxn>
                  <a:cxn ang="0">
                    <a:pos x="40" y="31"/>
                  </a:cxn>
                  <a:cxn ang="0">
                    <a:pos x="46" y="45"/>
                  </a:cxn>
                  <a:cxn ang="0">
                    <a:pos x="32" y="40"/>
                  </a:cxn>
                  <a:cxn ang="0">
                    <a:pos x="16" y="35"/>
                  </a:cxn>
                  <a:cxn ang="0">
                    <a:pos x="0" y="32"/>
                  </a:cxn>
                  <a:cxn ang="0">
                    <a:pos x="23" y="22"/>
                  </a:cxn>
                  <a:cxn ang="0">
                    <a:pos x="34" y="0"/>
                  </a:cxn>
                </a:cxnLst>
                <a:rect l="0" t="0" r="r" b="b"/>
                <a:pathLst>
                  <a:path w="46" h="45">
                    <a:moveTo>
                      <a:pt x="34" y="0"/>
                    </a:moveTo>
                    <a:lnTo>
                      <a:pt x="36" y="16"/>
                    </a:lnTo>
                    <a:lnTo>
                      <a:pt x="40" y="31"/>
                    </a:lnTo>
                    <a:lnTo>
                      <a:pt x="46" y="45"/>
                    </a:lnTo>
                    <a:lnTo>
                      <a:pt x="32" y="40"/>
                    </a:lnTo>
                    <a:lnTo>
                      <a:pt x="16" y="35"/>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9" name="Line 319"/>
              <p:cNvSpPr>
                <a:spLocks noChangeShapeType="1"/>
              </p:cNvSpPr>
              <p:nvPr/>
            </p:nvSpPr>
            <p:spPr bwMode="auto">
              <a:xfrm flipV="1">
                <a:off x="5917147" y="2942150"/>
                <a:ext cx="147200"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0" name="Freeform 320"/>
              <p:cNvSpPr>
                <a:spLocks/>
              </p:cNvSpPr>
              <p:nvPr/>
            </p:nvSpPr>
            <p:spPr bwMode="auto">
              <a:xfrm>
                <a:off x="6021345" y="2907418"/>
                <a:ext cx="76081" cy="76081"/>
              </a:xfrm>
              <a:custGeom>
                <a:avLst/>
                <a:gdLst/>
                <a:ahLst/>
                <a:cxnLst>
                  <a:cxn ang="0">
                    <a:pos x="46" y="0"/>
                  </a:cxn>
                  <a:cxn ang="0">
                    <a:pos x="40" y="15"/>
                  </a:cxn>
                  <a:cxn ang="0">
                    <a:pos x="35" y="31"/>
                  </a:cxn>
                  <a:cxn ang="0">
                    <a:pos x="33" y="46"/>
                  </a:cxn>
                  <a:cxn ang="0">
                    <a:pos x="23" y="23"/>
                  </a:cxn>
                  <a:cxn ang="0">
                    <a:pos x="0" y="14"/>
                  </a:cxn>
                  <a:cxn ang="0">
                    <a:pos x="15" y="11"/>
                  </a:cxn>
                  <a:cxn ang="0">
                    <a:pos x="32" y="6"/>
                  </a:cxn>
                  <a:cxn ang="0">
                    <a:pos x="46" y="0"/>
                  </a:cxn>
                </a:cxnLst>
                <a:rect l="0" t="0" r="r" b="b"/>
                <a:pathLst>
                  <a:path w="46" h="46">
                    <a:moveTo>
                      <a:pt x="46" y="0"/>
                    </a:moveTo>
                    <a:lnTo>
                      <a:pt x="40" y="15"/>
                    </a:lnTo>
                    <a:lnTo>
                      <a:pt x="35" y="31"/>
                    </a:lnTo>
                    <a:lnTo>
                      <a:pt x="33" y="46"/>
                    </a:lnTo>
                    <a:lnTo>
                      <a:pt x="23" y="23"/>
                    </a:lnTo>
                    <a:lnTo>
                      <a:pt x="0" y="14"/>
                    </a:lnTo>
                    <a:lnTo>
                      <a:pt x="15" y="11"/>
                    </a:lnTo>
                    <a:lnTo>
                      <a:pt x="32"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1" name="Line 321"/>
              <p:cNvSpPr>
                <a:spLocks noChangeShapeType="1"/>
              </p:cNvSpPr>
              <p:nvPr/>
            </p:nvSpPr>
            <p:spPr bwMode="auto">
              <a:xfrm flipH="1">
                <a:off x="5553281" y="4022172"/>
                <a:ext cx="152162" cy="1488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2" name="Freeform 322"/>
              <p:cNvSpPr>
                <a:spLocks/>
              </p:cNvSpPr>
              <p:nvPr/>
            </p:nvSpPr>
            <p:spPr bwMode="auto">
              <a:xfrm>
                <a:off x="5518548" y="4129678"/>
                <a:ext cx="76081" cy="74427"/>
              </a:xfrm>
              <a:custGeom>
                <a:avLst/>
                <a:gdLst/>
                <a:ahLst/>
                <a:cxnLst>
                  <a:cxn ang="0">
                    <a:pos x="12" y="0"/>
                  </a:cxn>
                  <a:cxn ang="0">
                    <a:pos x="23" y="22"/>
                  </a:cxn>
                  <a:cxn ang="0">
                    <a:pos x="46" y="32"/>
                  </a:cxn>
                  <a:cxn ang="0">
                    <a:pos x="23" y="37"/>
                  </a:cxn>
                  <a:cxn ang="0">
                    <a:pos x="0" y="45"/>
                  </a:cxn>
                  <a:cxn ang="0">
                    <a:pos x="6" y="31"/>
                  </a:cxn>
                  <a:cxn ang="0">
                    <a:pos x="11" y="16"/>
                  </a:cxn>
                  <a:cxn ang="0">
                    <a:pos x="12" y="0"/>
                  </a:cxn>
                </a:cxnLst>
                <a:rect l="0" t="0" r="r" b="b"/>
                <a:pathLst>
                  <a:path w="46" h="45">
                    <a:moveTo>
                      <a:pt x="12" y="0"/>
                    </a:moveTo>
                    <a:lnTo>
                      <a:pt x="23" y="22"/>
                    </a:lnTo>
                    <a:lnTo>
                      <a:pt x="46" y="32"/>
                    </a:lnTo>
                    <a:lnTo>
                      <a:pt x="23" y="37"/>
                    </a:lnTo>
                    <a:lnTo>
                      <a:pt x="0" y="45"/>
                    </a:lnTo>
                    <a:lnTo>
                      <a:pt x="6" y="31"/>
                    </a:lnTo>
                    <a:lnTo>
                      <a:pt x="11" y="16"/>
                    </a:lnTo>
                    <a:lnTo>
                      <a:pt x="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3" name="Line 323"/>
              <p:cNvSpPr>
                <a:spLocks noChangeShapeType="1"/>
              </p:cNvSpPr>
              <p:nvPr/>
            </p:nvSpPr>
            <p:spPr bwMode="auto">
              <a:xfrm>
                <a:off x="5475546" y="3658306"/>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4" name="Freeform 324"/>
              <p:cNvSpPr>
                <a:spLocks/>
              </p:cNvSpPr>
              <p:nvPr/>
            </p:nvSpPr>
            <p:spPr bwMode="auto">
              <a:xfrm>
                <a:off x="5606207" y="3784005"/>
                <a:ext cx="76081" cy="76081"/>
              </a:xfrm>
              <a:custGeom>
                <a:avLst/>
                <a:gdLst/>
                <a:ahLst/>
                <a:cxnLst>
                  <a:cxn ang="0">
                    <a:pos x="32" y="0"/>
                  </a:cxn>
                  <a:cxn ang="0">
                    <a:pos x="36" y="15"/>
                  </a:cxn>
                  <a:cxn ang="0">
                    <a:pos x="40" y="31"/>
                  </a:cxn>
                  <a:cxn ang="0">
                    <a:pos x="46" y="46"/>
                  </a:cxn>
                  <a:cxn ang="0">
                    <a:pos x="31" y="40"/>
                  </a:cxn>
                  <a:cxn ang="0">
                    <a:pos x="16" y="35"/>
                  </a:cxn>
                  <a:cxn ang="0">
                    <a:pos x="0" y="32"/>
                  </a:cxn>
                  <a:cxn ang="0">
                    <a:pos x="22" y="23"/>
                  </a:cxn>
                  <a:cxn ang="0">
                    <a:pos x="32" y="0"/>
                  </a:cxn>
                </a:cxnLst>
                <a:rect l="0" t="0" r="r" b="b"/>
                <a:pathLst>
                  <a:path w="46" h="46">
                    <a:moveTo>
                      <a:pt x="32" y="0"/>
                    </a:moveTo>
                    <a:lnTo>
                      <a:pt x="36" y="15"/>
                    </a:lnTo>
                    <a:lnTo>
                      <a:pt x="40" y="31"/>
                    </a:lnTo>
                    <a:lnTo>
                      <a:pt x="46" y="46"/>
                    </a:lnTo>
                    <a:lnTo>
                      <a:pt x="31" y="40"/>
                    </a:lnTo>
                    <a:lnTo>
                      <a:pt x="16" y="35"/>
                    </a:lnTo>
                    <a:lnTo>
                      <a:pt x="0" y="32"/>
                    </a:lnTo>
                    <a:lnTo>
                      <a:pt x="22"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5" name="Line 325"/>
              <p:cNvSpPr>
                <a:spLocks noChangeShapeType="1"/>
              </p:cNvSpPr>
              <p:nvPr/>
            </p:nvSpPr>
            <p:spPr bwMode="auto">
              <a:xfrm flipH="1" flipV="1">
                <a:off x="4676693" y="4468735"/>
                <a:ext cx="170356" cy="163740"/>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6" name="Freeform 326"/>
              <p:cNvSpPr>
                <a:spLocks/>
              </p:cNvSpPr>
              <p:nvPr/>
            </p:nvSpPr>
            <p:spPr bwMode="auto">
              <a:xfrm>
                <a:off x="4641961" y="4434003"/>
                <a:ext cx="77735" cy="76081"/>
              </a:xfrm>
              <a:custGeom>
                <a:avLst/>
                <a:gdLst/>
                <a:ahLst/>
                <a:cxnLst>
                  <a:cxn ang="0">
                    <a:pos x="0" y="0"/>
                  </a:cxn>
                  <a:cxn ang="0">
                    <a:pos x="23" y="9"/>
                  </a:cxn>
                  <a:cxn ang="0">
                    <a:pos x="47" y="13"/>
                  </a:cxn>
                  <a:cxn ang="0">
                    <a:pos x="25" y="24"/>
                  </a:cxn>
                  <a:cxn ang="0">
                    <a:pos x="14" y="46"/>
                  </a:cxn>
                  <a:cxn ang="0">
                    <a:pos x="11" y="30"/>
                  </a:cxn>
                  <a:cxn ang="0">
                    <a:pos x="6" y="15"/>
                  </a:cxn>
                  <a:cxn ang="0">
                    <a:pos x="0" y="0"/>
                  </a:cxn>
                </a:cxnLst>
                <a:rect l="0" t="0" r="r" b="b"/>
                <a:pathLst>
                  <a:path w="47" h="46">
                    <a:moveTo>
                      <a:pt x="0" y="0"/>
                    </a:moveTo>
                    <a:lnTo>
                      <a:pt x="23" y="9"/>
                    </a:lnTo>
                    <a:lnTo>
                      <a:pt x="47" y="13"/>
                    </a:lnTo>
                    <a:lnTo>
                      <a:pt x="25" y="24"/>
                    </a:lnTo>
                    <a:lnTo>
                      <a:pt x="14" y="46"/>
                    </a:lnTo>
                    <a:lnTo>
                      <a:pt x="11" y="30"/>
                    </a:lnTo>
                    <a:lnTo>
                      <a:pt x="6"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7" name="Line 327"/>
              <p:cNvSpPr>
                <a:spLocks noChangeShapeType="1"/>
              </p:cNvSpPr>
              <p:nvPr/>
            </p:nvSpPr>
            <p:spPr bwMode="auto">
              <a:xfrm flipV="1">
                <a:off x="4225168" y="4503468"/>
                <a:ext cx="143893" cy="14223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8" name="Freeform 328"/>
              <p:cNvSpPr>
                <a:spLocks/>
              </p:cNvSpPr>
              <p:nvPr/>
            </p:nvSpPr>
            <p:spPr bwMode="auto">
              <a:xfrm>
                <a:off x="4329366" y="4472043"/>
                <a:ext cx="76081" cy="74427"/>
              </a:xfrm>
              <a:custGeom>
                <a:avLst/>
                <a:gdLst/>
                <a:ahLst/>
                <a:cxnLst>
                  <a:cxn ang="0">
                    <a:pos x="46" y="0"/>
                  </a:cxn>
                  <a:cxn ang="0">
                    <a:pos x="36" y="23"/>
                  </a:cxn>
                  <a:cxn ang="0">
                    <a:pos x="32" y="45"/>
                  </a:cxn>
                  <a:cxn ang="0">
                    <a:pos x="23" y="23"/>
                  </a:cxn>
                  <a:cxn ang="0">
                    <a:pos x="0" y="12"/>
                  </a:cxn>
                  <a:cxn ang="0">
                    <a:pos x="15" y="10"/>
                  </a:cxn>
                  <a:cxn ang="0">
                    <a:pos x="30" y="6"/>
                  </a:cxn>
                  <a:cxn ang="0">
                    <a:pos x="46" y="0"/>
                  </a:cxn>
                </a:cxnLst>
                <a:rect l="0" t="0" r="r" b="b"/>
                <a:pathLst>
                  <a:path w="46" h="45">
                    <a:moveTo>
                      <a:pt x="46" y="0"/>
                    </a:moveTo>
                    <a:lnTo>
                      <a:pt x="36" y="23"/>
                    </a:lnTo>
                    <a:lnTo>
                      <a:pt x="32" y="45"/>
                    </a:lnTo>
                    <a:lnTo>
                      <a:pt x="23" y="23"/>
                    </a:lnTo>
                    <a:lnTo>
                      <a:pt x="0" y="12"/>
                    </a:lnTo>
                    <a:lnTo>
                      <a:pt x="15" y="10"/>
                    </a:lnTo>
                    <a:lnTo>
                      <a:pt x="30"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9" name="Line 329"/>
              <p:cNvSpPr>
                <a:spLocks noChangeShapeType="1"/>
              </p:cNvSpPr>
              <p:nvPr/>
            </p:nvSpPr>
            <p:spPr bwMode="auto">
              <a:xfrm flipV="1">
                <a:off x="5038906" y="4496852"/>
                <a:ext cx="143893" cy="14058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0" name="Freeform 330"/>
              <p:cNvSpPr>
                <a:spLocks/>
              </p:cNvSpPr>
              <p:nvPr/>
            </p:nvSpPr>
            <p:spPr bwMode="auto">
              <a:xfrm>
                <a:off x="5141450" y="4463774"/>
                <a:ext cx="76081" cy="72773"/>
              </a:xfrm>
              <a:custGeom>
                <a:avLst/>
                <a:gdLst/>
                <a:ahLst/>
                <a:cxnLst>
                  <a:cxn ang="0">
                    <a:pos x="46" y="0"/>
                  </a:cxn>
                  <a:cxn ang="0">
                    <a:pos x="40" y="15"/>
                  </a:cxn>
                  <a:cxn ang="0">
                    <a:pos x="36" y="29"/>
                  </a:cxn>
                  <a:cxn ang="0">
                    <a:pos x="34" y="44"/>
                  </a:cxn>
                  <a:cxn ang="0">
                    <a:pos x="23" y="23"/>
                  </a:cxn>
                  <a:cxn ang="0">
                    <a:pos x="0" y="12"/>
                  </a:cxn>
                  <a:cxn ang="0">
                    <a:pos x="16" y="11"/>
                  </a:cxn>
                  <a:cxn ang="0">
                    <a:pos x="31" y="6"/>
                  </a:cxn>
                  <a:cxn ang="0">
                    <a:pos x="46" y="0"/>
                  </a:cxn>
                </a:cxnLst>
                <a:rect l="0" t="0" r="r" b="b"/>
                <a:pathLst>
                  <a:path w="46" h="44">
                    <a:moveTo>
                      <a:pt x="46" y="0"/>
                    </a:moveTo>
                    <a:lnTo>
                      <a:pt x="40" y="15"/>
                    </a:lnTo>
                    <a:lnTo>
                      <a:pt x="36" y="29"/>
                    </a:lnTo>
                    <a:lnTo>
                      <a:pt x="34" y="44"/>
                    </a:lnTo>
                    <a:lnTo>
                      <a:pt x="23" y="23"/>
                    </a:lnTo>
                    <a:lnTo>
                      <a:pt x="0" y="12"/>
                    </a:lnTo>
                    <a:lnTo>
                      <a:pt x="16" y="11"/>
                    </a:lnTo>
                    <a:lnTo>
                      <a:pt x="31" y="6"/>
                    </a:lnTo>
                    <a:lnTo>
                      <a:pt x="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1" name="Line 331"/>
              <p:cNvSpPr>
                <a:spLocks noChangeShapeType="1"/>
              </p:cNvSpPr>
              <p:nvPr/>
            </p:nvSpPr>
            <p:spPr bwMode="auto">
              <a:xfrm>
                <a:off x="4612190" y="4463774"/>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2" name="Freeform 332"/>
              <p:cNvSpPr>
                <a:spLocks/>
              </p:cNvSpPr>
              <p:nvPr/>
            </p:nvSpPr>
            <p:spPr bwMode="auto">
              <a:xfrm>
                <a:off x="4742851" y="4592781"/>
                <a:ext cx="76081" cy="72773"/>
              </a:xfrm>
              <a:custGeom>
                <a:avLst/>
                <a:gdLst/>
                <a:ahLst/>
                <a:cxnLst>
                  <a:cxn ang="0">
                    <a:pos x="32" y="0"/>
                  </a:cxn>
                  <a:cxn ang="0">
                    <a:pos x="35" y="15"/>
                  </a:cxn>
                  <a:cxn ang="0">
                    <a:pos x="40" y="30"/>
                  </a:cxn>
                  <a:cxn ang="0">
                    <a:pos x="46" y="44"/>
                  </a:cxn>
                  <a:cxn ang="0">
                    <a:pos x="23" y="37"/>
                  </a:cxn>
                  <a:cxn ang="0">
                    <a:pos x="0" y="32"/>
                  </a:cxn>
                  <a:cxn ang="0">
                    <a:pos x="23" y="21"/>
                  </a:cxn>
                  <a:cxn ang="0">
                    <a:pos x="32" y="0"/>
                  </a:cxn>
                </a:cxnLst>
                <a:rect l="0" t="0" r="r" b="b"/>
                <a:pathLst>
                  <a:path w="46" h="44">
                    <a:moveTo>
                      <a:pt x="32" y="0"/>
                    </a:moveTo>
                    <a:lnTo>
                      <a:pt x="35" y="15"/>
                    </a:lnTo>
                    <a:lnTo>
                      <a:pt x="40" y="30"/>
                    </a:lnTo>
                    <a:lnTo>
                      <a:pt x="46" y="44"/>
                    </a:lnTo>
                    <a:lnTo>
                      <a:pt x="23" y="37"/>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3" name="Line 333"/>
              <p:cNvSpPr>
                <a:spLocks noChangeShapeType="1"/>
              </p:cNvSpPr>
              <p:nvPr/>
            </p:nvSpPr>
            <p:spPr bwMode="auto">
              <a:xfrm flipH="1" flipV="1">
                <a:off x="5541703" y="4455504"/>
                <a:ext cx="168702"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4" name="Freeform 334"/>
              <p:cNvSpPr>
                <a:spLocks/>
              </p:cNvSpPr>
              <p:nvPr/>
            </p:nvSpPr>
            <p:spPr bwMode="auto">
              <a:xfrm>
                <a:off x="5505316" y="4424079"/>
                <a:ext cx="76081" cy="72773"/>
              </a:xfrm>
              <a:custGeom>
                <a:avLst/>
                <a:gdLst/>
                <a:ahLst/>
                <a:cxnLst>
                  <a:cxn ang="0">
                    <a:pos x="0" y="0"/>
                  </a:cxn>
                  <a:cxn ang="0">
                    <a:pos x="16" y="6"/>
                  </a:cxn>
                  <a:cxn ang="0">
                    <a:pos x="31" y="10"/>
                  </a:cxn>
                  <a:cxn ang="0">
                    <a:pos x="46" y="12"/>
                  </a:cxn>
                  <a:cxn ang="0">
                    <a:pos x="25" y="22"/>
                  </a:cxn>
                  <a:cxn ang="0">
                    <a:pos x="14" y="44"/>
                  </a:cxn>
                  <a:cxn ang="0">
                    <a:pos x="10" y="22"/>
                  </a:cxn>
                  <a:cxn ang="0">
                    <a:pos x="0" y="0"/>
                  </a:cxn>
                </a:cxnLst>
                <a:rect l="0" t="0" r="r" b="b"/>
                <a:pathLst>
                  <a:path w="46" h="44">
                    <a:moveTo>
                      <a:pt x="0" y="0"/>
                    </a:moveTo>
                    <a:lnTo>
                      <a:pt x="16" y="6"/>
                    </a:lnTo>
                    <a:lnTo>
                      <a:pt x="31" y="10"/>
                    </a:lnTo>
                    <a:lnTo>
                      <a:pt x="46" y="12"/>
                    </a:lnTo>
                    <a:lnTo>
                      <a:pt x="25" y="22"/>
                    </a:lnTo>
                    <a:lnTo>
                      <a:pt x="14" y="44"/>
                    </a:lnTo>
                    <a:lnTo>
                      <a:pt x="10"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5" name="Line 335"/>
              <p:cNvSpPr>
                <a:spLocks noChangeShapeType="1"/>
              </p:cNvSpPr>
              <p:nvPr/>
            </p:nvSpPr>
            <p:spPr bwMode="auto">
              <a:xfrm>
                <a:off x="5475546" y="4453850"/>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6" name="Freeform 336"/>
              <p:cNvSpPr>
                <a:spLocks/>
              </p:cNvSpPr>
              <p:nvPr/>
            </p:nvSpPr>
            <p:spPr bwMode="auto">
              <a:xfrm>
                <a:off x="5606207" y="4579549"/>
                <a:ext cx="76081" cy="76081"/>
              </a:xfrm>
              <a:custGeom>
                <a:avLst/>
                <a:gdLst/>
                <a:ahLst/>
                <a:cxnLst>
                  <a:cxn ang="0">
                    <a:pos x="32" y="0"/>
                  </a:cxn>
                  <a:cxn ang="0">
                    <a:pos x="36" y="16"/>
                  </a:cxn>
                  <a:cxn ang="0">
                    <a:pos x="40" y="31"/>
                  </a:cxn>
                  <a:cxn ang="0">
                    <a:pos x="46" y="46"/>
                  </a:cxn>
                  <a:cxn ang="0">
                    <a:pos x="31" y="40"/>
                  </a:cxn>
                  <a:cxn ang="0">
                    <a:pos x="16" y="35"/>
                  </a:cxn>
                  <a:cxn ang="0">
                    <a:pos x="0" y="32"/>
                  </a:cxn>
                  <a:cxn ang="0">
                    <a:pos x="22" y="23"/>
                  </a:cxn>
                  <a:cxn ang="0">
                    <a:pos x="32" y="0"/>
                  </a:cxn>
                </a:cxnLst>
                <a:rect l="0" t="0" r="r" b="b"/>
                <a:pathLst>
                  <a:path w="46" h="46">
                    <a:moveTo>
                      <a:pt x="32" y="0"/>
                    </a:moveTo>
                    <a:lnTo>
                      <a:pt x="36" y="16"/>
                    </a:lnTo>
                    <a:lnTo>
                      <a:pt x="40" y="31"/>
                    </a:lnTo>
                    <a:lnTo>
                      <a:pt x="46" y="46"/>
                    </a:lnTo>
                    <a:lnTo>
                      <a:pt x="31" y="40"/>
                    </a:lnTo>
                    <a:lnTo>
                      <a:pt x="16" y="35"/>
                    </a:lnTo>
                    <a:lnTo>
                      <a:pt x="0" y="32"/>
                    </a:lnTo>
                    <a:lnTo>
                      <a:pt x="22" y="23"/>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7" name="Line 337"/>
              <p:cNvSpPr>
                <a:spLocks noChangeShapeType="1"/>
              </p:cNvSpPr>
              <p:nvPr/>
            </p:nvSpPr>
            <p:spPr bwMode="auto">
              <a:xfrm>
                <a:off x="4253285" y="4693671"/>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8" name="Freeform 338"/>
              <p:cNvSpPr>
                <a:spLocks/>
              </p:cNvSpPr>
              <p:nvPr/>
            </p:nvSpPr>
            <p:spPr bwMode="auto">
              <a:xfrm>
                <a:off x="4761044" y="4658938"/>
                <a:ext cx="62850" cy="72773"/>
              </a:xfrm>
              <a:custGeom>
                <a:avLst/>
                <a:gdLst/>
                <a:ahLst/>
                <a:cxnLst>
                  <a:cxn ang="0">
                    <a:pos x="0" y="0"/>
                  </a:cxn>
                  <a:cxn ang="0">
                    <a:pos x="11" y="9"/>
                  </a:cxn>
                  <a:cxn ang="0">
                    <a:pos x="38" y="21"/>
                  </a:cxn>
                  <a:cxn ang="0">
                    <a:pos x="24" y="27"/>
                  </a:cxn>
                  <a:cxn ang="0">
                    <a:pos x="11" y="35"/>
                  </a:cxn>
                  <a:cxn ang="0">
                    <a:pos x="0" y="44"/>
                  </a:cxn>
                  <a:cxn ang="0">
                    <a:pos x="8" y="21"/>
                  </a:cxn>
                  <a:cxn ang="0">
                    <a:pos x="0" y="0"/>
                  </a:cxn>
                </a:cxnLst>
                <a:rect l="0" t="0" r="r" b="b"/>
                <a:pathLst>
                  <a:path w="38" h="44">
                    <a:moveTo>
                      <a:pt x="0" y="0"/>
                    </a:moveTo>
                    <a:lnTo>
                      <a:pt x="11" y="9"/>
                    </a:lnTo>
                    <a:lnTo>
                      <a:pt x="38" y="21"/>
                    </a:lnTo>
                    <a:lnTo>
                      <a:pt x="24" y="27"/>
                    </a:lnTo>
                    <a:lnTo>
                      <a:pt x="11" y="35"/>
                    </a:lnTo>
                    <a:lnTo>
                      <a:pt x="0" y="44"/>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9" name="Line 339"/>
              <p:cNvSpPr>
                <a:spLocks noChangeShapeType="1"/>
              </p:cNvSpPr>
              <p:nvPr/>
            </p:nvSpPr>
            <p:spPr bwMode="auto">
              <a:xfrm flipH="1">
                <a:off x="4292980" y="4749905"/>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0" name="Freeform 340"/>
              <p:cNvSpPr>
                <a:spLocks/>
              </p:cNvSpPr>
              <p:nvPr/>
            </p:nvSpPr>
            <p:spPr bwMode="auto">
              <a:xfrm>
                <a:off x="4245016" y="4711864"/>
                <a:ext cx="66158" cy="76081"/>
              </a:xfrm>
              <a:custGeom>
                <a:avLst/>
                <a:gdLst/>
                <a:ahLst/>
                <a:cxnLst>
                  <a:cxn ang="0">
                    <a:pos x="40" y="0"/>
                  </a:cxn>
                  <a:cxn ang="0">
                    <a:pos x="32" y="23"/>
                  </a:cxn>
                  <a:cxn ang="0">
                    <a:pos x="40" y="46"/>
                  </a:cxn>
                  <a:cxn ang="0">
                    <a:pos x="22" y="32"/>
                  </a:cxn>
                  <a:cxn ang="0">
                    <a:pos x="0" y="23"/>
                  </a:cxn>
                  <a:cxn ang="0">
                    <a:pos x="14" y="17"/>
                  </a:cxn>
                  <a:cxn ang="0">
                    <a:pos x="29" y="9"/>
                  </a:cxn>
                  <a:cxn ang="0">
                    <a:pos x="40" y="0"/>
                  </a:cxn>
                </a:cxnLst>
                <a:rect l="0" t="0" r="r" b="b"/>
                <a:pathLst>
                  <a:path w="40" h="46">
                    <a:moveTo>
                      <a:pt x="40" y="0"/>
                    </a:moveTo>
                    <a:lnTo>
                      <a:pt x="32" y="23"/>
                    </a:lnTo>
                    <a:lnTo>
                      <a:pt x="40" y="46"/>
                    </a:lnTo>
                    <a:lnTo>
                      <a:pt x="22" y="32"/>
                    </a:lnTo>
                    <a:lnTo>
                      <a:pt x="0" y="23"/>
                    </a:lnTo>
                    <a:lnTo>
                      <a:pt x="14" y="17"/>
                    </a:lnTo>
                    <a:lnTo>
                      <a:pt x="29" y="9"/>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1" name="Line 341"/>
              <p:cNvSpPr>
                <a:spLocks noChangeShapeType="1"/>
              </p:cNvSpPr>
              <p:nvPr/>
            </p:nvSpPr>
            <p:spPr bwMode="auto">
              <a:xfrm>
                <a:off x="5116641" y="4683747"/>
                <a:ext cx="52595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2" name="Freeform 342"/>
              <p:cNvSpPr>
                <a:spLocks/>
              </p:cNvSpPr>
              <p:nvPr/>
            </p:nvSpPr>
            <p:spPr bwMode="auto">
              <a:xfrm>
                <a:off x="5624400" y="4645707"/>
                <a:ext cx="62850" cy="76081"/>
              </a:xfrm>
              <a:custGeom>
                <a:avLst/>
                <a:gdLst/>
                <a:ahLst/>
                <a:cxnLst>
                  <a:cxn ang="0">
                    <a:pos x="0" y="0"/>
                  </a:cxn>
                  <a:cxn ang="0">
                    <a:pos x="11" y="9"/>
                  </a:cxn>
                  <a:cxn ang="0">
                    <a:pos x="25" y="17"/>
                  </a:cxn>
                  <a:cxn ang="0">
                    <a:pos x="38" y="23"/>
                  </a:cxn>
                  <a:cxn ang="0">
                    <a:pos x="25" y="29"/>
                  </a:cxn>
                  <a:cxn ang="0">
                    <a:pos x="11" y="37"/>
                  </a:cxn>
                  <a:cxn ang="0">
                    <a:pos x="0" y="46"/>
                  </a:cxn>
                  <a:cxn ang="0">
                    <a:pos x="8" y="23"/>
                  </a:cxn>
                  <a:cxn ang="0">
                    <a:pos x="0" y="0"/>
                  </a:cxn>
                </a:cxnLst>
                <a:rect l="0" t="0" r="r" b="b"/>
                <a:pathLst>
                  <a:path w="38" h="46">
                    <a:moveTo>
                      <a:pt x="0" y="0"/>
                    </a:moveTo>
                    <a:lnTo>
                      <a:pt x="11" y="9"/>
                    </a:lnTo>
                    <a:lnTo>
                      <a:pt x="25" y="17"/>
                    </a:lnTo>
                    <a:lnTo>
                      <a:pt x="38" y="23"/>
                    </a:lnTo>
                    <a:lnTo>
                      <a:pt x="25" y="29"/>
                    </a:lnTo>
                    <a:lnTo>
                      <a:pt x="11" y="37"/>
                    </a:lnTo>
                    <a:lnTo>
                      <a:pt x="0" y="46"/>
                    </a:lnTo>
                    <a:lnTo>
                      <a:pt x="8"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3" name="Line 343"/>
              <p:cNvSpPr>
                <a:spLocks noChangeShapeType="1"/>
              </p:cNvSpPr>
              <p:nvPr/>
            </p:nvSpPr>
            <p:spPr bwMode="auto">
              <a:xfrm flipH="1">
                <a:off x="5154682" y="4736674"/>
                <a:ext cx="52760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4" name="Freeform 344"/>
              <p:cNvSpPr>
                <a:spLocks/>
              </p:cNvSpPr>
              <p:nvPr/>
            </p:nvSpPr>
            <p:spPr bwMode="auto">
              <a:xfrm>
                <a:off x="5110025" y="4698633"/>
                <a:ext cx="64504" cy="76081"/>
              </a:xfrm>
              <a:custGeom>
                <a:avLst/>
                <a:gdLst/>
                <a:ahLst/>
                <a:cxnLst>
                  <a:cxn ang="0">
                    <a:pos x="39" y="0"/>
                  </a:cxn>
                  <a:cxn ang="0">
                    <a:pos x="32" y="23"/>
                  </a:cxn>
                  <a:cxn ang="0">
                    <a:pos x="39" y="46"/>
                  </a:cxn>
                  <a:cxn ang="0">
                    <a:pos x="21" y="34"/>
                  </a:cxn>
                  <a:cxn ang="0">
                    <a:pos x="0" y="23"/>
                  </a:cxn>
                  <a:cxn ang="0">
                    <a:pos x="21" y="14"/>
                  </a:cxn>
                  <a:cxn ang="0">
                    <a:pos x="39" y="0"/>
                  </a:cxn>
                </a:cxnLst>
                <a:rect l="0" t="0" r="r" b="b"/>
                <a:pathLst>
                  <a:path w="39" h="46">
                    <a:moveTo>
                      <a:pt x="39" y="0"/>
                    </a:moveTo>
                    <a:lnTo>
                      <a:pt x="32" y="23"/>
                    </a:lnTo>
                    <a:lnTo>
                      <a:pt x="39" y="46"/>
                    </a:lnTo>
                    <a:lnTo>
                      <a:pt x="21" y="34"/>
                    </a:lnTo>
                    <a:lnTo>
                      <a:pt x="0" y="23"/>
                    </a:lnTo>
                    <a:lnTo>
                      <a:pt x="21" y="14"/>
                    </a:lnTo>
                    <a:lnTo>
                      <a:pt x="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5" name="Freeform 345"/>
              <p:cNvSpPr>
                <a:spLocks noEditPoints="1"/>
              </p:cNvSpPr>
              <p:nvPr/>
            </p:nvSpPr>
            <p:spPr bwMode="auto">
              <a:xfrm>
                <a:off x="6267782" y="2861107"/>
                <a:ext cx="99236" cy="84351"/>
              </a:xfrm>
              <a:custGeom>
                <a:avLst/>
                <a:gdLst/>
                <a:ahLst/>
                <a:cxnLst>
                  <a:cxn ang="0">
                    <a:pos x="7" y="8"/>
                  </a:cxn>
                  <a:cxn ang="0">
                    <a:pos x="7" y="16"/>
                  </a:cxn>
                  <a:cxn ang="0">
                    <a:pos x="8" y="22"/>
                  </a:cxn>
                  <a:cxn ang="0">
                    <a:pos x="8" y="26"/>
                  </a:cxn>
                  <a:cxn ang="0">
                    <a:pos x="10" y="29"/>
                  </a:cxn>
                  <a:cxn ang="0">
                    <a:pos x="11" y="34"/>
                  </a:cxn>
                  <a:cxn ang="0">
                    <a:pos x="14" y="37"/>
                  </a:cxn>
                  <a:cxn ang="0">
                    <a:pos x="19" y="40"/>
                  </a:cxn>
                  <a:cxn ang="0">
                    <a:pos x="23" y="42"/>
                  </a:cxn>
                  <a:cxn ang="0">
                    <a:pos x="29" y="43"/>
                  </a:cxn>
                  <a:cxn ang="0">
                    <a:pos x="37" y="42"/>
                  </a:cxn>
                  <a:cxn ang="0">
                    <a:pos x="42" y="40"/>
                  </a:cxn>
                  <a:cxn ang="0">
                    <a:pos x="46" y="37"/>
                  </a:cxn>
                  <a:cxn ang="0">
                    <a:pos x="49" y="33"/>
                  </a:cxn>
                  <a:cxn ang="0">
                    <a:pos x="51" y="29"/>
                  </a:cxn>
                  <a:cxn ang="0">
                    <a:pos x="52" y="25"/>
                  </a:cxn>
                  <a:cxn ang="0">
                    <a:pos x="52" y="8"/>
                  </a:cxn>
                  <a:cxn ang="0">
                    <a:pos x="7" y="8"/>
                  </a:cxn>
                  <a:cxn ang="0">
                    <a:pos x="0" y="0"/>
                  </a:cxn>
                  <a:cxn ang="0">
                    <a:pos x="60" y="0"/>
                  </a:cxn>
                  <a:cxn ang="0">
                    <a:pos x="60" y="23"/>
                  </a:cxn>
                  <a:cxn ang="0">
                    <a:pos x="59" y="29"/>
                  </a:cxn>
                  <a:cxn ang="0">
                    <a:pos x="55" y="39"/>
                  </a:cxn>
                  <a:cxn ang="0">
                    <a:pos x="51" y="43"/>
                  </a:cxn>
                  <a:cxn ang="0">
                    <a:pos x="45" y="48"/>
                  </a:cxn>
                  <a:cxn ang="0">
                    <a:pos x="36" y="51"/>
                  </a:cxn>
                  <a:cxn ang="0">
                    <a:pos x="29" y="51"/>
                  </a:cxn>
                  <a:cxn ang="0">
                    <a:pos x="22" y="49"/>
                  </a:cxn>
                  <a:cxn ang="0">
                    <a:pos x="16" y="48"/>
                  </a:cxn>
                  <a:cxn ang="0">
                    <a:pos x="11" y="45"/>
                  </a:cxn>
                  <a:cxn ang="0">
                    <a:pos x="8" y="42"/>
                  </a:cxn>
                  <a:cxn ang="0">
                    <a:pos x="5" y="37"/>
                  </a:cxn>
                  <a:cxn ang="0">
                    <a:pos x="4" y="34"/>
                  </a:cxn>
                  <a:cxn ang="0">
                    <a:pos x="2" y="29"/>
                  </a:cxn>
                  <a:cxn ang="0">
                    <a:pos x="0" y="23"/>
                  </a:cxn>
                  <a:cxn ang="0">
                    <a:pos x="0" y="0"/>
                  </a:cxn>
                </a:cxnLst>
                <a:rect l="0" t="0" r="r" b="b"/>
                <a:pathLst>
                  <a:path w="60" h="51">
                    <a:moveTo>
                      <a:pt x="7" y="8"/>
                    </a:moveTo>
                    <a:lnTo>
                      <a:pt x="7" y="16"/>
                    </a:lnTo>
                    <a:lnTo>
                      <a:pt x="8" y="22"/>
                    </a:lnTo>
                    <a:lnTo>
                      <a:pt x="8" y="26"/>
                    </a:lnTo>
                    <a:lnTo>
                      <a:pt x="10" y="29"/>
                    </a:lnTo>
                    <a:lnTo>
                      <a:pt x="11" y="34"/>
                    </a:lnTo>
                    <a:lnTo>
                      <a:pt x="14" y="37"/>
                    </a:lnTo>
                    <a:lnTo>
                      <a:pt x="19" y="40"/>
                    </a:lnTo>
                    <a:lnTo>
                      <a:pt x="23" y="42"/>
                    </a:lnTo>
                    <a:lnTo>
                      <a:pt x="29" y="43"/>
                    </a:lnTo>
                    <a:lnTo>
                      <a:pt x="37" y="42"/>
                    </a:lnTo>
                    <a:lnTo>
                      <a:pt x="42" y="40"/>
                    </a:lnTo>
                    <a:lnTo>
                      <a:pt x="46" y="37"/>
                    </a:lnTo>
                    <a:lnTo>
                      <a:pt x="49" y="33"/>
                    </a:lnTo>
                    <a:lnTo>
                      <a:pt x="51" y="29"/>
                    </a:lnTo>
                    <a:lnTo>
                      <a:pt x="52" y="25"/>
                    </a:lnTo>
                    <a:lnTo>
                      <a:pt x="52" y="8"/>
                    </a:lnTo>
                    <a:lnTo>
                      <a:pt x="7" y="8"/>
                    </a:lnTo>
                    <a:close/>
                    <a:moveTo>
                      <a:pt x="0" y="0"/>
                    </a:moveTo>
                    <a:lnTo>
                      <a:pt x="60" y="0"/>
                    </a:lnTo>
                    <a:lnTo>
                      <a:pt x="60" y="23"/>
                    </a:lnTo>
                    <a:lnTo>
                      <a:pt x="59" y="29"/>
                    </a:lnTo>
                    <a:lnTo>
                      <a:pt x="55" y="39"/>
                    </a:lnTo>
                    <a:lnTo>
                      <a:pt x="51" y="43"/>
                    </a:lnTo>
                    <a:lnTo>
                      <a:pt x="45" y="48"/>
                    </a:lnTo>
                    <a:lnTo>
                      <a:pt x="36" y="51"/>
                    </a:lnTo>
                    <a:lnTo>
                      <a:pt x="29" y="51"/>
                    </a:lnTo>
                    <a:lnTo>
                      <a:pt x="22" y="49"/>
                    </a:lnTo>
                    <a:lnTo>
                      <a:pt x="16" y="48"/>
                    </a:lnTo>
                    <a:lnTo>
                      <a:pt x="11" y="45"/>
                    </a:lnTo>
                    <a:lnTo>
                      <a:pt x="8" y="42"/>
                    </a:lnTo>
                    <a:lnTo>
                      <a:pt x="5" y="37"/>
                    </a:lnTo>
                    <a:lnTo>
                      <a:pt x="4" y="34"/>
                    </a:lnTo>
                    <a:lnTo>
                      <a:pt x="2" y="29"/>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6" name="Freeform 346"/>
              <p:cNvSpPr>
                <a:spLocks/>
              </p:cNvSpPr>
              <p:nvPr/>
            </p:nvSpPr>
            <p:spPr bwMode="auto">
              <a:xfrm>
                <a:off x="6241319" y="2958690"/>
                <a:ext cx="100890" cy="69465"/>
              </a:xfrm>
              <a:custGeom>
                <a:avLst/>
                <a:gdLst/>
                <a:ahLst/>
                <a:cxnLst>
                  <a:cxn ang="0">
                    <a:pos x="61" y="0"/>
                  </a:cxn>
                  <a:cxn ang="0">
                    <a:pos x="61" y="7"/>
                  </a:cxn>
                  <a:cxn ang="0">
                    <a:pos x="29" y="21"/>
                  </a:cxn>
                  <a:cxn ang="0">
                    <a:pos x="61" y="35"/>
                  </a:cxn>
                  <a:cxn ang="0">
                    <a:pos x="61" y="42"/>
                  </a:cxn>
                  <a:cxn ang="0">
                    <a:pos x="0" y="16"/>
                  </a:cxn>
                  <a:cxn ang="0">
                    <a:pos x="0" y="9"/>
                  </a:cxn>
                  <a:cxn ang="0">
                    <a:pos x="18" y="16"/>
                  </a:cxn>
                  <a:cxn ang="0">
                    <a:pos x="61" y="0"/>
                  </a:cxn>
                </a:cxnLst>
                <a:rect l="0" t="0" r="r" b="b"/>
                <a:pathLst>
                  <a:path w="61" h="42">
                    <a:moveTo>
                      <a:pt x="61" y="0"/>
                    </a:moveTo>
                    <a:lnTo>
                      <a:pt x="61" y="7"/>
                    </a:lnTo>
                    <a:lnTo>
                      <a:pt x="29" y="21"/>
                    </a:lnTo>
                    <a:lnTo>
                      <a:pt x="61" y="35"/>
                    </a:lnTo>
                    <a:lnTo>
                      <a:pt x="61" y="42"/>
                    </a:lnTo>
                    <a:lnTo>
                      <a:pt x="0" y="16"/>
                    </a:lnTo>
                    <a:lnTo>
                      <a:pt x="0" y="9"/>
                    </a:lnTo>
                    <a:lnTo>
                      <a:pt x="18" y="16"/>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7" name="Freeform 347"/>
              <p:cNvSpPr>
                <a:spLocks/>
              </p:cNvSpPr>
              <p:nvPr/>
            </p:nvSpPr>
            <p:spPr bwMode="auto">
              <a:xfrm>
                <a:off x="6266128" y="3041387"/>
                <a:ext cx="104198" cy="76081"/>
              </a:xfrm>
              <a:custGeom>
                <a:avLst/>
                <a:gdLst/>
                <a:ahLst/>
                <a:cxnLst>
                  <a:cxn ang="0">
                    <a:pos x="5" y="0"/>
                  </a:cxn>
                  <a:cxn ang="0">
                    <a:pos x="15" y="0"/>
                  </a:cxn>
                  <a:cxn ang="0">
                    <a:pos x="15" y="1"/>
                  </a:cxn>
                  <a:cxn ang="0">
                    <a:pos x="9" y="11"/>
                  </a:cxn>
                  <a:cxn ang="0">
                    <a:pos x="8" y="17"/>
                  </a:cxn>
                  <a:cxn ang="0">
                    <a:pos x="8" y="27"/>
                  </a:cxn>
                  <a:cxn ang="0">
                    <a:pos x="11" y="34"/>
                  </a:cxn>
                  <a:cxn ang="0">
                    <a:pos x="14" y="37"/>
                  </a:cxn>
                  <a:cxn ang="0">
                    <a:pos x="17" y="38"/>
                  </a:cxn>
                  <a:cxn ang="0">
                    <a:pos x="20" y="38"/>
                  </a:cxn>
                  <a:cxn ang="0">
                    <a:pos x="24" y="34"/>
                  </a:cxn>
                  <a:cxn ang="0">
                    <a:pos x="27" y="27"/>
                  </a:cxn>
                  <a:cxn ang="0">
                    <a:pos x="27" y="20"/>
                  </a:cxn>
                  <a:cxn ang="0">
                    <a:pos x="29" y="17"/>
                  </a:cxn>
                  <a:cxn ang="0">
                    <a:pos x="30" y="11"/>
                  </a:cxn>
                  <a:cxn ang="0">
                    <a:pos x="32" y="8"/>
                  </a:cxn>
                  <a:cxn ang="0">
                    <a:pos x="37" y="3"/>
                  </a:cxn>
                  <a:cxn ang="0">
                    <a:pos x="41" y="1"/>
                  </a:cxn>
                  <a:cxn ang="0">
                    <a:pos x="44" y="0"/>
                  </a:cxn>
                  <a:cxn ang="0">
                    <a:pos x="50" y="1"/>
                  </a:cxn>
                  <a:cxn ang="0">
                    <a:pos x="53" y="3"/>
                  </a:cxn>
                  <a:cxn ang="0">
                    <a:pos x="58" y="8"/>
                  </a:cxn>
                  <a:cxn ang="0">
                    <a:pos x="61" y="17"/>
                  </a:cxn>
                  <a:cxn ang="0">
                    <a:pos x="63" y="23"/>
                  </a:cxn>
                  <a:cxn ang="0">
                    <a:pos x="61" y="29"/>
                  </a:cxn>
                  <a:cxn ang="0">
                    <a:pos x="61" y="35"/>
                  </a:cxn>
                  <a:cxn ang="0">
                    <a:pos x="58" y="44"/>
                  </a:cxn>
                  <a:cxn ang="0">
                    <a:pos x="49" y="44"/>
                  </a:cxn>
                  <a:cxn ang="0">
                    <a:pos x="49" y="43"/>
                  </a:cxn>
                  <a:cxn ang="0">
                    <a:pos x="52" y="40"/>
                  </a:cxn>
                  <a:cxn ang="0">
                    <a:pos x="53" y="34"/>
                  </a:cxn>
                  <a:cxn ang="0">
                    <a:pos x="55" y="29"/>
                  </a:cxn>
                  <a:cxn ang="0">
                    <a:pos x="55" y="17"/>
                  </a:cxn>
                  <a:cxn ang="0">
                    <a:pos x="52" y="12"/>
                  </a:cxn>
                  <a:cxn ang="0">
                    <a:pos x="49" y="9"/>
                  </a:cxn>
                  <a:cxn ang="0">
                    <a:pos x="43" y="9"/>
                  </a:cxn>
                  <a:cxn ang="0">
                    <a:pos x="40" y="11"/>
                  </a:cxn>
                  <a:cxn ang="0">
                    <a:pos x="38" y="12"/>
                  </a:cxn>
                  <a:cxn ang="0">
                    <a:pos x="38" y="15"/>
                  </a:cxn>
                  <a:cxn ang="0">
                    <a:pos x="37" y="18"/>
                  </a:cxn>
                  <a:cxn ang="0">
                    <a:pos x="37" y="20"/>
                  </a:cxn>
                  <a:cxn ang="0">
                    <a:pos x="35" y="24"/>
                  </a:cxn>
                  <a:cxn ang="0">
                    <a:pos x="35" y="29"/>
                  </a:cxn>
                  <a:cxn ang="0">
                    <a:pos x="34" y="32"/>
                  </a:cxn>
                  <a:cxn ang="0">
                    <a:pos x="32" y="38"/>
                  </a:cxn>
                  <a:cxn ang="0">
                    <a:pos x="29" y="43"/>
                  </a:cxn>
                  <a:cxn ang="0">
                    <a:pos x="23" y="46"/>
                  </a:cxn>
                  <a:cxn ang="0">
                    <a:pos x="15" y="46"/>
                  </a:cxn>
                  <a:cxn ang="0">
                    <a:pos x="9" y="43"/>
                  </a:cxn>
                  <a:cxn ang="0">
                    <a:pos x="3" y="37"/>
                  </a:cxn>
                  <a:cxn ang="0">
                    <a:pos x="1" y="32"/>
                  </a:cxn>
                  <a:cxn ang="0">
                    <a:pos x="1" y="27"/>
                  </a:cxn>
                  <a:cxn ang="0">
                    <a:pos x="0" y="23"/>
                  </a:cxn>
                  <a:cxn ang="0">
                    <a:pos x="0" y="17"/>
                  </a:cxn>
                  <a:cxn ang="0">
                    <a:pos x="1" y="11"/>
                  </a:cxn>
                  <a:cxn ang="0">
                    <a:pos x="3" y="6"/>
                  </a:cxn>
                  <a:cxn ang="0">
                    <a:pos x="5" y="0"/>
                  </a:cxn>
                </a:cxnLst>
                <a:rect l="0" t="0" r="r" b="b"/>
                <a:pathLst>
                  <a:path w="63" h="46">
                    <a:moveTo>
                      <a:pt x="5" y="0"/>
                    </a:moveTo>
                    <a:lnTo>
                      <a:pt x="15" y="0"/>
                    </a:lnTo>
                    <a:lnTo>
                      <a:pt x="15" y="1"/>
                    </a:lnTo>
                    <a:lnTo>
                      <a:pt x="9" y="11"/>
                    </a:lnTo>
                    <a:lnTo>
                      <a:pt x="8" y="17"/>
                    </a:lnTo>
                    <a:lnTo>
                      <a:pt x="8" y="27"/>
                    </a:lnTo>
                    <a:lnTo>
                      <a:pt x="11" y="34"/>
                    </a:lnTo>
                    <a:lnTo>
                      <a:pt x="14" y="37"/>
                    </a:lnTo>
                    <a:lnTo>
                      <a:pt x="17" y="38"/>
                    </a:lnTo>
                    <a:lnTo>
                      <a:pt x="20" y="38"/>
                    </a:lnTo>
                    <a:lnTo>
                      <a:pt x="24" y="34"/>
                    </a:lnTo>
                    <a:lnTo>
                      <a:pt x="27" y="27"/>
                    </a:lnTo>
                    <a:lnTo>
                      <a:pt x="27" y="20"/>
                    </a:lnTo>
                    <a:lnTo>
                      <a:pt x="29" y="17"/>
                    </a:lnTo>
                    <a:lnTo>
                      <a:pt x="30" y="11"/>
                    </a:lnTo>
                    <a:lnTo>
                      <a:pt x="32" y="8"/>
                    </a:lnTo>
                    <a:lnTo>
                      <a:pt x="37" y="3"/>
                    </a:lnTo>
                    <a:lnTo>
                      <a:pt x="41" y="1"/>
                    </a:lnTo>
                    <a:lnTo>
                      <a:pt x="44" y="0"/>
                    </a:lnTo>
                    <a:lnTo>
                      <a:pt x="50" y="1"/>
                    </a:lnTo>
                    <a:lnTo>
                      <a:pt x="53" y="3"/>
                    </a:lnTo>
                    <a:lnTo>
                      <a:pt x="58" y="8"/>
                    </a:lnTo>
                    <a:lnTo>
                      <a:pt x="61" y="17"/>
                    </a:lnTo>
                    <a:lnTo>
                      <a:pt x="63" y="23"/>
                    </a:lnTo>
                    <a:lnTo>
                      <a:pt x="61" y="29"/>
                    </a:lnTo>
                    <a:lnTo>
                      <a:pt x="61" y="35"/>
                    </a:lnTo>
                    <a:lnTo>
                      <a:pt x="58" y="44"/>
                    </a:lnTo>
                    <a:lnTo>
                      <a:pt x="49" y="44"/>
                    </a:lnTo>
                    <a:lnTo>
                      <a:pt x="49" y="43"/>
                    </a:lnTo>
                    <a:lnTo>
                      <a:pt x="52" y="40"/>
                    </a:lnTo>
                    <a:lnTo>
                      <a:pt x="53" y="34"/>
                    </a:lnTo>
                    <a:lnTo>
                      <a:pt x="55" y="29"/>
                    </a:lnTo>
                    <a:lnTo>
                      <a:pt x="55" y="17"/>
                    </a:lnTo>
                    <a:lnTo>
                      <a:pt x="52" y="12"/>
                    </a:lnTo>
                    <a:lnTo>
                      <a:pt x="49" y="9"/>
                    </a:lnTo>
                    <a:lnTo>
                      <a:pt x="43" y="9"/>
                    </a:lnTo>
                    <a:lnTo>
                      <a:pt x="40" y="11"/>
                    </a:lnTo>
                    <a:lnTo>
                      <a:pt x="38" y="12"/>
                    </a:lnTo>
                    <a:lnTo>
                      <a:pt x="38" y="15"/>
                    </a:lnTo>
                    <a:lnTo>
                      <a:pt x="37" y="18"/>
                    </a:lnTo>
                    <a:lnTo>
                      <a:pt x="37" y="20"/>
                    </a:lnTo>
                    <a:lnTo>
                      <a:pt x="35" y="24"/>
                    </a:lnTo>
                    <a:lnTo>
                      <a:pt x="35" y="29"/>
                    </a:lnTo>
                    <a:lnTo>
                      <a:pt x="34" y="32"/>
                    </a:lnTo>
                    <a:lnTo>
                      <a:pt x="32" y="38"/>
                    </a:lnTo>
                    <a:lnTo>
                      <a:pt x="29" y="43"/>
                    </a:lnTo>
                    <a:lnTo>
                      <a:pt x="23" y="46"/>
                    </a:lnTo>
                    <a:lnTo>
                      <a:pt x="15" y="46"/>
                    </a:lnTo>
                    <a:lnTo>
                      <a:pt x="9" y="43"/>
                    </a:lnTo>
                    <a:lnTo>
                      <a:pt x="3" y="37"/>
                    </a:lnTo>
                    <a:lnTo>
                      <a:pt x="1" y="32"/>
                    </a:lnTo>
                    <a:lnTo>
                      <a:pt x="1" y="27"/>
                    </a:lnTo>
                    <a:lnTo>
                      <a:pt x="0" y="23"/>
                    </a:lnTo>
                    <a:lnTo>
                      <a:pt x="0" y="17"/>
                    </a:lnTo>
                    <a:lnTo>
                      <a:pt x="1" y="11"/>
                    </a:lnTo>
                    <a:lnTo>
                      <a:pt x="3" y="6"/>
                    </a:lnTo>
                    <a:lnTo>
                      <a:pt x="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8" name="Freeform 348"/>
              <p:cNvSpPr>
                <a:spLocks/>
              </p:cNvSpPr>
              <p:nvPr/>
            </p:nvSpPr>
            <p:spPr bwMode="auto">
              <a:xfrm>
                <a:off x="6267782" y="3138969"/>
                <a:ext cx="99236" cy="64504"/>
              </a:xfrm>
              <a:custGeom>
                <a:avLst/>
                <a:gdLst/>
                <a:ahLst/>
                <a:cxnLst>
                  <a:cxn ang="0">
                    <a:pos x="0" y="0"/>
                  </a:cxn>
                  <a:cxn ang="0">
                    <a:pos x="60" y="0"/>
                  </a:cxn>
                  <a:cxn ang="0">
                    <a:pos x="60" y="39"/>
                  </a:cxn>
                  <a:cxn ang="0">
                    <a:pos x="52" y="39"/>
                  </a:cxn>
                  <a:cxn ang="0">
                    <a:pos x="52" y="8"/>
                  </a:cxn>
                  <a:cxn ang="0">
                    <a:pos x="37" y="8"/>
                  </a:cxn>
                  <a:cxn ang="0">
                    <a:pos x="37" y="39"/>
                  </a:cxn>
                  <a:cxn ang="0">
                    <a:pos x="29" y="39"/>
                  </a:cxn>
                  <a:cxn ang="0">
                    <a:pos x="29" y="8"/>
                  </a:cxn>
                  <a:cxn ang="0">
                    <a:pos x="8" y="8"/>
                  </a:cxn>
                  <a:cxn ang="0">
                    <a:pos x="8" y="39"/>
                  </a:cxn>
                  <a:cxn ang="0">
                    <a:pos x="0" y="39"/>
                  </a:cxn>
                  <a:cxn ang="0">
                    <a:pos x="0" y="0"/>
                  </a:cxn>
                </a:cxnLst>
                <a:rect l="0" t="0" r="r" b="b"/>
                <a:pathLst>
                  <a:path w="60" h="39">
                    <a:moveTo>
                      <a:pt x="0" y="0"/>
                    </a:moveTo>
                    <a:lnTo>
                      <a:pt x="60" y="0"/>
                    </a:lnTo>
                    <a:lnTo>
                      <a:pt x="60" y="39"/>
                    </a:lnTo>
                    <a:lnTo>
                      <a:pt x="52" y="39"/>
                    </a:lnTo>
                    <a:lnTo>
                      <a:pt x="52" y="8"/>
                    </a:lnTo>
                    <a:lnTo>
                      <a:pt x="37" y="8"/>
                    </a:lnTo>
                    <a:lnTo>
                      <a:pt x="37" y="39"/>
                    </a:lnTo>
                    <a:lnTo>
                      <a:pt x="29" y="39"/>
                    </a:lnTo>
                    <a:lnTo>
                      <a:pt x="29" y="8"/>
                    </a:lnTo>
                    <a:lnTo>
                      <a:pt x="8" y="8"/>
                    </a:lnTo>
                    <a:lnTo>
                      <a:pt x="8" y="39"/>
                    </a:lnTo>
                    <a:lnTo>
                      <a:pt x="0" y="3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9" name="Freeform 349"/>
              <p:cNvSpPr>
                <a:spLocks noEditPoints="1"/>
              </p:cNvSpPr>
              <p:nvPr/>
            </p:nvSpPr>
            <p:spPr bwMode="auto">
              <a:xfrm>
                <a:off x="6267782" y="3223320"/>
                <a:ext cx="99236" cy="82697"/>
              </a:xfrm>
              <a:custGeom>
                <a:avLst/>
                <a:gdLst/>
                <a:ahLst/>
                <a:cxnLst>
                  <a:cxn ang="0">
                    <a:pos x="31" y="9"/>
                  </a:cxn>
                  <a:cxn ang="0">
                    <a:pos x="31" y="23"/>
                  </a:cxn>
                  <a:cxn ang="0">
                    <a:pos x="33" y="26"/>
                  </a:cxn>
                  <a:cxn ang="0">
                    <a:pos x="37" y="30"/>
                  </a:cxn>
                  <a:cxn ang="0">
                    <a:pos x="40" y="30"/>
                  </a:cxn>
                  <a:cxn ang="0">
                    <a:pos x="43" y="32"/>
                  </a:cxn>
                  <a:cxn ang="0">
                    <a:pos x="46" y="30"/>
                  </a:cxn>
                  <a:cxn ang="0">
                    <a:pos x="48" y="30"/>
                  </a:cxn>
                  <a:cxn ang="0">
                    <a:pos x="52" y="26"/>
                  </a:cxn>
                  <a:cxn ang="0">
                    <a:pos x="52" y="9"/>
                  </a:cxn>
                  <a:cxn ang="0">
                    <a:pos x="31" y="9"/>
                  </a:cxn>
                  <a:cxn ang="0">
                    <a:pos x="0" y="0"/>
                  </a:cxn>
                  <a:cxn ang="0">
                    <a:pos x="60" y="0"/>
                  </a:cxn>
                  <a:cxn ang="0">
                    <a:pos x="60" y="23"/>
                  </a:cxn>
                  <a:cxn ang="0">
                    <a:pos x="59" y="26"/>
                  </a:cxn>
                  <a:cxn ang="0">
                    <a:pos x="59" y="29"/>
                  </a:cxn>
                  <a:cxn ang="0">
                    <a:pos x="57" y="32"/>
                  </a:cxn>
                  <a:cxn ang="0">
                    <a:pos x="51" y="38"/>
                  </a:cxn>
                  <a:cxn ang="0">
                    <a:pos x="48" y="40"/>
                  </a:cxn>
                  <a:cxn ang="0">
                    <a:pos x="43" y="40"/>
                  </a:cxn>
                  <a:cxn ang="0">
                    <a:pos x="37" y="38"/>
                  </a:cxn>
                  <a:cxn ang="0">
                    <a:pos x="33" y="37"/>
                  </a:cxn>
                  <a:cxn ang="0">
                    <a:pos x="26" y="27"/>
                  </a:cxn>
                  <a:cxn ang="0">
                    <a:pos x="0" y="50"/>
                  </a:cxn>
                  <a:cxn ang="0">
                    <a:pos x="0" y="40"/>
                  </a:cxn>
                  <a:cxn ang="0">
                    <a:pos x="23" y="20"/>
                  </a:cxn>
                  <a:cxn ang="0">
                    <a:pos x="23" y="9"/>
                  </a:cxn>
                  <a:cxn ang="0">
                    <a:pos x="0" y="9"/>
                  </a:cxn>
                  <a:cxn ang="0">
                    <a:pos x="0" y="0"/>
                  </a:cxn>
                </a:cxnLst>
                <a:rect l="0" t="0" r="r" b="b"/>
                <a:pathLst>
                  <a:path w="60" h="50">
                    <a:moveTo>
                      <a:pt x="31" y="9"/>
                    </a:moveTo>
                    <a:lnTo>
                      <a:pt x="31" y="23"/>
                    </a:lnTo>
                    <a:lnTo>
                      <a:pt x="33" y="26"/>
                    </a:lnTo>
                    <a:lnTo>
                      <a:pt x="37" y="30"/>
                    </a:lnTo>
                    <a:lnTo>
                      <a:pt x="40" y="30"/>
                    </a:lnTo>
                    <a:lnTo>
                      <a:pt x="43" y="32"/>
                    </a:lnTo>
                    <a:lnTo>
                      <a:pt x="46" y="30"/>
                    </a:lnTo>
                    <a:lnTo>
                      <a:pt x="48" y="30"/>
                    </a:lnTo>
                    <a:lnTo>
                      <a:pt x="52" y="26"/>
                    </a:lnTo>
                    <a:lnTo>
                      <a:pt x="52" y="9"/>
                    </a:lnTo>
                    <a:lnTo>
                      <a:pt x="31" y="9"/>
                    </a:lnTo>
                    <a:close/>
                    <a:moveTo>
                      <a:pt x="0" y="0"/>
                    </a:moveTo>
                    <a:lnTo>
                      <a:pt x="60" y="0"/>
                    </a:lnTo>
                    <a:lnTo>
                      <a:pt x="60" y="23"/>
                    </a:lnTo>
                    <a:lnTo>
                      <a:pt x="59" y="26"/>
                    </a:lnTo>
                    <a:lnTo>
                      <a:pt x="59" y="29"/>
                    </a:lnTo>
                    <a:lnTo>
                      <a:pt x="57" y="32"/>
                    </a:lnTo>
                    <a:lnTo>
                      <a:pt x="51" y="38"/>
                    </a:lnTo>
                    <a:lnTo>
                      <a:pt x="48" y="40"/>
                    </a:lnTo>
                    <a:lnTo>
                      <a:pt x="43" y="40"/>
                    </a:lnTo>
                    <a:lnTo>
                      <a:pt x="37" y="38"/>
                    </a:lnTo>
                    <a:lnTo>
                      <a:pt x="33" y="37"/>
                    </a:lnTo>
                    <a:lnTo>
                      <a:pt x="26" y="27"/>
                    </a:lnTo>
                    <a:lnTo>
                      <a:pt x="0" y="50"/>
                    </a:lnTo>
                    <a:lnTo>
                      <a:pt x="0" y="40"/>
                    </a:lnTo>
                    <a:lnTo>
                      <a:pt x="23" y="20"/>
                    </a:lnTo>
                    <a:lnTo>
                      <a:pt x="23" y="9"/>
                    </a:lnTo>
                    <a:lnTo>
                      <a:pt x="0" y="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0" name="Freeform 350"/>
              <p:cNvSpPr>
                <a:spLocks noEditPoints="1"/>
              </p:cNvSpPr>
              <p:nvPr/>
            </p:nvSpPr>
            <p:spPr bwMode="auto">
              <a:xfrm>
                <a:off x="6266128" y="3358943"/>
                <a:ext cx="104198" cy="90967"/>
              </a:xfrm>
              <a:custGeom>
                <a:avLst/>
                <a:gdLst/>
                <a:ahLst/>
                <a:cxnLst>
                  <a:cxn ang="0">
                    <a:pos x="24" y="10"/>
                  </a:cxn>
                  <a:cxn ang="0">
                    <a:pos x="18" y="11"/>
                  </a:cxn>
                  <a:cxn ang="0">
                    <a:pos x="14" y="14"/>
                  </a:cxn>
                  <a:cxn ang="0">
                    <a:pos x="8" y="23"/>
                  </a:cxn>
                  <a:cxn ang="0">
                    <a:pos x="8" y="34"/>
                  </a:cxn>
                  <a:cxn ang="0">
                    <a:pos x="11" y="39"/>
                  </a:cxn>
                  <a:cxn ang="0">
                    <a:pos x="14" y="42"/>
                  </a:cxn>
                  <a:cxn ang="0">
                    <a:pos x="18" y="45"/>
                  </a:cxn>
                  <a:cxn ang="0">
                    <a:pos x="24" y="48"/>
                  </a:cxn>
                  <a:cxn ang="0">
                    <a:pos x="38" y="48"/>
                  </a:cxn>
                  <a:cxn ang="0">
                    <a:pos x="44" y="46"/>
                  </a:cxn>
                  <a:cxn ang="0">
                    <a:pos x="49" y="43"/>
                  </a:cxn>
                  <a:cxn ang="0">
                    <a:pos x="55" y="34"/>
                  </a:cxn>
                  <a:cxn ang="0">
                    <a:pos x="55" y="23"/>
                  </a:cxn>
                  <a:cxn ang="0">
                    <a:pos x="49" y="14"/>
                  </a:cxn>
                  <a:cxn ang="0">
                    <a:pos x="46" y="13"/>
                  </a:cxn>
                  <a:cxn ang="0">
                    <a:pos x="41" y="10"/>
                  </a:cxn>
                  <a:cxn ang="0">
                    <a:pos x="24" y="10"/>
                  </a:cxn>
                  <a:cxn ang="0">
                    <a:pos x="24" y="0"/>
                  </a:cxn>
                  <a:cxn ang="0">
                    <a:pos x="38" y="0"/>
                  </a:cxn>
                  <a:cxn ang="0">
                    <a:pos x="44" y="2"/>
                  </a:cxn>
                  <a:cxn ang="0">
                    <a:pos x="53" y="8"/>
                  </a:cxn>
                  <a:cxn ang="0">
                    <a:pos x="58" y="13"/>
                  </a:cxn>
                  <a:cxn ang="0">
                    <a:pos x="61" y="22"/>
                  </a:cxn>
                  <a:cxn ang="0">
                    <a:pos x="63" y="28"/>
                  </a:cxn>
                  <a:cxn ang="0">
                    <a:pos x="60" y="40"/>
                  </a:cxn>
                  <a:cxn ang="0">
                    <a:pos x="56" y="46"/>
                  </a:cxn>
                  <a:cxn ang="0">
                    <a:pos x="53" y="48"/>
                  </a:cxn>
                  <a:cxn ang="0">
                    <a:pos x="50" y="52"/>
                  </a:cxn>
                  <a:cxn ang="0">
                    <a:pos x="44" y="54"/>
                  </a:cxn>
                  <a:cxn ang="0">
                    <a:pos x="40" y="55"/>
                  </a:cxn>
                  <a:cxn ang="0">
                    <a:pos x="24" y="55"/>
                  </a:cxn>
                  <a:cxn ang="0">
                    <a:pos x="18" y="54"/>
                  </a:cxn>
                  <a:cxn ang="0">
                    <a:pos x="12" y="51"/>
                  </a:cxn>
                  <a:cxn ang="0">
                    <a:pos x="8" y="48"/>
                  </a:cxn>
                  <a:cxn ang="0">
                    <a:pos x="5" y="45"/>
                  </a:cxn>
                  <a:cxn ang="0">
                    <a:pos x="3" y="40"/>
                  </a:cxn>
                  <a:cxn ang="0">
                    <a:pos x="0" y="28"/>
                  </a:cxn>
                  <a:cxn ang="0">
                    <a:pos x="0" y="25"/>
                  </a:cxn>
                  <a:cxn ang="0">
                    <a:pos x="1" y="20"/>
                  </a:cxn>
                  <a:cxn ang="0">
                    <a:pos x="3" y="17"/>
                  </a:cxn>
                  <a:cxn ang="0">
                    <a:pos x="5" y="13"/>
                  </a:cxn>
                  <a:cxn ang="0">
                    <a:pos x="8" y="8"/>
                  </a:cxn>
                  <a:cxn ang="0">
                    <a:pos x="12" y="5"/>
                  </a:cxn>
                  <a:cxn ang="0">
                    <a:pos x="18" y="2"/>
                  </a:cxn>
                  <a:cxn ang="0">
                    <a:pos x="24" y="0"/>
                  </a:cxn>
                </a:cxnLst>
                <a:rect l="0" t="0" r="r" b="b"/>
                <a:pathLst>
                  <a:path w="63" h="55">
                    <a:moveTo>
                      <a:pt x="24" y="10"/>
                    </a:moveTo>
                    <a:lnTo>
                      <a:pt x="18" y="11"/>
                    </a:lnTo>
                    <a:lnTo>
                      <a:pt x="14" y="14"/>
                    </a:lnTo>
                    <a:lnTo>
                      <a:pt x="8" y="23"/>
                    </a:lnTo>
                    <a:lnTo>
                      <a:pt x="8" y="34"/>
                    </a:lnTo>
                    <a:lnTo>
                      <a:pt x="11" y="39"/>
                    </a:lnTo>
                    <a:lnTo>
                      <a:pt x="14" y="42"/>
                    </a:lnTo>
                    <a:lnTo>
                      <a:pt x="18" y="45"/>
                    </a:lnTo>
                    <a:lnTo>
                      <a:pt x="24" y="48"/>
                    </a:lnTo>
                    <a:lnTo>
                      <a:pt x="38" y="48"/>
                    </a:lnTo>
                    <a:lnTo>
                      <a:pt x="44" y="46"/>
                    </a:lnTo>
                    <a:lnTo>
                      <a:pt x="49" y="43"/>
                    </a:lnTo>
                    <a:lnTo>
                      <a:pt x="55" y="34"/>
                    </a:lnTo>
                    <a:lnTo>
                      <a:pt x="55" y="23"/>
                    </a:lnTo>
                    <a:lnTo>
                      <a:pt x="49" y="14"/>
                    </a:lnTo>
                    <a:lnTo>
                      <a:pt x="46" y="13"/>
                    </a:lnTo>
                    <a:lnTo>
                      <a:pt x="41" y="10"/>
                    </a:lnTo>
                    <a:lnTo>
                      <a:pt x="24" y="10"/>
                    </a:lnTo>
                    <a:close/>
                    <a:moveTo>
                      <a:pt x="24" y="0"/>
                    </a:moveTo>
                    <a:lnTo>
                      <a:pt x="38" y="0"/>
                    </a:lnTo>
                    <a:lnTo>
                      <a:pt x="44" y="2"/>
                    </a:lnTo>
                    <a:lnTo>
                      <a:pt x="53" y="8"/>
                    </a:lnTo>
                    <a:lnTo>
                      <a:pt x="58" y="13"/>
                    </a:lnTo>
                    <a:lnTo>
                      <a:pt x="61" y="22"/>
                    </a:lnTo>
                    <a:lnTo>
                      <a:pt x="63" y="28"/>
                    </a:lnTo>
                    <a:lnTo>
                      <a:pt x="60" y="40"/>
                    </a:lnTo>
                    <a:lnTo>
                      <a:pt x="56" y="46"/>
                    </a:lnTo>
                    <a:lnTo>
                      <a:pt x="53" y="48"/>
                    </a:lnTo>
                    <a:lnTo>
                      <a:pt x="50" y="52"/>
                    </a:lnTo>
                    <a:lnTo>
                      <a:pt x="44" y="54"/>
                    </a:lnTo>
                    <a:lnTo>
                      <a:pt x="40" y="55"/>
                    </a:lnTo>
                    <a:lnTo>
                      <a:pt x="24" y="55"/>
                    </a:lnTo>
                    <a:lnTo>
                      <a:pt x="18" y="54"/>
                    </a:lnTo>
                    <a:lnTo>
                      <a:pt x="12" y="51"/>
                    </a:lnTo>
                    <a:lnTo>
                      <a:pt x="8" y="48"/>
                    </a:lnTo>
                    <a:lnTo>
                      <a:pt x="5" y="45"/>
                    </a:lnTo>
                    <a:lnTo>
                      <a:pt x="3" y="40"/>
                    </a:lnTo>
                    <a:lnTo>
                      <a:pt x="0" y="28"/>
                    </a:lnTo>
                    <a:lnTo>
                      <a:pt x="0" y="25"/>
                    </a:lnTo>
                    <a:lnTo>
                      <a:pt x="1" y="20"/>
                    </a:lnTo>
                    <a:lnTo>
                      <a:pt x="3" y="17"/>
                    </a:lnTo>
                    <a:lnTo>
                      <a:pt x="5" y="13"/>
                    </a:lnTo>
                    <a:lnTo>
                      <a:pt x="8" y="8"/>
                    </a:lnTo>
                    <a:lnTo>
                      <a:pt x="12" y="5"/>
                    </a:lnTo>
                    <a:lnTo>
                      <a:pt x="18" y="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1" name="Freeform 351"/>
              <p:cNvSpPr>
                <a:spLocks/>
              </p:cNvSpPr>
              <p:nvPr/>
            </p:nvSpPr>
            <p:spPr bwMode="auto">
              <a:xfrm>
                <a:off x="6266128" y="3471411"/>
                <a:ext cx="100890" cy="74427"/>
              </a:xfrm>
              <a:custGeom>
                <a:avLst/>
                <a:gdLst/>
                <a:ahLst/>
                <a:cxnLst>
                  <a:cxn ang="0">
                    <a:pos x="20" y="0"/>
                  </a:cxn>
                  <a:cxn ang="0">
                    <a:pos x="61" y="0"/>
                  </a:cxn>
                  <a:cxn ang="0">
                    <a:pos x="61" y="7"/>
                  </a:cxn>
                  <a:cxn ang="0">
                    <a:pos x="21" y="7"/>
                  </a:cxn>
                  <a:cxn ang="0">
                    <a:pos x="12" y="10"/>
                  </a:cxn>
                  <a:cxn ang="0">
                    <a:pos x="11" y="12"/>
                  </a:cxn>
                  <a:cxn ang="0">
                    <a:pos x="8" y="18"/>
                  </a:cxn>
                  <a:cxn ang="0">
                    <a:pos x="8" y="27"/>
                  </a:cxn>
                  <a:cxn ang="0">
                    <a:pos x="9" y="30"/>
                  </a:cxn>
                  <a:cxn ang="0">
                    <a:pos x="11" y="32"/>
                  </a:cxn>
                  <a:cxn ang="0">
                    <a:pos x="12" y="35"/>
                  </a:cxn>
                  <a:cxn ang="0">
                    <a:pos x="15" y="36"/>
                  </a:cxn>
                  <a:cxn ang="0">
                    <a:pos x="17" y="36"/>
                  </a:cxn>
                  <a:cxn ang="0">
                    <a:pos x="21" y="38"/>
                  </a:cxn>
                  <a:cxn ang="0">
                    <a:pos x="61" y="38"/>
                  </a:cxn>
                  <a:cxn ang="0">
                    <a:pos x="61" y="45"/>
                  </a:cxn>
                  <a:cxn ang="0">
                    <a:pos x="20" y="45"/>
                  </a:cxn>
                  <a:cxn ang="0">
                    <a:pos x="14" y="44"/>
                  </a:cxn>
                  <a:cxn ang="0">
                    <a:pos x="9" y="42"/>
                  </a:cxn>
                  <a:cxn ang="0">
                    <a:pos x="3" y="36"/>
                  </a:cxn>
                  <a:cxn ang="0">
                    <a:pos x="0" y="27"/>
                  </a:cxn>
                  <a:cxn ang="0">
                    <a:pos x="0" y="18"/>
                  </a:cxn>
                  <a:cxn ang="0">
                    <a:pos x="3" y="9"/>
                  </a:cxn>
                  <a:cxn ang="0">
                    <a:pos x="9" y="3"/>
                  </a:cxn>
                  <a:cxn ang="0">
                    <a:pos x="14" y="1"/>
                  </a:cxn>
                  <a:cxn ang="0">
                    <a:pos x="20" y="0"/>
                  </a:cxn>
                </a:cxnLst>
                <a:rect l="0" t="0" r="r" b="b"/>
                <a:pathLst>
                  <a:path w="61" h="45">
                    <a:moveTo>
                      <a:pt x="20" y="0"/>
                    </a:moveTo>
                    <a:lnTo>
                      <a:pt x="61" y="0"/>
                    </a:lnTo>
                    <a:lnTo>
                      <a:pt x="61" y="7"/>
                    </a:lnTo>
                    <a:lnTo>
                      <a:pt x="21" y="7"/>
                    </a:lnTo>
                    <a:lnTo>
                      <a:pt x="12" y="10"/>
                    </a:lnTo>
                    <a:lnTo>
                      <a:pt x="11" y="12"/>
                    </a:lnTo>
                    <a:lnTo>
                      <a:pt x="8" y="18"/>
                    </a:lnTo>
                    <a:lnTo>
                      <a:pt x="8" y="27"/>
                    </a:lnTo>
                    <a:lnTo>
                      <a:pt x="9" y="30"/>
                    </a:lnTo>
                    <a:lnTo>
                      <a:pt x="11" y="32"/>
                    </a:lnTo>
                    <a:lnTo>
                      <a:pt x="12" y="35"/>
                    </a:lnTo>
                    <a:lnTo>
                      <a:pt x="15" y="36"/>
                    </a:lnTo>
                    <a:lnTo>
                      <a:pt x="17" y="36"/>
                    </a:lnTo>
                    <a:lnTo>
                      <a:pt x="21" y="38"/>
                    </a:lnTo>
                    <a:lnTo>
                      <a:pt x="61" y="38"/>
                    </a:lnTo>
                    <a:lnTo>
                      <a:pt x="61" y="45"/>
                    </a:lnTo>
                    <a:lnTo>
                      <a:pt x="20" y="45"/>
                    </a:lnTo>
                    <a:lnTo>
                      <a:pt x="14" y="44"/>
                    </a:lnTo>
                    <a:lnTo>
                      <a:pt x="9" y="42"/>
                    </a:lnTo>
                    <a:lnTo>
                      <a:pt x="3" y="36"/>
                    </a:lnTo>
                    <a:lnTo>
                      <a:pt x="0" y="27"/>
                    </a:lnTo>
                    <a:lnTo>
                      <a:pt x="0" y="18"/>
                    </a:lnTo>
                    <a:lnTo>
                      <a:pt x="3" y="9"/>
                    </a:lnTo>
                    <a:lnTo>
                      <a:pt x="9" y="3"/>
                    </a:lnTo>
                    <a:lnTo>
                      <a:pt x="14" y="1"/>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2" name="Freeform 352"/>
              <p:cNvSpPr>
                <a:spLocks/>
              </p:cNvSpPr>
              <p:nvPr/>
            </p:nvSpPr>
            <p:spPr bwMode="auto">
              <a:xfrm>
                <a:off x="6267782" y="3559069"/>
                <a:ext cx="99236" cy="84351"/>
              </a:xfrm>
              <a:custGeom>
                <a:avLst/>
                <a:gdLst/>
                <a:ahLst/>
                <a:cxnLst>
                  <a:cxn ang="0">
                    <a:pos x="52" y="0"/>
                  </a:cxn>
                  <a:cxn ang="0">
                    <a:pos x="60" y="0"/>
                  </a:cxn>
                  <a:cxn ang="0">
                    <a:pos x="60" y="51"/>
                  </a:cxn>
                  <a:cxn ang="0">
                    <a:pos x="52" y="51"/>
                  </a:cxn>
                  <a:cxn ang="0">
                    <a:pos x="52" y="29"/>
                  </a:cxn>
                  <a:cxn ang="0">
                    <a:pos x="0" y="29"/>
                  </a:cxn>
                  <a:cxn ang="0">
                    <a:pos x="0" y="20"/>
                  </a:cxn>
                  <a:cxn ang="0">
                    <a:pos x="52" y="20"/>
                  </a:cxn>
                  <a:cxn ang="0">
                    <a:pos x="52" y="0"/>
                  </a:cxn>
                </a:cxnLst>
                <a:rect l="0" t="0" r="r" b="b"/>
                <a:pathLst>
                  <a:path w="60" h="51">
                    <a:moveTo>
                      <a:pt x="52" y="0"/>
                    </a:moveTo>
                    <a:lnTo>
                      <a:pt x="60" y="0"/>
                    </a:lnTo>
                    <a:lnTo>
                      <a:pt x="60" y="51"/>
                    </a:lnTo>
                    <a:lnTo>
                      <a:pt x="52" y="51"/>
                    </a:lnTo>
                    <a:lnTo>
                      <a:pt x="52" y="29"/>
                    </a:lnTo>
                    <a:lnTo>
                      <a:pt x="0" y="29"/>
                    </a:lnTo>
                    <a:lnTo>
                      <a:pt x="0" y="20"/>
                    </a:lnTo>
                    <a:lnTo>
                      <a:pt x="52" y="20"/>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3" name="Freeform 353"/>
              <p:cNvSpPr>
                <a:spLocks noEditPoints="1"/>
              </p:cNvSpPr>
              <p:nvPr/>
            </p:nvSpPr>
            <p:spPr bwMode="auto">
              <a:xfrm>
                <a:off x="6267782" y="3654998"/>
                <a:ext cx="99236" cy="62850"/>
              </a:xfrm>
              <a:custGeom>
                <a:avLst/>
                <a:gdLst/>
                <a:ahLst/>
                <a:cxnLst>
                  <a:cxn ang="0">
                    <a:pos x="29" y="8"/>
                  </a:cxn>
                  <a:cxn ang="0">
                    <a:pos x="29" y="20"/>
                  </a:cxn>
                  <a:cxn ang="0">
                    <a:pos x="31" y="22"/>
                  </a:cxn>
                  <a:cxn ang="0">
                    <a:pos x="31" y="25"/>
                  </a:cxn>
                  <a:cxn ang="0">
                    <a:pos x="36" y="29"/>
                  </a:cxn>
                  <a:cxn ang="0">
                    <a:pos x="37" y="29"/>
                  </a:cxn>
                  <a:cxn ang="0">
                    <a:pos x="42" y="31"/>
                  </a:cxn>
                  <a:cxn ang="0">
                    <a:pos x="45" y="31"/>
                  </a:cxn>
                  <a:cxn ang="0">
                    <a:pos x="48" y="29"/>
                  </a:cxn>
                  <a:cxn ang="0">
                    <a:pos x="52" y="25"/>
                  </a:cxn>
                  <a:cxn ang="0">
                    <a:pos x="52" y="8"/>
                  </a:cxn>
                  <a:cxn ang="0">
                    <a:pos x="29" y="8"/>
                  </a:cxn>
                  <a:cxn ang="0">
                    <a:pos x="0" y="0"/>
                  </a:cxn>
                  <a:cxn ang="0">
                    <a:pos x="60" y="0"/>
                  </a:cxn>
                  <a:cxn ang="0">
                    <a:pos x="60" y="20"/>
                  </a:cxn>
                  <a:cxn ang="0">
                    <a:pos x="59" y="25"/>
                  </a:cxn>
                  <a:cxn ang="0">
                    <a:pos x="59" y="28"/>
                  </a:cxn>
                  <a:cxn ang="0">
                    <a:pos x="57" y="31"/>
                  </a:cxn>
                  <a:cxn ang="0">
                    <a:pos x="51" y="37"/>
                  </a:cxn>
                  <a:cxn ang="0">
                    <a:pos x="46" y="38"/>
                  </a:cxn>
                  <a:cxn ang="0">
                    <a:pos x="39" y="38"/>
                  </a:cxn>
                  <a:cxn ang="0">
                    <a:pos x="34" y="37"/>
                  </a:cxn>
                  <a:cxn ang="0">
                    <a:pos x="31" y="35"/>
                  </a:cxn>
                  <a:cxn ang="0">
                    <a:pos x="26" y="31"/>
                  </a:cxn>
                  <a:cxn ang="0">
                    <a:pos x="25" y="26"/>
                  </a:cxn>
                  <a:cxn ang="0">
                    <a:pos x="23" y="23"/>
                  </a:cxn>
                  <a:cxn ang="0">
                    <a:pos x="23" y="8"/>
                  </a:cxn>
                  <a:cxn ang="0">
                    <a:pos x="0" y="8"/>
                  </a:cxn>
                  <a:cxn ang="0">
                    <a:pos x="0" y="0"/>
                  </a:cxn>
                </a:cxnLst>
                <a:rect l="0" t="0" r="r" b="b"/>
                <a:pathLst>
                  <a:path w="60" h="38">
                    <a:moveTo>
                      <a:pt x="29" y="8"/>
                    </a:moveTo>
                    <a:lnTo>
                      <a:pt x="29" y="20"/>
                    </a:lnTo>
                    <a:lnTo>
                      <a:pt x="31" y="22"/>
                    </a:lnTo>
                    <a:lnTo>
                      <a:pt x="31" y="25"/>
                    </a:lnTo>
                    <a:lnTo>
                      <a:pt x="36" y="29"/>
                    </a:lnTo>
                    <a:lnTo>
                      <a:pt x="37" y="29"/>
                    </a:lnTo>
                    <a:lnTo>
                      <a:pt x="42" y="31"/>
                    </a:lnTo>
                    <a:lnTo>
                      <a:pt x="45" y="31"/>
                    </a:lnTo>
                    <a:lnTo>
                      <a:pt x="48" y="29"/>
                    </a:lnTo>
                    <a:lnTo>
                      <a:pt x="52" y="25"/>
                    </a:lnTo>
                    <a:lnTo>
                      <a:pt x="52" y="8"/>
                    </a:lnTo>
                    <a:lnTo>
                      <a:pt x="29" y="8"/>
                    </a:lnTo>
                    <a:close/>
                    <a:moveTo>
                      <a:pt x="0" y="0"/>
                    </a:moveTo>
                    <a:lnTo>
                      <a:pt x="60" y="0"/>
                    </a:lnTo>
                    <a:lnTo>
                      <a:pt x="60" y="20"/>
                    </a:lnTo>
                    <a:lnTo>
                      <a:pt x="59" y="25"/>
                    </a:lnTo>
                    <a:lnTo>
                      <a:pt x="59" y="28"/>
                    </a:lnTo>
                    <a:lnTo>
                      <a:pt x="57" y="31"/>
                    </a:lnTo>
                    <a:lnTo>
                      <a:pt x="51" y="37"/>
                    </a:lnTo>
                    <a:lnTo>
                      <a:pt x="46" y="38"/>
                    </a:lnTo>
                    <a:lnTo>
                      <a:pt x="39" y="38"/>
                    </a:lnTo>
                    <a:lnTo>
                      <a:pt x="34" y="37"/>
                    </a:lnTo>
                    <a:lnTo>
                      <a:pt x="31" y="35"/>
                    </a:lnTo>
                    <a:lnTo>
                      <a:pt x="26" y="31"/>
                    </a:lnTo>
                    <a:lnTo>
                      <a:pt x="25" y="26"/>
                    </a:lnTo>
                    <a:lnTo>
                      <a:pt x="23" y="23"/>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4" name="Freeform 354"/>
              <p:cNvSpPr>
                <a:spLocks/>
              </p:cNvSpPr>
              <p:nvPr/>
            </p:nvSpPr>
            <p:spPr bwMode="auto">
              <a:xfrm>
                <a:off x="6266128" y="3734387"/>
                <a:ext cx="100890" cy="74427"/>
              </a:xfrm>
              <a:custGeom>
                <a:avLst/>
                <a:gdLst/>
                <a:ahLst/>
                <a:cxnLst>
                  <a:cxn ang="0">
                    <a:pos x="26" y="0"/>
                  </a:cxn>
                  <a:cxn ang="0">
                    <a:pos x="61" y="0"/>
                  </a:cxn>
                  <a:cxn ang="0">
                    <a:pos x="61" y="9"/>
                  </a:cxn>
                  <a:cxn ang="0">
                    <a:pos x="17" y="9"/>
                  </a:cxn>
                  <a:cxn ang="0">
                    <a:pos x="12" y="10"/>
                  </a:cxn>
                  <a:cxn ang="0">
                    <a:pos x="11" y="12"/>
                  </a:cxn>
                  <a:cxn ang="0">
                    <a:pos x="9" y="15"/>
                  </a:cxn>
                  <a:cxn ang="0">
                    <a:pos x="9" y="16"/>
                  </a:cxn>
                  <a:cxn ang="0">
                    <a:pos x="8" y="19"/>
                  </a:cxn>
                  <a:cxn ang="0">
                    <a:pos x="8" y="27"/>
                  </a:cxn>
                  <a:cxn ang="0">
                    <a:pos x="11" y="33"/>
                  </a:cxn>
                  <a:cxn ang="0">
                    <a:pos x="12" y="35"/>
                  </a:cxn>
                  <a:cxn ang="0">
                    <a:pos x="15" y="36"/>
                  </a:cxn>
                  <a:cxn ang="0">
                    <a:pos x="17" y="38"/>
                  </a:cxn>
                  <a:cxn ang="0">
                    <a:pos x="61" y="38"/>
                  </a:cxn>
                  <a:cxn ang="0">
                    <a:pos x="61" y="45"/>
                  </a:cxn>
                  <a:cxn ang="0">
                    <a:pos x="20" y="45"/>
                  </a:cxn>
                  <a:cxn ang="0">
                    <a:pos x="14" y="44"/>
                  </a:cxn>
                  <a:cxn ang="0">
                    <a:pos x="9" y="42"/>
                  </a:cxn>
                  <a:cxn ang="0">
                    <a:pos x="3" y="36"/>
                  </a:cxn>
                  <a:cxn ang="0">
                    <a:pos x="1" y="33"/>
                  </a:cxn>
                  <a:cxn ang="0">
                    <a:pos x="0" y="29"/>
                  </a:cxn>
                  <a:cxn ang="0">
                    <a:pos x="0" y="18"/>
                  </a:cxn>
                  <a:cxn ang="0">
                    <a:pos x="3" y="9"/>
                  </a:cxn>
                  <a:cxn ang="0">
                    <a:pos x="6" y="6"/>
                  </a:cxn>
                  <a:cxn ang="0">
                    <a:pos x="9" y="4"/>
                  </a:cxn>
                  <a:cxn ang="0">
                    <a:pos x="14" y="1"/>
                  </a:cxn>
                  <a:cxn ang="0">
                    <a:pos x="20" y="1"/>
                  </a:cxn>
                  <a:cxn ang="0">
                    <a:pos x="26" y="0"/>
                  </a:cxn>
                </a:cxnLst>
                <a:rect l="0" t="0" r="r" b="b"/>
                <a:pathLst>
                  <a:path w="61" h="45">
                    <a:moveTo>
                      <a:pt x="26" y="0"/>
                    </a:moveTo>
                    <a:lnTo>
                      <a:pt x="61" y="0"/>
                    </a:lnTo>
                    <a:lnTo>
                      <a:pt x="61" y="9"/>
                    </a:lnTo>
                    <a:lnTo>
                      <a:pt x="17" y="9"/>
                    </a:lnTo>
                    <a:lnTo>
                      <a:pt x="12" y="10"/>
                    </a:lnTo>
                    <a:lnTo>
                      <a:pt x="11" y="12"/>
                    </a:lnTo>
                    <a:lnTo>
                      <a:pt x="9" y="15"/>
                    </a:lnTo>
                    <a:lnTo>
                      <a:pt x="9" y="16"/>
                    </a:lnTo>
                    <a:lnTo>
                      <a:pt x="8" y="19"/>
                    </a:lnTo>
                    <a:lnTo>
                      <a:pt x="8" y="27"/>
                    </a:lnTo>
                    <a:lnTo>
                      <a:pt x="11" y="33"/>
                    </a:lnTo>
                    <a:lnTo>
                      <a:pt x="12" y="35"/>
                    </a:lnTo>
                    <a:lnTo>
                      <a:pt x="15" y="36"/>
                    </a:lnTo>
                    <a:lnTo>
                      <a:pt x="17" y="38"/>
                    </a:lnTo>
                    <a:lnTo>
                      <a:pt x="61" y="38"/>
                    </a:lnTo>
                    <a:lnTo>
                      <a:pt x="61" y="45"/>
                    </a:lnTo>
                    <a:lnTo>
                      <a:pt x="20" y="45"/>
                    </a:lnTo>
                    <a:lnTo>
                      <a:pt x="14" y="44"/>
                    </a:lnTo>
                    <a:lnTo>
                      <a:pt x="9" y="42"/>
                    </a:lnTo>
                    <a:lnTo>
                      <a:pt x="3" y="36"/>
                    </a:lnTo>
                    <a:lnTo>
                      <a:pt x="1" y="33"/>
                    </a:lnTo>
                    <a:lnTo>
                      <a:pt x="0" y="29"/>
                    </a:lnTo>
                    <a:lnTo>
                      <a:pt x="0" y="18"/>
                    </a:lnTo>
                    <a:lnTo>
                      <a:pt x="3" y="9"/>
                    </a:lnTo>
                    <a:lnTo>
                      <a:pt x="6" y="6"/>
                    </a:lnTo>
                    <a:lnTo>
                      <a:pt x="9" y="4"/>
                    </a:lnTo>
                    <a:lnTo>
                      <a:pt x="14" y="1"/>
                    </a:lnTo>
                    <a:lnTo>
                      <a:pt x="20" y="1"/>
                    </a:lnTo>
                    <a:lnTo>
                      <a:pt x="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5" name="Freeform 355"/>
              <p:cNvSpPr>
                <a:spLocks/>
              </p:cNvSpPr>
              <p:nvPr/>
            </p:nvSpPr>
            <p:spPr bwMode="auto">
              <a:xfrm>
                <a:off x="6267782" y="3822046"/>
                <a:ext cx="99236" cy="82697"/>
              </a:xfrm>
              <a:custGeom>
                <a:avLst/>
                <a:gdLst/>
                <a:ahLst/>
                <a:cxnLst>
                  <a:cxn ang="0">
                    <a:pos x="52" y="0"/>
                  </a:cxn>
                  <a:cxn ang="0">
                    <a:pos x="60" y="0"/>
                  </a:cxn>
                  <a:cxn ang="0">
                    <a:pos x="60" y="50"/>
                  </a:cxn>
                  <a:cxn ang="0">
                    <a:pos x="52" y="50"/>
                  </a:cxn>
                  <a:cxn ang="0">
                    <a:pos x="52" y="29"/>
                  </a:cxn>
                  <a:cxn ang="0">
                    <a:pos x="0" y="29"/>
                  </a:cxn>
                  <a:cxn ang="0">
                    <a:pos x="0" y="21"/>
                  </a:cxn>
                  <a:cxn ang="0">
                    <a:pos x="52" y="21"/>
                  </a:cxn>
                  <a:cxn ang="0">
                    <a:pos x="52" y="0"/>
                  </a:cxn>
                </a:cxnLst>
                <a:rect l="0" t="0" r="r" b="b"/>
                <a:pathLst>
                  <a:path w="60" h="50">
                    <a:moveTo>
                      <a:pt x="52" y="0"/>
                    </a:moveTo>
                    <a:lnTo>
                      <a:pt x="60" y="0"/>
                    </a:lnTo>
                    <a:lnTo>
                      <a:pt x="60" y="50"/>
                    </a:lnTo>
                    <a:lnTo>
                      <a:pt x="52" y="50"/>
                    </a:lnTo>
                    <a:lnTo>
                      <a:pt x="52" y="29"/>
                    </a:lnTo>
                    <a:lnTo>
                      <a:pt x="0" y="29"/>
                    </a:lnTo>
                    <a:lnTo>
                      <a:pt x="0" y="21"/>
                    </a:lnTo>
                    <a:lnTo>
                      <a:pt x="52" y="21"/>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6" name="Freeform 356"/>
              <p:cNvSpPr>
                <a:spLocks/>
              </p:cNvSpPr>
              <p:nvPr/>
            </p:nvSpPr>
            <p:spPr bwMode="auto">
              <a:xfrm>
                <a:off x="6267782" y="3960976"/>
                <a:ext cx="99236" cy="39695"/>
              </a:xfrm>
              <a:custGeom>
                <a:avLst/>
                <a:gdLst/>
                <a:ahLst/>
                <a:cxnLst>
                  <a:cxn ang="0">
                    <a:pos x="0" y="0"/>
                  </a:cxn>
                  <a:cxn ang="0">
                    <a:pos x="7" y="0"/>
                  </a:cxn>
                  <a:cxn ang="0">
                    <a:pos x="7" y="8"/>
                  </a:cxn>
                  <a:cxn ang="0">
                    <a:pos x="54" y="8"/>
                  </a:cxn>
                  <a:cxn ang="0">
                    <a:pos x="54" y="0"/>
                  </a:cxn>
                  <a:cxn ang="0">
                    <a:pos x="60" y="0"/>
                  </a:cxn>
                  <a:cxn ang="0">
                    <a:pos x="60" y="24"/>
                  </a:cxn>
                  <a:cxn ang="0">
                    <a:pos x="54" y="24"/>
                  </a:cxn>
                  <a:cxn ang="0">
                    <a:pos x="54" y="17"/>
                  </a:cxn>
                  <a:cxn ang="0">
                    <a:pos x="7" y="17"/>
                  </a:cxn>
                  <a:cxn ang="0">
                    <a:pos x="7" y="24"/>
                  </a:cxn>
                  <a:cxn ang="0">
                    <a:pos x="0" y="24"/>
                  </a:cxn>
                  <a:cxn ang="0">
                    <a:pos x="0" y="0"/>
                  </a:cxn>
                </a:cxnLst>
                <a:rect l="0" t="0" r="r" b="b"/>
                <a:pathLst>
                  <a:path w="60" h="24">
                    <a:moveTo>
                      <a:pt x="0" y="0"/>
                    </a:moveTo>
                    <a:lnTo>
                      <a:pt x="7" y="0"/>
                    </a:lnTo>
                    <a:lnTo>
                      <a:pt x="7" y="8"/>
                    </a:lnTo>
                    <a:lnTo>
                      <a:pt x="54" y="8"/>
                    </a:lnTo>
                    <a:lnTo>
                      <a:pt x="54" y="0"/>
                    </a:lnTo>
                    <a:lnTo>
                      <a:pt x="60" y="0"/>
                    </a:lnTo>
                    <a:lnTo>
                      <a:pt x="60" y="24"/>
                    </a:lnTo>
                    <a:lnTo>
                      <a:pt x="54" y="24"/>
                    </a:lnTo>
                    <a:lnTo>
                      <a:pt x="54" y="17"/>
                    </a:lnTo>
                    <a:lnTo>
                      <a:pt x="7" y="17"/>
                    </a:lnTo>
                    <a:lnTo>
                      <a:pt x="7" y="24"/>
                    </a:lnTo>
                    <a:lnTo>
                      <a:pt x="0" y="2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7" name="Freeform 357"/>
              <p:cNvSpPr>
                <a:spLocks/>
              </p:cNvSpPr>
              <p:nvPr/>
            </p:nvSpPr>
            <p:spPr bwMode="auto">
              <a:xfrm>
                <a:off x="6267782" y="4023826"/>
                <a:ext cx="99236" cy="74427"/>
              </a:xfrm>
              <a:custGeom>
                <a:avLst/>
                <a:gdLst/>
                <a:ahLst/>
                <a:cxnLst>
                  <a:cxn ang="0">
                    <a:pos x="0" y="0"/>
                  </a:cxn>
                  <a:cxn ang="0">
                    <a:pos x="60" y="0"/>
                  </a:cxn>
                  <a:cxn ang="0">
                    <a:pos x="60" y="12"/>
                  </a:cxn>
                  <a:cxn ang="0">
                    <a:pos x="11" y="37"/>
                  </a:cxn>
                  <a:cxn ang="0">
                    <a:pos x="60" y="37"/>
                  </a:cxn>
                  <a:cxn ang="0">
                    <a:pos x="60" y="45"/>
                  </a:cxn>
                  <a:cxn ang="0">
                    <a:pos x="0" y="45"/>
                  </a:cxn>
                  <a:cxn ang="0">
                    <a:pos x="0" y="35"/>
                  </a:cxn>
                  <a:cxn ang="0">
                    <a:pos x="54" y="6"/>
                  </a:cxn>
                  <a:cxn ang="0">
                    <a:pos x="0" y="6"/>
                  </a:cxn>
                  <a:cxn ang="0">
                    <a:pos x="0" y="0"/>
                  </a:cxn>
                </a:cxnLst>
                <a:rect l="0" t="0" r="r" b="b"/>
                <a:pathLst>
                  <a:path w="60" h="45">
                    <a:moveTo>
                      <a:pt x="0" y="0"/>
                    </a:moveTo>
                    <a:lnTo>
                      <a:pt x="60" y="0"/>
                    </a:lnTo>
                    <a:lnTo>
                      <a:pt x="60" y="12"/>
                    </a:lnTo>
                    <a:lnTo>
                      <a:pt x="11" y="37"/>
                    </a:lnTo>
                    <a:lnTo>
                      <a:pt x="60" y="37"/>
                    </a:lnTo>
                    <a:lnTo>
                      <a:pt x="60" y="45"/>
                    </a:lnTo>
                    <a:lnTo>
                      <a:pt x="0" y="45"/>
                    </a:lnTo>
                    <a:lnTo>
                      <a:pt x="0" y="35"/>
                    </a:lnTo>
                    <a:lnTo>
                      <a:pt x="54" y="6"/>
                    </a:lnTo>
                    <a:lnTo>
                      <a:pt x="0"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8" name="Freeform 358"/>
              <p:cNvSpPr>
                <a:spLocks/>
              </p:cNvSpPr>
              <p:nvPr/>
            </p:nvSpPr>
            <p:spPr bwMode="auto">
              <a:xfrm>
                <a:off x="6267782" y="4109831"/>
                <a:ext cx="99236" cy="84351"/>
              </a:xfrm>
              <a:custGeom>
                <a:avLst/>
                <a:gdLst/>
                <a:ahLst/>
                <a:cxnLst>
                  <a:cxn ang="0">
                    <a:pos x="52" y="0"/>
                  </a:cxn>
                  <a:cxn ang="0">
                    <a:pos x="60" y="0"/>
                  </a:cxn>
                  <a:cxn ang="0">
                    <a:pos x="60" y="51"/>
                  </a:cxn>
                  <a:cxn ang="0">
                    <a:pos x="52" y="51"/>
                  </a:cxn>
                  <a:cxn ang="0">
                    <a:pos x="52" y="29"/>
                  </a:cxn>
                  <a:cxn ang="0">
                    <a:pos x="0" y="29"/>
                  </a:cxn>
                  <a:cxn ang="0">
                    <a:pos x="0" y="22"/>
                  </a:cxn>
                  <a:cxn ang="0">
                    <a:pos x="52" y="22"/>
                  </a:cxn>
                  <a:cxn ang="0">
                    <a:pos x="52" y="0"/>
                  </a:cxn>
                </a:cxnLst>
                <a:rect l="0" t="0" r="r" b="b"/>
                <a:pathLst>
                  <a:path w="60" h="51">
                    <a:moveTo>
                      <a:pt x="52" y="0"/>
                    </a:moveTo>
                    <a:lnTo>
                      <a:pt x="60" y="0"/>
                    </a:lnTo>
                    <a:lnTo>
                      <a:pt x="60" y="51"/>
                    </a:lnTo>
                    <a:lnTo>
                      <a:pt x="52" y="51"/>
                    </a:lnTo>
                    <a:lnTo>
                      <a:pt x="52" y="29"/>
                    </a:lnTo>
                    <a:lnTo>
                      <a:pt x="0" y="29"/>
                    </a:lnTo>
                    <a:lnTo>
                      <a:pt x="0" y="22"/>
                    </a:lnTo>
                    <a:lnTo>
                      <a:pt x="52" y="22"/>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9" name="Freeform 359"/>
              <p:cNvSpPr>
                <a:spLocks/>
              </p:cNvSpPr>
              <p:nvPr/>
            </p:nvSpPr>
            <p:spPr bwMode="auto">
              <a:xfrm>
                <a:off x="6267782" y="4209067"/>
                <a:ext cx="99236" cy="62850"/>
              </a:xfrm>
              <a:custGeom>
                <a:avLst/>
                <a:gdLst/>
                <a:ahLst/>
                <a:cxnLst>
                  <a:cxn ang="0">
                    <a:pos x="0" y="0"/>
                  </a:cxn>
                  <a:cxn ang="0">
                    <a:pos x="60" y="0"/>
                  </a:cxn>
                  <a:cxn ang="0">
                    <a:pos x="60" y="38"/>
                  </a:cxn>
                  <a:cxn ang="0">
                    <a:pos x="52" y="38"/>
                  </a:cxn>
                  <a:cxn ang="0">
                    <a:pos x="52" y="7"/>
                  </a:cxn>
                  <a:cxn ang="0">
                    <a:pos x="37" y="7"/>
                  </a:cxn>
                  <a:cxn ang="0">
                    <a:pos x="37" y="38"/>
                  </a:cxn>
                  <a:cxn ang="0">
                    <a:pos x="29" y="38"/>
                  </a:cxn>
                  <a:cxn ang="0">
                    <a:pos x="29" y="7"/>
                  </a:cxn>
                  <a:cxn ang="0">
                    <a:pos x="8" y="7"/>
                  </a:cxn>
                  <a:cxn ang="0">
                    <a:pos x="8" y="38"/>
                  </a:cxn>
                  <a:cxn ang="0">
                    <a:pos x="0" y="38"/>
                  </a:cxn>
                  <a:cxn ang="0">
                    <a:pos x="0" y="0"/>
                  </a:cxn>
                </a:cxnLst>
                <a:rect l="0" t="0" r="r" b="b"/>
                <a:pathLst>
                  <a:path w="60" h="38">
                    <a:moveTo>
                      <a:pt x="0" y="0"/>
                    </a:moveTo>
                    <a:lnTo>
                      <a:pt x="60" y="0"/>
                    </a:lnTo>
                    <a:lnTo>
                      <a:pt x="60" y="38"/>
                    </a:lnTo>
                    <a:lnTo>
                      <a:pt x="52" y="38"/>
                    </a:lnTo>
                    <a:lnTo>
                      <a:pt x="52" y="7"/>
                    </a:lnTo>
                    <a:lnTo>
                      <a:pt x="37" y="7"/>
                    </a:lnTo>
                    <a:lnTo>
                      <a:pt x="37" y="38"/>
                    </a:lnTo>
                    <a:lnTo>
                      <a:pt x="29" y="38"/>
                    </a:lnTo>
                    <a:lnTo>
                      <a:pt x="29" y="7"/>
                    </a:lnTo>
                    <a:lnTo>
                      <a:pt x="8" y="7"/>
                    </a:lnTo>
                    <a:lnTo>
                      <a:pt x="8" y="38"/>
                    </a:lnTo>
                    <a:lnTo>
                      <a:pt x="0" y="3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0" name="Freeform 360"/>
              <p:cNvSpPr>
                <a:spLocks noEditPoints="1"/>
              </p:cNvSpPr>
              <p:nvPr/>
            </p:nvSpPr>
            <p:spPr bwMode="auto">
              <a:xfrm>
                <a:off x="6267782" y="4291764"/>
                <a:ext cx="99236" cy="84351"/>
              </a:xfrm>
              <a:custGeom>
                <a:avLst/>
                <a:gdLst/>
                <a:ahLst/>
                <a:cxnLst>
                  <a:cxn ang="0">
                    <a:pos x="31" y="9"/>
                  </a:cxn>
                  <a:cxn ang="0">
                    <a:pos x="31" y="23"/>
                  </a:cxn>
                  <a:cxn ang="0">
                    <a:pos x="33" y="26"/>
                  </a:cxn>
                  <a:cxn ang="0">
                    <a:pos x="37" y="31"/>
                  </a:cxn>
                  <a:cxn ang="0">
                    <a:pos x="40" y="31"/>
                  </a:cxn>
                  <a:cxn ang="0">
                    <a:pos x="43" y="32"/>
                  </a:cxn>
                  <a:cxn ang="0">
                    <a:pos x="46" y="31"/>
                  </a:cxn>
                  <a:cxn ang="0">
                    <a:pos x="48" y="31"/>
                  </a:cxn>
                  <a:cxn ang="0">
                    <a:pos x="52" y="26"/>
                  </a:cxn>
                  <a:cxn ang="0">
                    <a:pos x="52" y="9"/>
                  </a:cxn>
                  <a:cxn ang="0">
                    <a:pos x="31" y="9"/>
                  </a:cxn>
                  <a:cxn ang="0">
                    <a:pos x="0" y="0"/>
                  </a:cxn>
                  <a:cxn ang="0">
                    <a:pos x="60" y="0"/>
                  </a:cxn>
                  <a:cxn ang="0">
                    <a:pos x="60" y="22"/>
                  </a:cxn>
                  <a:cxn ang="0">
                    <a:pos x="59" y="26"/>
                  </a:cxn>
                  <a:cxn ang="0">
                    <a:pos x="59" y="29"/>
                  </a:cxn>
                  <a:cxn ang="0">
                    <a:pos x="57" y="32"/>
                  </a:cxn>
                  <a:cxn ang="0">
                    <a:pos x="51" y="38"/>
                  </a:cxn>
                  <a:cxn ang="0">
                    <a:pos x="48" y="40"/>
                  </a:cxn>
                  <a:cxn ang="0">
                    <a:pos x="43" y="40"/>
                  </a:cxn>
                  <a:cxn ang="0">
                    <a:pos x="37" y="38"/>
                  </a:cxn>
                  <a:cxn ang="0">
                    <a:pos x="33" y="37"/>
                  </a:cxn>
                  <a:cxn ang="0">
                    <a:pos x="26" y="28"/>
                  </a:cxn>
                  <a:cxn ang="0">
                    <a:pos x="0" y="51"/>
                  </a:cxn>
                  <a:cxn ang="0">
                    <a:pos x="0" y="40"/>
                  </a:cxn>
                  <a:cxn ang="0">
                    <a:pos x="23" y="20"/>
                  </a:cxn>
                  <a:cxn ang="0">
                    <a:pos x="23" y="9"/>
                  </a:cxn>
                  <a:cxn ang="0">
                    <a:pos x="0" y="9"/>
                  </a:cxn>
                  <a:cxn ang="0">
                    <a:pos x="0" y="0"/>
                  </a:cxn>
                </a:cxnLst>
                <a:rect l="0" t="0" r="r" b="b"/>
                <a:pathLst>
                  <a:path w="60" h="51">
                    <a:moveTo>
                      <a:pt x="31" y="9"/>
                    </a:moveTo>
                    <a:lnTo>
                      <a:pt x="31" y="23"/>
                    </a:lnTo>
                    <a:lnTo>
                      <a:pt x="33" y="26"/>
                    </a:lnTo>
                    <a:lnTo>
                      <a:pt x="37" y="31"/>
                    </a:lnTo>
                    <a:lnTo>
                      <a:pt x="40" y="31"/>
                    </a:lnTo>
                    <a:lnTo>
                      <a:pt x="43" y="32"/>
                    </a:lnTo>
                    <a:lnTo>
                      <a:pt x="46" y="31"/>
                    </a:lnTo>
                    <a:lnTo>
                      <a:pt x="48" y="31"/>
                    </a:lnTo>
                    <a:lnTo>
                      <a:pt x="52" y="26"/>
                    </a:lnTo>
                    <a:lnTo>
                      <a:pt x="52" y="9"/>
                    </a:lnTo>
                    <a:lnTo>
                      <a:pt x="31" y="9"/>
                    </a:lnTo>
                    <a:close/>
                    <a:moveTo>
                      <a:pt x="0" y="0"/>
                    </a:moveTo>
                    <a:lnTo>
                      <a:pt x="60" y="0"/>
                    </a:lnTo>
                    <a:lnTo>
                      <a:pt x="60" y="22"/>
                    </a:lnTo>
                    <a:lnTo>
                      <a:pt x="59" y="26"/>
                    </a:lnTo>
                    <a:lnTo>
                      <a:pt x="59" y="29"/>
                    </a:lnTo>
                    <a:lnTo>
                      <a:pt x="57" y="32"/>
                    </a:lnTo>
                    <a:lnTo>
                      <a:pt x="51" y="38"/>
                    </a:lnTo>
                    <a:lnTo>
                      <a:pt x="48" y="40"/>
                    </a:lnTo>
                    <a:lnTo>
                      <a:pt x="43" y="40"/>
                    </a:lnTo>
                    <a:lnTo>
                      <a:pt x="37" y="38"/>
                    </a:lnTo>
                    <a:lnTo>
                      <a:pt x="33" y="37"/>
                    </a:lnTo>
                    <a:lnTo>
                      <a:pt x="26" y="28"/>
                    </a:lnTo>
                    <a:lnTo>
                      <a:pt x="0" y="51"/>
                    </a:lnTo>
                    <a:lnTo>
                      <a:pt x="0" y="40"/>
                    </a:lnTo>
                    <a:lnTo>
                      <a:pt x="23" y="20"/>
                    </a:lnTo>
                    <a:lnTo>
                      <a:pt x="23" y="9"/>
                    </a:lnTo>
                    <a:lnTo>
                      <a:pt x="0" y="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1" name="Freeform 361"/>
              <p:cNvSpPr>
                <a:spLocks/>
              </p:cNvSpPr>
              <p:nvPr/>
            </p:nvSpPr>
            <p:spPr bwMode="auto">
              <a:xfrm>
                <a:off x="6267782" y="4387693"/>
                <a:ext cx="99236" cy="61196"/>
              </a:xfrm>
              <a:custGeom>
                <a:avLst/>
                <a:gdLst/>
                <a:ahLst/>
                <a:cxnLst>
                  <a:cxn ang="0">
                    <a:pos x="0" y="0"/>
                  </a:cxn>
                  <a:cxn ang="0">
                    <a:pos x="60" y="0"/>
                  </a:cxn>
                  <a:cxn ang="0">
                    <a:pos x="60" y="37"/>
                  </a:cxn>
                  <a:cxn ang="0">
                    <a:pos x="52" y="37"/>
                  </a:cxn>
                  <a:cxn ang="0">
                    <a:pos x="52" y="8"/>
                  </a:cxn>
                  <a:cxn ang="0">
                    <a:pos x="36" y="8"/>
                  </a:cxn>
                  <a:cxn ang="0">
                    <a:pos x="36" y="34"/>
                  </a:cxn>
                  <a:cxn ang="0">
                    <a:pos x="29" y="34"/>
                  </a:cxn>
                  <a:cxn ang="0">
                    <a:pos x="29" y="8"/>
                  </a:cxn>
                  <a:cxn ang="0">
                    <a:pos x="0" y="8"/>
                  </a:cxn>
                  <a:cxn ang="0">
                    <a:pos x="0" y="0"/>
                  </a:cxn>
                </a:cxnLst>
                <a:rect l="0" t="0" r="r" b="b"/>
                <a:pathLst>
                  <a:path w="60" h="37">
                    <a:moveTo>
                      <a:pt x="0" y="0"/>
                    </a:moveTo>
                    <a:lnTo>
                      <a:pt x="60" y="0"/>
                    </a:lnTo>
                    <a:lnTo>
                      <a:pt x="60" y="37"/>
                    </a:lnTo>
                    <a:lnTo>
                      <a:pt x="52" y="37"/>
                    </a:lnTo>
                    <a:lnTo>
                      <a:pt x="52" y="8"/>
                    </a:lnTo>
                    <a:lnTo>
                      <a:pt x="36" y="8"/>
                    </a:lnTo>
                    <a:lnTo>
                      <a:pt x="36" y="34"/>
                    </a:lnTo>
                    <a:lnTo>
                      <a:pt x="29" y="34"/>
                    </a:lnTo>
                    <a:lnTo>
                      <a:pt x="29"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2" name="Freeform 362"/>
              <p:cNvSpPr>
                <a:spLocks noEditPoints="1"/>
              </p:cNvSpPr>
              <p:nvPr/>
            </p:nvSpPr>
            <p:spPr bwMode="auto">
              <a:xfrm>
                <a:off x="6267782" y="4453850"/>
                <a:ext cx="99236" cy="87659"/>
              </a:xfrm>
              <a:custGeom>
                <a:avLst/>
                <a:gdLst/>
                <a:ahLst/>
                <a:cxnLst>
                  <a:cxn ang="0">
                    <a:pos x="23" y="15"/>
                  </a:cxn>
                  <a:cxn ang="0">
                    <a:pos x="23" y="37"/>
                  </a:cxn>
                  <a:cxn ang="0">
                    <a:pos x="52" y="26"/>
                  </a:cxn>
                  <a:cxn ang="0">
                    <a:pos x="23" y="15"/>
                  </a:cxn>
                  <a:cxn ang="0">
                    <a:pos x="0" y="0"/>
                  </a:cxn>
                  <a:cxn ang="0">
                    <a:pos x="60" y="21"/>
                  </a:cxn>
                  <a:cxn ang="0">
                    <a:pos x="60" y="32"/>
                  </a:cxn>
                  <a:cxn ang="0">
                    <a:pos x="0" y="53"/>
                  </a:cxn>
                  <a:cxn ang="0">
                    <a:pos x="0" y="46"/>
                  </a:cxn>
                  <a:cxn ang="0">
                    <a:pos x="17" y="40"/>
                  </a:cxn>
                  <a:cxn ang="0">
                    <a:pos x="17" y="14"/>
                  </a:cxn>
                  <a:cxn ang="0">
                    <a:pos x="0" y="8"/>
                  </a:cxn>
                  <a:cxn ang="0">
                    <a:pos x="0" y="0"/>
                  </a:cxn>
                </a:cxnLst>
                <a:rect l="0" t="0" r="r" b="b"/>
                <a:pathLst>
                  <a:path w="60" h="53">
                    <a:moveTo>
                      <a:pt x="23" y="15"/>
                    </a:moveTo>
                    <a:lnTo>
                      <a:pt x="23" y="37"/>
                    </a:lnTo>
                    <a:lnTo>
                      <a:pt x="52" y="26"/>
                    </a:lnTo>
                    <a:lnTo>
                      <a:pt x="23" y="15"/>
                    </a:lnTo>
                    <a:close/>
                    <a:moveTo>
                      <a:pt x="0" y="0"/>
                    </a:moveTo>
                    <a:lnTo>
                      <a:pt x="60" y="21"/>
                    </a:lnTo>
                    <a:lnTo>
                      <a:pt x="60" y="32"/>
                    </a:lnTo>
                    <a:lnTo>
                      <a:pt x="0" y="53"/>
                    </a:lnTo>
                    <a:lnTo>
                      <a:pt x="0" y="46"/>
                    </a:lnTo>
                    <a:lnTo>
                      <a:pt x="17" y="40"/>
                    </a:lnTo>
                    <a:lnTo>
                      <a:pt x="17" y="14"/>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3" name="Freeform 363"/>
              <p:cNvSpPr>
                <a:spLocks/>
              </p:cNvSpPr>
              <p:nvPr/>
            </p:nvSpPr>
            <p:spPr bwMode="auto">
              <a:xfrm>
                <a:off x="6266128" y="4551432"/>
                <a:ext cx="104198" cy="81043"/>
              </a:xfrm>
              <a:custGeom>
                <a:avLst/>
                <a:gdLst/>
                <a:ahLst/>
                <a:cxnLst>
                  <a:cxn ang="0">
                    <a:pos x="24" y="0"/>
                  </a:cxn>
                  <a:cxn ang="0">
                    <a:pos x="38" y="0"/>
                  </a:cxn>
                  <a:cxn ang="0">
                    <a:pos x="44" y="2"/>
                  </a:cxn>
                  <a:cxn ang="0">
                    <a:pos x="53" y="8"/>
                  </a:cxn>
                  <a:cxn ang="0">
                    <a:pos x="58" y="13"/>
                  </a:cxn>
                  <a:cxn ang="0">
                    <a:pos x="60" y="17"/>
                  </a:cxn>
                  <a:cxn ang="0">
                    <a:pos x="63" y="30"/>
                  </a:cxn>
                  <a:cxn ang="0">
                    <a:pos x="61" y="39"/>
                  </a:cxn>
                  <a:cxn ang="0">
                    <a:pos x="60" y="43"/>
                  </a:cxn>
                  <a:cxn ang="0">
                    <a:pos x="56" y="49"/>
                  </a:cxn>
                  <a:cxn ang="0">
                    <a:pos x="47" y="49"/>
                  </a:cxn>
                  <a:cxn ang="0">
                    <a:pos x="50" y="43"/>
                  </a:cxn>
                  <a:cxn ang="0">
                    <a:pos x="53" y="39"/>
                  </a:cxn>
                  <a:cxn ang="0">
                    <a:pos x="55" y="34"/>
                  </a:cxn>
                  <a:cxn ang="0">
                    <a:pos x="55" y="25"/>
                  </a:cxn>
                  <a:cxn ang="0">
                    <a:pos x="53" y="20"/>
                  </a:cxn>
                  <a:cxn ang="0">
                    <a:pos x="52" y="17"/>
                  </a:cxn>
                  <a:cxn ang="0">
                    <a:pos x="46" y="11"/>
                  </a:cxn>
                  <a:cxn ang="0">
                    <a:pos x="37" y="8"/>
                  </a:cxn>
                  <a:cxn ang="0">
                    <a:pos x="26" y="8"/>
                  </a:cxn>
                  <a:cxn ang="0">
                    <a:pos x="20" y="10"/>
                  </a:cxn>
                  <a:cxn ang="0">
                    <a:pos x="17" y="11"/>
                  </a:cxn>
                  <a:cxn ang="0">
                    <a:pos x="11" y="17"/>
                  </a:cxn>
                  <a:cxn ang="0">
                    <a:pos x="9" y="20"/>
                  </a:cxn>
                  <a:cxn ang="0">
                    <a:pos x="8" y="25"/>
                  </a:cxn>
                  <a:cxn ang="0">
                    <a:pos x="8" y="34"/>
                  </a:cxn>
                  <a:cxn ang="0">
                    <a:pos x="9" y="39"/>
                  </a:cxn>
                  <a:cxn ang="0">
                    <a:pos x="12" y="45"/>
                  </a:cxn>
                  <a:cxn ang="0">
                    <a:pos x="15" y="49"/>
                  </a:cxn>
                  <a:cxn ang="0">
                    <a:pos x="6" y="49"/>
                  </a:cxn>
                  <a:cxn ang="0">
                    <a:pos x="5" y="48"/>
                  </a:cxn>
                  <a:cxn ang="0">
                    <a:pos x="5" y="45"/>
                  </a:cxn>
                  <a:cxn ang="0">
                    <a:pos x="3" y="43"/>
                  </a:cxn>
                  <a:cxn ang="0">
                    <a:pos x="1" y="40"/>
                  </a:cxn>
                  <a:cxn ang="0">
                    <a:pos x="1" y="36"/>
                  </a:cxn>
                  <a:cxn ang="0">
                    <a:pos x="0" y="33"/>
                  </a:cxn>
                  <a:cxn ang="0">
                    <a:pos x="0" y="30"/>
                  </a:cxn>
                  <a:cxn ang="0">
                    <a:pos x="1" y="23"/>
                  </a:cxn>
                  <a:cxn ang="0">
                    <a:pos x="1" y="17"/>
                  </a:cxn>
                  <a:cxn ang="0">
                    <a:pos x="8" y="8"/>
                  </a:cxn>
                  <a:cxn ang="0">
                    <a:pos x="12" y="5"/>
                  </a:cxn>
                  <a:cxn ang="0">
                    <a:pos x="18" y="2"/>
                  </a:cxn>
                  <a:cxn ang="0">
                    <a:pos x="24" y="0"/>
                  </a:cxn>
                </a:cxnLst>
                <a:rect l="0" t="0" r="r" b="b"/>
                <a:pathLst>
                  <a:path w="63" h="49">
                    <a:moveTo>
                      <a:pt x="24" y="0"/>
                    </a:moveTo>
                    <a:lnTo>
                      <a:pt x="38" y="0"/>
                    </a:lnTo>
                    <a:lnTo>
                      <a:pt x="44" y="2"/>
                    </a:lnTo>
                    <a:lnTo>
                      <a:pt x="53" y="8"/>
                    </a:lnTo>
                    <a:lnTo>
                      <a:pt x="58" y="13"/>
                    </a:lnTo>
                    <a:lnTo>
                      <a:pt x="60" y="17"/>
                    </a:lnTo>
                    <a:lnTo>
                      <a:pt x="63" y="30"/>
                    </a:lnTo>
                    <a:lnTo>
                      <a:pt x="61" y="39"/>
                    </a:lnTo>
                    <a:lnTo>
                      <a:pt x="60" y="43"/>
                    </a:lnTo>
                    <a:lnTo>
                      <a:pt x="56" y="49"/>
                    </a:lnTo>
                    <a:lnTo>
                      <a:pt x="47" y="49"/>
                    </a:lnTo>
                    <a:lnTo>
                      <a:pt x="50" y="43"/>
                    </a:lnTo>
                    <a:lnTo>
                      <a:pt x="53" y="39"/>
                    </a:lnTo>
                    <a:lnTo>
                      <a:pt x="55" y="34"/>
                    </a:lnTo>
                    <a:lnTo>
                      <a:pt x="55" y="25"/>
                    </a:lnTo>
                    <a:lnTo>
                      <a:pt x="53" y="20"/>
                    </a:lnTo>
                    <a:lnTo>
                      <a:pt x="52" y="17"/>
                    </a:lnTo>
                    <a:lnTo>
                      <a:pt x="46" y="11"/>
                    </a:lnTo>
                    <a:lnTo>
                      <a:pt x="37" y="8"/>
                    </a:lnTo>
                    <a:lnTo>
                      <a:pt x="26" y="8"/>
                    </a:lnTo>
                    <a:lnTo>
                      <a:pt x="20" y="10"/>
                    </a:lnTo>
                    <a:lnTo>
                      <a:pt x="17" y="11"/>
                    </a:lnTo>
                    <a:lnTo>
                      <a:pt x="11" y="17"/>
                    </a:lnTo>
                    <a:lnTo>
                      <a:pt x="9" y="20"/>
                    </a:lnTo>
                    <a:lnTo>
                      <a:pt x="8" y="25"/>
                    </a:lnTo>
                    <a:lnTo>
                      <a:pt x="8" y="34"/>
                    </a:lnTo>
                    <a:lnTo>
                      <a:pt x="9" y="39"/>
                    </a:lnTo>
                    <a:lnTo>
                      <a:pt x="12" y="45"/>
                    </a:lnTo>
                    <a:lnTo>
                      <a:pt x="15" y="49"/>
                    </a:lnTo>
                    <a:lnTo>
                      <a:pt x="6" y="49"/>
                    </a:lnTo>
                    <a:lnTo>
                      <a:pt x="5" y="48"/>
                    </a:lnTo>
                    <a:lnTo>
                      <a:pt x="5" y="45"/>
                    </a:lnTo>
                    <a:lnTo>
                      <a:pt x="3" y="43"/>
                    </a:lnTo>
                    <a:lnTo>
                      <a:pt x="1" y="40"/>
                    </a:lnTo>
                    <a:lnTo>
                      <a:pt x="1" y="36"/>
                    </a:lnTo>
                    <a:lnTo>
                      <a:pt x="0" y="33"/>
                    </a:lnTo>
                    <a:lnTo>
                      <a:pt x="0" y="30"/>
                    </a:lnTo>
                    <a:lnTo>
                      <a:pt x="1" y="23"/>
                    </a:lnTo>
                    <a:lnTo>
                      <a:pt x="1" y="17"/>
                    </a:lnTo>
                    <a:lnTo>
                      <a:pt x="8" y="8"/>
                    </a:lnTo>
                    <a:lnTo>
                      <a:pt x="12" y="5"/>
                    </a:lnTo>
                    <a:lnTo>
                      <a:pt x="18" y="2"/>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4" name="Freeform 364"/>
              <p:cNvSpPr>
                <a:spLocks/>
              </p:cNvSpPr>
              <p:nvPr/>
            </p:nvSpPr>
            <p:spPr bwMode="auto">
              <a:xfrm>
                <a:off x="6267782" y="4650669"/>
                <a:ext cx="99236" cy="66158"/>
              </a:xfrm>
              <a:custGeom>
                <a:avLst/>
                <a:gdLst/>
                <a:ahLst/>
                <a:cxnLst>
                  <a:cxn ang="0">
                    <a:pos x="0" y="0"/>
                  </a:cxn>
                  <a:cxn ang="0">
                    <a:pos x="60" y="0"/>
                  </a:cxn>
                  <a:cxn ang="0">
                    <a:pos x="60" y="40"/>
                  </a:cxn>
                  <a:cxn ang="0">
                    <a:pos x="52" y="40"/>
                  </a:cxn>
                  <a:cxn ang="0">
                    <a:pos x="52" y="8"/>
                  </a:cxn>
                  <a:cxn ang="0">
                    <a:pos x="37" y="8"/>
                  </a:cxn>
                  <a:cxn ang="0">
                    <a:pos x="37" y="40"/>
                  </a:cxn>
                  <a:cxn ang="0">
                    <a:pos x="29" y="40"/>
                  </a:cxn>
                  <a:cxn ang="0">
                    <a:pos x="29" y="8"/>
                  </a:cxn>
                  <a:cxn ang="0">
                    <a:pos x="8" y="8"/>
                  </a:cxn>
                  <a:cxn ang="0">
                    <a:pos x="8" y="40"/>
                  </a:cxn>
                  <a:cxn ang="0">
                    <a:pos x="0" y="40"/>
                  </a:cxn>
                  <a:cxn ang="0">
                    <a:pos x="0" y="0"/>
                  </a:cxn>
                </a:cxnLst>
                <a:rect l="0" t="0" r="r" b="b"/>
                <a:pathLst>
                  <a:path w="60" h="40">
                    <a:moveTo>
                      <a:pt x="0" y="0"/>
                    </a:moveTo>
                    <a:lnTo>
                      <a:pt x="60" y="0"/>
                    </a:lnTo>
                    <a:lnTo>
                      <a:pt x="60" y="40"/>
                    </a:lnTo>
                    <a:lnTo>
                      <a:pt x="52" y="40"/>
                    </a:lnTo>
                    <a:lnTo>
                      <a:pt x="52" y="8"/>
                    </a:lnTo>
                    <a:lnTo>
                      <a:pt x="37" y="8"/>
                    </a:lnTo>
                    <a:lnTo>
                      <a:pt x="37" y="40"/>
                    </a:lnTo>
                    <a:lnTo>
                      <a:pt x="29" y="40"/>
                    </a:lnTo>
                    <a:lnTo>
                      <a:pt x="29" y="8"/>
                    </a:lnTo>
                    <a:lnTo>
                      <a:pt x="8" y="8"/>
                    </a:lnTo>
                    <a:lnTo>
                      <a:pt x="8" y="40"/>
                    </a:lnTo>
                    <a:lnTo>
                      <a:pt x="0"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5" name="Freeform 365"/>
              <p:cNvSpPr>
                <a:spLocks noEditPoints="1"/>
              </p:cNvSpPr>
              <p:nvPr/>
            </p:nvSpPr>
            <p:spPr bwMode="auto">
              <a:xfrm>
                <a:off x="3490820" y="2813143"/>
                <a:ext cx="97582" cy="84351"/>
              </a:xfrm>
              <a:custGeom>
                <a:avLst/>
                <a:gdLst/>
                <a:ahLst/>
                <a:cxnLst>
                  <a:cxn ang="0">
                    <a:pos x="6" y="8"/>
                  </a:cxn>
                  <a:cxn ang="0">
                    <a:pos x="6" y="16"/>
                  </a:cxn>
                  <a:cxn ang="0">
                    <a:pos x="7" y="22"/>
                  </a:cxn>
                  <a:cxn ang="0">
                    <a:pos x="7" y="26"/>
                  </a:cxn>
                  <a:cxn ang="0">
                    <a:pos x="9" y="29"/>
                  </a:cxn>
                  <a:cxn ang="0">
                    <a:pos x="11" y="34"/>
                  </a:cxn>
                  <a:cxn ang="0">
                    <a:pos x="14" y="37"/>
                  </a:cxn>
                  <a:cxn ang="0">
                    <a:pos x="18" y="40"/>
                  </a:cxn>
                  <a:cxn ang="0">
                    <a:pos x="23" y="42"/>
                  </a:cxn>
                  <a:cxn ang="0">
                    <a:pos x="29" y="43"/>
                  </a:cxn>
                  <a:cxn ang="0">
                    <a:pos x="36" y="42"/>
                  </a:cxn>
                  <a:cxn ang="0">
                    <a:pos x="41" y="40"/>
                  </a:cxn>
                  <a:cxn ang="0">
                    <a:pos x="44" y="39"/>
                  </a:cxn>
                  <a:cxn ang="0">
                    <a:pos x="47" y="36"/>
                  </a:cxn>
                  <a:cxn ang="0">
                    <a:pos x="50" y="29"/>
                  </a:cxn>
                  <a:cxn ang="0">
                    <a:pos x="52" y="25"/>
                  </a:cxn>
                  <a:cxn ang="0">
                    <a:pos x="52" y="8"/>
                  </a:cxn>
                  <a:cxn ang="0">
                    <a:pos x="6" y="8"/>
                  </a:cxn>
                  <a:cxn ang="0">
                    <a:pos x="0" y="0"/>
                  </a:cxn>
                  <a:cxn ang="0">
                    <a:pos x="59" y="0"/>
                  </a:cxn>
                  <a:cxn ang="0">
                    <a:pos x="59" y="23"/>
                  </a:cxn>
                  <a:cxn ang="0">
                    <a:pos x="58" y="29"/>
                  </a:cxn>
                  <a:cxn ang="0">
                    <a:pos x="55" y="39"/>
                  </a:cxn>
                  <a:cxn ang="0">
                    <a:pos x="50" y="43"/>
                  </a:cxn>
                  <a:cxn ang="0">
                    <a:pos x="44" y="48"/>
                  </a:cxn>
                  <a:cxn ang="0">
                    <a:pos x="35" y="51"/>
                  </a:cxn>
                  <a:cxn ang="0">
                    <a:pos x="21" y="51"/>
                  </a:cxn>
                  <a:cxn ang="0">
                    <a:pos x="15" y="48"/>
                  </a:cxn>
                  <a:cxn ang="0">
                    <a:pos x="9" y="43"/>
                  </a:cxn>
                  <a:cxn ang="0">
                    <a:pos x="4" y="39"/>
                  </a:cxn>
                  <a:cxn ang="0">
                    <a:pos x="1" y="29"/>
                  </a:cxn>
                  <a:cxn ang="0">
                    <a:pos x="0" y="23"/>
                  </a:cxn>
                  <a:cxn ang="0">
                    <a:pos x="0" y="0"/>
                  </a:cxn>
                </a:cxnLst>
                <a:rect l="0" t="0" r="r" b="b"/>
                <a:pathLst>
                  <a:path w="59" h="51">
                    <a:moveTo>
                      <a:pt x="6" y="8"/>
                    </a:moveTo>
                    <a:lnTo>
                      <a:pt x="6" y="16"/>
                    </a:lnTo>
                    <a:lnTo>
                      <a:pt x="7" y="22"/>
                    </a:lnTo>
                    <a:lnTo>
                      <a:pt x="7" y="26"/>
                    </a:lnTo>
                    <a:lnTo>
                      <a:pt x="9" y="29"/>
                    </a:lnTo>
                    <a:lnTo>
                      <a:pt x="11" y="34"/>
                    </a:lnTo>
                    <a:lnTo>
                      <a:pt x="14" y="37"/>
                    </a:lnTo>
                    <a:lnTo>
                      <a:pt x="18" y="40"/>
                    </a:lnTo>
                    <a:lnTo>
                      <a:pt x="23" y="42"/>
                    </a:lnTo>
                    <a:lnTo>
                      <a:pt x="29" y="43"/>
                    </a:lnTo>
                    <a:lnTo>
                      <a:pt x="36" y="42"/>
                    </a:lnTo>
                    <a:lnTo>
                      <a:pt x="41" y="40"/>
                    </a:lnTo>
                    <a:lnTo>
                      <a:pt x="44" y="39"/>
                    </a:lnTo>
                    <a:lnTo>
                      <a:pt x="47" y="36"/>
                    </a:lnTo>
                    <a:lnTo>
                      <a:pt x="50" y="29"/>
                    </a:lnTo>
                    <a:lnTo>
                      <a:pt x="52" y="25"/>
                    </a:lnTo>
                    <a:lnTo>
                      <a:pt x="52" y="8"/>
                    </a:lnTo>
                    <a:lnTo>
                      <a:pt x="6" y="8"/>
                    </a:lnTo>
                    <a:close/>
                    <a:moveTo>
                      <a:pt x="0" y="0"/>
                    </a:moveTo>
                    <a:lnTo>
                      <a:pt x="59" y="0"/>
                    </a:lnTo>
                    <a:lnTo>
                      <a:pt x="59" y="23"/>
                    </a:lnTo>
                    <a:lnTo>
                      <a:pt x="58" y="29"/>
                    </a:lnTo>
                    <a:lnTo>
                      <a:pt x="55" y="39"/>
                    </a:lnTo>
                    <a:lnTo>
                      <a:pt x="50" y="43"/>
                    </a:lnTo>
                    <a:lnTo>
                      <a:pt x="44" y="48"/>
                    </a:lnTo>
                    <a:lnTo>
                      <a:pt x="35" y="51"/>
                    </a:lnTo>
                    <a:lnTo>
                      <a:pt x="21" y="51"/>
                    </a:lnTo>
                    <a:lnTo>
                      <a:pt x="15" y="48"/>
                    </a:lnTo>
                    <a:lnTo>
                      <a:pt x="9" y="43"/>
                    </a:lnTo>
                    <a:lnTo>
                      <a:pt x="4" y="39"/>
                    </a:lnTo>
                    <a:lnTo>
                      <a:pt x="1" y="29"/>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6" name="Freeform 366"/>
              <p:cNvSpPr>
                <a:spLocks/>
              </p:cNvSpPr>
              <p:nvPr/>
            </p:nvSpPr>
            <p:spPr bwMode="auto">
              <a:xfrm>
                <a:off x="3462703" y="2909072"/>
                <a:ext cx="100890" cy="71119"/>
              </a:xfrm>
              <a:custGeom>
                <a:avLst/>
                <a:gdLst/>
                <a:ahLst/>
                <a:cxnLst>
                  <a:cxn ang="0">
                    <a:pos x="61" y="0"/>
                  </a:cxn>
                  <a:cxn ang="0">
                    <a:pos x="61" y="8"/>
                  </a:cxn>
                  <a:cxn ang="0">
                    <a:pos x="29" y="22"/>
                  </a:cxn>
                  <a:cxn ang="0">
                    <a:pos x="61" y="36"/>
                  </a:cxn>
                  <a:cxn ang="0">
                    <a:pos x="61" y="43"/>
                  </a:cxn>
                  <a:cxn ang="0">
                    <a:pos x="0" y="17"/>
                  </a:cxn>
                  <a:cxn ang="0">
                    <a:pos x="0" y="10"/>
                  </a:cxn>
                  <a:cxn ang="0">
                    <a:pos x="18" y="17"/>
                  </a:cxn>
                  <a:cxn ang="0">
                    <a:pos x="61" y="0"/>
                  </a:cxn>
                </a:cxnLst>
                <a:rect l="0" t="0" r="r" b="b"/>
                <a:pathLst>
                  <a:path w="61" h="43">
                    <a:moveTo>
                      <a:pt x="61" y="0"/>
                    </a:moveTo>
                    <a:lnTo>
                      <a:pt x="61" y="8"/>
                    </a:lnTo>
                    <a:lnTo>
                      <a:pt x="29" y="22"/>
                    </a:lnTo>
                    <a:lnTo>
                      <a:pt x="61" y="36"/>
                    </a:lnTo>
                    <a:lnTo>
                      <a:pt x="61" y="43"/>
                    </a:lnTo>
                    <a:lnTo>
                      <a:pt x="0" y="17"/>
                    </a:lnTo>
                    <a:lnTo>
                      <a:pt x="0" y="10"/>
                    </a:lnTo>
                    <a:lnTo>
                      <a:pt x="18" y="17"/>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7" name="Freeform 367"/>
              <p:cNvSpPr>
                <a:spLocks/>
              </p:cNvSpPr>
              <p:nvPr/>
            </p:nvSpPr>
            <p:spPr bwMode="auto">
              <a:xfrm>
                <a:off x="3487512" y="2993422"/>
                <a:ext cx="104198" cy="76081"/>
              </a:xfrm>
              <a:custGeom>
                <a:avLst/>
                <a:gdLst/>
                <a:ahLst/>
                <a:cxnLst>
                  <a:cxn ang="0">
                    <a:pos x="5" y="0"/>
                  </a:cxn>
                  <a:cxn ang="0">
                    <a:pos x="16" y="0"/>
                  </a:cxn>
                  <a:cxn ang="0">
                    <a:pos x="16" y="1"/>
                  </a:cxn>
                  <a:cxn ang="0">
                    <a:pos x="13" y="6"/>
                  </a:cxn>
                  <a:cxn ang="0">
                    <a:pos x="9" y="12"/>
                  </a:cxn>
                  <a:cxn ang="0">
                    <a:pos x="8" y="17"/>
                  </a:cxn>
                  <a:cxn ang="0">
                    <a:pos x="8" y="27"/>
                  </a:cxn>
                  <a:cxn ang="0">
                    <a:pos x="11" y="33"/>
                  </a:cxn>
                  <a:cxn ang="0">
                    <a:pos x="14" y="37"/>
                  </a:cxn>
                  <a:cxn ang="0">
                    <a:pos x="17" y="38"/>
                  </a:cxn>
                  <a:cxn ang="0">
                    <a:pos x="22" y="38"/>
                  </a:cxn>
                  <a:cxn ang="0">
                    <a:pos x="23" y="37"/>
                  </a:cxn>
                  <a:cxn ang="0">
                    <a:pos x="26" y="30"/>
                  </a:cxn>
                  <a:cxn ang="0">
                    <a:pos x="28" y="24"/>
                  </a:cxn>
                  <a:cxn ang="0">
                    <a:pos x="29" y="17"/>
                  </a:cxn>
                  <a:cxn ang="0">
                    <a:pos x="32" y="8"/>
                  </a:cxn>
                  <a:cxn ang="0">
                    <a:pos x="37" y="3"/>
                  </a:cxn>
                  <a:cxn ang="0">
                    <a:pos x="42" y="1"/>
                  </a:cxn>
                  <a:cxn ang="0">
                    <a:pos x="51" y="1"/>
                  </a:cxn>
                  <a:cxn ang="0">
                    <a:pos x="54" y="4"/>
                  </a:cxn>
                  <a:cxn ang="0">
                    <a:pos x="58" y="8"/>
                  </a:cxn>
                  <a:cxn ang="0">
                    <a:pos x="61" y="17"/>
                  </a:cxn>
                  <a:cxn ang="0">
                    <a:pos x="63" y="23"/>
                  </a:cxn>
                  <a:cxn ang="0">
                    <a:pos x="61" y="29"/>
                  </a:cxn>
                  <a:cxn ang="0">
                    <a:pos x="61" y="35"/>
                  </a:cxn>
                  <a:cxn ang="0">
                    <a:pos x="58" y="44"/>
                  </a:cxn>
                  <a:cxn ang="0">
                    <a:pos x="49" y="44"/>
                  </a:cxn>
                  <a:cxn ang="0">
                    <a:pos x="49" y="43"/>
                  </a:cxn>
                  <a:cxn ang="0">
                    <a:pos x="52" y="40"/>
                  </a:cxn>
                  <a:cxn ang="0">
                    <a:pos x="54" y="35"/>
                  </a:cxn>
                  <a:cxn ang="0">
                    <a:pos x="55" y="29"/>
                  </a:cxn>
                  <a:cxn ang="0">
                    <a:pos x="55" y="20"/>
                  </a:cxn>
                  <a:cxn ang="0">
                    <a:pos x="52" y="14"/>
                  </a:cxn>
                  <a:cxn ang="0">
                    <a:pos x="49" y="11"/>
                  </a:cxn>
                  <a:cxn ang="0">
                    <a:pos x="46" y="9"/>
                  </a:cxn>
                  <a:cxn ang="0">
                    <a:pos x="43" y="9"/>
                  </a:cxn>
                  <a:cxn ang="0">
                    <a:pos x="40" y="11"/>
                  </a:cxn>
                  <a:cxn ang="0">
                    <a:pos x="38" y="14"/>
                  </a:cxn>
                  <a:cxn ang="0">
                    <a:pos x="37" y="18"/>
                  </a:cxn>
                  <a:cxn ang="0">
                    <a:pos x="37" y="21"/>
                  </a:cxn>
                  <a:cxn ang="0">
                    <a:pos x="35" y="24"/>
                  </a:cxn>
                  <a:cxn ang="0">
                    <a:pos x="35" y="29"/>
                  </a:cxn>
                  <a:cxn ang="0">
                    <a:pos x="32" y="38"/>
                  </a:cxn>
                  <a:cxn ang="0">
                    <a:pos x="29" y="43"/>
                  </a:cxn>
                  <a:cxn ang="0">
                    <a:pos x="23" y="46"/>
                  </a:cxn>
                  <a:cxn ang="0">
                    <a:pos x="16" y="46"/>
                  </a:cxn>
                  <a:cxn ang="0">
                    <a:pos x="9" y="43"/>
                  </a:cxn>
                  <a:cxn ang="0">
                    <a:pos x="3" y="37"/>
                  </a:cxn>
                  <a:cxn ang="0">
                    <a:pos x="2" y="32"/>
                  </a:cxn>
                  <a:cxn ang="0">
                    <a:pos x="2" y="27"/>
                  </a:cxn>
                  <a:cxn ang="0">
                    <a:pos x="0" y="23"/>
                  </a:cxn>
                  <a:cxn ang="0">
                    <a:pos x="0" y="17"/>
                  </a:cxn>
                  <a:cxn ang="0">
                    <a:pos x="2" y="11"/>
                  </a:cxn>
                  <a:cxn ang="0">
                    <a:pos x="3" y="6"/>
                  </a:cxn>
                  <a:cxn ang="0">
                    <a:pos x="5" y="0"/>
                  </a:cxn>
                </a:cxnLst>
                <a:rect l="0" t="0" r="r" b="b"/>
                <a:pathLst>
                  <a:path w="63" h="46">
                    <a:moveTo>
                      <a:pt x="5" y="0"/>
                    </a:moveTo>
                    <a:lnTo>
                      <a:pt x="16" y="0"/>
                    </a:lnTo>
                    <a:lnTo>
                      <a:pt x="16" y="1"/>
                    </a:lnTo>
                    <a:lnTo>
                      <a:pt x="13" y="6"/>
                    </a:lnTo>
                    <a:lnTo>
                      <a:pt x="9" y="12"/>
                    </a:lnTo>
                    <a:lnTo>
                      <a:pt x="8" y="17"/>
                    </a:lnTo>
                    <a:lnTo>
                      <a:pt x="8" y="27"/>
                    </a:lnTo>
                    <a:lnTo>
                      <a:pt x="11" y="33"/>
                    </a:lnTo>
                    <a:lnTo>
                      <a:pt x="14" y="37"/>
                    </a:lnTo>
                    <a:lnTo>
                      <a:pt x="17" y="38"/>
                    </a:lnTo>
                    <a:lnTo>
                      <a:pt x="22" y="38"/>
                    </a:lnTo>
                    <a:lnTo>
                      <a:pt x="23" y="37"/>
                    </a:lnTo>
                    <a:lnTo>
                      <a:pt x="26" y="30"/>
                    </a:lnTo>
                    <a:lnTo>
                      <a:pt x="28" y="24"/>
                    </a:lnTo>
                    <a:lnTo>
                      <a:pt x="29" y="17"/>
                    </a:lnTo>
                    <a:lnTo>
                      <a:pt x="32" y="8"/>
                    </a:lnTo>
                    <a:lnTo>
                      <a:pt x="37" y="3"/>
                    </a:lnTo>
                    <a:lnTo>
                      <a:pt x="42" y="1"/>
                    </a:lnTo>
                    <a:lnTo>
                      <a:pt x="51" y="1"/>
                    </a:lnTo>
                    <a:lnTo>
                      <a:pt x="54" y="4"/>
                    </a:lnTo>
                    <a:lnTo>
                      <a:pt x="58" y="8"/>
                    </a:lnTo>
                    <a:lnTo>
                      <a:pt x="61" y="17"/>
                    </a:lnTo>
                    <a:lnTo>
                      <a:pt x="63" y="23"/>
                    </a:lnTo>
                    <a:lnTo>
                      <a:pt x="61" y="29"/>
                    </a:lnTo>
                    <a:lnTo>
                      <a:pt x="61" y="35"/>
                    </a:lnTo>
                    <a:lnTo>
                      <a:pt x="58" y="44"/>
                    </a:lnTo>
                    <a:lnTo>
                      <a:pt x="49" y="44"/>
                    </a:lnTo>
                    <a:lnTo>
                      <a:pt x="49" y="43"/>
                    </a:lnTo>
                    <a:lnTo>
                      <a:pt x="52" y="40"/>
                    </a:lnTo>
                    <a:lnTo>
                      <a:pt x="54" y="35"/>
                    </a:lnTo>
                    <a:lnTo>
                      <a:pt x="55" y="29"/>
                    </a:lnTo>
                    <a:lnTo>
                      <a:pt x="55" y="20"/>
                    </a:lnTo>
                    <a:lnTo>
                      <a:pt x="52" y="14"/>
                    </a:lnTo>
                    <a:lnTo>
                      <a:pt x="49" y="11"/>
                    </a:lnTo>
                    <a:lnTo>
                      <a:pt x="46" y="9"/>
                    </a:lnTo>
                    <a:lnTo>
                      <a:pt x="43" y="9"/>
                    </a:lnTo>
                    <a:lnTo>
                      <a:pt x="40" y="11"/>
                    </a:lnTo>
                    <a:lnTo>
                      <a:pt x="38" y="14"/>
                    </a:lnTo>
                    <a:lnTo>
                      <a:pt x="37" y="18"/>
                    </a:lnTo>
                    <a:lnTo>
                      <a:pt x="37" y="21"/>
                    </a:lnTo>
                    <a:lnTo>
                      <a:pt x="35" y="24"/>
                    </a:lnTo>
                    <a:lnTo>
                      <a:pt x="35" y="29"/>
                    </a:lnTo>
                    <a:lnTo>
                      <a:pt x="32" y="38"/>
                    </a:lnTo>
                    <a:lnTo>
                      <a:pt x="29" y="43"/>
                    </a:lnTo>
                    <a:lnTo>
                      <a:pt x="23" y="46"/>
                    </a:lnTo>
                    <a:lnTo>
                      <a:pt x="16" y="46"/>
                    </a:lnTo>
                    <a:lnTo>
                      <a:pt x="9" y="43"/>
                    </a:lnTo>
                    <a:lnTo>
                      <a:pt x="3" y="37"/>
                    </a:lnTo>
                    <a:lnTo>
                      <a:pt x="2" y="32"/>
                    </a:lnTo>
                    <a:lnTo>
                      <a:pt x="2" y="27"/>
                    </a:lnTo>
                    <a:lnTo>
                      <a:pt x="0" y="23"/>
                    </a:lnTo>
                    <a:lnTo>
                      <a:pt x="0" y="17"/>
                    </a:lnTo>
                    <a:lnTo>
                      <a:pt x="2" y="11"/>
                    </a:lnTo>
                    <a:lnTo>
                      <a:pt x="3" y="6"/>
                    </a:lnTo>
                    <a:lnTo>
                      <a:pt x="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8" name="Freeform 368"/>
              <p:cNvSpPr>
                <a:spLocks/>
              </p:cNvSpPr>
              <p:nvPr/>
            </p:nvSpPr>
            <p:spPr bwMode="auto">
              <a:xfrm>
                <a:off x="3490820" y="3091005"/>
                <a:ext cx="97582" cy="64504"/>
              </a:xfrm>
              <a:custGeom>
                <a:avLst/>
                <a:gdLst/>
                <a:ahLst/>
                <a:cxnLst>
                  <a:cxn ang="0">
                    <a:pos x="0" y="0"/>
                  </a:cxn>
                  <a:cxn ang="0">
                    <a:pos x="59" y="0"/>
                  </a:cxn>
                  <a:cxn ang="0">
                    <a:pos x="59" y="39"/>
                  </a:cxn>
                  <a:cxn ang="0">
                    <a:pos x="52" y="39"/>
                  </a:cxn>
                  <a:cxn ang="0">
                    <a:pos x="52" y="8"/>
                  </a:cxn>
                  <a:cxn ang="0">
                    <a:pos x="36" y="8"/>
                  </a:cxn>
                  <a:cxn ang="0">
                    <a:pos x="36" y="39"/>
                  </a:cxn>
                  <a:cxn ang="0">
                    <a:pos x="29" y="39"/>
                  </a:cxn>
                  <a:cxn ang="0">
                    <a:pos x="29" y="8"/>
                  </a:cxn>
                  <a:cxn ang="0">
                    <a:pos x="7" y="8"/>
                  </a:cxn>
                  <a:cxn ang="0">
                    <a:pos x="7" y="39"/>
                  </a:cxn>
                  <a:cxn ang="0">
                    <a:pos x="0" y="39"/>
                  </a:cxn>
                  <a:cxn ang="0">
                    <a:pos x="0" y="0"/>
                  </a:cxn>
                </a:cxnLst>
                <a:rect l="0" t="0" r="r" b="b"/>
                <a:pathLst>
                  <a:path w="59" h="39">
                    <a:moveTo>
                      <a:pt x="0" y="0"/>
                    </a:moveTo>
                    <a:lnTo>
                      <a:pt x="59" y="0"/>
                    </a:lnTo>
                    <a:lnTo>
                      <a:pt x="59" y="39"/>
                    </a:lnTo>
                    <a:lnTo>
                      <a:pt x="52" y="39"/>
                    </a:lnTo>
                    <a:lnTo>
                      <a:pt x="52" y="8"/>
                    </a:lnTo>
                    <a:lnTo>
                      <a:pt x="36" y="8"/>
                    </a:lnTo>
                    <a:lnTo>
                      <a:pt x="36" y="39"/>
                    </a:lnTo>
                    <a:lnTo>
                      <a:pt x="29" y="39"/>
                    </a:lnTo>
                    <a:lnTo>
                      <a:pt x="29" y="8"/>
                    </a:lnTo>
                    <a:lnTo>
                      <a:pt x="7" y="8"/>
                    </a:lnTo>
                    <a:lnTo>
                      <a:pt x="7" y="39"/>
                    </a:lnTo>
                    <a:lnTo>
                      <a:pt x="0" y="3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9" name="Freeform 369"/>
              <p:cNvSpPr>
                <a:spLocks noEditPoints="1"/>
              </p:cNvSpPr>
              <p:nvPr/>
            </p:nvSpPr>
            <p:spPr bwMode="auto">
              <a:xfrm>
                <a:off x="3490820" y="3177010"/>
                <a:ext cx="97582" cy="81043"/>
              </a:xfrm>
              <a:custGeom>
                <a:avLst/>
                <a:gdLst/>
                <a:ahLst/>
                <a:cxnLst>
                  <a:cxn ang="0">
                    <a:pos x="30" y="8"/>
                  </a:cxn>
                  <a:cxn ang="0">
                    <a:pos x="30" y="22"/>
                  </a:cxn>
                  <a:cxn ang="0">
                    <a:pos x="32" y="25"/>
                  </a:cxn>
                  <a:cxn ang="0">
                    <a:pos x="36" y="29"/>
                  </a:cxn>
                  <a:cxn ang="0">
                    <a:pos x="40" y="31"/>
                  </a:cxn>
                  <a:cxn ang="0">
                    <a:pos x="46" y="31"/>
                  </a:cxn>
                  <a:cxn ang="0">
                    <a:pos x="52" y="25"/>
                  </a:cxn>
                  <a:cxn ang="0">
                    <a:pos x="52" y="8"/>
                  </a:cxn>
                  <a:cxn ang="0">
                    <a:pos x="30" y="8"/>
                  </a:cxn>
                  <a:cxn ang="0">
                    <a:pos x="0" y="0"/>
                  </a:cxn>
                  <a:cxn ang="0">
                    <a:pos x="59" y="0"/>
                  </a:cxn>
                  <a:cxn ang="0">
                    <a:pos x="59" y="22"/>
                  </a:cxn>
                  <a:cxn ang="0">
                    <a:pos x="58" y="25"/>
                  </a:cxn>
                  <a:cxn ang="0">
                    <a:pos x="58" y="29"/>
                  </a:cxn>
                  <a:cxn ang="0">
                    <a:pos x="56" y="32"/>
                  </a:cxn>
                  <a:cxn ang="0">
                    <a:pos x="53" y="36"/>
                  </a:cxn>
                  <a:cxn ang="0">
                    <a:pos x="47" y="39"/>
                  </a:cxn>
                  <a:cxn ang="0">
                    <a:pos x="36" y="39"/>
                  </a:cxn>
                  <a:cxn ang="0">
                    <a:pos x="32" y="36"/>
                  </a:cxn>
                  <a:cxn ang="0">
                    <a:pos x="26" y="26"/>
                  </a:cxn>
                  <a:cxn ang="0">
                    <a:pos x="0" y="49"/>
                  </a:cxn>
                  <a:cxn ang="0">
                    <a:pos x="0" y="39"/>
                  </a:cxn>
                  <a:cxn ang="0">
                    <a:pos x="23" y="19"/>
                  </a:cxn>
                  <a:cxn ang="0">
                    <a:pos x="23" y="8"/>
                  </a:cxn>
                  <a:cxn ang="0">
                    <a:pos x="0" y="8"/>
                  </a:cxn>
                  <a:cxn ang="0">
                    <a:pos x="0" y="0"/>
                  </a:cxn>
                </a:cxnLst>
                <a:rect l="0" t="0" r="r" b="b"/>
                <a:pathLst>
                  <a:path w="59" h="49">
                    <a:moveTo>
                      <a:pt x="30" y="8"/>
                    </a:moveTo>
                    <a:lnTo>
                      <a:pt x="30" y="22"/>
                    </a:lnTo>
                    <a:lnTo>
                      <a:pt x="32" y="25"/>
                    </a:lnTo>
                    <a:lnTo>
                      <a:pt x="36" y="29"/>
                    </a:lnTo>
                    <a:lnTo>
                      <a:pt x="40" y="31"/>
                    </a:lnTo>
                    <a:lnTo>
                      <a:pt x="46" y="31"/>
                    </a:lnTo>
                    <a:lnTo>
                      <a:pt x="52" y="25"/>
                    </a:lnTo>
                    <a:lnTo>
                      <a:pt x="52" y="8"/>
                    </a:lnTo>
                    <a:lnTo>
                      <a:pt x="30" y="8"/>
                    </a:lnTo>
                    <a:close/>
                    <a:moveTo>
                      <a:pt x="0" y="0"/>
                    </a:moveTo>
                    <a:lnTo>
                      <a:pt x="59" y="0"/>
                    </a:lnTo>
                    <a:lnTo>
                      <a:pt x="59" y="22"/>
                    </a:lnTo>
                    <a:lnTo>
                      <a:pt x="58" y="25"/>
                    </a:lnTo>
                    <a:lnTo>
                      <a:pt x="58" y="29"/>
                    </a:lnTo>
                    <a:lnTo>
                      <a:pt x="56" y="32"/>
                    </a:lnTo>
                    <a:lnTo>
                      <a:pt x="53" y="36"/>
                    </a:lnTo>
                    <a:lnTo>
                      <a:pt x="47" y="39"/>
                    </a:lnTo>
                    <a:lnTo>
                      <a:pt x="36" y="39"/>
                    </a:lnTo>
                    <a:lnTo>
                      <a:pt x="32" y="36"/>
                    </a:lnTo>
                    <a:lnTo>
                      <a:pt x="26" y="26"/>
                    </a:lnTo>
                    <a:lnTo>
                      <a:pt x="0" y="49"/>
                    </a:lnTo>
                    <a:lnTo>
                      <a:pt x="0" y="39"/>
                    </a:lnTo>
                    <a:lnTo>
                      <a:pt x="23" y="19"/>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0" name="Freeform 370"/>
              <p:cNvSpPr>
                <a:spLocks/>
              </p:cNvSpPr>
              <p:nvPr/>
            </p:nvSpPr>
            <p:spPr bwMode="auto">
              <a:xfrm>
                <a:off x="3490820" y="3314287"/>
                <a:ext cx="97582" cy="38041"/>
              </a:xfrm>
              <a:custGeom>
                <a:avLst/>
                <a:gdLst/>
                <a:ahLst/>
                <a:cxnLst>
                  <a:cxn ang="0">
                    <a:pos x="0" y="0"/>
                  </a:cxn>
                  <a:cxn ang="0">
                    <a:pos x="6" y="0"/>
                  </a:cxn>
                  <a:cxn ang="0">
                    <a:pos x="6" y="8"/>
                  </a:cxn>
                  <a:cxn ang="0">
                    <a:pos x="53" y="8"/>
                  </a:cxn>
                  <a:cxn ang="0">
                    <a:pos x="53" y="0"/>
                  </a:cxn>
                  <a:cxn ang="0">
                    <a:pos x="59" y="0"/>
                  </a:cxn>
                  <a:cxn ang="0">
                    <a:pos x="59" y="23"/>
                  </a:cxn>
                  <a:cxn ang="0">
                    <a:pos x="53" y="23"/>
                  </a:cxn>
                  <a:cxn ang="0">
                    <a:pos x="53" y="15"/>
                  </a:cxn>
                  <a:cxn ang="0">
                    <a:pos x="6" y="15"/>
                  </a:cxn>
                  <a:cxn ang="0">
                    <a:pos x="6" y="23"/>
                  </a:cxn>
                  <a:cxn ang="0">
                    <a:pos x="0" y="23"/>
                  </a:cxn>
                  <a:cxn ang="0">
                    <a:pos x="0" y="0"/>
                  </a:cxn>
                </a:cxnLst>
                <a:rect l="0" t="0" r="r" b="b"/>
                <a:pathLst>
                  <a:path w="59" h="23">
                    <a:moveTo>
                      <a:pt x="0" y="0"/>
                    </a:moveTo>
                    <a:lnTo>
                      <a:pt x="6" y="0"/>
                    </a:lnTo>
                    <a:lnTo>
                      <a:pt x="6" y="8"/>
                    </a:lnTo>
                    <a:lnTo>
                      <a:pt x="53" y="8"/>
                    </a:lnTo>
                    <a:lnTo>
                      <a:pt x="53" y="0"/>
                    </a:lnTo>
                    <a:lnTo>
                      <a:pt x="59" y="0"/>
                    </a:lnTo>
                    <a:lnTo>
                      <a:pt x="59" y="23"/>
                    </a:lnTo>
                    <a:lnTo>
                      <a:pt x="53" y="23"/>
                    </a:lnTo>
                    <a:lnTo>
                      <a:pt x="53" y="15"/>
                    </a:lnTo>
                    <a:lnTo>
                      <a:pt x="6" y="15"/>
                    </a:lnTo>
                    <a:lnTo>
                      <a:pt x="6" y="23"/>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1" name="Freeform 371"/>
              <p:cNvSpPr>
                <a:spLocks/>
              </p:cNvSpPr>
              <p:nvPr/>
            </p:nvSpPr>
            <p:spPr bwMode="auto">
              <a:xfrm>
                <a:off x="3490820" y="3375482"/>
                <a:ext cx="97582" cy="74427"/>
              </a:xfrm>
              <a:custGeom>
                <a:avLst/>
                <a:gdLst/>
                <a:ahLst/>
                <a:cxnLst>
                  <a:cxn ang="0">
                    <a:pos x="0" y="0"/>
                  </a:cxn>
                  <a:cxn ang="0">
                    <a:pos x="59" y="0"/>
                  </a:cxn>
                  <a:cxn ang="0">
                    <a:pos x="59" y="12"/>
                  </a:cxn>
                  <a:cxn ang="0">
                    <a:pos x="11" y="38"/>
                  </a:cxn>
                  <a:cxn ang="0">
                    <a:pos x="59" y="38"/>
                  </a:cxn>
                  <a:cxn ang="0">
                    <a:pos x="59" y="45"/>
                  </a:cxn>
                  <a:cxn ang="0">
                    <a:pos x="0" y="45"/>
                  </a:cxn>
                  <a:cxn ang="0">
                    <a:pos x="0" y="35"/>
                  </a:cxn>
                  <a:cxn ang="0">
                    <a:pos x="53" y="7"/>
                  </a:cxn>
                  <a:cxn ang="0">
                    <a:pos x="0" y="7"/>
                  </a:cxn>
                  <a:cxn ang="0">
                    <a:pos x="0" y="0"/>
                  </a:cxn>
                </a:cxnLst>
                <a:rect l="0" t="0" r="r" b="b"/>
                <a:pathLst>
                  <a:path w="59" h="45">
                    <a:moveTo>
                      <a:pt x="0" y="0"/>
                    </a:moveTo>
                    <a:lnTo>
                      <a:pt x="59" y="0"/>
                    </a:lnTo>
                    <a:lnTo>
                      <a:pt x="59" y="12"/>
                    </a:lnTo>
                    <a:lnTo>
                      <a:pt x="11" y="38"/>
                    </a:lnTo>
                    <a:lnTo>
                      <a:pt x="59" y="38"/>
                    </a:lnTo>
                    <a:lnTo>
                      <a:pt x="59" y="45"/>
                    </a:lnTo>
                    <a:lnTo>
                      <a:pt x="0" y="45"/>
                    </a:lnTo>
                    <a:lnTo>
                      <a:pt x="0" y="35"/>
                    </a:lnTo>
                    <a:lnTo>
                      <a:pt x="5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2" name="Freeform 372"/>
              <p:cNvSpPr>
                <a:spLocks noEditPoints="1"/>
              </p:cNvSpPr>
              <p:nvPr/>
            </p:nvSpPr>
            <p:spPr bwMode="auto">
              <a:xfrm>
                <a:off x="3490820" y="3476372"/>
                <a:ext cx="97582" cy="64504"/>
              </a:xfrm>
              <a:custGeom>
                <a:avLst/>
                <a:gdLst/>
                <a:ahLst/>
                <a:cxnLst>
                  <a:cxn ang="0">
                    <a:pos x="29" y="7"/>
                  </a:cxn>
                  <a:cxn ang="0">
                    <a:pos x="29" y="20"/>
                  </a:cxn>
                  <a:cxn ang="0">
                    <a:pos x="30" y="23"/>
                  </a:cxn>
                  <a:cxn ang="0">
                    <a:pos x="30" y="26"/>
                  </a:cxn>
                  <a:cxn ang="0">
                    <a:pos x="32" y="27"/>
                  </a:cxn>
                  <a:cxn ang="0">
                    <a:pos x="36" y="30"/>
                  </a:cxn>
                  <a:cxn ang="0">
                    <a:pos x="47" y="30"/>
                  </a:cxn>
                  <a:cxn ang="0">
                    <a:pos x="49" y="29"/>
                  </a:cxn>
                  <a:cxn ang="0">
                    <a:pos x="50" y="26"/>
                  </a:cxn>
                  <a:cxn ang="0">
                    <a:pos x="52" y="24"/>
                  </a:cxn>
                  <a:cxn ang="0">
                    <a:pos x="52" y="7"/>
                  </a:cxn>
                  <a:cxn ang="0">
                    <a:pos x="29" y="7"/>
                  </a:cxn>
                  <a:cxn ang="0">
                    <a:pos x="0" y="0"/>
                  </a:cxn>
                  <a:cxn ang="0">
                    <a:pos x="59" y="0"/>
                  </a:cxn>
                  <a:cxn ang="0">
                    <a:pos x="59" y="21"/>
                  </a:cxn>
                  <a:cxn ang="0">
                    <a:pos x="58" y="26"/>
                  </a:cxn>
                  <a:cxn ang="0">
                    <a:pos x="58" y="29"/>
                  </a:cxn>
                  <a:cxn ang="0">
                    <a:pos x="56" y="32"/>
                  </a:cxn>
                  <a:cxn ang="0">
                    <a:pos x="53" y="35"/>
                  </a:cxn>
                  <a:cxn ang="0">
                    <a:pos x="50" y="36"/>
                  </a:cxn>
                  <a:cxn ang="0">
                    <a:pos x="41" y="39"/>
                  </a:cxn>
                  <a:cxn ang="0">
                    <a:pos x="38" y="38"/>
                  </a:cxn>
                  <a:cxn ang="0">
                    <a:pos x="33" y="38"/>
                  </a:cxn>
                  <a:cxn ang="0">
                    <a:pos x="30" y="36"/>
                  </a:cxn>
                  <a:cxn ang="0">
                    <a:pos x="29" y="33"/>
                  </a:cxn>
                  <a:cxn ang="0">
                    <a:pos x="26" y="32"/>
                  </a:cxn>
                  <a:cxn ang="0">
                    <a:pos x="24" y="29"/>
                  </a:cxn>
                  <a:cxn ang="0">
                    <a:pos x="24" y="26"/>
                  </a:cxn>
                  <a:cxn ang="0">
                    <a:pos x="23" y="21"/>
                  </a:cxn>
                  <a:cxn ang="0">
                    <a:pos x="23" y="7"/>
                  </a:cxn>
                  <a:cxn ang="0">
                    <a:pos x="0" y="7"/>
                  </a:cxn>
                  <a:cxn ang="0">
                    <a:pos x="0" y="0"/>
                  </a:cxn>
                </a:cxnLst>
                <a:rect l="0" t="0" r="r" b="b"/>
                <a:pathLst>
                  <a:path w="59" h="39">
                    <a:moveTo>
                      <a:pt x="29" y="7"/>
                    </a:moveTo>
                    <a:lnTo>
                      <a:pt x="29" y="20"/>
                    </a:lnTo>
                    <a:lnTo>
                      <a:pt x="30" y="23"/>
                    </a:lnTo>
                    <a:lnTo>
                      <a:pt x="30" y="26"/>
                    </a:lnTo>
                    <a:lnTo>
                      <a:pt x="32" y="27"/>
                    </a:lnTo>
                    <a:lnTo>
                      <a:pt x="36" y="30"/>
                    </a:lnTo>
                    <a:lnTo>
                      <a:pt x="47" y="30"/>
                    </a:lnTo>
                    <a:lnTo>
                      <a:pt x="49" y="29"/>
                    </a:lnTo>
                    <a:lnTo>
                      <a:pt x="50" y="26"/>
                    </a:lnTo>
                    <a:lnTo>
                      <a:pt x="52" y="24"/>
                    </a:lnTo>
                    <a:lnTo>
                      <a:pt x="52" y="7"/>
                    </a:lnTo>
                    <a:lnTo>
                      <a:pt x="29" y="7"/>
                    </a:lnTo>
                    <a:close/>
                    <a:moveTo>
                      <a:pt x="0" y="0"/>
                    </a:moveTo>
                    <a:lnTo>
                      <a:pt x="59" y="0"/>
                    </a:lnTo>
                    <a:lnTo>
                      <a:pt x="59" y="21"/>
                    </a:lnTo>
                    <a:lnTo>
                      <a:pt x="58" y="26"/>
                    </a:lnTo>
                    <a:lnTo>
                      <a:pt x="58" y="29"/>
                    </a:lnTo>
                    <a:lnTo>
                      <a:pt x="56" y="32"/>
                    </a:lnTo>
                    <a:lnTo>
                      <a:pt x="53" y="35"/>
                    </a:lnTo>
                    <a:lnTo>
                      <a:pt x="50" y="36"/>
                    </a:lnTo>
                    <a:lnTo>
                      <a:pt x="41" y="39"/>
                    </a:lnTo>
                    <a:lnTo>
                      <a:pt x="38" y="38"/>
                    </a:lnTo>
                    <a:lnTo>
                      <a:pt x="33" y="38"/>
                    </a:lnTo>
                    <a:lnTo>
                      <a:pt x="30" y="36"/>
                    </a:lnTo>
                    <a:lnTo>
                      <a:pt x="29" y="33"/>
                    </a:lnTo>
                    <a:lnTo>
                      <a:pt x="26" y="32"/>
                    </a:lnTo>
                    <a:lnTo>
                      <a:pt x="24" y="29"/>
                    </a:lnTo>
                    <a:lnTo>
                      <a:pt x="24" y="26"/>
                    </a:lnTo>
                    <a:lnTo>
                      <a:pt x="23" y="21"/>
                    </a:lnTo>
                    <a:lnTo>
                      <a:pt x="2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3" name="Freeform 373"/>
              <p:cNvSpPr>
                <a:spLocks/>
              </p:cNvSpPr>
              <p:nvPr/>
            </p:nvSpPr>
            <p:spPr bwMode="auto">
              <a:xfrm>
                <a:off x="3487512" y="3557415"/>
                <a:ext cx="100890" cy="74427"/>
              </a:xfrm>
              <a:custGeom>
                <a:avLst/>
                <a:gdLst/>
                <a:ahLst/>
                <a:cxnLst>
                  <a:cxn ang="0">
                    <a:pos x="20" y="0"/>
                  </a:cxn>
                  <a:cxn ang="0">
                    <a:pos x="61" y="0"/>
                  </a:cxn>
                  <a:cxn ang="0">
                    <a:pos x="61" y="7"/>
                  </a:cxn>
                  <a:cxn ang="0">
                    <a:pos x="17" y="7"/>
                  </a:cxn>
                  <a:cxn ang="0">
                    <a:pos x="13" y="10"/>
                  </a:cxn>
                  <a:cxn ang="0">
                    <a:pos x="11" y="12"/>
                  </a:cxn>
                  <a:cxn ang="0">
                    <a:pos x="8" y="18"/>
                  </a:cxn>
                  <a:cxn ang="0">
                    <a:pos x="8" y="26"/>
                  </a:cxn>
                  <a:cxn ang="0">
                    <a:pos x="9" y="30"/>
                  </a:cxn>
                  <a:cxn ang="0">
                    <a:pos x="11" y="32"/>
                  </a:cxn>
                  <a:cxn ang="0">
                    <a:pos x="13" y="35"/>
                  </a:cxn>
                  <a:cxn ang="0">
                    <a:pos x="16" y="36"/>
                  </a:cxn>
                  <a:cxn ang="0">
                    <a:pos x="22" y="36"/>
                  </a:cxn>
                  <a:cxn ang="0">
                    <a:pos x="25" y="38"/>
                  </a:cxn>
                  <a:cxn ang="0">
                    <a:pos x="61" y="38"/>
                  </a:cxn>
                  <a:cxn ang="0">
                    <a:pos x="61" y="45"/>
                  </a:cxn>
                  <a:cxn ang="0">
                    <a:pos x="20" y="45"/>
                  </a:cxn>
                  <a:cxn ang="0">
                    <a:pos x="14" y="44"/>
                  </a:cxn>
                  <a:cxn ang="0">
                    <a:pos x="9" y="42"/>
                  </a:cxn>
                  <a:cxn ang="0">
                    <a:pos x="3" y="36"/>
                  </a:cxn>
                  <a:cxn ang="0">
                    <a:pos x="0" y="27"/>
                  </a:cxn>
                  <a:cxn ang="0">
                    <a:pos x="0" y="16"/>
                  </a:cxn>
                  <a:cxn ang="0">
                    <a:pos x="3" y="7"/>
                  </a:cxn>
                  <a:cxn ang="0">
                    <a:pos x="6" y="6"/>
                  </a:cxn>
                  <a:cxn ang="0">
                    <a:pos x="9" y="3"/>
                  </a:cxn>
                  <a:cxn ang="0">
                    <a:pos x="14" y="1"/>
                  </a:cxn>
                  <a:cxn ang="0">
                    <a:pos x="20" y="0"/>
                  </a:cxn>
                </a:cxnLst>
                <a:rect l="0" t="0" r="r" b="b"/>
                <a:pathLst>
                  <a:path w="61" h="45">
                    <a:moveTo>
                      <a:pt x="20" y="0"/>
                    </a:moveTo>
                    <a:lnTo>
                      <a:pt x="61" y="0"/>
                    </a:lnTo>
                    <a:lnTo>
                      <a:pt x="61" y="7"/>
                    </a:lnTo>
                    <a:lnTo>
                      <a:pt x="17" y="7"/>
                    </a:lnTo>
                    <a:lnTo>
                      <a:pt x="13" y="10"/>
                    </a:lnTo>
                    <a:lnTo>
                      <a:pt x="11" y="12"/>
                    </a:lnTo>
                    <a:lnTo>
                      <a:pt x="8" y="18"/>
                    </a:lnTo>
                    <a:lnTo>
                      <a:pt x="8" y="26"/>
                    </a:lnTo>
                    <a:lnTo>
                      <a:pt x="9" y="30"/>
                    </a:lnTo>
                    <a:lnTo>
                      <a:pt x="11" y="32"/>
                    </a:lnTo>
                    <a:lnTo>
                      <a:pt x="13" y="35"/>
                    </a:lnTo>
                    <a:lnTo>
                      <a:pt x="16" y="36"/>
                    </a:lnTo>
                    <a:lnTo>
                      <a:pt x="22" y="36"/>
                    </a:lnTo>
                    <a:lnTo>
                      <a:pt x="25" y="38"/>
                    </a:lnTo>
                    <a:lnTo>
                      <a:pt x="61" y="38"/>
                    </a:lnTo>
                    <a:lnTo>
                      <a:pt x="61" y="45"/>
                    </a:lnTo>
                    <a:lnTo>
                      <a:pt x="20" y="45"/>
                    </a:lnTo>
                    <a:lnTo>
                      <a:pt x="14" y="44"/>
                    </a:lnTo>
                    <a:lnTo>
                      <a:pt x="9" y="42"/>
                    </a:lnTo>
                    <a:lnTo>
                      <a:pt x="3" y="36"/>
                    </a:lnTo>
                    <a:lnTo>
                      <a:pt x="0" y="27"/>
                    </a:lnTo>
                    <a:lnTo>
                      <a:pt x="0" y="16"/>
                    </a:lnTo>
                    <a:lnTo>
                      <a:pt x="3" y="7"/>
                    </a:lnTo>
                    <a:lnTo>
                      <a:pt x="6" y="6"/>
                    </a:lnTo>
                    <a:lnTo>
                      <a:pt x="9" y="3"/>
                    </a:lnTo>
                    <a:lnTo>
                      <a:pt x="14" y="1"/>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4" name="Freeform 374"/>
              <p:cNvSpPr>
                <a:spLocks/>
              </p:cNvSpPr>
              <p:nvPr/>
            </p:nvSpPr>
            <p:spPr bwMode="auto">
              <a:xfrm>
                <a:off x="3490820" y="3643420"/>
                <a:ext cx="97582" cy="82697"/>
              </a:xfrm>
              <a:custGeom>
                <a:avLst/>
                <a:gdLst/>
                <a:ahLst/>
                <a:cxnLst>
                  <a:cxn ang="0">
                    <a:pos x="52" y="0"/>
                  </a:cxn>
                  <a:cxn ang="0">
                    <a:pos x="59" y="0"/>
                  </a:cxn>
                  <a:cxn ang="0">
                    <a:pos x="59" y="50"/>
                  </a:cxn>
                  <a:cxn ang="0">
                    <a:pos x="52" y="50"/>
                  </a:cxn>
                  <a:cxn ang="0">
                    <a:pos x="52" y="30"/>
                  </a:cxn>
                  <a:cxn ang="0">
                    <a:pos x="0" y="30"/>
                  </a:cxn>
                  <a:cxn ang="0">
                    <a:pos x="0" y="21"/>
                  </a:cxn>
                  <a:cxn ang="0">
                    <a:pos x="52" y="21"/>
                  </a:cxn>
                  <a:cxn ang="0">
                    <a:pos x="52" y="0"/>
                  </a:cxn>
                </a:cxnLst>
                <a:rect l="0" t="0" r="r" b="b"/>
                <a:pathLst>
                  <a:path w="59" h="50">
                    <a:moveTo>
                      <a:pt x="52" y="0"/>
                    </a:moveTo>
                    <a:lnTo>
                      <a:pt x="59" y="0"/>
                    </a:lnTo>
                    <a:lnTo>
                      <a:pt x="59" y="50"/>
                    </a:lnTo>
                    <a:lnTo>
                      <a:pt x="52" y="50"/>
                    </a:lnTo>
                    <a:lnTo>
                      <a:pt x="52" y="30"/>
                    </a:lnTo>
                    <a:lnTo>
                      <a:pt x="0" y="30"/>
                    </a:lnTo>
                    <a:lnTo>
                      <a:pt x="0" y="21"/>
                    </a:lnTo>
                    <a:lnTo>
                      <a:pt x="52" y="21"/>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5" name="Freeform 375"/>
              <p:cNvSpPr>
                <a:spLocks/>
              </p:cNvSpPr>
              <p:nvPr/>
            </p:nvSpPr>
            <p:spPr bwMode="auto">
              <a:xfrm>
                <a:off x="3490820" y="3784005"/>
                <a:ext cx="97582" cy="38041"/>
              </a:xfrm>
              <a:custGeom>
                <a:avLst/>
                <a:gdLst/>
                <a:ahLst/>
                <a:cxnLst>
                  <a:cxn ang="0">
                    <a:pos x="0" y="0"/>
                  </a:cxn>
                  <a:cxn ang="0">
                    <a:pos x="6" y="0"/>
                  </a:cxn>
                  <a:cxn ang="0">
                    <a:pos x="6" y="8"/>
                  </a:cxn>
                  <a:cxn ang="0">
                    <a:pos x="53" y="8"/>
                  </a:cxn>
                  <a:cxn ang="0">
                    <a:pos x="53" y="0"/>
                  </a:cxn>
                  <a:cxn ang="0">
                    <a:pos x="59" y="0"/>
                  </a:cxn>
                  <a:cxn ang="0">
                    <a:pos x="59" y="23"/>
                  </a:cxn>
                  <a:cxn ang="0">
                    <a:pos x="53" y="23"/>
                  </a:cxn>
                  <a:cxn ang="0">
                    <a:pos x="53" y="15"/>
                  </a:cxn>
                  <a:cxn ang="0">
                    <a:pos x="6" y="15"/>
                  </a:cxn>
                  <a:cxn ang="0">
                    <a:pos x="6" y="23"/>
                  </a:cxn>
                  <a:cxn ang="0">
                    <a:pos x="0" y="23"/>
                  </a:cxn>
                  <a:cxn ang="0">
                    <a:pos x="0" y="0"/>
                  </a:cxn>
                </a:cxnLst>
                <a:rect l="0" t="0" r="r" b="b"/>
                <a:pathLst>
                  <a:path w="59" h="23">
                    <a:moveTo>
                      <a:pt x="0" y="0"/>
                    </a:moveTo>
                    <a:lnTo>
                      <a:pt x="6" y="0"/>
                    </a:lnTo>
                    <a:lnTo>
                      <a:pt x="6" y="8"/>
                    </a:lnTo>
                    <a:lnTo>
                      <a:pt x="53" y="8"/>
                    </a:lnTo>
                    <a:lnTo>
                      <a:pt x="53" y="0"/>
                    </a:lnTo>
                    <a:lnTo>
                      <a:pt x="59" y="0"/>
                    </a:lnTo>
                    <a:lnTo>
                      <a:pt x="59" y="23"/>
                    </a:lnTo>
                    <a:lnTo>
                      <a:pt x="53" y="23"/>
                    </a:lnTo>
                    <a:lnTo>
                      <a:pt x="53" y="15"/>
                    </a:lnTo>
                    <a:lnTo>
                      <a:pt x="6" y="15"/>
                    </a:lnTo>
                    <a:lnTo>
                      <a:pt x="6" y="23"/>
                    </a:lnTo>
                    <a:lnTo>
                      <a:pt x="0"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6" name="Freeform 376"/>
              <p:cNvSpPr>
                <a:spLocks/>
              </p:cNvSpPr>
              <p:nvPr/>
            </p:nvSpPr>
            <p:spPr bwMode="auto">
              <a:xfrm>
                <a:off x="3490820" y="3845201"/>
                <a:ext cx="97582" cy="76081"/>
              </a:xfrm>
              <a:custGeom>
                <a:avLst/>
                <a:gdLst/>
                <a:ahLst/>
                <a:cxnLst>
                  <a:cxn ang="0">
                    <a:pos x="0" y="0"/>
                  </a:cxn>
                  <a:cxn ang="0">
                    <a:pos x="59" y="0"/>
                  </a:cxn>
                  <a:cxn ang="0">
                    <a:pos x="59" y="12"/>
                  </a:cxn>
                  <a:cxn ang="0">
                    <a:pos x="11" y="38"/>
                  </a:cxn>
                  <a:cxn ang="0">
                    <a:pos x="59" y="38"/>
                  </a:cxn>
                  <a:cxn ang="0">
                    <a:pos x="59" y="46"/>
                  </a:cxn>
                  <a:cxn ang="0">
                    <a:pos x="0" y="46"/>
                  </a:cxn>
                  <a:cxn ang="0">
                    <a:pos x="0" y="35"/>
                  </a:cxn>
                  <a:cxn ang="0">
                    <a:pos x="53" y="7"/>
                  </a:cxn>
                  <a:cxn ang="0">
                    <a:pos x="0" y="7"/>
                  </a:cxn>
                  <a:cxn ang="0">
                    <a:pos x="0" y="0"/>
                  </a:cxn>
                </a:cxnLst>
                <a:rect l="0" t="0" r="r" b="b"/>
                <a:pathLst>
                  <a:path w="59" h="46">
                    <a:moveTo>
                      <a:pt x="0" y="0"/>
                    </a:moveTo>
                    <a:lnTo>
                      <a:pt x="59" y="0"/>
                    </a:lnTo>
                    <a:lnTo>
                      <a:pt x="59" y="12"/>
                    </a:lnTo>
                    <a:lnTo>
                      <a:pt x="11" y="38"/>
                    </a:lnTo>
                    <a:lnTo>
                      <a:pt x="59" y="38"/>
                    </a:lnTo>
                    <a:lnTo>
                      <a:pt x="59" y="46"/>
                    </a:lnTo>
                    <a:lnTo>
                      <a:pt x="0" y="46"/>
                    </a:lnTo>
                    <a:lnTo>
                      <a:pt x="0" y="35"/>
                    </a:lnTo>
                    <a:lnTo>
                      <a:pt x="53"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7" name="Freeform 377"/>
              <p:cNvSpPr>
                <a:spLocks/>
              </p:cNvSpPr>
              <p:nvPr/>
            </p:nvSpPr>
            <p:spPr bwMode="auto">
              <a:xfrm>
                <a:off x="3490820" y="3932859"/>
                <a:ext cx="97582" cy="84351"/>
              </a:xfrm>
              <a:custGeom>
                <a:avLst/>
                <a:gdLst/>
                <a:ahLst/>
                <a:cxnLst>
                  <a:cxn ang="0">
                    <a:pos x="52" y="0"/>
                  </a:cxn>
                  <a:cxn ang="0">
                    <a:pos x="59" y="0"/>
                  </a:cxn>
                  <a:cxn ang="0">
                    <a:pos x="59" y="51"/>
                  </a:cxn>
                  <a:cxn ang="0">
                    <a:pos x="52" y="51"/>
                  </a:cxn>
                  <a:cxn ang="0">
                    <a:pos x="52" y="29"/>
                  </a:cxn>
                  <a:cxn ang="0">
                    <a:pos x="0" y="29"/>
                  </a:cxn>
                  <a:cxn ang="0">
                    <a:pos x="0" y="22"/>
                  </a:cxn>
                  <a:cxn ang="0">
                    <a:pos x="52" y="22"/>
                  </a:cxn>
                  <a:cxn ang="0">
                    <a:pos x="52" y="0"/>
                  </a:cxn>
                </a:cxnLst>
                <a:rect l="0" t="0" r="r" b="b"/>
                <a:pathLst>
                  <a:path w="59" h="51">
                    <a:moveTo>
                      <a:pt x="52" y="0"/>
                    </a:moveTo>
                    <a:lnTo>
                      <a:pt x="59" y="0"/>
                    </a:lnTo>
                    <a:lnTo>
                      <a:pt x="59" y="51"/>
                    </a:lnTo>
                    <a:lnTo>
                      <a:pt x="52" y="51"/>
                    </a:lnTo>
                    <a:lnTo>
                      <a:pt x="52" y="29"/>
                    </a:lnTo>
                    <a:lnTo>
                      <a:pt x="0" y="29"/>
                    </a:lnTo>
                    <a:lnTo>
                      <a:pt x="0" y="22"/>
                    </a:lnTo>
                    <a:lnTo>
                      <a:pt x="52" y="22"/>
                    </a:lnTo>
                    <a:lnTo>
                      <a:pt x="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8" name="Freeform 378"/>
              <p:cNvSpPr>
                <a:spLocks/>
              </p:cNvSpPr>
              <p:nvPr/>
            </p:nvSpPr>
            <p:spPr bwMode="auto">
              <a:xfrm>
                <a:off x="3490820" y="4028788"/>
                <a:ext cx="97582" cy="66158"/>
              </a:xfrm>
              <a:custGeom>
                <a:avLst/>
                <a:gdLst/>
                <a:ahLst/>
                <a:cxnLst>
                  <a:cxn ang="0">
                    <a:pos x="0" y="0"/>
                  </a:cxn>
                  <a:cxn ang="0">
                    <a:pos x="59" y="0"/>
                  </a:cxn>
                  <a:cxn ang="0">
                    <a:pos x="59" y="40"/>
                  </a:cxn>
                  <a:cxn ang="0">
                    <a:pos x="52" y="40"/>
                  </a:cxn>
                  <a:cxn ang="0">
                    <a:pos x="52" y="8"/>
                  </a:cxn>
                  <a:cxn ang="0">
                    <a:pos x="36" y="8"/>
                  </a:cxn>
                  <a:cxn ang="0">
                    <a:pos x="36" y="40"/>
                  </a:cxn>
                  <a:cxn ang="0">
                    <a:pos x="29" y="40"/>
                  </a:cxn>
                  <a:cxn ang="0">
                    <a:pos x="29" y="8"/>
                  </a:cxn>
                  <a:cxn ang="0">
                    <a:pos x="7" y="8"/>
                  </a:cxn>
                  <a:cxn ang="0">
                    <a:pos x="7" y="40"/>
                  </a:cxn>
                  <a:cxn ang="0">
                    <a:pos x="0" y="40"/>
                  </a:cxn>
                  <a:cxn ang="0">
                    <a:pos x="0" y="0"/>
                  </a:cxn>
                </a:cxnLst>
                <a:rect l="0" t="0" r="r" b="b"/>
                <a:pathLst>
                  <a:path w="59" h="40">
                    <a:moveTo>
                      <a:pt x="0" y="0"/>
                    </a:moveTo>
                    <a:lnTo>
                      <a:pt x="59" y="0"/>
                    </a:lnTo>
                    <a:lnTo>
                      <a:pt x="59" y="40"/>
                    </a:lnTo>
                    <a:lnTo>
                      <a:pt x="52" y="40"/>
                    </a:lnTo>
                    <a:lnTo>
                      <a:pt x="52" y="8"/>
                    </a:lnTo>
                    <a:lnTo>
                      <a:pt x="36" y="8"/>
                    </a:lnTo>
                    <a:lnTo>
                      <a:pt x="36" y="40"/>
                    </a:lnTo>
                    <a:lnTo>
                      <a:pt x="29" y="40"/>
                    </a:lnTo>
                    <a:lnTo>
                      <a:pt x="29" y="8"/>
                    </a:lnTo>
                    <a:lnTo>
                      <a:pt x="7" y="8"/>
                    </a:lnTo>
                    <a:lnTo>
                      <a:pt x="7" y="40"/>
                    </a:lnTo>
                    <a:lnTo>
                      <a:pt x="0"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9" name="Freeform 379"/>
              <p:cNvSpPr>
                <a:spLocks noEditPoints="1"/>
              </p:cNvSpPr>
              <p:nvPr/>
            </p:nvSpPr>
            <p:spPr bwMode="auto">
              <a:xfrm>
                <a:off x="3490820" y="4114793"/>
                <a:ext cx="97582" cy="81043"/>
              </a:xfrm>
              <a:custGeom>
                <a:avLst/>
                <a:gdLst/>
                <a:ahLst/>
                <a:cxnLst>
                  <a:cxn ang="0">
                    <a:pos x="30" y="8"/>
                  </a:cxn>
                  <a:cxn ang="0">
                    <a:pos x="30" y="23"/>
                  </a:cxn>
                  <a:cxn ang="0">
                    <a:pos x="32" y="25"/>
                  </a:cxn>
                  <a:cxn ang="0">
                    <a:pos x="33" y="28"/>
                  </a:cxn>
                  <a:cxn ang="0">
                    <a:pos x="35" y="29"/>
                  </a:cxn>
                  <a:cxn ang="0">
                    <a:pos x="36" y="29"/>
                  </a:cxn>
                  <a:cxn ang="0">
                    <a:pos x="40" y="31"/>
                  </a:cxn>
                  <a:cxn ang="0">
                    <a:pos x="46" y="31"/>
                  </a:cxn>
                  <a:cxn ang="0">
                    <a:pos x="47" y="29"/>
                  </a:cxn>
                  <a:cxn ang="0">
                    <a:pos x="49" y="29"/>
                  </a:cxn>
                  <a:cxn ang="0">
                    <a:pos x="50" y="26"/>
                  </a:cxn>
                  <a:cxn ang="0">
                    <a:pos x="52" y="25"/>
                  </a:cxn>
                  <a:cxn ang="0">
                    <a:pos x="52" y="8"/>
                  </a:cxn>
                  <a:cxn ang="0">
                    <a:pos x="30" y="8"/>
                  </a:cxn>
                  <a:cxn ang="0">
                    <a:pos x="0" y="0"/>
                  </a:cxn>
                  <a:cxn ang="0">
                    <a:pos x="59" y="0"/>
                  </a:cxn>
                  <a:cxn ang="0">
                    <a:pos x="59" y="22"/>
                  </a:cxn>
                  <a:cxn ang="0">
                    <a:pos x="58" y="26"/>
                  </a:cxn>
                  <a:cxn ang="0">
                    <a:pos x="58" y="29"/>
                  </a:cxn>
                  <a:cxn ang="0">
                    <a:pos x="56" y="32"/>
                  </a:cxn>
                  <a:cxn ang="0">
                    <a:pos x="53" y="35"/>
                  </a:cxn>
                  <a:cxn ang="0">
                    <a:pos x="50" y="37"/>
                  </a:cxn>
                  <a:cxn ang="0">
                    <a:pos x="49" y="38"/>
                  </a:cxn>
                  <a:cxn ang="0">
                    <a:pos x="36" y="38"/>
                  </a:cxn>
                  <a:cxn ang="0">
                    <a:pos x="32" y="35"/>
                  </a:cxn>
                  <a:cxn ang="0">
                    <a:pos x="27" y="31"/>
                  </a:cxn>
                  <a:cxn ang="0">
                    <a:pos x="26" y="26"/>
                  </a:cxn>
                  <a:cxn ang="0">
                    <a:pos x="0" y="49"/>
                  </a:cxn>
                  <a:cxn ang="0">
                    <a:pos x="0" y="38"/>
                  </a:cxn>
                  <a:cxn ang="0">
                    <a:pos x="23" y="19"/>
                  </a:cxn>
                  <a:cxn ang="0">
                    <a:pos x="23" y="8"/>
                  </a:cxn>
                  <a:cxn ang="0">
                    <a:pos x="0" y="8"/>
                  </a:cxn>
                  <a:cxn ang="0">
                    <a:pos x="0" y="0"/>
                  </a:cxn>
                </a:cxnLst>
                <a:rect l="0" t="0" r="r" b="b"/>
                <a:pathLst>
                  <a:path w="59" h="49">
                    <a:moveTo>
                      <a:pt x="30" y="8"/>
                    </a:moveTo>
                    <a:lnTo>
                      <a:pt x="30" y="23"/>
                    </a:lnTo>
                    <a:lnTo>
                      <a:pt x="32" y="25"/>
                    </a:lnTo>
                    <a:lnTo>
                      <a:pt x="33" y="28"/>
                    </a:lnTo>
                    <a:lnTo>
                      <a:pt x="35" y="29"/>
                    </a:lnTo>
                    <a:lnTo>
                      <a:pt x="36" y="29"/>
                    </a:lnTo>
                    <a:lnTo>
                      <a:pt x="40" y="31"/>
                    </a:lnTo>
                    <a:lnTo>
                      <a:pt x="46" y="31"/>
                    </a:lnTo>
                    <a:lnTo>
                      <a:pt x="47" y="29"/>
                    </a:lnTo>
                    <a:lnTo>
                      <a:pt x="49" y="29"/>
                    </a:lnTo>
                    <a:lnTo>
                      <a:pt x="50" y="26"/>
                    </a:lnTo>
                    <a:lnTo>
                      <a:pt x="52" y="25"/>
                    </a:lnTo>
                    <a:lnTo>
                      <a:pt x="52" y="8"/>
                    </a:lnTo>
                    <a:lnTo>
                      <a:pt x="30" y="8"/>
                    </a:lnTo>
                    <a:close/>
                    <a:moveTo>
                      <a:pt x="0" y="0"/>
                    </a:moveTo>
                    <a:lnTo>
                      <a:pt x="59" y="0"/>
                    </a:lnTo>
                    <a:lnTo>
                      <a:pt x="59" y="22"/>
                    </a:lnTo>
                    <a:lnTo>
                      <a:pt x="58" y="26"/>
                    </a:lnTo>
                    <a:lnTo>
                      <a:pt x="58" y="29"/>
                    </a:lnTo>
                    <a:lnTo>
                      <a:pt x="56" y="32"/>
                    </a:lnTo>
                    <a:lnTo>
                      <a:pt x="53" y="35"/>
                    </a:lnTo>
                    <a:lnTo>
                      <a:pt x="50" y="37"/>
                    </a:lnTo>
                    <a:lnTo>
                      <a:pt x="49" y="38"/>
                    </a:lnTo>
                    <a:lnTo>
                      <a:pt x="36" y="38"/>
                    </a:lnTo>
                    <a:lnTo>
                      <a:pt x="32" y="35"/>
                    </a:lnTo>
                    <a:lnTo>
                      <a:pt x="27" y="31"/>
                    </a:lnTo>
                    <a:lnTo>
                      <a:pt x="26" y="26"/>
                    </a:lnTo>
                    <a:lnTo>
                      <a:pt x="0" y="49"/>
                    </a:lnTo>
                    <a:lnTo>
                      <a:pt x="0" y="38"/>
                    </a:lnTo>
                    <a:lnTo>
                      <a:pt x="23" y="19"/>
                    </a:lnTo>
                    <a:lnTo>
                      <a:pt x="23"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0" name="Freeform 380"/>
              <p:cNvSpPr>
                <a:spLocks/>
              </p:cNvSpPr>
              <p:nvPr/>
            </p:nvSpPr>
            <p:spPr bwMode="auto">
              <a:xfrm>
                <a:off x="3490820" y="4209067"/>
                <a:ext cx="97582" cy="62850"/>
              </a:xfrm>
              <a:custGeom>
                <a:avLst/>
                <a:gdLst/>
                <a:ahLst/>
                <a:cxnLst>
                  <a:cxn ang="0">
                    <a:pos x="0" y="0"/>
                  </a:cxn>
                  <a:cxn ang="0">
                    <a:pos x="59" y="0"/>
                  </a:cxn>
                  <a:cxn ang="0">
                    <a:pos x="59" y="38"/>
                  </a:cxn>
                  <a:cxn ang="0">
                    <a:pos x="52" y="38"/>
                  </a:cxn>
                  <a:cxn ang="0">
                    <a:pos x="52" y="7"/>
                  </a:cxn>
                  <a:cxn ang="0">
                    <a:pos x="35" y="7"/>
                  </a:cxn>
                  <a:cxn ang="0">
                    <a:pos x="35" y="33"/>
                  </a:cxn>
                  <a:cxn ang="0">
                    <a:pos x="29" y="33"/>
                  </a:cxn>
                  <a:cxn ang="0">
                    <a:pos x="29" y="7"/>
                  </a:cxn>
                  <a:cxn ang="0">
                    <a:pos x="0" y="7"/>
                  </a:cxn>
                  <a:cxn ang="0">
                    <a:pos x="0" y="0"/>
                  </a:cxn>
                </a:cxnLst>
                <a:rect l="0" t="0" r="r" b="b"/>
                <a:pathLst>
                  <a:path w="59" h="38">
                    <a:moveTo>
                      <a:pt x="0" y="0"/>
                    </a:moveTo>
                    <a:lnTo>
                      <a:pt x="59" y="0"/>
                    </a:lnTo>
                    <a:lnTo>
                      <a:pt x="59" y="38"/>
                    </a:lnTo>
                    <a:lnTo>
                      <a:pt x="52" y="38"/>
                    </a:lnTo>
                    <a:lnTo>
                      <a:pt x="52" y="7"/>
                    </a:lnTo>
                    <a:lnTo>
                      <a:pt x="35" y="7"/>
                    </a:lnTo>
                    <a:lnTo>
                      <a:pt x="35" y="33"/>
                    </a:lnTo>
                    <a:lnTo>
                      <a:pt x="29" y="33"/>
                    </a:lnTo>
                    <a:lnTo>
                      <a:pt x="29" y="7"/>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1" name="Freeform 381"/>
              <p:cNvSpPr>
                <a:spLocks noEditPoints="1"/>
              </p:cNvSpPr>
              <p:nvPr/>
            </p:nvSpPr>
            <p:spPr bwMode="auto">
              <a:xfrm>
                <a:off x="3490820" y="4273571"/>
                <a:ext cx="97582" cy="89313"/>
              </a:xfrm>
              <a:custGeom>
                <a:avLst/>
                <a:gdLst/>
                <a:ahLst/>
                <a:cxnLst>
                  <a:cxn ang="0">
                    <a:pos x="23" y="17"/>
                  </a:cxn>
                  <a:cxn ang="0">
                    <a:pos x="23" y="39"/>
                  </a:cxn>
                  <a:cxn ang="0">
                    <a:pos x="52" y="28"/>
                  </a:cxn>
                  <a:cxn ang="0">
                    <a:pos x="23" y="17"/>
                  </a:cxn>
                  <a:cxn ang="0">
                    <a:pos x="0" y="0"/>
                  </a:cxn>
                  <a:cxn ang="0">
                    <a:pos x="59" y="22"/>
                  </a:cxn>
                  <a:cxn ang="0">
                    <a:pos x="59" y="33"/>
                  </a:cxn>
                  <a:cxn ang="0">
                    <a:pos x="0" y="54"/>
                  </a:cxn>
                  <a:cxn ang="0">
                    <a:pos x="0" y="46"/>
                  </a:cxn>
                  <a:cxn ang="0">
                    <a:pos x="17" y="40"/>
                  </a:cxn>
                  <a:cxn ang="0">
                    <a:pos x="17" y="14"/>
                  </a:cxn>
                  <a:cxn ang="0">
                    <a:pos x="0" y="10"/>
                  </a:cxn>
                  <a:cxn ang="0">
                    <a:pos x="0" y="0"/>
                  </a:cxn>
                </a:cxnLst>
                <a:rect l="0" t="0" r="r" b="b"/>
                <a:pathLst>
                  <a:path w="59" h="54">
                    <a:moveTo>
                      <a:pt x="23" y="17"/>
                    </a:moveTo>
                    <a:lnTo>
                      <a:pt x="23" y="39"/>
                    </a:lnTo>
                    <a:lnTo>
                      <a:pt x="52" y="28"/>
                    </a:lnTo>
                    <a:lnTo>
                      <a:pt x="23" y="17"/>
                    </a:lnTo>
                    <a:close/>
                    <a:moveTo>
                      <a:pt x="0" y="0"/>
                    </a:moveTo>
                    <a:lnTo>
                      <a:pt x="59" y="22"/>
                    </a:lnTo>
                    <a:lnTo>
                      <a:pt x="59" y="33"/>
                    </a:lnTo>
                    <a:lnTo>
                      <a:pt x="0" y="54"/>
                    </a:lnTo>
                    <a:lnTo>
                      <a:pt x="0" y="46"/>
                    </a:lnTo>
                    <a:lnTo>
                      <a:pt x="17" y="40"/>
                    </a:lnTo>
                    <a:lnTo>
                      <a:pt x="17" y="14"/>
                    </a:lnTo>
                    <a:lnTo>
                      <a:pt x="0" y="1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2" name="Freeform 382"/>
              <p:cNvSpPr>
                <a:spLocks/>
              </p:cNvSpPr>
              <p:nvPr/>
            </p:nvSpPr>
            <p:spPr bwMode="auto">
              <a:xfrm>
                <a:off x="3487512" y="4372807"/>
                <a:ext cx="104198" cy="81043"/>
              </a:xfrm>
              <a:custGeom>
                <a:avLst/>
                <a:gdLst/>
                <a:ahLst/>
                <a:cxnLst>
                  <a:cxn ang="0">
                    <a:pos x="25" y="0"/>
                  </a:cxn>
                  <a:cxn ang="0">
                    <a:pos x="38" y="0"/>
                  </a:cxn>
                  <a:cxn ang="0">
                    <a:pos x="45" y="2"/>
                  </a:cxn>
                  <a:cxn ang="0">
                    <a:pos x="54" y="8"/>
                  </a:cxn>
                  <a:cxn ang="0">
                    <a:pos x="58" y="12"/>
                  </a:cxn>
                  <a:cxn ang="0">
                    <a:pos x="60" y="17"/>
                  </a:cxn>
                  <a:cxn ang="0">
                    <a:pos x="63" y="29"/>
                  </a:cxn>
                  <a:cxn ang="0">
                    <a:pos x="61" y="34"/>
                  </a:cxn>
                  <a:cxn ang="0">
                    <a:pos x="61" y="38"/>
                  </a:cxn>
                  <a:cxn ang="0">
                    <a:pos x="60" y="44"/>
                  </a:cxn>
                  <a:cxn ang="0">
                    <a:pos x="57" y="49"/>
                  </a:cxn>
                  <a:cxn ang="0">
                    <a:pos x="48" y="49"/>
                  </a:cxn>
                  <a:cxn ang="0">
                    <a:pos x="54" y="40"/>
                  </a:cxn>
                  <a:cxn ang="0">
                    <a:pos x="55" y="34"/>
                  </a:cxn>
                  <a:cxn ang="0">
                    <a:pos x="55" y="24"/>
                  </a:cxn>
                  <a:cxn ang="0">
                    <a:pos x="54" y="21"/>
                  </a:cxn>
                  <a:cxn ang="0">
                    <a:pos x="52" y="17"/>
                  </a:cxn>
                  <a:cxn ang="0">
                    <a:pos x="48" y="12"/>
                  </a:cxn>
                  <a:cxn ang="0">
                    <a:pos x="45" y="11"/>
                  </a:cxn>
                  <a:cxn ang="0">
                    <a:pos x="42" y="11"/>
                  </a:cxn>
                  <a:cxn ang="0">
                    <a:pos x="38" y="9"/>
                  </a:cxn>
                  <a:cxn ang="0">
                    <a:pos x="26" y="9"/>
                  </a:cxn>
                  <a:cxn ang="0">
                    <a:pos x="20" y="11"/>
                  </a:cxn>
                  <a:cxn ang="0">
                    <a:pos x="19" y="12"/>
                  </a:cxn>
                  <a:cxn ang="0">
                    <a:pos x="16" y="14"/>
                  </a:cxn>
                  <a:cxn ang="0">
                    <a:pos x="11" y="18"/>
                  </a:cxn>
                  <a:cxn ang="0">
                    <a:pos x="8" y="24"/>
                  </a:cxn>
                  <a:cxn ang="0">
                    <a:pos x="8" y="35"/>
                  </a:cxn>
                  <a:cxn ang="0">
                    <a:pos x="9" y="40"/>
                  </a:cxn>
                  <a:cxn ang="0">
                    <a:pos x="16" y="49"/>
                  </a:cxn>
                  <a:cxn ang="0">
                    <a:pos x="6" y="49"/>
                  </a:cxn>
                  <a:cxn ang="0">
                    <a:pos x="5" y="47"/>
                  </a:cxn>
                  <a:cxn ang="0">
                    <a:pos x="5" y="46"/>
                  </a:cxn>
                  <a:cxn ang="0">
                    <a:pos x="3" y="44"/>
                  </a:cxn>
                  <a:cxn ang="0">
                    <a:pos x="2" y="41"/>
                  </a:cxn>
                  <a:cxn ang="0">
                    <a:pos x="2" y="35"/>
                  </a:cxn>
                  <a:cxn ang="0">
                    <a:pos x="0" y="32"/>
                  </a:cxn>
                  <a:cxn ang="0">
                    <a:pos x="0" y="29"/>
                  </a:cxn>
                  <a:cxn ang="0">
                    <a:pos x="2" y="23"/>
                  </a:cxn>
                  <a:cxn ang="0">
                    <a:pos x="2" y="17"/>
                  </a:cxn>
                  <a:cxn ang="0">
                    <a:pos x="5" y="12"/>
                  </a:cxn>
                  <a:cxn ang="0">
                    <a:pos x="11" y="6"/>
                  </a:cxn>
                  <a:cxn ang="0">
                    <a:pos x="14" y="5"/>
                  </a:cxn>
                  <a:cxn ang="0">
                    <a:pos x="19" y="3"/>
                  </a:cxn>
                  <a:cxn ang="0">
                    <a:pos x="25" y="0"/>
                  </a:cxn>
                </a:cxnLst>
                <a:rect l="0" t="0" r="r" b="b"/>
                <a:pathLst>
                  <a:path w="63" h="49">
                    <a:moveTo>
                      <a:pt x="25" y="0"/>
                    </a:moveTo>
                    <a:lnTo>
                      <a:pt x="38" y="0"/>
                    </a:lnTo>
                    <a:lnTo>
                      <a:pt x="45" y="2"/>
                    </a:lnTo>
                    <a:lnTo>
                      <a:pt x="54" y="8"/>
                    </a:lnTo>
                    <a:lnTo>
                      <a:pt x="58" y="12"/>
                    </a:lnTo>
                    <a:lnTo>
                      <a:pt x="60" y="17"/>
                    </a:lnTo>
                    <a:lnTo>
                      <a:pt x="63" y="29"/>
                    </a:lnTo>
                    <a:lnTo>
                      <a:pt x="61" y="34"/>
                    </a:lnTo>
                    <a:lnTo>
                      <a:pt x="61" y="38"/>
                    </a:lnTo>
                    <a:lnTo>
                      <a:pt x="60" y="44"/>
                    </a:lnTo>
                    <a:lnTo>
                      <a:pt x="57" y="49"/>
                    </a:lnTo>
                    <a:lnTo>
                      <a:pt x="48" y="49"/>
                    </a:lnTo>
                    <a:lnTo>
                      <a:pt x="54" y="40"/>
                    </a:lnTo>
                    <a:lnTo>
                      <a:pt x="55" y="34"/>
                    </a:lnTo>
                    <a:lnTo>
                      <a:pt x="55" y="24"/>
                    </a:lnTo>
                    <a:lnTo>
                      <a:pt x="54" y="21"/>
                    </a:lnTo>
                    <a:lnTo>
                      <a:pt x="52" y="17"/>
                    </a:lnTo>
                    <a:lnTo>
                      <a:pt x="48" y="12"/>
                    </a:lnTo>
                    <a:lnTo>
                      <a:pt x="45" y="11"/>
                    </a:lnTo>
                    <a:lnTo>
                      <a:pt x="42" y="11"/>
                    </a:lnTo>
                    <a:lnTo>
                      <a:pt x="38" y="9"/>
                    </a:lnTo>
                    <a:lnTo>
                      <a:pt x="26" y="9"/>
                    </a:lnTo>
                    <a:lnTo>
                      <a:pt x="20" y="11"/>
                    </a:lnTo>
                    <a:lnTo>
                      <a:pt x="19" y="12"/>
                    </a:lnTo>
                    <a:lnTo>
                      <a:pt x="16" y="14"/>
                    </a:lnTo>
                    <a:lnTo>
                      <a:pt x="11" y="18"/>
                    </a:lnTo>
                    <a:lnTo>
                      <a:pt x="8" y="24"/>
                    </a:lnTo>
                    <a:lnTo>
                      <a:pt x="8" y="35"/>
                    </a:lnTo>
                    <a:lnTo>
                      <a:pt x="9" y="40"/>
                    </a:lnTo>
                    <a:lnTo>
                      <a:pt x="16" y="49"/>
                    </a:lnTo>
                    <a:lnTo>
                      <a:pt x="6" y="49"/>
                    </a:lnTo>
                    <a:lnTo>
                      <a:pt x="5" y="47"/>
                    </a:lnTo>
                    <a:lnTo>
                      <a:pt x="5" y="46"/>
                    </a:lnTo>
                    <a:lnTo>
                      <a:pt x="3" y="44"/>
                    </a:lnTo>
                    <a:lnTo>
                      <a:pt x="2" y="41"/>
                    </a:lnTo>
                    <a:lnTo>
                      <a:pt x="2" y="35"/>
                    </a:lnTo>
                    <a:lnTo>
                      <a:pt x="0" y="32"/>
                    </a:lnTo>
                    <a:lnTo>
                      <a:pt x="0" y="29"/>
                    </a:lnTo>
                    <a:lnTo>
                      <a:pt x="2" y="23"/>
                    </a:lnTo>
                    <a:lnTo>
                      <a:pt x="2" y="17"/>
                    </a:lnTo>
                    <a:lnTo>
                      <a:pt x="5" y="12"/>
                    </a:lnTo>
                    <a:lnTo>
                      <a:pt x="11" y="6"/>
                    </a:lnTo>
                    <a:lnTo>
                      <a:pt x="14" y="5"/>
                    </a:lnTo>
                    <a:lnTo>
                      <a:pt x="19" y="3"/>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3" name="Freeform 383"/>
              <p:cNvSpPr>
                <a:spLocks/>
              </p:cNvSpPr>
              <p:nvPr/>
            </p:nvSpPr>
            <p:spPr bwMode="auto">
              <a:xfrm>
                <a:off x="3490820" y="4473697"/>
                <a:ext cx="97582" cy="62850"/>
              </a:xfrm>
              <a:custGeom>
                <a:avLst/>
                <a:gdLst/>
                <a:ahLst/>
                <a:cxnLst>
                  <a:cxn ang="0">
                    <a:pos x="0" y="0"/>
                  </a:cxn>
                  <a:cxn ang="0">
                    <a:pos x="59" y="0"/>
                  </a:cxn>
                  <a:cxn ang="0">
                    <a:pos x="59" y="38"/>
                  </a:cxn>
                  <a:cxn ang="0">
                    <a:pos x="52" y="38"/>
                  </a:cxn>
                  <a:cxn ang="0">
                    <a:pos x="52" y="8"/>
                  </a:cxn>
                  <a:cxn ang="0">
                    <a:pos x="36" y="8"/>
                  </a:cxn>
                  <a:cxn ang="0">
                    <a:pos x="36" y="38"/>
                  </a:cxn>
                  <a:cxn ang="0">
                    <a:pos x="29" y="38"/>
                  </a:cxn>
                  <a:cxn ang="0">
                    <a:pos x="29" y="8"/>
                  </a:cxn>
                  <a:cxn ang="0">
                    <a:pos x="7" y="8"/>
                  </a:cxn>
                  <a:cxn ang="0">
                    <a:pos x="7" y="38"/>
                  </a:cxn>
                  <a:cxn ang="0">
                    <a:pos x="0" y="38"/>
                  </a:cxn>
                  <a:cxn ang="0">
                    <a:pos x="0" y="0"/>
                  </a:cxn>
                </a:cxnLst>
                <a:rect l="0" t="0" r="r" b="b"/>
                <a:pathLst>
                  <a:path w="59" h="38">
                    <a:moveTo>
                      <a:pt x="0" y="0"/>
                    </a:moveTo>
                    <a:lnTo>
                      <a:pt x="59" y="0"/>
                    </a:lnTo>
                    <a:lnTo>
                      <a:pt x="59" y="38"/>
                    </a:lnTo>
                    <a:lnTo>
                      <a:pt x="52" y="38"/>
                    </a:lnTo>
                    <a:lnTo>
                      <a:pt x="52" y="8"/>
                    </a:lnTo>
                    <a:lnTo>
                      <a:pt x="36" y="8"/>
                    </a:lnTo>
                    <a:lnTo>
                      <a:pt x="36" y="38"/>
                    </a:lnTo>
                    <a:lnTo>
                      <a:pt x="29" y="38"/>
                    </a:lnTo>
                    <a:lnTo>
                      <a:pt x="29" y="8"/>
                    </a:lnTo>
                    <a:lnTo>
                      <a:pt x="7" y="8"/>
                    </a:lnTo>
                    <a:lnTo>
                      <a:pt x="7" y="38"/>
                    </a:lnTo>
                    <a:lnTo>
                      <a:pt x="0" y="3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4" name="Rectangle 470"/>
              <p:cNvSpPr>
                <a:spLocks noChangeArrowheads="1"/>
              </p:cNvSpPr>
              <p:nvPr/>
            </p:nvSpPr>
            <p:spPr bwMode="auto">
              <a:xfrm>
                <a:off x="2202402" y="2333501"/>
                <a:ext cx="926205" cy="602034"/>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5" name="Line 471"/>
              <p:cNvSpPr>
                <a:spLocks noChangeShapeType="1"/>
              </p:cNvSpPr>
              <p:nvPr/>
            </p:nvSpPr>
            <p:spPr bwMode="auto">
              <a:xfrm flipH="1">
                <a:off x="2202402" y="2935535"/>
                <a:ext cx="92620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6" name="Line 472"/>
              <p:cNvSpPr>
                <a:spLocks noChangeShapeType="1"/>
              </p:cNvSpPr>
              <p:nvPr/>
            </p:nvSpPr>
            <p:spPr bwMode="auto">
              <a:xfrm flipV="1">
                <a:off x="2202402" y="2333501"/>
                <a:ext cx="1654" cy="6020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7" name="Line 473"/>
              <p:cNvSpPr>
                <a:spLocks noChangeShapeType="1"/>
              </p:cNvSpPr>
              <p:nvPr/>
            </p:nvSpPr>
            <p:spPr bwMode="auto">
              <a:xfrm>
                <a:off x="2202402" y="2333501"/>
                <a:ext cx="926205"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8" name="Line 474"/>
              <p:cNvSpPr>
                <a:spLocks noChangeShapeType="1"/>
              </p:cNvSpPr>
              <p:nvPr/>
            </p:nvSpPr>
            <p:spPr bwMode="auto">
              <a:xfrm>
                <a:off x="3128607" y="2333501"/>
                <a:ext cx="1654" cy="60203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9" name="Rectangle 492"/>
              <p:cNvSpPr>
                <a:spLocks noChangeArrowheads="1"/>
              </p:cNvSpPr>
              <p:nvPr/>
            </p:nvSpPr>
            <p:spPr bwMode="auto">
              <a:xfrm>
                <a:off x="4426949" y="3453218"/>
                <a:ext cx="210050" cy="190203"/>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0" name="Line 493"/>
              <p:cNvSpPr>
                <a:spLocks noChangeShapeType="1"/>
              </p:cNvSpPr>
              <p:nvPr/>
            </p:nvSpPr>
            <p:spPr bwMode="auto">
              <a:xfrm flipH="1">
                <a:off x="4426949" y="3643421"/>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1" name="Line 494"/>
              <p:cNvSpPr>
                <a:spLocks noChangeShapeType="1"/>
              </p:cNvSpPr>
              <p:nvPr/>
            </p:nvSpPr>
            <p:spPr bwMode="auto">
              <a:xfrm flipV="1">
                <a:off x="4426949"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2" name="Line 495"/>
              <p:cNvSpPr>
                <a:spLocks noChangeShapeType="1"/>
              </p:cNvSpPr>
              <p:nvPr/>
            </p:nvSpPr>
            <p:spPr bwMode="auto">
              <a:xfrm>
                <a:off x="4426949" y="345321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3" name="Line 496"/>
              <p:cNvSpPr>
                <a:spLocks noChangeShapeType="1"/>
              </p:cNvSpPr>
              <p:nvPr/>
            </p:nvSpPr>
            <p:spPr bwMode="auto">
              <a:xfrm>
                <a:off x="4636999"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4" name="Freeform 497"/>
              <p:cNvSpPr>
                <a:spLocks/>
              </p:cNvSpPr>
              <p:nvPr/>
            </p:nvSpPr>
            <p:spPr bwMode="auto">
              <a:xfrm>
                <a:off x="4468297" y="3497874"/>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5" name="Freeform 498"/>
              <p:cNvSpPr>
                <a:spLocks/>
              </p:cNvSpPr>
              <p:nvPr/>
            </p:nvSpPr>
            <p:spPr bwMode="auto">
              <a:xfrm>
                <a:off x="4532801" y="3497874"/>
                <a:ext cx="66158" cy="89313"/>
              </a:xfrm>
              <a:custGeom>
                <a:avLst/>
                <a:gdLst/>
                <a:ahLst/>
                <a:cxnLst>
                  <a:cxn ang="0">
                    <a:pos x="0" y="0"/>
                  </a:cxn>
                  <a:cxn ang="0">
                    <a:pos x="8" y="0"/>
                  </a:cxn>
                  <a:cxn ang="0">
                    <a:pos x="8" y="39"/>
                  </a:cxn>
                  <a:cxn ang="0">
                    <a:pos x="10" y="43"/>
                  </a:cxn>
                  <a:cxn ang="0">
                    <a:pos x="11" y="43"/>
                  </a:cxn>
                  <a:cxn ang="0">
                    <a:pos x="17" y="48"/>
                  </a:cxn>
                  <a:cxn ang="0">
                    <a:pos x="23" y="48"/>
                  </a:cxn>
                  <a:cxn ang="0">
                    <a:pos x="29" y="43"/>
                  </a:cxn>
                  <a:cxn ang="0">
                    <a:pos x="31" y="43"/>
                  </a:cxn>
                  <a:cxn ang="0">
                    <a:pos x="33" y="40"/>
                  </a:cxn>
                  <a:cxn ang="0">
                    <a:pos x="33" y="39"/>
                  </a:cxn>
                  <a:cxn ang="0">
                    <a:pos x="34" y="36"/>
                  </a:cxn>
                  <a:cxn ang="0">
                    <a:pos x="34" y="0"/>
                  </a:cxn>
                  <a:cxn ang="0">
                    <a:pos x="40" y="0"/>
                  </a:cxn>
                  <a:cxn ang="0">
                    <a:pos x="40" y="37"/>
                  </a:cxn>
                  <a:cxn ang="0">
                    <a:pos x="39" y="42"/>
                  </a:cxn>
                  <a:cxn ang="0">
                    <a:pos x="36" y="48"/>
                  </a:cxn>
                  <a:cxn ang="0">
                    <a:pos x="33"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3"/>
                    </a:lnTo>
                    <a:lnTo>
                      <a:pt x="17" y="48"/>
                    </a:lnTo>
                    <a:lnTo>
                      <a:pt x="23" y="48"/>
                    </a:lnTo>
                    <a:lnTo>
                      <a:pt x="29" y="43"/>
                    </a:lnTo>
                    <a:lnTo>
                      <a:pt x="31" y="43"/>
                    </a:lnTo>
                    <a:lnTo>
                      <a:pt x="33" y="40"/>
                    </a:lnTo>
                    <a:lnTo>
                      <a:pt x="33" y="39"/>
                    </a:lnTo>
                    <a:lnTo>
                      <a:pt x="34" y="36"/>
                    </a:lnTo>
                    <a:lnTo>
                      <a:pt x="34" y="0"/>
                    </a:lnTo>
                    <a:lnTo>
                      <a:pt x="40" y="0"/>
                    </a:lnTo>
                    <a:lnTo>
                      <a:pt x="40" y="37"/>
                    </a:lnTo>
                    <a:lnTo>
                      <a:pt x="39" y="42"/>
                    </a:lnTo>
                    <a:lnTo>
                      <a:pt x="36" y="48"/>
                    </a:lnTo>
                    <a:lnTo>
                      <a:pt x="33"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6" name="Rectangle 499"/>
              <p:cNvSpPr>
                <a:spLocks noChangeArrowheads="1"/>
              </p:cNvSpPr>
              <p:nvPr/>
            </p:nvSpPr>
            <p:spPr bwMode="auto">
              <a:xfrm>
                <a:off x="5265495" y="3453218"/>
                <a:ext cx="210050" cy="190203"/>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7" name="Line 500"/>
              <p:cNvSpPr>
                <a:spLocks noChangeShapeType="1"/>
              </p:cNvSpPr>
              <p:nvPr/>
            </p:nvSpPr>
            <p:spPr bwMode="auto">
              <a:xfrm flipH="1">
                <a:off x="5265495" y="3643421"/>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8" name="Line 501"/>
              <p:cNvSpPr>
                <a:spLocks noChangeShapeType="1"/>
              </p:cNvSpPr>
              <p:nvPr/>
            </p:nvSpPr>
            <p:spPr bwMode="auto">
              <a:xfrm flipV="1">
                <a:off x="5265495"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9" name="Line 502"/>
              <p:cNvSpPr>
                <a:spLocks noChangeShapeType="1"/>
              </p:cNvSpPr>
              <p:nvPr/>
            </p:nvSpPr>
            <p:spPr bwMode="auto">
              <a:xfrm>
                <a:off x="5265495" y="3453218"/>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0" name="Line 503"/>
              <p:cNvSpPr>
                <a:spLocks noChangeShapeType="1"/>
              </p:cNvSpPr>
              <p:nvPr/>
            </p:nvSpPr>
            <p:spPr bwMode="auto">
              <a:xfrm>
                <a:off x="5475545" y="3453218"/>
                <a:ext cx="1654" cy="19020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1" name="Freeform 504"/>
              <p:cNvSpPr>
                <a:spLocks/>
              </p:cNvSpPr>
              <p:nvPr/>
            </p:nvSpPr>
            <p:spPr bwMode="auto">
              <a:xfrm>
                <a:off x="5306844" y="3497874"/>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2" name="Freeform 505"/>
              <p:cNvSpPr>
                <a:spLocks/>
              </p:cNvSpPr>
              <p:nvPr/>
            </p:nvSpPr>
            <p:spPr bwMode="auto">
              <a:xfrm>
                <a:off x="5371347" y="3497874"/>
                <a:ext cx="66158" cy="89313"/>
              </a:xfrm>
              <a:custGeom>
                <a:avLst/>
                <a:gdLst/>
                <a:ahLst/>
                <a:cxnLst>
                  <a:cxn ang="0">
                    <a:pos x="0" y="0"/>
                  </a:cxn>
                  <a:cxn ang="0">
                    <a:pos x="8" y="0"/>
                  </a:cxn>
                  <a:cxn ang="0">
                    <a:pos x="8" y="39"/>
                  </a:cxn>
                  <a:cxn ang="0">
                    <a:pos x="10" y="43"/>
                  </a:cxn>
                  <a:cxn ang="0">
                    <a:pos x="11" y="43"/>
                  </a:cxn>
                  <a:cxn ang="0">
                    <a:pos x="17" y="48"/>
                  </a:cxn>
                  <a:cxn ang="0">
                    <a:pos x="23" y="48"/>
                  </a:cxn>
                  <a:cxn ang="0">
                    <a:pos x="29" y="43"/>
                  </a:cxn>
                  <a:cxn ang="0">
                    <a:pos x="31" y="43"/>
                  </a:cxn>
                  <a:cxn ang="0">
                    <a:pos x="32" y="40"/>
                  </a:cxn>
                  <a:cxn ang="0">
                    <a:pos x="32" y="39"/>
                  </a:cxn>
                  <a:cxn ang="0">
                    <a:pos x="34" y="36"/>
                  </a:cxn>
                  <a:cxn ang="0">
                    <a:pos x="34" y="0"/>
                  </a:cxn>
                  <a:cxn ang="0">
                    <a:pos x="40" y="0"/>
                  </a:cxn>
                  <a:cxn ang="0">
                    <a:pos x="40" y="37"/>
                  </a:cxn>
                  <a:cxn ang="0">
                    <a:pos x="39" y="42"/>
                  </a:cxn>
                  <a:cxn ang="0">
                    <a:pos x="36" y="48"/>
                  </a:cxn>
                  <a:cxn ang="0">
                    <a:pos x="32"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3"/>
                    </a:lnTo>
                    <a:lnTo>
                      <a:pt x="17" y="48"/>
                    </a:lnTo>
                    <a:lnTo>
                      <a:pt x="23" y="48"/>
                    </a:lnTo>
                    <a:lnTo>
                      <a:pt x="29" y="43"/>
                    </a:lnTo>
                    <a:lnTo>
                      <a:pt x="31" y="43"/>
                    </a:lnTo>
                    <a:lnTo>
                      <a:pt x="32" y="40"/>
                    </a:lnTo>
                    <a:lnTo>
                      <a:pt x="32" y="39"/>
                    </a:lnTo>
                    <a:lnTo>
                      <a:pt x="34" y="36"/>
                    </a:lnTo>
                    <a:lnTo>
                      <a:pt x="34" y="0"/>
                    </a:lnTo>
                    <a:lnTo>
                      <a:pt x="40" y="0"/>
                    </a:lnTo>
                    <a:lnTo>
                      <a:pt x="40" y="37"/>
                    </a:lnTo>
                    <a:lnTo>
                      <a:pt x="39" y="42"/>
                    </a:lnTo>
                    <a:lnTo>
                      <a:pt x="36" y="48"/>
                    </a:lnTo>
                    <a:lnTo>
                      <a:pt x="32"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3" name="Rectangle 506"/>
              <p:cNvSpPr>
                <a:spLocks noChangeArrowheads="1"/>
              </p:cNvSpPr>
              <p:nvPr/>
            </p:nvSpPr>
            <p:spPr bwMode="auto">
              <a:xfrm>
                <a:off x="5265495" y="4228915"/>
                <a:ext cx="210050" cy="191857"/>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4" name="Line 507"/>
              <p:cNvSpPr>
                <a:spLocks noChangeShapeType="1"/>
              </p:cNvSpPr>
              <p:nvPr/>
            </p:nvSpPr>
            <p:spPr bwMode="auto">
              <a:xfrm flipH="1">
                <a:off x="5265495" y="4420772"/>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5" name="Line 508"/>
              <p:cNvSpPr>
                <a:spLocks noChangeShapeType="1"/>
              </p:cNvSpPr>
              <p:nvPr/>
            </p:nvSpPr>
            <p:spPr bwMode="auto">
              <a:xfrm flipV="1">
                <a:off x="5265495"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6" name="Line 509"/>
              <p:cNvSpPr>
                <a:spLocks noChangeShapeType="1"/>
              </p:cNvSpPr>
              <p:nvPr/>
            </p:nvSpPr>
            <p:spPr bwMode="auto">
              <a:xfrm>
                <a:off x="5265495" y="4228915"/>
                <a:ext cx="2100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7" name="Line 510"/>
              <p:cNvSpPr>
                <a:spLocks noChangeShapeType="1"/>
              </p:cNvSpPr>
              <p:nvPr/>
            </p:nvSpPr>
            <p:spPr bwMode="auto">
              <a:xfrm>
                <a:off x="5475545"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8" name="Freeform 511"/>
              <p:cNvSpPr>
                <a:spLocks/>
              </p:cNvSpPr>
              <p:nvPr/>
            </p:nvSpPr>
            <p:spPr bwMode="auto">
              <a:xfrm>
                <a:off x="5306844" y="4273571"/>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9" name="Freeform 512"/>
              <p:cNvSpPr>
                <a:spLocks/>
              </p:cNvSpPr>
              <p:nvPr/>
            </p:nvSpPr>
            <p:spPr bwMode="auto">
              <a:xfrm>
                <a:off x="5371347" y="4273571"/>
                <a:ext cx="66158" cy="89313"/>
              </a:xfrm>
              <a:custGeom>
                <a:avLst/>
                <a:gdLst/>
                <a:ahLst/>
                <a:cxnLst>
                  <a:cxn ang="0">
                    <a:pos x="0" y="0"/>
                  </a:cxn>
                  <a:cxn ang="0">
                    <a:pos x="8" y="0"/>
                  </a:cxn>
                  <a:cxn ang="0">
                    <a:pos x="8" y="39"/>
                  </a:cxn>
                  <a:cxn ang="0">
                    <a:pos x="10" y="43"/>
                  </a:cxn>
                  <a:cxn ang="0">
                    <a:pos x="11" y="45"/>
                  </a:cxn>
                  <a:cxn ang="0">
                    <a:pos x="17" y="48"/>
                  </a:cxn>
                  <a:cxn ang="0">
                    <a:pos x="23" y="48"/>
                  </a:cxn>
                  <a:cxn ang="0">
                    <a:pos x="29" y="45"/>
                  </a:cxn>
                  <a:cxn ang="0">
                    <a:pos x="31" y="43"/>
                  </a:cxn>
                  <a:cxn ang="0">
                    <a:pos x="32" y="40"/>
                  </a:cxn>
                  <a:cxn ang="0">
                    <a:pos x="32" y="39"/>
                  </a:cxn>
                  <a:cxn ang="0">
                    <a:pos x="34" y="36"/>
                  </a:cxn>
                  <a:cxn ang="0">
                    <a:pos x="34" y="0"/>
                  </a:cxn>
                  <a:cxn ang="0">
                    <a:pos x="40" y="0"/>
                  </a:cxn>
                  <a:cxn ang="0">
                    <a:pos x="40" y="37"/>
                  </a:cxn>
                  <a:cxn ang="0">
                    <a:pos x="39" y="42"/>
                  </a:cxn>
                  <a:cxn ang="0">
                    <a:pos x="36" y="48"/>
                  </a:cxn>
                  <a:cxn ang="0">
                    <a:pos x="32" y="51"/>
                  </a:cxn>
                  <a:cxn ang="0">
                    <a:pos x="29" y="52"/>
                  </a:cxn>
                  <a:cxn ang="0">
                    <a:pos x="25" y="54"/>
                  </a:cxn>
                  <a:cxn ang="0">
                    <a:pos x="16" y="54"/>
                  </a:cxn>
                  <a:cxn ang="0">
                    <a:pos x="11" y="52"/>
                  </a:cxn>
                  <a:cxn ang="0">
                    <a:pos x="8" y="51"/>
                  </a:cxn>
                  <a:cxn ang="0">
                    <a:pos x="5" y="48"/>
                  </a:cxn>
                  <a:cxn ang="0">
                    <a:pos x="2" y="42"/>
                  </a:cxn>
                  <a:cxn ang="0">
                    <a:pos x="0" y="37"/>
                  </a:cxn>
                  <a:cxn ang="0">
                    <a:pos x="0" y="0"/>
                  </a:cxn>
                </a:cxnLst>
                <a:rect l="0" t="0" r="r" b="b"/>
                <a:pathLst>
                  <a:path w="40" h="54">
                    <a:moveTo>
                      <a:pt x="0" y="0"/>
                    </a:moveTo>
                    <a:lnTo>
                      <a:pt x="8" y="0"/>
                    </a:lnTo>
                    <a:lnTo>
                      <a:pt x="8" y="39"/>
                    </a:lnTo>
                    <a:lnTo>
                      <a:pt x="10" y="43"/>
                    </a:lnTo>
                    <a:lnTo>
                      <a:pt x="11" y="45"/>
                    </a:lnTo>
                    <a:lnTo>
                      <a:pt x="17" y="48"/>
                    </a:lnTo>
                    <a:lnTo>
                      <a:pt x="23" y="48"/>
                    </a:lnTo>
                    <a:lnTo>
                      <a:pt x="29" y="45"/>
                    </a:lnTo>
                    <a:lnTo>
                      <a:pt x="31" y="43"/>
                    </a:lnTo>
                    <a:lnTo>
                      <a:pt x="32" y="40"/>
                    </a:lnTo>
                    <a:lnTo>
                      <a:pt x="32" y="39"/>
                    </a:lnTo>
                    <a:lnTo>
                      <a:pt x="34" y="36"/>
                    </a:lnTo>
                    <a:lnTo>
                      <a:pt x="34" y="0"/>
                    </a:lnTo>
                    <a:lnTo>
                      <a:pt x="40" y="0"/>
                    </a:lnTo>
                    <a:lnTo>
                      <a:pt x="40" y="37"/>
                    </a:lnTo>
                    <a:lnTo>
                      <a:pt x="39" y="42"/>
                    </a:lnTo>
                    <a:lnTo>
                      <a:pt x="36" y="48"/>
                    </a:lnTo>
                    <a:lnTo>
                      <a:pt x="32" y="51"/>
                    </a:lnTo>
                    <a:lnTo>
                      <a:pt x="29" y="52"/>
                    </a:lnTo>
                    <a:lnTo>
                      <a:pt x="25" y="54"/>
                    </a:lnTo>
                    <a:lnTo>
                      <a:pt x="16" y="54"/>
                    </a:lnTo>
                    <a:lnTo>
                      <a:pt x="11" y="52"/>
                    </a:lnTo>
                    <a:lnTo>
                      <a:pt x="8" y="51"/>
                    </a:lnTo>
                    <a:lnTo>
                      <a:pt x="5" y="48"/>
                    </a:lnTo>
                    <a:lnTo>
                      <a:pt x="2"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0" name="Rectangle 513"/>
              <p:cNvSpPr>
                <a:spLocks noChangeArrowheads="1"/>
              </p:cNvSpPr>
              <p:nvPr/>
            </p:nvSpPr>
            <p:spPr bwMode="auto">
              <a:xfrm>
                <a:off x="4420333" y="4228915"/>
                <a:ext cx="208396" cy="191857"/>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1" name="Line 514"/>
              <p:cNvSpPr>
                <a:spLocks noChangeShapeType="1"/>
              </p:cNvSpPr>
              <p:nvPr/>
            </p:nvSpPr>
            <p:spPr bwMode="auto">
              <a:xfrm flipH="1">
                <a:off x="4420333" y="4420772"/>
                <a:ext cx="20839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2" name="Line 515"/>
              <p:cNvSpPr>
                <a:spLocks noChangeShapeType="1"/>
              </p:cNvSpPr>
              <p:nvPr/>
            </p:nvSpPr>
            <p:spPr bwMode="auto">
              <a:xfrm flipV="1">
                <a:off x="4420333"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3" name="Line 516"/>
              <p:cNvSpPr>
                <a:spLocks noChangeShapeType="1"/>
              </p:cNvSpPr>
              <p:nvPr/>
            </p:nvSpPr>
            <p:spPr bwMode="auto">
              <a:xfrm>
                <a:off x="4420333" y="4228915"/>
                <a:ext cx="208396"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4" name="Line 517"/>
              <p:cNvSpPr>
                <a:spLocks noChangeShapeType="1"/>
              </p:cNvSpPr>
              <p:nvPr/>
            </p:nvSpPr>
            <p:spPr bwMode="auto">
              <a:xfrm>
                <a:off x="4628729" y="4228915"/>
                <a:ext cx="1654" cy="19185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5" name="Freeform 518"/>
              <p:cNvSpPr>
                <a:spLocks/>
              </p:cNvSpPr>
              <p:nvPr/>
            </p:nvSpPr>
            <p:spPr bwMode="auto">
              <a:xfrm>
                <a:off x="4460027" y="4273571"/>
                <a:ext cx="52926" cy="86005"/>
              </a:xfrm>
              <a:custGeom>
                <a:avLst/>
                <a:gdLst/>
                <a:ahLst/>
                <a:cxnLst>
                  <a:cxn ang="0">
                    <a:pos x="0" y="0"/>
                  </a:cxn>
                  <a:cxn ang="0">
                    <a:pos x="32" y="0"/>
                  </a:cxn>
                  <a:cxn ang="0">
                    <a:pos x="32" y="7"/>
                  </a:cxn>
                  <a:cxn ang="0">
                    <a:pos x="6" y="7"/>
                  </a:cxn>
                  <a:cxn ang="0">
                    <a:pos x="6" y="22"/>
                  </a:cxn>
                  <a:cxn ang="0">
                    <a:pos x="29" y="22"/>
                  </a:cxn>
                  <a:cxn ang="0">
                    <a:pos x="29" y="28"/>
                  </a:cxn>
                  <a:cxn ang="0">
                    <a:pos x="6" y="28"/>
                  </a:cxn>
                  <a:cxn ang="0">
                    <a:pos x="6" y="52"/>
                  </a:cxn>
                  <a:cxn ang="0">
                    <a:pos x="0" y="52"/>
                  </a:cxn>
                  <a:cxn ang="0">
                    <a:pos x="0" y="0"/>
                  </a:cxn>
                </a:cxnLst>
                <a:rect l="0" t="0" r="r" b="b"/>
                <a:pathLst>
                  <a:path w="32" h="52">
                    <a:moveTo>
                      <a:pt x="0" y="0"/>
                    </a:moveTo>
                    <a:lnTo>
                      <a:pt x="32" y="0"/>
                    </a:lnTo>
                    <a:lnTo>
                      <a:pt x="32" y="7"/>
                    </a:lnTo>
                    <a:lnTo>
                      <a:pt x="6" y="7"/>
                    </a:lnTo>
                    <a:lnTo>
                      <a:pt x="6" y="22"/>
                    </a:lnTo>
                    <a:lnTo>
                      <a:pt x="29" y="22"/>
                    </a:lnTo>
                    <a:lnTo>
                      <a:pt x="29" y="28"/>
                    </a:lnTo>
                    <a:lnTo>
                      <a:pt x="6" y="28"/>
                    </a:lnTo>
                    <a:lnTo>
                      <a:pt x="6" y="52"/>
                    </a:lnTo>
                    <a:lnTo>
                      <a:pt x="0" y="5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6" name="Freeform 519"/>
              <p:cNvSpPr>
                <a:spLocks/>
              </p:cNvSpPr>
              <p:nvPr/>
            </p:nvSpPr>
            <p:spPr bwMode="auto">
              <a:xfrm>
                <a:off x="4526185" y="4273571"/>
                <a:ext cx="66158" cy="89313"/>
              </a:xfrm>
              <a:custGeom>
                <a:avLst/>
                <a:gdLst/>
                <a:ahLst/>
                <a:cxnLst>
                  <a:cxn ang="0">
                    <a:pos x="0" y="0"/>
                  </a:cxn>
                  <a:cxn ang="0">
                    <a:pos x="8" y="0"/>
                  </a:cxn>
                  <a:cxn ang="0">
                    <a:pos x="8" y="39"/>
                  </a:cxn>
                  <a:cxn ang="0">
                    <a:pos x="9" y="43"/>
                  </a:cxn>
                  <a:cxn ang="0">
                    <a:pos x="11" y="45"/>
                  </a:cxn>
                  <a:cxn ang="0">
                    <a:pos x="17" y="48"/>
                  </a:cxn>
                  <a:cxn ang="0">
                    <a:pos x="23" y="48"/>
                  </a:cxn>
                  <a:cxn ang="0">
                    <a:pos x="29" y="45"/>
                  </a:cxn>
                  <a:cxn ang="0">
                    <a:pos x="30" y="43"/>
                  </a:cxn>
                  <a:cxn ang="0">
                    <a:pos x="32" y="40"/>
                  </a:cxn>
                  <a:cxn ang="0">
                    <a:pos x="32" y="39"/>
                  </a:cxn>
                  <a:cxn ang="0">
                    <a:pos x="33" y="36"/>
                  </a:cxn>
                  <a:cxn ang="0">
                    <a:pos x="33" y="0"/>
                  </a:cxn>
                  <a:cxn ang="0">
                    <a:pos x="40" y="0"/>
                  </a:cxn>
                  <a:cxn ang="0">
                    <a:pos x="40" y="37"/>
                  </a:cxn>
                  <a:cxn ang="0">
                    <a:pos x="38" y="42"/>
                  </a:cxn>
                  <a:cxn ang="0">
                    <a:pos x="35" y="48"/>
                  </a:cxn>
                  <a:cxn ang="0">
                    <a:pos x="32" y="51"/>
                  </a:cxn>
                  <a:cxn ang="0">
                    <a:pos x="29" y="52"/>
                  </a:cxn>
                  <a:cxn ang="0">
                    <a:pos x="24" y="54"/>
                  </a:cxn>
                  <a:cxn ang="0">
                    <a:pos x="15" y="54"/>
                  </a:cxn>
                  <a:cxn ang="0">
                    <a:pos x="11" y="52"/>
                  </a:cxn>
                  <a:cxn ang="0">
                    <a:pos x="8" y="51"/>
                  </a:cxn>
                  <a:cxn ang="0">
                    <a:pos x="4" y="48"/>
                  </a:cxn>
                  <a:cxn ang="0">
                    <a:pos x="1" y="42"/>
                  </a:cxn>
                  <a:cxn ang="0">
                    <a:pos x="0" y="37"/>
                  </a:cxn>
                  <a:cxn ang="0">
                    <a:pos x="0" y="0"/>
                  </a:cxn>
                </a:cxnLst>
                <a:rect l="0" t="0" r="r" b="b"/>
                <a:pathLst>
                  <a:path w="40" h="54">
                    <a:moveTo>
                      <a:pt x="0" y="0"/>
                    </a:moveTo>
                    <a:lnTo>
                      <a:pt x="8" y="0"/>
                    </a:lnTo>
                    <a:lnTo>
                      <a:pt x="8" y="39"/>
                    </a:lnTo>
                    <a:lnTo>
                      <a:pt x="9" y="43"/>
                    </a:lnTo>
                    <a:lnTo>
                      <a:pt x="11" y="45"/>
                    </a:lnTo>
                    <a:lnTo>
                      <a:pt x="17" y="48"/>
                    </a:lnTo>
                    <a:lnTo>
                      <a:pt x="23" y="48"/>
                    </a:lnTo>
                    <a:lnTo>
                      <a:pt x="29" y="45"/>
                    </a:lnTo>
                    <a:lnTo>
                      <a:pt x="30" y="43"/>
                    </a:lnTo>
                    <a:lnTo>
                      <a:pt x="32" y="40"/>
                    </a:lnTo>
                    <a:lnTo>
                      <a:pt x="32" y="39"/>
                    </a:lnTo>
                    <a:lnTo>
                      <a:pt x="33" y="36"/>
                    </a:lnTo>
                    <a:lnTo>
                      <a:pt x="33" y="0"/>
                    </a:lnTo>
                    <a:lnTo>
                      <a:pt x="40" y="0"/>
                    </a:lnTo>
                    <a:lnTo>
                      <a:pt x="40" y="37"/>
                    </a:lnTo>
                    <a:lnTo>
                      <a:pt x="38" y="42"/>
                    </a:lnTo>
                    <a:lnTo>
                      <a:pt x="35" y="48"/>
                    </a:lnTo>
                    <a:lnTo>
                      <a:pt x="32" y="51"/>
                    </a:lnTo>
                    <a:lnTo>
                      <a:pt x="29" y="52"/>
                    </a:lnTo>
                    <a:lnTo>
                      <a:pt x="24" y="54"/>
                    </a:lnTo>
                    <a:lnTo>
                      <a:pt x="15" y="54"/>
                    </a:lnTo>
                    <a:lnTo>
                      <a:pt x="11" y="52"/>
                    </a:lnTo>
                    <a:lnTo>
                      <a:pt x="8" y="51"/>
                    </a:lnTo>
                    <a:lnTo>
                      <a:pt x="4" y="48"/>
                    </a:lnTo>
                    <a:lnTo>
                      <a:pt x="1" y="42"/>
                    </a:lnTo>
                    <a:lnTo>
                      <a:pt x="0" y="3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7" name="Rectangle 527"/>
              <p:cNvSpPr>
                <a:spLocks noChangeArrowheads="1"/>
              </p:cNvSpPr>
              <p:nvPr/>
            </p:nvSpPr>
            <p:spPr bwMode="auto">
              <a:xfrm>
                <a:off x="4058121"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8" name="Line 528"/>
              <p:cNvSpPr>
                <a:spLocks noChangeShapeType="1"/>
              </p:cNvSpPr>
              <p:nvPr/>
            </p:nvSpPr>
            <p:spPr bwMode="auto">
              <a:xfrm flipH="1">
                <a:off x="4058121"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9" name="Line 529"/>
              <p:cNvSpPr>
                <a:spLocks noChangeShapeType="1"/>
              </p:cNvSpPr>
              <p:nvPr/>
            </p:nvSpPr>
            <p:spPr bwMode="auto">
              <a:xfrm flipV="1">
                <a:off x="4058121"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0" name="Line 530"/>
              <p:cNvSpPr>
                <a:spLocks noChangeShapeType="1"/>
              </p:cNvSpPr>
              <p:nvPr/>
            </p:nvSpPr>
            <p:spPr bwMode="auto">
              <a:xfrm>
                <a:off x="4058121"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1" name="Line 531"/>
              <p:cNvSpPr>
                <a:spLocks noChangeShapeType="1"/>
              </p:cNvSpPr>
              <p:nvPr/>
            </p:nvSpPr>
            <p:spPr bwMode="auto">
              <a:xfrm>
                <a:off x="4240054"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2" name="Rectangle 532"/>
              <p:cNvSpPr>
                <a:spLocks noChangeArrowheads="1"/>
              </p:cNvSpPr>
              <p:nvPr/>
            </p:nvSpPr>
            <p:spPr bwMode="auto">
              <a:xfrm>
                <a:off x="4058121"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3" name="Line 533"/>
              <p:cNvSpPr>
                <a:spLocks noChangeShapeType="1"/>
              </p:cNvSpPr>
              <p:nvPr/>
            </p:nvSpPr>
            <p:spPr bwMode="auto">
              <a:xfrm flipH="1">
                <a:off x="4058121"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4" name="Line 534"/>
              <p:cNvSpPr>
                <a:spLocks noChangeShapeType="1"/>
              </p:cNvSpPr>
              <p:nvPr/>
            </p:nvSpPr>
            <p:spPr bwMode="auto">
              <a:xfrm flipV="1">
                <a:off x="4058121"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5" name="Line 535"/>
              <p:cNvSpPr>
                <a:spLocks noChangeShapeType="1"/>
              </p:cNvSpPr>
              <p:nvPr/>
            </p:nvSpPr>
            <p:spPr bwMode="auto">
              <a:xfrm>
                <a:off x="4058121"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6" name="Line 536"/>
              <p:cNvSpPr>
                <a:spLocks noChangeShapeType="1"/>
              </p:cNvSpPr>
              <p:nvPr/>
            </p:nvSpPr>
            <p:spPr bwMode="auto">
              <a:xfrm>
                <a:off x="4240054"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7" name="Rectangle 537"/>
              <p:cNvSpPr>
                <a:spLocks noChangeArrowheads="1"/>
              </p:cNvSpPr>
              <p:nvPr/>
            </p:nvSpPr>
            <p:spPr bwMode="auto">
              <a:xfrm>
                <a:off x="4058121"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8" name="Line 538"/>
              <p:cNvSpPr>
                <a:spLocks noChangeShapeType="1"/>
              </p:cNvSpPr>
              <p:nvPr/>
            </p:nvSpPr>
            <p:spPr bwMode="auto">
              <a:xfrm flipH="1">
                <a:off x="4058121"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9" name="Line 539"/>
              <p:cNvSpPr>
                <a:spLocks noChangeShapeType="1"/>
              </p:cNvSpPr>
              <p:nvPr/>
            </p:nvSpPr>
            <p:spPr bwMode="auto">
              <a:xfrm flipV="1">
                <a:off x="4058121"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0" name="Line 540"/>
              <p:cNvSpPr>
                <a:spLocks noChangeShapeType="1"/>
              </p:cNvSpPr>
              <p:nvPr/>
            </p:nvSpPr>
            <p:spPr bwMode="auto">
              <a:xfrm>
                <a:off x="4058121"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1" name="Line 541"/>
              <p:cNvSpPr>
                <a:spLocks noChangeShapeType="1"/>
              </p:cNvSpPr>
              <p:nvPr/>
            </p:nvSpPr>
            <p:spPr bwMode="auto">
              <a:xfrm>
                <a:off x="4240054"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2" name="Rectangle 542"/>
              <p:cNvSpPr>
                <a:spLocks noChangeArrowheads="1"/>
              </p:cNvSpPr>
              <p:nvPr/>
            </p:nvSpPr>
            <p:spPr bwMode="auto">
              <a:xfrm>
                <a:off x="4863588"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3" name="Line 543"/>
              <p:cNvSpPr>
                <a:spLocks noChangeShapeType="1"/>
              </p:cNvSpPr>
              <p:nvPr/>
            </p:nvSpPr>
            <p:spPr bwMode="auto">
              <a:xfrm flipH="1">
                <a:off x="4863588"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4" name="Line 544"/>
              <p:cNvSpPr>
                <a:spLocks noChangeShapeType="1"/>
              </p:cNvSpPr>
              <p:nvPr/>
            </p:nvSpPr>
            <p:spPr bwMode="auto">
              <a:xfrm flipV="1">
                <a:off x="4863588"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5" name="Line 545"/>
              <p:cNvSpPr>
                <a:spLocks noChangeShapeType="1"/>
              </p:cNvSpPr>
              <p:nvPr/>
            </p:nvSpPr>
            <p:spPr bwMode="auto">
              <a:xfrm>
                <a:off x="4863588"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6" name="Line 546"/>
              <p:cNvSpPr>
                <a:spLocks noChangeShapeType="1"/>
              </p:cNvSpPr>
              <p:nvPr/>
            </p:nvSpPr>
            <p:spPr bwMode="auto">
              <a:xfrm>
                <a:off x="5045522"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7" name="Rectangle 547"/>
              <p:cNvSpPr>
                <a:spLocks noChangeArrowheads="1"/>
              </p:cNvSpPr>
              <p:nvPr/>
            </p:nvSpPr>
            <p:spPr bwMode="auto">
              <a:xfrm>
                <a:off x="4863588"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8" name="Line 548"/>
              <p:cNvSpPr>
                <a:spLocks noChangeShapeType="1"/>
              </p:cNvSpPr>
              <p:nvPr/>
            </p:nvSpPr>
            <p:spPr bwMode="auto">
              <a:xfrm flipH="1">
                <a:off x="4863588"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99" name="Line 549"/>
              <p:cNvSpPr>
                <a:spLocks noChangeShapeType="1"/>
              </p:cNvSpPr>
              <p:nvPr/>
            </p:nvSpPr>
            <p:spPr bwMode="auto">
              <a:xfrm flipV="1">
                <a:off x="4863588"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0" name="Line 550"/>
              <p:cNvSpPr>
                <a:spLocks noChangeShapeType="1"/>
              </p:cNvSpPr>
              <p:nvPr/>
            </p:nvSpPr>
            <p:spPr bwMode="auto">
              <a:xfrm>
                <a:off x="4863588"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1" name="Line 551"/>
              <p:cNvSpPr>
                <a:spLocks noChangeShapeType="1"/>
              </p:cNvSpPr>
              <p:nvPr/>
            </p:nvSpPr>
            <p:spPr bwMode="auto">
              <a:xfrm>
                <a:off x="5045522"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2" name="Rectangle 552"/>
              <p:cNvSpPr>
                <a:spLocks noChangeArrowheads="1"/>
              </p:cNvSpPr>
              <p:nvPr/>
            </p:nvSpPr>
            <p:spPr bwMode="auto">
              <a:xfrm>
                <a:off x="4863588"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3" name="Line 553"/>
              <p:cNvSpPr>
                <a:spLocks noChangeShapeType="1"/>
              </p:cNvSpPr>
              <p:nvPr/>
            </p:nvSpPr>
            <p:spPr bwMode="auto">
              <a:xfrm flipH="1">
                <a:off x="4863588"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4" name="Line 554"/>
              <p:cNvSpPr>
                <a:spLocks noChangeShapeType="1"/>
              </p:cNvSpPr>
              <p:nvPr/>
            </p:nvSpPr>
            <p:spPr bwMode="auto">
              <a:xfrm flipV="1">
                <a:off x="4863588"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5" name="Line 555"/>
              <p:cNvSpPr>
                <a:spLocks noChangeShapeType="1"/>
              </p:cNvSpPr>
              <p:nvPr/>
            </p:nvSpPr>
            <p:spPr bwMode="auto">
              <a:xfrm>
                <a:off x="4863588"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6" name="Line 556"/>
              <p:cNvSpPr>
                <a:spLocks noChangeShapeType="1"/>
              </p:cNvSpPr>
              <p:nvPr/>
            </p:nvSpPr>
            <p:spPr bwMode="auto">
              <a:xfrm>
                <a:off x="5045522"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7" name="Rectangle 557"/>
              <p:cNvSpPr>
                <a:spLocks noChangeArrowheads="1"/>
              </p:cNvSpPr>
              <p:nvPr/>
            </p:nvSpPr>
            <p:spPr bwMode="auto">
              <a:xfrm>
                <a:off x="5718674" y="3074466"/>
                <a:ext cx="181933" cy="18193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8" name="Line 558"/>
              <p:cNvSpPr>
                <a:spLocks noChangeShapeType="1"/>
              </p:cNvSpPr>
              <p:nvPr/>
            </p:nvSpPr>
            <p:spPr bwMode="auto">
              <a:xfrm flipH="1">
                <a:off x="5718674" y="3256399"/>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09" name="Line 559"/>
              <p:cNvSpPr>
                <a:spLocks noChangeShapeType="1"/>
              </p:cNvSpPr>
              <p:nvPr/>
            </p:nvSpPr>
            <p:spPr bwMode="auto">
              <a:xfrm flipV="1">
                <a:off x="5718674"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0" name="Line 560"/>
              <p:cNvSpPr>
                <a:spLocks noChangeShapeType="1"/>
              </p:cNvSpPr>
              <p:nvPr/>
            </p:nvSpPr>
            <p:spPr bwMode="auto">
              <a:xfrm>
                <a:off x="5718674" y="3074466"/>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1" name="Line 561"/>
              <p:cNvSpPr>
                <a:spLocks noChangeShapeType="1"/>
              </p:cNvSpPr>
              <p:nvPr/>
            </p:nvSpPr>
            <p:spPr bwMode="auto">
              <a:xfrm>
                <a:off x="5900608" y="3074466"/>
                <a:ext cx="1654" cy="18193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2" name="Rectangle 562"/>
              <p:cNvSpPr>
                <a:spLocks noChangeArrowheads="1"/>
              </p:cNvSpPr>
              <p:nvPr/>
            </p:nvSpPr>
            <p:spPr bwMode="auto">
              <a:xfrm>
                <a:off x="5718674" y="3865048"/>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3" name="Line 563"/>
              <p:cNvSpPr>
                <a:spLocks noChangeShapeType="1"/>
              </p:cNvSpPr>
              <p:nvPr/>
            </p:nvSpPr>
            <p:spPr bwMode="auto">
              <a:xfrm flipH="1">
                <a:off x="5718674" y="4043674"/>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4" name="Line 564"/>
              <p:cNvSpPr>
                <a:spLocks noChangeShapeType="1"/>
              </p:cNvSpPr>
              <p:nvPr/>
            </p:nvSpPr>
            <p:spPr bwMode="auto">
              <a:xfrm flipV="1">
                <a:off x="5718674"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5" name="Line 565"/>
              <p:cNvSpPr>
                <a:spLocks noChangeShapeType="1"/>
              </p:cNvSpPr>
              <p:nvPr/>
            </p:nvSpPr>
            <p:spPr bwMode="auto">
              <a:xfrm>
                <a:off x="5718674" y="3865048"/>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6" name="Line 566"/>
              <p:cNvSpPr>
                <a:spLocks noChangeShapeType="1"/>
              </p:cNvSpPr>
              <p:nvPr/>
            </p:nvSpPr>
            <p:spPr bwMode="auto">
              <a:xfrm>
                <a:off x="5900608" y="3865048"/>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7" name="Rectangle 567"/>
              <p:cNvSpPr>
                <a:spLocks noChangeArrowheads="1"/>
              </p:cNvSpPr>
              <p:nvPr/>
            </p:nvSpPr>
            <p:spPr bwMode="auto">
              <a:xfrm>
                <a:off x="5718674" y="4653977"/>
                <a:ext cx="181933" cy="178625"/>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8" name="Line 568"/>
              <p:cNvSpPr>
                <a:spLocks noChangeShapeType="1"/>
              </p:cNvSpPr>
              <p:nvPr/>
            </p:nvSpPr>
            <p:spPr bwMode="auto">
              <a:xfrm flipH="1">
                <a:off x="5718674" y="4832602"/>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9" name="Line 569"/>
              <p:cNvSpPr>
                <a:spLocks noChangeShapeType="1"/>
              </p:cNvSpPr>
              <p:nvPr/>
            </p:nvSpPr>
            <p:spPr bwMode="auto">
              <a:xfrm flipV="1">
                <a:off x="5718674"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0" name="Line 570"/>
              <p:cNvSpPr>
                <a:spLocks noChangeShapeType="1"/>
              </p:cNvSpPr>
              <p:nvPr/>
            </p:nvSpPr>
            <p:spPr bwMode="auto">
              <a:xfrm>
                <a:off x="5718674" y="4653977"/>
                <a:ext cx="181933"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1" name="Line 571"/>
              <p:cNvSpPr>
                <a:spLocks noChangeShapeType="1"/>
              </p:cNvSpPr>
              <p:nvPr/>
            </p:nvSpPr>
            <p:spPr bwMode="auto">
              <a:xfrm>
                <a:off x="5900608" y="4653977"/>
                <a:ext cx="1654" cy="17862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2" name="Line 572"/>
              <p:cNvSpPr>
                <a:spLocks noChangeShapeType="1"/>
              </p:cNvSpPr>
              <p:nvPr/>
            </p:nvSpPr>
            <p:spPr bwMode="auto">
              <a:xfrm>
                <a:off x="3851378" y="3673191"/>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3" name="Freeform 573"/>
              <p:cNvSpPr>
                <a:spLocks/>
              </p:cNvSpPr>
              <p:nvPr/>
            </p:nvSpPr>
            <p:spPr bwMode="auto">
              <a:xfrm>
                <a:off x="3980385" y="3798891"/>
                <a:ext cx="77735" cy="74427"/>
              </a:xfrm>
              <a:custGeom>
                <a:avLst/>
                <a:gdLst/>
                <a:ahLst/>
                <a:cxnLst>
                  <a:cxn ang="0">
                    <a:pos x="34" y="0"/>
                  </a:cxn>
                  <a:cxn ang="0">
                    <a:pos x="37" y="16"/>
                  </a:cxn>
                  <a:cxn ang="0">
                    <a:pos x="41" y="31"/>
                  </a:cxn>
                  <a:cxn ang="0">
                    <a:pos x="47" y="45"/>
                  </a:cxn>
                  <a:cxn ang="0">
                    <a:pos x="24" y="37"/>
                  </a:cxn>
                  <a:cxn ang="0">
                    <a:pos x="0" y="32"/>
                  </a:cxn>
                  <a:cxn ang="0">
                    <a:pos x="23" y="22"/>
                  </a:cxn>
                  <a:cxn ang="0">
                    <a:pos x="34" y="0"/>
                  </a:cxn>
                </a:cxnLst>
                <a:rect l="0" t="0" r="r" b="b"/>
                <a:pathLst>
                  <a:path w="47" h="45">
                    <a:moveTo>
                      <a:pt x="34" y="0"/>
                    </a:moveTo>
                    <a:lnTo>
                      <a:pt x="37" y="16"/>
                    </a:lnTo>
                    <a:lnTo>
                      <a:pt x="41" y="31"/>
                    </a:lnTo>
                    <a:lnTo>
                      <a:pt x="47" y="45"/>
                    </a:lnTo>
                    <a:lnTo>
                      <a:pt x="24" y="37"/>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4" name="Line 574"/>
              <p:cNvSpPr>
                <a:spLocks noChangeShapeType="1"/>
              </p:cNvSpPr>
              <p:nvPr/>
            </p:nvSpPr>
            <p:spPr bwMode="auto">
              <a:xfrm>
                <a:off x="3839801" y="2907418"/>
                <a:ext cx="170356"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5" name="Freeform 575"/>
              <p:cNvSpPr>
                <a:spLocks/>
              </p:cNvSpPr>
              <p:nvPr/>
            </p:nvSpPr>
            <p:spPr bwMode="auto">
              <a:xfrm>
                <a:off x="3970462" y="3033117"/>
                <a:ext cx="76081" cy="74427"/>
              </a:xfrm>
              <a:custGeom>
                <a:avLst/>
                <a:gdLst/>
                <a:ahLst/>
                <a:cxnLst>
                  <a:cxn ang="0">
                    <a:pos x="34" y="0"/>
                  </a:cxn>
                  <a:cxn ang="0">
                    <a:pos x="35" y="16"/>
                  </a:cxn>
                  <a:cxn ang="0">
                    <a:pos x="40" y="31"/>
                  </a:cxn>
                  <a:cxn ang="0">
                    <a:pos x="46" y="45"/>
                  </a:cxn>
                  <a:cxn ang="0">
                    <a:pos x="23" y="37"/>
                  </a:cxn>
                  <a:cxn ang="0">
                    <a:pos x="0" y="32"/>
                  </a:cxn>
                  <a:cxn ang="0">
                    <a:pos x="23" y="22"/>
                  </a:cxn>
                  <a:cxn ang="0">
                    <a:pos x="34" y="0"/>
                  </a:cxn>
                </a:cxnLst>
                <a:rect l="0" t="0" r="r" b="b"/>
                <a:pathLst>
                  <a:path w="46" h="45">
                    <a:moveTo>
                      <a:pt x="34" y="0"/>
                    </a:moveTo>
                    <a:lnTo>
                      <a:pt x="35" y="16"/>
                    </a:lnTo>
                    <a:lnTo>
                      <a:pt x="40" y="31"/>
                    </a:lnTo>
                    <a:lnTo>
                      <a:pt x="46" y="45"/>
                    </a:lnTo>
                    <a:lnTo>
                      <a:pt x="23" y="37"/>
                    </a:lnTo>
                    <a:lnTo>
                      <a:pt x="0" y="32"/>
                    </a:lnTo>
                    <a:lnTo>
                      <a:pt x="23" y="22"/>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6" name="Line 576"/>
              <p:cNvSpPr>
                <a:spLocks noChangeShapeType="1"/>
              </p:cNvSpPr>
              <p:nvPr/>
            </p:nvSpPr>
            <p:spPr bwMode="auto">
              <a:xfrm>
                <a:off x="4661808" y="2907418"/>
                <a:ext cx="175317"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7" name="Freeform 577"/>
              <p:cNvSpPr>
                <a:spLocks/>
              </p:cNvSpPr>
              <p:nvPr/>
            </p:nvSpPr>
            <p:spPr bwMode="auto">
              <a:xfrm>
                <a:off x="4794123" y="3033117"/>
                <a:ext cx="76081" cy="74427"/>
              </a:xfrm>
              <a:custGeom>
                <a:avLst/>
                <a:gdLst/>
                <a:ahLst/>
                <a:cxnLst>
                  <a:cxn ang="0">
                    <a:pos x="33" y="0"/>
                  </a:cxn>
                  <a:cxn ang="0">
                    <a:pos x="35" y="16"/>
                  </a:cxn>
                  <a:cxn ang="0">
                    <a:pos x="39" y="31"/>
                  </a:cxn>
                  <a:cxn ang="0">
                    <a:pos x="46" y="45"/>
                  </a:cxn>
                  <a:cxn ang="0">
                    <a:pos x="23" y="37"/>
                  </a:cxn>
                  <a:cxn ang="0">
                    <a:pos x="0" y="32"/>
                  </a:cxn>
                  <a:cxn ang="0">
                    <a:pos x="23" y="22"/>
                  </a:cxn>
                  <a:cxn ang="0">
                    <a:pos x="33" y="0"/>
                  </a:cxn>
                </a:cxnLst>
                <a:rect l="0" t="0" r="r" b="b"/>
                <a:pathLst>
                  <a:path w="46" h="45">
                    <a:moveTo>
                      <a:pt x="33" y="0"/>
                    </a:moveTo>
                    <a:lnTo>
                      <a:pt x="35" y="16"/>
                    </a:lnTo>
                    <a:lnTo>
                      <a:pt x="39" y="31"/>
                    </a:lnTo>
                    <a:lnTo>
                      <a:pt x="46" y="45"/>
                    </a:lnTo>
                    <a:lnTo>
                      <a:pt x="23" y="37"/>
                    </a:lnTo>
                    <a:lnTo>
                      <a:pt x="0" y="32"/>
                    </a:lnTo>
                    <a:lnTo>
                      <a:pt x="23" y="22"/>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8" name="Line 578"/>
              <p:cNvSpPr>
                <a:spLocks noChangeShapeType="1"/>
              </p:cNvSpPr>
              <p:nvPr/>
            </p:nvSpPr>
            <p:spPr bwMode="auto">
              <a:xfrm>
                <a:off x="5783178" y="2889225"/>
                <a:ext cx="1654" cy="127353"/>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9" name="Freeform 579"/>
              <p:cNvSpPr>
                <a:spLocks/>
              </p:cNvSpPr>
              <p:nvPr/>
            </p:nvSpPr>
            <p:spPr bwMode="auto">
              <a:xfrm>
                <a:off x="5740176" y="2993423"/>
                <a:ext cx="86005" cy="77735"/>
              </a:xfrm>
              <a:custGeom>
                <a:avLst/>
                <a:gdLst/>
                <a:ahLst/>
                <a:cxnLst>
                  <a:cxn ang="0">
                    <a:pos x="0" y="0"/>
                  </a:cxn>
                  <a:cxn ang="0">
                    <a:pos x="26" y="9"/>
                  </a:cxn>
                  <a:cxn ang="0">
                    <a:pos x="52" y="0"/>
                  </a:cxn>
                  <a:cxn ang="0">
                    <a:pos x="37" y="21"/>
                  </a:cxn>
                  <a:cxn ang="0">
                    <a:pos x="26" y="47"/>
                  </a:cxn>
                  <a:cxn ang="0">
                    <a:pos x="16" y="21"/>
                  </a:cxn>
                  <a:cxn ang="0">
                    <a:pos x="0" y="0"/>
                  </a:cxn>
                </a:cxnLst>
                <a:rect l="0" t="0" r="r" b="b"/>
                <a:pathLst>
                  <a:path w="52" h="47">
                    <a:moveTo>
                      <a:pt x="0" y="0"/>
                    </a:moveTo>
                    <a:lnTo>
                      <a:pt x="26" y="9"/>
                    </a:lnTo>
                    <a:lnTo>
                      <a:pt x="52" y="0"/>
                    </a:lnTo>
                    <a:lnTo>
                      <a:pt x="37" y="21"/>
                    </a:lnTo>
                    <a:lnTo>
                      <a:pt x="26" y="47"/>
                    </a:lnTo>
                    <a:lnTo>
                      <a:pt x="16"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0" name="Line 580"/>
              <p:cNvSpPr>
                <a:spLocks noChangeShapeType="1"/>
              </p:cNvSpPr>
              <p:nvPr/>
            </p:nvSpPr>
            <p:spPr bwMode="auto">
              <a:xfrm>
                <a:off x="5495393" y="2907418"/>
                <a:ext cx="172010" cy="16704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1" name="Freeform 581"/>
              <p:cNvSpPr>
                <a:spLocks/>
              </p:cNvSpPr>
              <p:nvPr/>
            </p:nvSpPr>
            <p:spPr bwMode="auto">
              <a:xfrm>
                <a:off x="5627708" y="3033117"/>
                <a:ext cx="74427" cy="74427"/>
              </a:xfrm>
              <a:custGeom>
                <a:avLst/>
                <a:gdLst/>
                <a:ahLst/>
                <a:cxnLst>
                  <a:cxn ang="0">
                    <a:pos x="32" y="0"/>
                  </a:cxn>
                  <a:cxn ang="0">
                    <a:pos x="35" y="16"/>
                  </a:cxn>
                  <a:cxn ang="0">
                    <a:pos x="39" y="31"/>
                  </a:cxn>
                  <a:cxn ang="0">
                    <a:pos x="45" y="45"/>
                  </a:cxn>
                  <a:cxn ang="0">
                    <a:pos x="23" y="37"/>
                  </a:cxn>
                  <a:cxn ang="0">
                    <a:pos x="0" y="32"/>
                  </a:cxn>
                  <a:cxn ang="0">
                    <a:pos x="21" y="22"/>
                  </a:cxn>
                  <a:cxn ang="0">
                    <a:pos x="32" y="0"/>
                  </a:cxn>
                </a:cxnLst>
                <a:rect l="0" t="0" r="r" b="b"/>
                <a:pathLst>
                  <a:path w="45" h="45">
                    <a:moveTo>
                      <a:pt x="32" y="0"/>
                    </a:moveTo>
                    <a:lnTo>
                      <a:pt x="35" y="16"/>
                    </a:lnTo>
                    <a:lnTo>
                      <a:pt x="39" y="31"/>
                    </a:lnTo>
                    <a:lnTo>
                      <a:pt x="45" y="45"/>
                    </a:lnTo>
                    <a:lnTo>
                      <a:pt x="23" y="37"/>
                    </a:lnTo>
                    <a:lnTo>
                      <a:pt x="0" y="32"/>
                    </a:lnTo>
                    <a:lnTo>
                      <a:pt x="21" y="22"/>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2" name="Line 582"/>
              <p:cNvSpPr>
                <a:spLocks noChangeShapeType="1"/>
              </p:cNvSpPr>
              <p:nvPr/>
            </p:nvSpPr>
            <p:spPr bwMode="auto">
              <a:xfrm flipV="1">
                <a:off x="3763720" y="3180318"/>
                <a:ext cx="23982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3" name="Freeform 583"/>
              <p:cNvSpPr>
                <a:spLocks/>
              </p:cNvSpPr>
              <p:nvPr/>
            </p:nvSpPr>
            <p:spPr bwMode="auto">
              <a:xfrm>
                <a:off x="3983693" y="3142277"/>
                <a:ext cx="69465" cy="76081"/>
              </a:xfrm>
              <a:custGeom>
                <a:avLst/>
                <a:gdLst/>
                <a:ahLst/>
                <a:cxnLst>
                  <a:cxn ang="0">
                    <a:pos x="1" y="0"/>
                  </a:cxn>
                  <a:cxn ang="0">
                    <a:pos x="13" y="9"/>
                  </a:cxn>
                  <a:cxn ang="0">
                    <a:pos x="27" y="15"/>
                  </a:cxn>
                  <a:cxn ang="0">
                    <a:pos x="42" y="21"/>
                  </a:cxn>
                  <a:cxn ang="0">
                    <a:pos x="19" y="32"/>
                  </a:cxn>
                  <a:cxn ang="0">
                    <a:pos x="0" y="46"/>
                  </a:cxn>
                  <a:cxn ang="0">
                    <a:pos x="9" y="23"/>
                  </a:cxn>
                  <a:cxn ang="0">
                    <a:pos x="1" y="0"/>
                  </a:cxn>
                </a:cxnLst>
                <a:rect l="0" t="0" r="r" b="b"/>
                <a:pathLst>
                  <a:path w="42" h="46">
                    <a:moveTo>
                      <a:pt x="1" y="0"/>
                    </a:moveTo>
                    <a:lnTo>
                      <a:pt x="13" y="9"/>
                    </a:lnTo>
                    <a:lnTo>
                      <a:pt x="27" y="15"/>
                    </a:lnTo>
                    <a:lnTo>
                      <a:pt x="42" y="21"/>
                    </a:lnTo>
                    <a:lnTo>
                      <a:pt x="19" y="32"/>
                    </a:lnTo>
                    <a:lnTo>
                      <a:pt x="0" y="46"/>
                    </a:lnTo>
                    <a:lnTo>
                      <a:pt x="9" y="23"/>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4" name="Line 584"/>
              <p:cNvSpPr>
                <a:spLocks noChangeShapeType="1"/>
              </p:cNvSpPr>
              <p:nvPr/>
            </p:nvSpPr>
            <p:spPr bwMode="auto">
              <a:xfrm flipV="1">
                <a:off x="3768681" y="3946091"/>
                <a:ext cx="23982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5" name="Freeform 585"/>
              <p:cNvSpPr>
                <a:spLocks/>
              </p:cNvSpPr>
              <p:nvPr/>
            </p:nvSpPr>
            <p:spPr bwMode="auto">
              <a:xfrm>
                <a:off x="3988655" y="3908051"/>
                <a:ext cx="67811" cy="76081"/>
              </a:xfrm>
              <a:custGeom>
                <a:avLst/>
                <a:gdLst/>
                <a:ahLst/>
                <a:cxnLst>
                  <a:cxn ang="0">
                    <a:pos x="0" y="0"/>
                  </a:cxn>
                  <a:cxn ang="0">
                    <a:pos x="19" y="14"/>
                  </a:cxn>
                  <a:cxn ang="0">
                    <a:pos x="41" y="23"/>
                  </a:cxn>
                  <a:cxn ang="0">
                    <a:pos x="19" y="32"/>
                  </a:cxn>
                  <a:cxn ang="0">
                    <a:pos x="0" y="46"/>
                  </a:cxn>
                  <a:cxn ang="0">
                    <a:pos x="7" y="23"/>
                  </a:cxn>
                  <a:cxn ang="0">
                    <a:pos x="0" y="0"/>
                  </a:cxn>
                </a:cxnLst>
                <a:rect l="0" t="0" r="r" b="b"/>
                <a:pathLst>
                  <a:path w="41" h="46">
                    <a:moveTo>
                      <a:pt x="0" y="0"/>
                    </a:moveTo>
                    <a:lnTo>
                      <a:pt x="19" y="14"/>
                    </a:lnTo>
                    <a:lnTo>
                      <a:pt x="41" y="23"/>
                    </a:lnTo>
                    <a:lnTo>
                      <a:pt x="19" y="32"/>
                    </a:lnTo>
                    <a:lnTo>
                      <a:pt x="0" y="46"/>
                    </a:lnTo>
                    <a:lnTo>
                      <a:pt x="7" y="2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6" name="Line 586"/>
              <p:cNvSpPr>
                <a:spLocks noChangeShapeType="1"/>
              </p:cNvSpPr>
              <p:nvPr/>
            </p:nvSpPr>
            <p:spPr bwMode="auto">
              <a:xfrm>
                <a:off x="3866264" y="4477005"/>
                <a:ext cx="172010" cy="16870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7" name="Freeform 587"/>
              <p:cNvSpPr>
                <a:spLocks/>
              </p:cNvSpPr>
              <p:nvPr/>
            </p:nvSpPr>
            <p:spPr bwMode="auto">
              <a:xfrm>
                <a:off x="3998579" y="4606013"/>
                <a:ext cx="76081" cy="72773"/>
              </a:xfrm>
              <a:custGeom>
                <a:avLst/>
                <a:gdLst/>
                <a:ahLst/>
                <a:cxnLst>
                  <a:cxn ang="0">
                    <a:pos x="32" y="0"/>
                  </a:cxn>
                  <a:cxn ang="0">
                    <a:pos x="35" y="15"/>
                  </a:cxn>
                  <a:cxn ang="0">
                    <a:pos x="39" y="30"/>
                  </a:cxn>
                  <a:cxn ang="0">
                    <a:pos x="46" y="44"/>
                  </a:cxn>
                  <a:cxn ang="0">
                    <a:pos x="30" y="38"/>
                  </a:cxn>
                  <a:cxn ang="0">
                    <a:pos x="15" y="33"/>
                  </a:cxn>
                  <a:cxn ang="0">
                    <a:pos x="0" y="32"/>
                  </a:cxn>
                  <a:cxn ang="0">
                    <a:pos x="23" y="21"/>
                  </a:cxn>
                  <a:cxn ang="0">
                    <a:pos x="32" y="0"/>
                  </a:cxn>
                </a:cxnLst>
                <a:rect l="0" t="0" r="r" b="b"/>
                <a:pathLst>
                  <a:path w="46" h="44">
                    <a:moveTo>
                      <a:pt x="32" y="0"/>
                    </a:moveTo>
                    <a:lnTo>
                      <a:pt x="35" y="15"/>
                    </a:lnTo>
                    <a:lnTo>
                      <a:pt x="39" y="30"/>
                    </a:lnTo>
                    <a:lnTo>
                      <a:pt x="46" y="44"/>
                    </a:lnTo>
                    <a:lnTo>
                      <a:pt x="30" y="38"/>
                    </a:lnTo>
                    <a:lnTo>
                      <a:pt x="15" y="33"/>
                    </a:lnTo>
                    <a:lnTo>
                      <a:pt x="0" y="32"/>
                    </a:lnTo>
                    <a:lnTo>
                      <a:pt x="23" y="21"/>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8" name="Line 588"/>
              <p:cNvSpPr>
                <a:spLocks noChangeShapeType="1"/>
              </p:cNvSpPr>
              <p:nvPr/>
            </p:nvSpPr>
            <p:spPr bwMode="auto">
              <a:xfrm flipV="1">
                <a:off x="3783567" y="4751559"/>
                <a:ext cx="239821" cy="330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9" name="Freeform 589"/>
              <p:cNvSpPr>
                <a:spLocks/>
              </p:cNvSpPr>
              <p:nvPr/>
            </p:nvSpPr>
            <p:spPr bwMode="auto">
              <a:xfrm>
                <a:off x="4003541" y="4713519"/>
                <a:ext cx="71119" cy="76081"/>
              </a:xfrm>
              <a:custGeom>
                <a:avLst/>
                <a:gdLst/>
                <a:ahLst/>
                <a:cxnLst>
                  <a:cxn ang="0">
                    <a:pos x="1" y="0"/>
                  </a:cxn>
                  <a:cxn ang="0">
                    <a:pos x="21" y="12"/>
                  </a:cxn>
                  <a:cxn ang="0">
                    <a:pos x="43" y="23"/>
                  </a:cxn>
                  <a:cxn ang="0">
                    <a:pos x="27" y="29"/>
                  </a:cxn>
                  <a:cxn ang="0">
                    <a:pos x="12" y="37"/>
                  </a:cxn>
                  <a:cxn ang="0">
                    <a:pos x="0" y="46"/>
                  </a:cxn>
                  <a:cxn ang="0">
                    <a:pos x="9" y="23"/>
                  </a:cxn>
                  <a:cxn ang="0">
                    <a:pos x="1" y="0"/>
                  </a:cxn>
                </a:cxnLst>
                <a:rect l="0" t="0" r="r" b="b"/>
                <a:pathLst>
                  <a:path w="43" h="46">
                    <a:moveTo>
                      <a:pt x="1" y="0"/>
                    </a:moveTo>
                    <a:lnTo>
                      <a:pt x="21" y="12"/>
                    </a:lnTo>
                    <a:lnTo>
                      <a:pt x="43" y="23"/>
                    </a:lnTo>
                    <a:lnTo>
                      <a:pt x="27" y="29"/>
                    </a:lnTo>
                    <a:lnTo>
                      <a:pt x="12" y="37"/>
                    </a:lnTo>
                    <a:lnTo>
                      <a:pt x="0" y="46"/>
                    </a:lnTo>
                    <a:lnTo>
                      <a:pt x="9" y="23"/>
                    </a:lnTo>
                    <a:lnTo>
                      <a:pt x="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0" name="Line 590"/>
              <p:cNvSpPr>
                <a:spLocks noChangeShapeType="1"/>
              </p:cNvSpPr>
              <p:nvPr/>
            </p:nvSpPr>
            <p:spPr bwMode="auto">
              <a:xfrm>
                <a:off x="1162075"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1" name="Line 591"/>
              <p:cNvSpPr>
                <a:spLocks noChangeShapeType="1"/>
              </p:cNvSpPr>
              <p:nvPr/>
            </p:nvSpPr>
            <p:spPr bwMode="auto">
              <a:xfrm>
                <a:off x="2063471"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2" name="Line 592"/>
              <p:cNvSpPr>
                <a:spLocks noChangeShapeType="1"/>
              </p:cNvSpPr>
              <p:nvPr/>
            </p:nvSpPr>
            <p:spPr bwMode="auto">
              <a:xfrm>
                <a:off x="6798696"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3" name="Line 593"/>
              <p:cNvSpPr>
                <a:spLocks noChangeShapeType="1"/>
              </p:cNvSpPr>
              <p:nvPr/>
            </p:nvSpPr>
            <p:spPr bwMode="auto">
              <a:xfrm>
                <a:off x="7604164" y="1782740"/>
                <a:ext cx="1654" cy="41679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4" name="Rectangle 594"/>
              <p:cNvSpPr>
                <a:spLocks noChangeArrowheads="1"/>
              </p:cNvSpPr>
              <p:nvPr/>
            </p:nvSpPr>
            <p:spPr bwMode="auto">
              <a:xfrm>
                <a:off x="333452" y="1924979"/>
                <a:ext cx="8190301" cy="74427"/>
              </a:xfrm>
              <a:prstGeom prst="rect">
                <a:avLst/>
              </a:prstGeom>
              <a:solidFill>
                <a:srgbClr val="999999"/>
              </a:solidFill>
              <a:ln w="0">
                <a:solidFill>
                  <a:srgbClr val="999999"/>
                </a:solidFill>
                <a:prstDash val="solid"/>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5" name="Line 595"/>
              <p:cNvSpPr>
                <a:spLocks noChangeShapeType="1"/>
              </p:cNvSpPr>
              <p:nvPr/>
            </p:nvSpPr>
            <p:spPr bwMode="auto">
              <a:xfrm flipH="1">
                <a:off x="333452" y="1999406"/>
                <a:ext cx="819030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6" name="Line 596"/>
              <p:cNvSpPr>
                <a:spLocks noChangeShapeType="1"/>
              </p:cNvSpPr>
              <p:nvPr/>
            </p:nvSpPr>
            <p:spPr bwMode="auto">
              <a:xfrm flipV="1">
                <a:off x="333452" y="1924979"/>
                <a:ext cx="1654" cy="7442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7" name="Line 597"/>
              <p:cNvSpPr>
                <a:spLocks noChangeShapeType="1"/>
              </p:cNvSpPr>
              <p:nvPr/>
            </p:nvSpPr>
            <p:spPr bwMode="auto">
              <a:xfrm>
                <a:off x="333452" y="1924979"/>
                <a:ext cx="819030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8" name="Line 598"/>
              <p:cNvSpPr>
                <a:spLocks noChangeShapeType="1"/>
              </p:cNvSpPr>
              <p:nvPr/>
            </p:nvSpPr>
            <p:spPr bwMode="auto">
              <a:xfrm>
                <a:off x="8523753" y="1924979"/>
                <a:ext cx="1654" cy="74427"/>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9" name="Freeform 599"/>
              <p:cNvSpPr>
                <a:spLocks/>
              </p:cNvSpPr>
              <p:nvPr/>
            </p:nvSpPr>
            <p:spPr bwMode="auto">
              <a:xfrm>
                <a:off x="8500598" y="1855513"/>
                <a:ext cx="137277" cy="208396"/>
              </a:xfrm>
              <a:custGeom>
                <a:avLst/>
                <a:gdLst/>
                <a:ahLst/>
                <a:cxnLst>
                  <a:cxn ang="0">
                    <a:pos x="0" y="0"/>
                  </a:cxn>
                  <a:cxn ang="0">
                    <a:pos x="83" y="63"/>
                  </a:cxn>
                  <a:cxn ang="0">
                    <a:pos x="0" y="126"/>
                  </a:cxn>
                  <a:cxn ang="0">
                    <a:pos x="0" y="0"/>
                  </a:cxn>
                </a:cxnLst>
                <a:rect l="0" t="0" r="r" b="b"/>
                <a:pathLst>
                  <a:path w="83" h="126">
                    <a:moveTo>
                      <a:pt x="0" y="0"/>
                    </a:moveTo>
                    <a:lnTo>
                      <a:pt x="83" y="63"/>
                    </a:lnTo>
                    <a:lnTo>
                      <a:pt x="0" y="126"/>
                    </a:lnTo>
                    <a:lnTo>
                      <a:pt x="0" y="0"/>
                    </a:lnTo>
                    <a:close/>
                  </a:path>
                </a:pathLst>
              </a:custGeom>
              <a:solidFill>
                <a:srgbClr val="999999"/>
              </a:solidFill>
              <a:ln w="0">
                <a:solidFill>
                  <a:srgbClr val="999999"/>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0" name="Line 600"/>
              <p:cNvSpPr>
                <a:spLocks noChangeShapeType="1"/>
              </p:cNvSpPr>
              <p:nvPr/>
            </p:nvSpPr>
            <p:spPr bwMode="auto">
              <a:xfrm>
                <a:off x="8500598" y="2006022"/>
                <a:ext cx="1654" cy="578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1" name="Line 601"/>
              <p:cNvSpPr>
                <a:spLocks noChangeShapeType="1"/>
              </p:cNvSpPr>
              <p:nvPr/>
            </p:nvSpPr>
            <p:spPr bwMode="auto">
              <a:xfrm flipV="1">
                <a:off x="8500598" y="1959711"/>
                <a:ext cx="137277" cy="10419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2" name="Line 602"/>
              <p:cNvSpPr>
                <a:spLocks noChangeShapeType="1"/>
              </p:cNvSpPr>
              <p:nvPr/>
            </p:nvSpPr>
            <p:spPr bwMode="auto">
              <a:xfrm flipH="1" flipV="1">
                <a:off x="8500598" y="1855513"/>
                <a:ext cx="137277" cy="10419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3" name="Line 603"/>
              <p:cNvSpPr>
                <a:spLocks noChangeShapeType="1"/>
              </p:cNvSpPr>
              <p:nvPr/>
            </p:nvSpPr>
            <p:spPr bwMode="auto">
              <a:xfrm>
                <a:off x="8500598" y="1855513"/>
                <a:ext cx="1654" cy="59542"/>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4" name="Line 604"/>
              <p:cNvSpPr>
                <a:spLocks noChangeShapeType="1"/>
              </p:cNvSpPr>
              <p:nvPr/>
            </p:nvSpPr>
            <p:spPr bwMode="auto">
              <a:xfrm>
                <a:off x="1076070" y="2652712"/>
                <a:ext cx="16870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5" name="Freeform 605"/>
              <p:cNvSpPr>
                <a:spLocks/>
              </p:cNvSpPr>
              <p:nvPr/>
            </p:nvSpPr>
            <p:spPr bwMode="auto">
              <a:xfrm>
                <a:off x="1228232" y="2616325"/>
                <a:ext cx="62850" cy="71119"/>
              </a:xfrm>
              <a:custGeom>
                <a:avLst/>
                <a:gdLst/>
                <a:ahLst/>
                <a:cxnLst>
                  <a:cxn ang="0">
                    <a:pos x="0" y="0"/>
                  </a:cxn>
                  <a:cxn ang="0">
                    <a:pos x="10" y="9"/>
                  </a:cxn>
                  <a:cxn ang="0">
                    <a:pos x="38" y="22"/>
                  </a:cxn>
                  <a:cxn ang="0">
                    <a:pos x="10" y="34"/>
                  </a:cxn>
                  <a:cxn ang="0">
                    <a:pos x="0" y="43"/>
                  </a:cxn>
                  <a:cxn ang="0">
                    <a:pos x="7" y="22"/>
                  </a:cxn>
                  <a:cxn ang="0">
                    <a:pos x="0" y="0"/>
                  </a:cxn>
                </a:cxnLst>
                <a:rect l="0" t="0" r="r" b="b"/>
                <a:pathLst>
                  <a:path w="38" h="43">
                    <a:moveTo>
                      <a:pt x="0" y="0"/>
                    </a:moveTo>
                    <a:lnTo>
                      <a:pt x="10" y="9"/>
                    </a:lnTo>
                    <a:lnTo>
                      <a:pt x="38" y="22"/>
                    </a:lnTo>
                    <a:lnTo>
                      <a:pt x="10" y="34"/>
                    </a:lnTo>
                    <a:lnTo>
                      <a:pt x="0" y="43"/>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6" name="Line 606"/>
              <p:cNvSpPr>
                <a:spLocks noChangeShapeType="1"/>
              </p:cNvSpPr>
              <p:nvPr/>
            </p:nvSpPr>
            <p:spPr bwMode="auto">
              <a:xfrm>
                <a:off x="1992352" y="2652712"/>
                <a:ext cx="17201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7" name="Freeform 607"/>
              <p:cNvSpPr>
                <a:spLocks/>
              </p:cNvSpPr>
              <p:nvPr/>
            </p:nvSpPr>
            <p:spPr bwMode="auto">
              <a:xfrm>
                <a:off x="2144514" y="2616325"/>
                <a:ext cx="62850" cy="71119"/>
              </a:xfrm>
              <a:custGeom>
                <a:avLst/>
                <a:gdLst/>
                <a:ahLst/>
                <a:cxnLst>
                  <a:cxn ang="0">
                    <a:pos x="0" y="0"/>
                  </a:cxn>
                  <a:cxn ang="0">
                    <a:pos x="18" y="12"/>
                  </a:cxn>
                  <a:cxn ang="0">
                    <a:pos x="38" y="22"/>
                  </a:cxn>
                  <a:cxn ang="0">
                    <a:pos x="18" y="31"/>
                  </a:cxn>
                  <a:cxn ang="0">
                    <a:pos x="0" y="43"/>
                  </a:cxn>
                  <a:cxn ang="0">
                    <a:pos x="8" y="22"/>
                  </a:cxn>
                  <a:cxn ang="0">
                    <a:pos x="0" y="0"/>
                  </a:cxn>
                </a:cxnLst>
                <a:rect l="0" t="0" r="r" b="b"/>
                <a:pathLst>
                  <a:path w="38" h="43">
                    <a:moveTo>
                      <a:pt x="0" y="0"/>
                    </a:moveTo>
                    <a:lnTo>
                      <a:pt x="18" y="12"/>
                    </a:lnTo>
                    <a:lnTo>
                      <a:pt x="38" y="22"/>
                    </a:lnTo>
                    <a:lnTo>
                      <a:pt x="18" y="31"/>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8" name="Line 608"/>
              <p:cNvSpPr>
                <a:spLocks noChangeShapeType="1"/>
              </p:cNvSpPr>
              <p:nvPr/>
            </p:nvSpPr>
            <p:spPr bwMode="auto">
              <a:xfrm>
                <a:off x="1995660" y="3415177"/>
                <a:ext cx="133638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9" name="Freeform 610"/>
              <p:cNvSpPr>
                <a:spLocks/>
              </p:cNvSpPr>
              <p:nvPr/>
            </p:nvSpPr>
            <p:spPr bwMode="auto">
              <a:xfrm>
                <a:off x="3310540" y="3380444"/>
                <a:ext cx="64504" cy="69465"/>
              </a:xfrm>
              <a:custGeom>
                <a:avLst/>
                <a:gdLst/>
                <a:ahLst/>
                <a:cxnLst>
                  <a:cxn ang="0">
                    <a:pos x="0" y="0"/>
                  </a:cxn>
                  <a:cxn ang="0">
                    <a:pos x="19" y="12"/>
                  </a:cxn>
                  <a:cxn ang="0">
                    <a:pos x="39" y="21"/>
                  </a:cxn>
                  <a:cxn ang="0">
                    <a:pos x="19" y="30"/>
                  </a:cxn>
                  <a:cxn ang="0">
                    <a:pos x="0" y="42"/>
                  </a:cxn>
                  <a:cxn ang="0">
                    <a:pos x="8" y="21"/>
                  </a:cxn>
                  <a:cxn ang="0">
                    <a:pos x="0" y="0"/>
                  </a:cxn>
                </a:cxnLst>
                <a:rect l="0" t="0" r="r" b="b"/>
                <a:pathLst>
                  <a:path w="39" h="42">
                    <a:moveTo>
                      <a:pt x="0" y="0"/>
                    </a:moveTo>
                    <a:lnTo>
                      <a:pt x="19" y="12"/>
                    </a:lnTo>
                    <a:lnTo>
                      <a:pt x="39" y="21"/>
                    </a:lnTo>
                    <a:lnTo>
                      <a:pt x="19" y="30"/>
                    </a:lnTo>
                    <a:lnTo>
                      <a:pt x="0" y="42"/>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0" name="Line 611"/>
              <p:cNvSpPr>
                <a:spLocks noChangeShapeType="1"/>
              </p:cNvSpPr>
              <p:nvPr/>
            </p:nvSpPr>
            <p:spPr bwMode="auto">
              <a:xfrm flipV="1">
                <a:off x="2093242" y="2773449"/>
                <a:ext cx="1654" cy="64172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1" name="Line 612"/>
              <p:cNvSpPr>
                <a:spLocks noChangeShapeType="1"/>
              </p:cNvSpPr>
              <p:nvPr/>
            </p:nvSpPr>
            <p:spPr bwMode="auto">
              <a:xfrm>
                <a:off x="2093242" y="2773449"/>
                <a:ext cx="84351"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2" name="Freeform 613"/>
              <p:cNvSpPr>
                <a:spLocks/>
              </p:cNvSpPr>
              <p:nvPr/>
            </p:nvSpPr>
            <p:spPr bwMode="auto">
              <a:xfrm>
                <a:off x="2159399" y="2738716"/>
                <a:ext cx="62850" cy="67811"/>
              </a:xfrm>
              <a:custGeom>
                <a:avLst/>
                <a:gdLst/>
                <a:ahLst/>
                <a:cxnLst>
                  <a:cxn ang="0">
                    <a:pos x="0" y="0"/>
                  </a:cxn>
                  <a:cxn ang="0">
                    <a:pos x="17" y="10"/>
                  </a:cxn>
                  <a:cxn ang="0">
                    <a:pos x="38" y="21"/>
                  </a:cxn>
                  <a:cxn ang="0">
                    <a:pos x="17" y="30"/>
                  </a:cxn>
                  <a:cxn ang="0">
                    <a:pos x="0" y="41"/>
                  </a:cxn>
                  <a:cxn ang="0">
                    <a:pos x="8" y="21"/>
                  </a:cxn>
                  <a:cxn ang="0">
                    <a:pos x="0" y="0"/>
                  </a:cxn>
                </a:cxnLst>
                <a:rect l="0" t="0" r="r" b="b"/>
                <a:pathLst>
                  <a:path w="38" h="41">
                    <a:moveTo>
                      <a:pt x="0" y="0"/>
                    </a:moveTo>
                    <a:lnTo>
                      <a:pt x="17" y="10"/>
                    </a:lnTo>
                    <a:lnTo>
                      <a:pt x="38" y="21"/>
                    </a:lnTo>
                    <a:lnTo>
                      <a:pt x="17" y="30"/>
                    </a:lnTo>
                    <a:lnTo>
                      <a:pt x="0" y="41"/>
                    </a:lnTo>
                    <a:lnTo>
                      <a:pt x="8" y="2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3" name="Line 614"/>
              <p:cNvSpPr>
                <a:spLocks noChangeShapeType="1"/>
              </p:cNvSpPr>
              <p:nvPr/>
            </p:nvSpPr>
            <p:spPr bwMode="auto">
              <a:xfrm>
                <a:off x="7172486" y="2427776"/>
                <a:ext cx="1654" cy="90470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4" name="Freeform 615"/>
              <p:cNvSpPr>
                <a:spLocks/>
              </p:cNvSpPr>
              <p:nvPr/>
            </p:nvSpPr>
            <p:spPr bwMode="auto">
              <a:xfrm>
                <a:off x="7139407" y="3310979"/>
                <a:ext cx="69465" cy="64504"/>
              </a:xfrm>
              <a:custGeom>
                <a:avLst/>
                <a:gdLst/>
                <a:ahLst/>
                <a:cxnLst>
                  <a:cxn ang="0">
                    <a:pos x="0" y="0"/>
                  </a:cxn>
                  <a:cxn ang="0">
                    <a:pos x="20" y="8"/>
                  </a:cxn>
                  <a:cxn ang="0">
                    <a:pos x="42" y="0"/>
                  </a:cxn>
                  <a:cxn ang="0">
                    <a:pos x="29" y="19"/>
                  </a:cxn>
                  <a:cxn ang="0">
                    <a:pos x="20" y="39"/>
                  </a:cxn>
                  <a:cxn ang="0">
                    <a:pos x="11" y="19"/>
                  </a:cxn>
                  <a:cxn ang="0">
                    <a:pos x="0" y="0"/>
                  </a:cxn>
                </a:cxnLst>
                <a:rect l="0" t="0" r="r" b="b"/>
                <a:pathLst>
                  <a:path w="42" h="39">
                    <a:moveTo>
                      <a:pt x="0" y="0"/>
                    </a:moveTo>
                    <a:lnTo>
                      <a:pt x="20" y="8"/>
                    </a:lnTo>
                    <a:lnTo>
                      <a:pt x="42" y="0"/>
                    </a:lnTo>
                    <a:lnTo>
                      <a:pt x="29" y="19"/>
                    </a:lnTo>
                    <a:lnTo>
                      <a:pt x="20" y="39"/>
                    </a:lnTo>
                    <a:lnTo>
                      <a:pt x="11" y="1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5" name="Line 616"/>
              <p:cNvSpPr>
                <a:spLocks noChangeShapeType="1"/>
              </p:cNvSpPr>
              <p:nvPr/>
            </p:nvSpPr>
            <p:spPr bwMode="auto">
              <a:xfrm>
                <a:off x="7208872" y="4372807"/>
                <a:ext cx="1654" cy="990709"/>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6" name="Line 617"/>
              <p:cNvSpPr>
                <a:spLocks noChangeShapeType="1"/>
              </p:cNvSpPr>
              <p:nvPr/>
            </p:nvSpPr>
            <p:spPr bwMode="auto">
              <a:xfrm flipH="1">
                <a:off x="2988022" y="5363516"/>
                <a:ext cx="4220850"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7" name="Line 618"/>
              <p:cNvSpPr>
                <a:spLocks noChangeShapeType="1"/>
              </p:cNvSpPr>
              <p:nvPr/>
            </p:nvSpPr>
            <p:spPr bwMode="auto">
              <a:xfrm flipV="1">
                <a:off x="2988022" y="4347998"/>
                <a:ext cx="1654" cy="101551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8" name="Line 619"/>
              <p:cNvSpPr>
                <a:spLocks noChangeShapeType="1"/>
              </p:cNvSpPr>
              <p:nvPr/>
            </p:nvSpPr>
            <p:spPr bwMode="auto">
              <a:xfrm>
                <a:off x="2983060" y="4347998"/>
                <a:ext cx="38702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9" name="Freeform 620"/>
              <p:cNvSpPr>
                <a:spLocks/>
              </p:cNvSpPr>
              <p:nvPr/>
            </p:nvSpPr>
            <p:spPr bwMode="auto">
              <a:xfrm>
                <a:off x="3351889" y="4311612"/>
                <a:ext cx="62850" cy="71119"/>
              </a:xfrm>
              <a:custGeom>
                <a:avLst/>
                <a:gdLst/>
                <a:ahLst/>
                <a:cxnLst>
                  <a:cxn ang="0">
                    <a:pos x="0" y="0"/>
                  </a:cxn>
                  <a:cxn ang="0">
                    <a:pos x="11" y="10"/>
                  </a:cxn>
                  <a:cxn ang="0">
                    <a:pos x="38" y="22"/>
                  </a:cxn>
                  <a:cxn ang="0">
                    <a:pos x="11" y="34"/>
                  </a:cxn>
                  <a:cxn ang="0">
                    <a:pos x="0" y="43"/>
                  </a:cxn>
                  <a:cxn ang="0">
                    <a:pos x="7" y="22"/>
                  </a:cxn>
                  <a:cxn ang="0">
                    <a:pos x="0" y="0"/>
                  </a:cxn>
                </a:cxnLst>
                <a:rect l="0" t="0" r="r" b="b"/>
                <a:pathLst>
                  <a:path w="38" h="43">
                    <a:moveTo>
                      <a:pt x="0" y="0"/>
                    </a:moveTo>
                    <a:lnTo>
                      <a:pt x="11" y="10"/>
                    </a:lnTo>
                    <a:lnTo>
                      <a:pt x="38" y="22"/>
                    </a:lnTo>
                    <a:lnTo>
                      <a:pt x="11" y="34"/>
                    </a:lnTo>
                    <a:lnTo>
                      <a:pt x="0" y="43"/>
                    </a:lnTo>
                    <a:lnTo>
                      <a:pt x="7"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0" name="Line 621"/>
              <p:cNvSpPr>
                <a:spLocks noChangeShapeType="1"/>
              </p:cNvSpPr>
              <p:nvPr/>
            </p:nvSpPr>
            <p:spPr bwMode="auto">
              <a:xfrm>
                <a:off x="6668034" y="4075098"/>
                <a:ext cx="1654" cy="434986"/>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1" name="Line 622"/>
              <p:cNvSpPr>
                <a:spLocks noChangeShapeType="1"/>
              </p:cNvSpPr>
              <p:nvPr/>
            </p:nvSpPr>
            <p:spPr bwMode="auto">
              <a:xfrm>
                <a:off x="6668034" y="4510084"/>
                <a:ext cx="1710172" cy="1654"/>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2" name="Freeform 623"/>
              <p:cNvSpPr>
                <a:spLocks/>
              </p:cNvSpPr>
              <p:nvPr/>
            </p:nvSpPr>
            <p:spPr bwMode="auto">
              <a:xfrm>
                <a:off x="8356705" y="4473697"/>
                <a:ext cx="62850" cy="71119"/>
              </a:xfrm>
              <a:custGeom>
                <a:avLst/>
                <a:gdLst/>
                <a:ahLst/>
                <a:cxnLst>
                  <a:cxn ang="0">
                    <a:pos x="0" y="0"/>
                  </a:cxn>
                  <a:cxn ang="0">
                    <a:pos x="19" y="12"/>
                  </a:cxn>
                  <a:cxn ang="0">
                    <a:pos x="38" y="22"/>
                  </a:cxn>
                  <a:cxn ang="0">
                    <a:pos x="19" y="31"/>
                  </a:cxn>
                  <a:cxn ang="0">
                    <a:pos x="0" y="43"/>
                  </a:cxn>
                  <a:cxn ang="0">
                    <a:pos x="8" y="22"/>
                  </a:cxn>
                  <a:cxn ang="0">
                    <a:pos x="0" y="0"/>
                  </a:cxn>
                </a:cxnLst>
                <a:rect l="0" t="0" r="r" b="b"/>
                <a:pathLst>
                  <a:path w="38" h="43">
                    <a:moveTo>
                      <a:pt x="0" y="0"/>
                    </a:moveTo>
                    <a:lnTo>
                      <a:pt x="19" y="12"/>
                    </a:lnTo>
                    <a:lnTo>
                      <a:pt x="38" y="22"/>
                    </a:lnTo>
                    <a:lnTo>
                      <a:pt x="19" y="31"/>
                    </a:lnTo>
                    <a:lnTo>
                      <a:pt x="0" y="43"/>
                    </a:lnTo>
                    <a:lnTo>
                      <a:pt x="8"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3" name="Freeform 624"/>
              <p:cNvSpPr>
                <a:spLocks/>
              </p:cNvSpPr>
              <p:nvPr/>
            </p:nvSpPr>
            <p:spPr bwMode="auto">
              <a:xfrm>
                <a:off x="4109392" y="3107544"/>
                <a:ext cx="87659" cy="117430"/>
              </a:xfrm>
              <a:custGeom>
                <a:avLst/>
                <a:gdLst/>
                <a:ahLst/>
                <a:cxnLst>
                  <a:cxn ang="0">
                    <a:pos x="20" y="0"/>
                  </a:cxn>
                  <a:cxn ang="0">
                    <a:pos x="34" y="0"/>
                  </a:cxn>
                  <a:cxn ang="0">
                    <a:pos x="46" y="3"/>
                  </a:cxn>
                  <a:cxn ang="0">
                    <a:pos x="50" y="4"/>
                  </a:cxn>
                  <a:cxn ang="0">
                    <a:pos x="50" y="15"/>
                  </a:cxn>
                  <a:cxn ang="0">
                    <a:pos x="46" y="12"/>
                  </a:cxn>
                  <a:cxn ang="0">
                    <a:pos x="40" y="10"/>
                  </a:cxn>
                  <a:cxn ang="0">
                    <a:pos x="34" y="7"/>
                  </a:cxn>
                  <a:cxn ang="0">
                    <a:pos x="21" y="7"/>
                  </a:cxn>
                  <a:cxn ang="0">
                    <a:pos x="15" y="10"/>
                  </a:cxn>
                  <a:cxn ang="0">
                    <a:pos x="11" y="15"/>
                  </a:cxn>
                  <a:cxn ang="0">
                    <a:pos x="11" y="23"/>
                  </a:cxn>
                  <a:cxn ang="0">
                    <a:pos x="12" y="26"/>
                  </a:cxn>
                  <a:cxn ang="0">
                    <a:pos x="15" y="27"/>
                  </a:cxn>
                  <a:cxn ang="0">
                    <a:pos x="24" y="30"/>
                  </a:cxn>
                  <a:cxn ang="0">
                    <a:pos x="29" y="30"/>
                  </a:cxn>
                  <a:cxn ang="0">
                    <a:pos x="34" y="32"/>
                  </a:cxn>
                  <a:cxn ang="0">
                    <a:pos x="38" y="32"/>
                  </a:cxn>
                  <a:cxn ang="0">
                    <a:pos x="44" y="35"/>
                  </a:cxn>
                  <a:cxn ang="0">
                    <a:pos x="49" y="38"/>
                  </a:cxn>
                  <a:cxn ang="0">
                    <a:pos x="52" y="42"/>
                  </a:cxn>
                  <a:cxn ang="0">
                    <a:pos x="53" y="45"/>
                  </a:cxn>
                  <a:cxn ang="0">
                    <a:pos x="53" y="55"/>
                  </a:cxn>
                  <a:cxn ang="0">
                    <a:pos x="52" y="58"/>
                  </a:cxn>
                  <a:cxn ang="0">
                    <a:pos x="49" y="62"/>
                  </a:cxn>
                  <a:cxn ang="0">
                    <a:pos x="46" y="65"/>
                  </a:cxn>
                  <a:cxn ang="0">
                    <a:pos x="43" y="67"/>
                  </a:cxn>
                  <a:cxn ang="0">
                    <a:pos x="38" y="70"/>
                  </a:cxn>
                  <a:cxn ang="0">
                    <a:pos x="32" y="71"/>
                  </a:cxn>
                  <a:cxn ang="0">
                    <a:pos x="18" y="71"/>
                  </a:cxn>
                  <a:cxn ang="0">
                    <a:pos x="6" y="68"/>
                  </a:cxn>
                  <a:cxn ang="0">
                    <a:pos x="0" y="65"/>
                  </a:cxn>
                  <a:cxn ang="0">
                    <a:pos x="0" y="55"/>
                  </a:cxn>
                  <a:cxn ang="0">
                    <a:pos x="12" y="61"/>
                  </a:cxn>
                  <a:cxn ang="0">
                    <a:pos x="20" y="62"/>
                  </a:cxn>
                  <a:cxn ang="0">
                    <a:pos x="26" y="64"/>
                  </a:cxn>
                  <a:cxn ang="0">
                    <a:pos x="30" y="62"/>
                  </a:cxn>
                  <a:cxn ang="0">
                    <a:pos x="35" y="62"/>
                  </a:cxn>
                  <a:cxn ang="0">
                    <a:pos x="40" y="59"/>
                  </a:cxn>
                  <a:cxn ang="0">
                    <a:pos x="41" y="58"/>
                  </a:cxn>
                  <a:cxn ang="0">
                    <a:pos x="44" y="52"/>
                  </a:cxn>
                  <a:cxn ang="0">
                    <a:pos x="43" y="47"/>
                  </a:cxn>
                  <a:cxn ang="0">
                    <a:pos x="41" y="44"/>
                  </a:cxn>
                  <a:cxn ang="0">
                    <a:pos x="35" y="41"/>
                  </a:cxn>
                  <a:cxn ang="0">
                    <a:pos x="27" y="39"/>
                  </a:cxn>
                  <a:cxn ang="0">
                    <a:pos x="23" y="39"/>
                  </a:cxn>
                  <a:cxn ang="0">
                    <a:pos x="18" y="38"/>
                  </a:cxn>
                  <a:cxn ang="0">
                    <a:pos x="12" y="36"/>
                  </a:cxn>
                  <a:cxn ang="0">
                    <a:pos x="8" y="35"/>
                  </a:cxn>
                  <a:cxn ang="0">
                    <a:pos x="5" y="32"/>
                  </a:cxn>
                  <a:cxn ang="0">
                    <a:pos x="3" y="29"/>
                  </a:cxn>
                  <a:cxn ang="0">
                    <a:pos x="0" y="19"/>
                  </a:cxn>
                  <a:cxn ang="0">
                    <a:pos x="1" y="13"/>
                  </a:cxn>
                  <a:cxn ang="0">
                    <a:pos x="3" y="9"/>
                  </a:cxn>
                  <a:cxn ang="0">
                    <a:pos x="8" y="4"/>
                  </a:cxn>
                  <a:cxn ang="0">
                    <a:pos x="14" y="1"/>
                  </a:cxn>
                  <a:cxn ang="0">
                    <a:pos x="20" y="0"/>
                  </a:cxn>
                </a:cxnLst>
                <a:rect l="0" t="0" r="r" b="b"/>
                <a:pathLst>
                  <a:path w="53" h="71">
                    <a:moveTo>
                      <a:pt x="20" y="0"/>
                    </a:moveTo>
                    <a:lnTo>
                      <a:pt x="34" y="0"/>
                    </a:lnTo>
                    <a:lnTo>
                      <a:pt x="46" y="3"/>
                    </a:lnTo>
                    <a:lnTo>
                      <a:pt x="50" y="4"/>
                    </a:lnTo>
                    <a:lnTo>
                      <a:pt x="50" y="15"/>
                    </a:lnTo>
                    <a:lnTo>
                      <a:pt x="46" y="12"/>
                    </a:lnTo>
                    <a:lnTo>
                      <a:pt x="40" y="10"/>
                    </a:lnTo>
                    <a:lnTo>
                      <a:pt x="34" y="7"/>
                    </a:lnTo>
                    <a:lnTo>
                      <a:pt x="21" y="7"/>
                    </a:lnTo>
                    <a:lnTo>
                      <a:pt x="15" y="10"/>
                    </a:lnTo>
                    <a:lnTo>
                      <a:pt x="11" y="15"/>
                    </a:lnTo>
                    <a:lnTo>
                      <a:pt x="11" y="23"/>
                    </a:lnTo>
                    <a:lnTo>
                      <a:pt x="12" y="26"/>
                    </a:lnTo>
                    <a:lnTo>
                      <a:pt x="15" y="27"/>
                    </a:lnTo>
                    <a:lnTo>
                      <a:pt x="24" y="30"/>
                    </a:lnTo>
                    <a:lnTo>
                      <a:pt x="29" y="30"/>
                    </a:lnTo>
                    <a:lnTo>
                      <a:pt x="34" y="32"/>
                    </a:lnTo>
                    <a:lnTo>
                      <a:pt x="38" y="32"/>
                    </a:lnTo>
                    <a:lnTo>
                      <a:pt x="44" y="35"/>
                    </a:lnTo>
                    <a:lnTo>
                      <a:pt x="49" y="38"/>
                    </a:lnTo>
                    <a:lnTo>
                      <a:pt x="52" y="42"/>
                    </a:lnTo>
                    <a:lnTo>
                      <a:pt x="53" y="45"/>
                    </a:lnTo>
                    <a:lnTo>
                      <a:pt x="53" y="55"/>
                    </a:lnTo>
                    <a:lnTo>
                      <a:pt x="52" y="58"/>
                    </a:lnTo>
                    <a:lnTo>
                      <a:pt x="49" y="62"/>
                    </a:lnTo>
                    <a:lnTo>
                      <a:pt x="46" y="65"/>
                    </a:lnTo>
                    <a:lnTo>
                      <a:pt x="43" y="67"/>
                    </a:lnTo>
                    <a:lnTo>
                      <a:pt x="38" y="70"/>
                    </a:lnTo>
                    <a:lnTo>
                      <a:pt x="32" y="71"/>
                    </a:lnTo>
                    <a:lnTo>
                      <a:pt x="18" y="71"/>
                    </a:lnTo>
                    <a:lnTo>
                      <a:pt x="6" y="68"/>
                    </a:lnTo>
                    <a:lnTo>
                      <a:pt x="0" y="65"/>
                    </a:lnTo>
                    <a:lnTo>
                      <a:pt x="0" y="55"/>
                    </a:lnTo>
                    <a:lnTo>
                      <a:pt x="12" y="61"/>
                    </a:lnTo>
                    <a:lnTo>
                      <a:pt x="20" y="62"/>
                    </a:lnTo>
                    <a:lnTo>
                      <a:pt x="26" y="64"/>
                    </a:lnTo>
                    <a:lnTo>
                      <a:pt x="30" y="62"/>
                    </a:lnTo>
                    <a:lnTo>
                      <a:pt x="35" y="62"/>
                    </a:lnTo>
                    <a:lnTo>
                      <a:pt x="40" y="59"/>
                    </a:lnTo>
                    <a:lnTo>
                      <a:pt x="41" y="58"/>
                    </a:lnTo>
                    <a:lnTo>
                      <a:pt x="44" y="52"/>
                    </a:lnTo>
                    <a:lnTo>
                      <a:pt x="43" y="47"/>
                    </a:lnTo>
                    <a:lnTo>
                      <a:pt x="41" y="44"/>
                    </a:lnTo>
                    <a:lnTo>
                      <a:pt x="35" y="41"/>
                    </a:lnTo>
                    <a:lnTo>
                      <a:pt x="27" y="39"/>
                    </a:lnTo>
                    <a:lnTo>
                      <a:pt x="23" y="39"/>
                    </a:lnTo>
                    <a:lnTo>
                      <a:pt x="18" y="38"/>
                    </a:lnTo>
                    <a:lnTo>
                      <a:pt x="12" y="36"/>
                    </a:lnTo>
                    <a:lnTo>
                      <a:pt x="8" y="35"/>
                    </a:lnTo>
                    <a:lnTo>
                      <a:pt x="5" y="32"/>
                    </a:lnTo>
                    <a:lnTo>
                      <a:pt x="3" y="29"/>
                    </a:lnTo>
                    <a:lnTo>
                      <a:pt x="0" y="19"/>
                    </a:lnTo>
                    <a:lnTo>
                      <a:pt x="1"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4" name="Freeform 625"/>
              <p:cNvSpPr>
                <a:spLocks/>
              </p:cNvSpPr>
              <p:nvPr/>
            </p:nvSpPr>
            <p:spPr bwMode="auto">
              <a:xfrm>
                <a:off x="4913206" y="3107544"/>
                <a:ext cx="87659" cy="117430"/>
              </a:xfrm>
              <a:custGeom>
                <a:avLst/>
                <a:gdLst/>
                <a:ahLst/>
                <a:cxnLst>
                  <a:cxn ang="0">
                    <a:pos x="19" y="0"/>
                  </a:cxn>
                  <a:cxn ang="0">
                    <a:pos x="33" y="0"/>
                  </a:cxn>
                  <a:cxn ang="0">
                    <a:pos x="45" y="3"/>
                  </a:cxn>
                  <a:cxn ang="0">
                    <a:pos x="50" y="4"/>
                  </a:cxn>
                  <a:cxn ang="0">
                    <a:pos x="50" y="15"/>
                  </a:cxn>
                  <a:cxn ang="0">
                    <a:pos x="45" y="12"/>
                  </a:cxn>
                  <a:cxn ang="0">
                    <a:pos x="39" y="10"/>
                  </a:cxn>
                  <a:cxn ang="0">
                    <a:pos x="33" y="7"/>
                  </a:cxn>
                  <a:cxn ang="0">
                    <a:pos x="21" y="7"/>
                  </a:cxn>
                  <a:cxn ang="0">
                    <a:pos x="15" y="10"/>
                  </a:cxn>
                  <a:cxn ang="0">
                    <a:pos x="10" y="15"/>
                  </a:cxn>
                  <a:cxn ang="0">
                    <a:pos x="10" y="23"/>
                  </a:cxn>
                  <a:cxn ang="0">
                    <a:pos x="12" y="26"/>
                  </a:cxn>
                  <a:cxn ang="0">
                    <a:pos x="15" y="27"/>
                  </a:cxn>
                  <a:cxn ang="0">
                    <a:pos x="24" y="30"/>
                  </a:cxn>
                  <a:cxn ang="0">
                    <a:pos x="29" y="30"/>
                  </a:cxn>
                  <a:cxn ang="0">
                    <a:pos x="33" y="32"/>
                  </a:cxn>
                  <a:cxn ang="0">
                    <a:pos x="38" y="32"/>
                  </a:cxn>
                  <a:cxn ang="0">
                    <a:pos x="44" y="35"/>
                  </a:cxn>
                  <a:cxn ang="0">
                    <a:pos x="48" y="38"/>
                  </a:cxn>
                  <a:cxn ang="0">
                    <a:pos x="51" y="42"/>
                  </a:cxn>
                  <a:cxn ang="0">
                    <a:pos x="53" y="45"/>
                  </a:cxn>
                  <a:cxn ang="0">
                    <a:pos x="53" y="55"/>
                  </a:cxn>
                  <a:cxn ang="0">
                    <a:pos x="51" y="58"/>
                  </a:cxn>
                  <a:cxn ang="0">
                    <a:pos x="48" y="62"/>
                  </a:cxn>
                  <a:cxn ang="0">
                    <a:pos x="45" y="65"/>
                  </a:cxn>
                  <a:cxn ang="0">
                    <a:pos x="42" y="67"/>
                  </a:cxn>
                  <a:cxn ang="0">
                    <a:pos x="38" y="70"/>
                  </a:cxn>
                  <a:cxn ang="0">
                    <a:pos x="32" y="71"/>
                  </a:cxn>
                  <a:cxn ang="0">
                    <a:pos x="18" y="71"/>
                  </a:cxn>
                  <a:cxn ang="0">
                    <a:pos x="6" y="68"/>
                  </a:cxn>
                  <a:cxn ang="0">
                    <a:pos x="0" y="65"/>
                  </a:cxn>
                  <a:cxn ang="0">
                    <a:pos x="0" y="55"/>
                  </a:cxn>
                  <a:cxn ang="0">
                    <a:pos x="12" y="61"/>
                  </a:cxn>
                  <a:cxn ang="0">
                    <a:pos x="19" y="62"/>
                  </a:cxn>
                  <a:cxn ang="0">
                    <a:pos x="25" y="64"/>
                  </a:cxn>
                  <a:cxn ang="0">
                    <a:pos x="30" y="62"/>
                  </a:cxn>
                  <a:cxn ang="0">
                    <a:pos x="35" y="62"/>
                  </a:cxn>
                  <a:cxn ang="0">
                    <a:pos x="39" y="59"/>
                  </a:cxn>
                  <a:cxn ang="0">
                    <a:pos x="41" y="58"/>
                  </a:cxn>
                  <a:cxn ang="0">
                    <a:pos x="44" y="52"/>
                  </a:cxn>
                  <a:cxn ang="0">
                    <a:pos x="42" y="47"/>
                  </a:cxn>
                  <a:cxn ang="0">
                    <a:pos x="41" y="44"/>
                  </a:cxn>
                  <a:cxn ang="0">
                    <a:pos x="35" y="41"/>
                  </a:cxn>
                  <a:cxn ang="0">
                    <a:pos x="27" y="39"/>
                  </a:cxn>
                  <a:cxn ang="0">
                    <a:pos x="22" y="39"/>
                  </a:cxn>
                  <a:cxn ang="0">
                    <a:pos x="18" y="38"/>
                  </a:cxn>
                  <a:cxn ang="0">
                    <a:pos x="12" y="36"/>
                  </a:cxn>
                  <a:cxn ang="0">
                    <a:pos x="7" y="35"/>
                  </a:cxn>
                  <a:cxn ang="0">
                    <a:pos x="4" y="32"/>
                  </a:cxn>
                  <a:cxn ang="0">
                    <a:pos x="3" y="29"/>
                  </a:cxn>
                  <a:cxn ang="0">
                    <a:pos x="0" y="19"/>
                  </a:cxn>
                  <a:cxn ang="0">
                    <a:pos x="1" y="13"/>
                  </a:cxn>
                  <a:cxn ang="0">
                    <a:pos x="3" y="9"/>
                  </a:cxn>
                  <a:cxn ang="0">
                    <a:pos x="7" y="4"/>
                  </a:cxn>
                  <a:cxn ang="0">
                    <a:pos x="13" y="1"/>
                  </a:cxn>
                  <a:cxn ang="0">
                    <a:pos x="19" y="0"/>
                  </a:cxn>
                </a:cxnLst>
                <a:rect l="0" t="0" r="r" b="b"/>
                <a:pathLst>
                  <a:path w="53" h="71">
                    <a:moveTo>
                      <a:pt x="19" y="0"/>
                    </a:moveTo>
                    <a:lnTo>
                      <a:pt x="33" y="0"/>
                    </a:lnTo>
                    <a:lnTo>
                      <a:pt x="45" y="3"/>
                    </a:lnTo>
                    <a:lnTo>
                      <a:pt x="50" y="4"/>
                    </a:lnTo>
                    <a:lnTo>
                      <a:pt x="50" y="15"/>
                    </a:lnTo>
                    <a:lnTo>
                      <a:pt x="45" y="12"/>
                    </a:lnTo>
                    <a:lnTo>
                      <a:pt x="39" y="10"/>
                    </a:lnTo>
                    <a:lnTo>
                      <a:pt x="33" y="7"/>
                    </a:lnTo>
                    <a:lnTo>
                      <a:pt x="21" y="7"/>
                    </a:lnTo>
                    <a:lnTo>
                      <a:pt x="15" y="10"/>
                    </a:lnTo>
                    <a:lnTo>
                      <a:pt x="10" y="15"/>
                    </a:lnTo>
                    <a:lnTo>
                      <a:pt x="10" y="23"/>
                    </a:lnTo>
                    <a:lnTo>
                      <a:pt x="12" y="26"/>
                    </a:lnTo>
                    <a:lnTo>
                      <a:pt x="15" y="27"/>
                    </a:lnTo>
                    <a:lnTo>
                      <a:pt x="24" y="30"/>
                    </a:lnTo>
                    <a:lnTo>
                      <a:pt x="29" y="30"/>
                    </a:lnTo>
                    <a:lnTo>
                      <a:pt x="33" y="32"/>
                    </a:lnTo>
                    <a:lnTo>
                      <a:pt x="38" y="32"/>
                    </a:lnTo>
                    <a:lnTo>
                      <a:pt x="44" y="35"/>
                    </a:lnTo>
                    <a:lnTo>
                      <a:pt x="48" y="38"/>
                    </a:lnTo>
                    <a:lnTo>
                      <a:pt x="51" y="42"/>
                    </a:lnTo>
                    <a:lnTo>
                      <a:pt x="53" y="45"/>
                    </a:lnTo>
                    <a:lnTo>
                      <a:pt x="53" y="55"/>
                    </a:lnTo>
                    <a:lnTo>
                      <a:pt x="51" y="58"/>
                    </a:lnTo>
                    <a:lnTo>
                      <a:pt x="48" y="62"/>
                    </a:lnTo>
                    <a:lnTo>
                      <a:pt x="45" y="65"/>
                    </a:lnTo>
                    <a:lnTo>
                      <a:pt x="42" y="67"/>
                    </a:lnTo>
                    <a:lnTo>
                      <a:pt x="38" y="70"/>
                    </a:lnTo>
                    <a:lnTo>
                      <a:pt x="32" y="71"/>
                    </a:lnTo>
                    <a:lnTo>
                      <a:pt x="18" y="71"/>
                    </a:lnTo>
                    <a:lnTo>
                      <a:pt x="6" y="68"/>
                    </a:lnTo>
                    <a:lnTo>
                      <a:pt x="0" y="65"/>
                    </a:lnTo>
                    <a:lnTo>
                      <a:pt x="0" y="55"/>
                    </a:lnTo>
                    <a:lnTo>
                      <a:pt x="12" y="61"/>
                    </a:lnTo>
                    <a:lnTo>
                      <a:pt x="19" y="62"/>
                    </a:lnTo>
                    <a:lnTo>
                      <a:pt x="25" y="64"/>
                    </a:lnTo>
                    <a:lnTo>
                      <a:pt x="30" y="62"/>
                    </a:lnTo>
                    <a:lnTo>
                      <a:pt x="35" y="62"/>
                    </a:lnTo>
                    <a:lnTo>
                      <a:pt x="39" y="59"/>
                    </a:lnTo>
                    <a:lnTo>
                      <a:pt x="41" y="58"/>
                    </a:lnTo>
                    <a:lnTo>
                      <a:pt x="44" y="52"/>
                    </a:lnTo>
                    <a:lnTo>
                      <a:pt x="42" y="47"/>
                    </a:lnTo>
                    <a:lnTo>
                      <a:pt x="41" y="44"/>
                    </a:lnTo>
                    <a:lnTo>
                      <a:pt x="35" y="41"/>
                    </a:lnTo>
                    <a:lnTo>
                      <a:pt x="27" y="39"/>
                    </a:lnTo>
                    <a:lnTo>
                      <a:pt x="22" y="39"/>
                    </a:lnTo>
                    <a:lnTo>
                      <a:pt x="18" y="38"/>
                    </a:lnTo>
                    <a:lnTo>
                      <a:pt x="12" y="36"/>
                    </a:lnTo>
                    <a:lnTo>
                      <a:pt x="7" y="35"/>
                    </a:lnTo>
                    <a:lnTo>
                      <a:pt x="4" y="32"/>
                    </a:lnTo>
                    <a:lnTo>
                      <a:pt x="3" y="29"/>
                    </a:lnTo>
                    <a:lnTo>
                      <a:pt x="0" y="19"/>
                    </a:lnTo>
                    <a:lnTo>
                      <a:pt x="1" y="13"/>
                    </a:lnTo>
                    <a:lnTo>
                      <a:pt x="3" y="9"/>
                    </a:lnTo>
                    <a:lnTo>
                      <a:pt x="7" y="4"/>
                    </a:lnTo>
                    <a:lnTo>
                      <a:pt x="13" y="1"/>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5" name="Freeform 626"/>
              <p:cNvSpPr>
                <a:spLocks/>
              </p:cNvSpPr>
              <p:nvPr/>
            </p:nvSpPr>
            <p:spPr bwMode="auto">
              <a:xfrm>
                <a:off x="5768292" y="3107544"/>
                <a:ext cx="89313" cy="117430"/>
              </a:xfrm>
              <a:custGeom>
                <a:avLst/>
                <a:gdLst/>
                <a:ahLst/>
                <a:cxnLst>
                  <a:cxn ang="0">
                    <a:pos x="20" y="0"/>
                  </a:cxn>
                  <a:cxn ang="0">
                    <a:pos x="34" y="0"/>
                  </a:cxn>
                  <a:cxn ang="0">
                    <a:pos x="46" y="3"/>
                  </a:cxn>
                  <a:cxn ang="0">
                    <a:pos x="51" y="4"/>
                  </a:cxn>
                  <a:cxn ang="0">
                    <a:pos x="51" y="15"/>
                  </a:cxn>
                  <a:cxn ang="0">
                    <a:pos x="46" y="12"/>
                  </a:cxn>
                  <a:cxn ang="0">
                    <a:pos x="40" y="10"/>
                  </a:cxn>
                  <a:cxn ang="0">
                    <a:pos x="34" y="7"/>
                  </a:cxn>
                  <a:cxn ang="0">
                    <a:pos x="22" y="7"/>
                  </a:cxn>
                  <a:cxn ang="0">
                    <a:pos x="15" y="10"/>
                  </a:cxn>
                  <a:cxn ang="0">
                    <a:pos x="11" y="15"/>
                  </a:cxn>
                  <a:cxn ang="0">
                    <a:pos x="11" y="23"/>
                  </a:cxn>
                  <a:cxn ang="0">
                    <a:pos x="12" y="26"/>
                  </a:cxn>
                  <a:cxn ang="0">
                    <a:pos x="15" y="27"/>
                  </a:cxn>
                  <a:cxn ang="0">
                    <a:pos x="25" y="30"/>
                  </a:cxn>
                  <a:cxn ang="0">
                    <a:pos x="29" y="30"/>
                  </a:cxn>
                  <a:cxn ang="0">
                    <a:pos x="34" y="32"/>
                  </a:cxn>
                  <a:cxn ang="0">
                    <a:pos x="38" y="32"/>
                  </a:cxn>
                  <a:cxn ang="0">
                    <a:pos x="44" y="35"/>
                  </a:cxn>
                  <a:cxn ang="0">
                    <a:pos x="49" y="38"/>
                  </a:cxn>
                  <a:cxn ang="0">
                    <a:pos x="52" y="42"/>
                  </a:cxn>
                  <a:cxn ang="0">
                    <a:pos x="54" y="45"/>
                  </a:cxn>
                  <a:cxn ang="0">
                    <a:pos x="54" y="55"/>
                  </a:cxn>
                  <a:cxn ang="0">
                    <a:pos x="52" y="58"/>
                  </a:cxn>
                  <a:cxn ang="0">
                    <a:pos x="49" y="62"/>
                  </a:cxn>
                  <a:cxn ang="0">
                    <a:pos x="46" y="65"/>
                  </a:cxn>
                  <a:cxn ang="0">
                    <a:pos x="43" y="67"/>
                  </a:cxn>
                  <a:cxn ang="0">
                    <a:pos x="38" y="70"/>
                  </a:cxn>
                  <a:cxn ang="0">
                    <a:pos x="32" y="71"/>
                  </a:cxn>
                  <a:cxn ang="0">
                    <a:pos x="18" y="71"/>
                  </a:cxn>
                  <a:cxn ang="0">
                    <a:pos x="6" y="68"/>
                  </a:cxn>
                  <a:cxn ang="0">
                    <a:pos x="0" y="65"/>
                  </a:cxn>
                  <a:cxn ang="0">
                    <a:pos x="0" y="55"/>
                  </a:cxn>
                  <a:cxn ang="0">
                    <a:pos x="12" y="61"/>
                  </a:cxn>
                  <a:cxn ang="0">
                    <a:pos x="20" y="62"/>
                  </a:cxn>
                  <a:cxn ang="0">
                    <a:pos x="26" y="64"/>
                  </a:cxn>
                  <a:cxn ang="0">
                    <a:pos x="31" y="62"/>
                  </a:cxn>
                  <a:cxn ang="0">
                    <a:pos x="35" y="62"/>
                  </a:cxn>
                  <a:cxn ang="0">
                    <a:pos x="40" y="59"/>
                  </a:cxn>
                  <a:cxn ang="0">
                    <a:pos x="41" y="58"/>
                  </a:cxn>
                  <a:cxn ang="0">
                    <a:pos x="44" y="52"/>
                  </a:cxn>
                  <a:cxn ang="0">
                    <a:pos x="43" y="47"/>
                  </a:cxn>
                  <a:cxn ang="0">
                    <a:pos x="41" y="44"/>
                  </a:cxn>
                  <a:cxn ang="0">
                    <a:pos x="35" y="41"/>
                  </a:cxn>
                  <a:cxn ang="0">
                    <a:pos x="28" y="39"/>
                  </a:cxn>
                  <a:cxn ang="0">
                    <a:pos x="23" y="39"/>
                  </a:cxn>
                  <a:cxn ang="0">
                    <a:pos x="18" y="38"/>
                  </a:cxn>
                  <a:cxn ang="0">
                    <a:pos x="12" y="36"/>
                  </a:cxn>
                  <a:cxn ang="0">
                    <a:pos x="8" y="35"/>
                  </a:cxn>
                  <a:cxn ang="0">
                    <a:pos x="5" y="32"/>
                  </a:cxn>
                  <a:cxn ang="0">
                    <a:pos x="3" y="29"/>
                  </a:cxn>
                  <a:cxn ang="0">
                    <a:pos x="0" y="19"/>
                  </a:cxn>
                  <a:cxn ang="0">
                    <a:pos x="2" y="13"/>
                  </a:cxn>
                  <a:cxn ang="0">
                    <a:pos x="3" y="9"/>
                  </a:cxn>
                  <a:cxn ang="0">
                    <a:pos x="8" y="4"/>
                  </a:cxn>
                  <a:cxn ang="0">
                    <a:pos x="14" y="1"/>
                  </a:cxn>
                  <a:cxn ang="0">
                    <a:pos x="20" y="0"/>
                  </a:cxn>
                </a:cxnLst>
                <a:rect l="0" t="0" r="r" b="b"/>
                <a:pathLst>
                  <a:path w="54" h="71">
                    <a:moveTo>
                      <a:pt x="20" y="0"/>
                    </a:moveTo>
                    <a:lnTo>
                      <a:pt x="34" y="0"/>
                    </a:lnTo>
                    <a:lnTo>
                      <a:pt x="46" y="3"/>
                    </a:lnTo>
                    <a:lnTo>
                      <a:pt x="51" y="4"/>
                    </a:lnTo>
                    <a:lnTo>
                      <a:pt x="51" y="15"/>
                    </a:lnTo>
                    <a:lnTo>
                      <a:pt x="46" y="12"/>
                    </a:lnTo>
                    <a:lnTo>
                      <a:pt x="40" y="10"/>
                    </a:lnTo>
                    <a:lnTo>
                      <a:pt x="34" y="7"/>
                    </a:lnTo>
                    <a:lnTo>
                      <a:pt x="22" y="7"/>
                    </a:lnTo>
                    <a:lnTo>
                      <a:pt x="15" y="10"/>
                    </a:lnTo>
                    <a:lnTo>
                      <a:pt x="11" y="15"/>
                    </a:lnTo>
                    <a:lnTo>
                      <a:pt x="11" y="23"/>
                    </a:lnTo>
                    <a:lnTo>
                      <a:pt x="12" y="26"/>
                    </a:lnTo>
                    <a:lnTo>
                      <a:pt x="15" y="27"/>
                    </a:lnTo>
                    <a:lnTo>
                      <a:pt x="25" y="30"/>
                    </a:lnTo>
                    <a:lnTo>
                      <a:pt x="29" y="30"/>
                    </a:lnTo>
                    <a:lnTo>
                      <a:pt x="34" y="32"/>
                    </a:lnTo>
                    <a:lnTo>
                      <a:pt x="38" y="32"/>
                    </a:lnTo>
                    <a:lnTo>
                      <a:pt x="44" y="35"/>
                    </a:lnTo>
                    <a:lnTo>
                      <a:pt x="49" y="38"/>
                    </a:lnTo>
                    <a:lnTo>
                      <a:pt x="52" y="42"/>
                    </a:lnTo>
                    <a:lnTo>
                      <a:pt x="54" y="45"/>
                    </a:lnTo>
                    <a:lnTo>
                      <a:pt x="54" y="55"/>
                    </a:lnTo>
                    <a:lnTo>
                      <a:pt x="52" y="58"/>
                    </a:lnTo>
                    <a:lnTo>
                      <a:pt x="49" y="62"/>
                    </a:lnTo>
                    <a:lnTo>
                      <a:pt x="46" y="65"/>
                    </a:lnTo>
                    <a:lnTo>
                      <a:pt x="43" y="67"/>
                    </a:lnTo>
                    <a:lnTo>
                      <a:pt x="38" y="70"/>
                    </a:lnTo>
                    <a:lnTo>
                      <a:pt x="32" y="71"/>
                    </a:lnTo>
                    <a:lnTo>
                      <a:pt x="18" y="71"/>
                    </a:lnTo>
                    <a:lnTo>
                      <a:pt x="6" y="68"/>
                    </a:lnTo>
                    <a:lnTo>
                      <a:pt x="0" y="65"/>
                    </a:lnTo>
                    <a:lnTo>
                      <a:pt x="0" y="55"/>
                    </a:lnTo>
                    <a:lnTo>
                      <a:pt x="12" y="61"/>
                    </a:lnTo>
                    <a:lnTo>
                      <a:pt x="20" y="62"/>
                    </a:lnTo>
                    <a:lnTo>
                      <a:pt x="26" y="64"/>
                    </a:lnTo>
                    <a:lnTo>
                      <a:pt x="31" y="62"/>
                    </a:lnTo>
                    <a:lnTo>
                      <a:pt x="35" y="62"/>
                    </a:lnTo>
                    <a:lnTo>
                      <a:pt x="40" y="59"/>
                    </a:lnTo>
                    <a:lnTo>
                      <a:pt x="41" y="58"/>
                    </a:lnTo>
                    <a:lnTo>
                      <a:pt x="44" y="52"/>
                    </a:lnTo>
                    <a:lnTo>
                      <a:pt x="43" y="47"/>
                    </a:lnTo>
                    <a:lnTo>
                      <a:pt x="41" y="44"/>
                    </a:lnTo>
                    <a:lnTo>
                      <a:pt x="35" y="41"/>
                    </a:lnTo>
                    <a:lnTo>
                      <a:pt x="28" y="39"/>
                    </a:lnTo>
                    <a:lnTo>
                      <a:pt x="23" y="39"/>
                    </a:lnTo>
                    <a:lnTo>
                      <a:pt x="18" y="38"/>
                    </a:lnTo>
                    <a:lnTo>
                      <a:pt x="12" y="36"/>
                    </a:lnTo>
                    <a:lnTo>
                      <a:pt x="8" y="35"/>
                    </a:lnTo>
                    <a:lnTo>
                      <a:pt x="5" y="32"/>
                    </a:lnTo>
                    <a:lnTo>
                      <a:pt x="3" y="29"/>
                    </a:lnTo>
                    <a:lnTo>
                      <a:pt x="0" y="19"/>
                    </a:lnTo>
                    <a:lnTo>
                      <a:pt x="2"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6" name="Freeform 627"/>
              <p:cNvSpPr>
                <a:spLocks/>
              </p:cNvSpPr>
              <p:nvPr/>
            </p:nvSpPr>
            <p:spPr bwMode="auto">
              <a:xfrm>
                <a:off x="5768292" y="3888203"/>
                <a:ext cx="89313" cy="119084"/>
              </a:xfrm>
              <a:custGeom>
                <a:avLst/>
                <a:gdLst/>
                <a:ahLst/>
                <a:cxnLst>
                  <a:cxn ang="0">
                    <a:pos x="20" y="0"/>
                  </a:cxn>
                  <a:cxn ang="0">
                    <a:pos x="34" y="0"/>
                  </a:cxn>
                  <a:cxn ang="0">
                    <a:pos x="46" y="3"/>
                  </a:cxn>
                  <a:cxn ang="0">
                    <a:pos x="51" y="4"/>
                  </a:cxn>
                  <a:cxn ang="0">
                    <a:pos x="51" y="15"/>
                  </a:cxn>
                  <a:cxn ang="0">
                    <a:pos x="46" y="12"/>
                  </a:cxn>
                  <a:cxn ang="0">
                    <a:pos x="40" y="10"/>
                  </a:cxn>
                  <a:cxn ang="0">
                    <a:pos x="34" y="7"/>
                  </a:cxn>
                  <a:cxn ang="0">
                    <a:pos x="22" y="7"/>
                  </a:cxn>
                  <a:cxn ang="0">
                    <a:pos x="15" y="10"/>
                  </a:cxn>
                  <a:cxn ang="0">
                    <a:pos x="11" y="15"/>
                  </a:cxn>
                  <a:cxn ang="0">
                    <a:pos x="11" y="23"/>
                  </a:cxn>
                  <a:cxn ang="0">
                    <a:pos x="12" y="26"/>
                  </a:cxn>
                  <a:cxn ang="0">
                    <a:pos x="15" y="27"/>
                  </a:cxn>
                  <a:cxn ang="0">
                    <a:pos x="25" y="30"/>
                  </a:cxn>
                  <a:cxn ang="0">
                    <a:pos x="29" y="30"/>
                  </a:cxn>
                  <a:cxn ang="0">
                    <a:pos x="34" y="32"/>
                  </a:cxn>
                  <a:cxn ang="0">
                    <a:pos x="38" y="32"/>
                  </a:cxn>
                  <a:cxn ang="0">
                    <a:pos x="44" y="35"/>
                  </a:cxn>
                  <a:cxn ang="0">
                    <a:pos x="49" y="38"/>
                  </a:cxn>
                  <a:cxn ang="0">
                    <a:pos x="52" y="42"/>
                  </a:cxn>
                  <a:cxn ang="0">
                    <a:pos x="54" y="46"/>
                  </a:cxn>
                  <a:cxn ang="0">
                    <a:pos x="54" y="55"/>
                  </a:cxn>
                  <a:cxn ang="0">
                    <a:pos x="52" y="58"/>
                  </a:cxn>
                  <a:cxn ang="0">
                    <a:pos x="49" y="62"/>
                  </a:cxn>
                  <a:cxn ang="0">
                    <a:pos x="46" y="65"/>
                  </a:cxn>
                  <a:cxn ang="0">
                    <a:pos x="43" y="67"/>
                  </a:cxn>
                  <a:cxn ang="0">
                    <a:pos x="38" y="70"/>
                  </a:cxn>
                  <a:cxn ang="0">
                    <a:pos x="32" y="72"/>
                  </a:cxn>
                  <a:cxn ang="0">
                    <a:pos x="18" y="72"/>
                  </a:cxn>
                  <a:cxn ang="0">
                    <a:pos x="6" y="68"/>
                  </a:cxn>
                  <a:cxn ang="0">
                    <a:pos x="0" y="65"/>
                  </a:cxn>
                  <a:cxn ang="0">
                    <a:pos x="0" y="55"/>
                  </a:cxn>
                  <a:cxn ang="0">
                    <a:pos x="12" y="61"/>
                  </a:cxn>
                  <a:cxn ang="0">
                    <a:pos x="20" y="62"/>
                  </a:cxn>
                  <a:cxn ang="0">
                    <a:pos x="26" y="64"/>
                  </a:cxn>
                  <a:cxn ang="0">
                    <a:pos x="31" y="62"/>
                  </a:cxn>
                  <a:cxn ang="0">
                    <a:pos x="35" y="62"/>
                  </a:cxn>
                  <a:cxn ang="0">
                    <a:pos x="40" y="59"/>
                  </a:cxn>
                  <a:cxn ang="0">
                    <a:pos x="41" y="58"/>
                  </a:cxn>
                  <a:cxn ang="0">
                    <a:pos x="44" y="52"/>
                  </a:cxn>
                  <a:cxn ang="0">
                    <a:pos x="43" y="47"/>
                  </a:cxn>
                  <a:cxn ang="0">
                    <a:pos x="41" y="44"/>
                  </a:cxn>
                  <a:cxn ang="0">
                    <a:pos x="35" y="41"/>
                  </a:cxn>
                  <a:cxn ang="0">
                    <a:pos x="28" y="39"/>
                  </a:cxn>
                  <a:cxn ang="0">
                    <a:pos x="23" y="39"/>
                  </a:cxn>
                  <a:cxn ang="0">
                    <a:pos x="18" y="38"/>
                  </a:cxn>
                  <a:cxn ang="0">
                    <a:pos x="12" y="36"/>
                  </a:cxn>
                  <a:cxn ang="0">
                    <a:pos x="8" y="35"/>
                  </a:cxn>
                  <a:cxn ang="0">
                    <a:pos x="5" y="32"/>
                  </a:cxn>
                  <a:cxn ang="0">
                    <a:pos x="3" y="29"/>
                  </a:cxn>
                  <a:cxn ang="0">
                    <a:pos x="0" y="20"/>
                  </a:cxn>
                  <a:cxn ang="0">
                    <a:pos x="2" y="13"/>
                  </a:cxn>
                  <a:cxn ang="0">
                    <a:pos x="3" y="9"/>
                  </a:cxn>
                  <a:cxn ang="0">
                    <a:pos x="8" y="4"/>
                  </a:cxn>
                  <a:cxn ang="0">
                    <a:pos x="14" y="1"/>
                  </a:cxn>
                  <a:cxn ang="0">
                    <a:pos x="20" y="0"/>
                  </a:cxn>
                </a:cxnLst>
                <a:rect l="0" t="0" r="r" b="b"/>
                <a:pathLst>
                  <a:path w="54" h="72">
                    <a:moveTo>
                      <a:pt x="20" y="0"/>
                    </a:moveTo>
                    <a:lnTo>
                      <a:pt x="34" y="0"/>
                    </a:lnTo>
                    <a:lnTo>
                      <a:pt x="46" y="3"/>
                    </a:lnTo>
                    <a:lnTo>
                      <a:pt x="51" y="4"/>
                    </a:lnTo>
                    <a:lnTo>
                      <a:pt x="51" y="15"/>
                    </a:lnTo>
                    <a:lnTo>
                      <a:pt x="46" y="12"/>
                    </a:lnTo>
                    <a:lnTo>
                      <a:pt x="40" y="10"/>
                    </a:lnTo>
                    <a:lnTo>
                      <a:pt x="34" y="7"/>
                    </a:lnTo>
                    <a:lnTo>
                      <a:pt x="22" y="7"/>
                    </a:lnTo>
                    <a:lnTo>
                      <a:pt x="15" y="10"/>
                    </a:lnTo>
                    <a:lnTo>
                      <a:pt x="11" y="15"/>
                    </a:lnTo>
                    <a:lnTo>
                      <a:pt x="11" y="23"/>
                    </a:lnTo>
                    <a:lnTo>
                      <a:pt x="12" y="26"/>
                    </a:lnTo>
                    <a:lnTo>
                      <a:pt x="15" y="27"/>
                    </a:lnTo>
                    <a:lnTo>
                      <a:pt x="25" y="30"/>
                    </a:lnTo>
                    <a:lnTo>
                      <a:pt x="29" y="30"/>
                    </a:lnTo>
                    <a:lnTo>
                      <a:pt x="34" y="32"/>
                    </a:lnTo>
                    <a:lnTo>
                      <a:pt x="38" y="32"/>
                    </a:lnTo>
                    <a:lnTo>
                      <a:pt x="44" y="35"/>
                    </a:lnTo>
                    <a:lnTo>
                      <a:pt x="49" y="38"/>
                    </a:lnTo>
                    <a:lnTo>
                      <a:pt x="52" y="42"/>
                    </a:lnTo>
                    <a:lnTo>
                      <a:pt x="54" y="46"/>
                    </a:lnTo>
                    <a:lnTo>
                      <a:pt x="54" y="55"/>
                    </a:lnTo>
                    <a:lnTo>
                      <a:pt x="52" y="58"/>
                    </a:lnTo>
                    <a:lnTo>
                      <a:pt x="49" y="62"/>
                    </a:lnTo>
                    <a:lnTo>
                      <a:pt x="46" y="65"/>
                    </a:lnTo>
                    <a:lnTo>
                      <a:pt x="43" y="67"/>
                    </a:lnTo>
                    <a:lnTo>
                      <a:pt x="38" y="70"/>
                    </a:lnTo>
                    <a:lnTo>
                      <a:pt x="32" y="72"/>
                    </a:lnTo>
                    <a:lnTo>
                      <a:pt x="18" y="72"/>
                    </a:lnTo>
                    <a:lnTo>
                      <a:pt x="6" y="68"/>
                    </a:lnTo>
                    <a:lnTo>
                      <a:pt x="0" y="65"/>
                    </a:lnTo>
                    <a:lnTo>
                      <a:pt x="0" y="55"/>
                    </a:lnTo>
                    <a:lnTo>
                      <a:pt x="12" y="61"/>
                    </a:lnTo>
                    <a:lnTo>
                      <a:pt x="20" y="62"/>
                    </a:lnTo>
                    <a:lnTo>
                      <a:pt x="26" y="64"/>
                    </a:lnTo>
                    <a:lnTo>
                      <a:pt x="31" y="62"/>
                    </a:lnTo>
                    <a:lnTo>
                      <a:pt x="35" y="62"/>
                    </a:lnTo>
                    <a:lnTo>
                      <a:pt x="40" y="59"/>
                    </a:lnTo>
                    <a:lnTo>
                      <a:pt x="41" y="58"/>
                    </a:lnTo>
                    <a:lnTo>
                      <a:pt x="44" y="52"/>
                    </a:lnTo>
                    <a:lnTo>
                      <a:pt x="43" y="47"/>
                    </a:lnTo>
                    <a:lnTo>
                      <a:pt x="41" y="44"/>
                    </a:lnTo>
                    <a:lnTo>
                      <a:pt x="35" y="41"/>
                    </a:lnTo>
                    <a:lnTo>
                      <a:pt x="28" y="39"/>
                    </a:lnTo>
                    <a:lnTo>
                      <a:pt x="23" y="39"/>
                    </a:lnTo>
                    <a:lnTo>
                      <a:pt x="18" y="38"/>
                    </a:lnTo>
                    <a:lnTo>
                      <a:pt x="12" y="36"/>
                    </a:lnTo>
                    <a:lnTo>
                      <a:pt x="8" y="35"/>
                    </a:lnTo>
                    <a:lnTo>
                      <a:pt x="5" y="32"/>
                    </a:lnTo>
                    <a:lnTo>
                      <a:pt x="3" y="29"/>
                    </a:lnTo>
                    <a:lnTo>
                      <a:pt x="0" y="20"/>
                    </a:lnTo>
                    <a:lnTo>
                      <a:pt x="2" y="13"/>
                    </a:lnTo>
                    <a:lnTo>
                      <a:pt x="3" y="9"/>
                    </a:lnTo>
                    <a:lnTo>
                      <a:pt x="8" y="4"/>
                    </a:lnTo>
                    <a:lnTo>
                      <a:pt x="14" y="1"/>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7" name="Freeform 628"/>
              <p:cNvSpPr>
                <a:spLocks/>
              </p:cNvSpPr>
              <p:nvPr/>
            </p:nvSpPr>
            <p:spPr bwMode="auto">
              <a:xfrm>
                <a:off x="5768292" y="4685402"/>
                <a:ext cx="89313" cy="119084"/>
              </a:xfrm>
              <a:custGeom>
                <a:avLst/>
                <a:gdLst/>
                <a:ahLst/>
                <a:cxnLst>
                  <a:cxn ang="0">
                    <a:pos x="20" y="0"/>
                  </a:cxn>
                  <a:cxn ang="0">
                    <a:pos x="34" y="0"/>
                  </a:cxn>
                  <a:cxn ang="0">
                    <a:pos x="46" y="4"/>
                  </a:cxn>
                  <a:cxn ang="0">
                    <a:pos x="51" y="5"/>
                  </a:cxn>
                  <a:cxn ang="0">
                    <a:pos x="51" y="16"/>
                  </a:cxn>
                  <a:cxn ang="0">
                    <a:pos x="46" y="13"/>
                  </a:cxn>
                  <a:cxn ang="0">
                    <a:pos x="40" y="11"/>
                  </a:cxn>
                  <a:cxn ang="0">
                    <a:pos x="34" y="8"/>
                  </a:cxn>
                  <a:cxn ang="0">
                    <a:pos x="22" y="8"/>
                  </a:cxn>
                  <a:cxn ang="0">
                    <a:pos x="15" y="11"/>
                  </a:cxn>
                  <a:cxn ang="0">
                    <a:pos x="11" y="16"/>
                  </a:cxn>
                  <a:cxn ang="0">
                    <a:pos x="11" y="23"/>
                  </a:cxn>
                  <a:cxn ang="0">
                    <a:pos x="12" y="26"/>
                  </a:cxn>
                  <a:cxn ang="0">
                    <a:pos x="15" y="28"/>
                  </a:cxn>
                  <a:cxn ang="0">
                    <a:pos x="25" y="31"/>
                  </a:cxn>
                  <a:cxn ang="0">
                    <a:pos x="29" y="31"/>
                  </a:cxn>
                  <a:cxn ang="0">
                    <a:pos x="34" y="33"/>
                  </a:cxn>
                  <a:cxn ang="0">
                    <a:pos x="38" y="33"/>
                  </a:cxn>
                  <a:cxn ang="0">
                    <a:pos x="44" y="36"/>
                  </a:cxn>
                  <a:cxn ang="0">
                    <a:pos x="49" y="39"/>
                  </a:cxn>
                  <a:cxn ang="0">
                    <a:pos x="52" y="43"/>
                  </a:cxn>
                  <a:cxn ang="0">
                    <a:pos x="54" y="46"/>
                  </a:cxn>
                  <a:cxn ang="0">
                    <a:pos x="54"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1" y="63"/>
                  </a:cxn>
                  <a:cxn ang="0">
                    <a:pos x="35" y="63"/>
                  </a:cxn>
                  <a:cxn ang="0">
                    <a:pos x="40" y="60"/>
                  </a:cxn>
                  <a:cxn ang="0">
                    <a:pos x="41" y="59"/>
                  </a:cxn>
                  <a:cxn ang="0">
                    <a:pos x="44" y="52"/>
                  </a:cxn>
                  <a:cxn ang="0">
                    <a:pos x="43" y="48"/>
                  </a:cxn>
                  <a:cxn ang="0">
                    <a:pos x="41" y="45"/>
                  </a:cxn>
                  <a:cxn ang="0">
                    <a:pos x="35" y="42"/>
                  </a:cxn>
                  <a:cxn ang="0">
                    <a:pos x="28" y="40"/>
                  </a:cxn>
                  <a:cxn ang="0">
                    <a:pos x="23" y="40"/>
                  </a:cxn>
                  <a:cxn ang="0">
                    <a:pos x="18" y="39"/>
                  </a:cxn>
                  <a:cxn ang="0">
                    <a:pos x="12" y="37"/>
                  </a:cxn>
                  <a:cxn ang="0">
                    <a:pos x="8" y="36"/>
                  </a:cxn>
                  <a:cxn ang="0">
                    <a:pos x="5" y="33"/>
                  </a:cxn>
                  <a:cxn ang="0">
                    <a:pos x="3" y="29"/>
                  </a:cxn>
                  <a:cxn ang="0">
                    <a:pos x="0" y="20"/>
                  </a:cxn>
                  <a:cxn ang="0">
                    <a:pos x="2" y="14"/>
                  </a:cxn>
                  <a:cxn ang="0">
                    <a:pos x="3" y="10"/>
                  </a:cxn>
                  <a:cxn ang="0">
                    <a:pos x="8" y="5"/>
                  </a:cxn>
                  <a:cxn ang="0">
                    <a:pos x="14" y="2"/>
                  </a:cxn>
                  <a:cxn ang="0">
                    <a:pos x="20" y="0"/>
                  </a:cxn>
                </a:cxnLst>
                <a:rect l="0" t="0" r="r" b="b"/>
                <a:pathLst>
                  <a:path w="54" h="72">
                    <a:moveTo>
                      <a:pt x="20" y="0"/>
                    </a:moveTo>
                    <a:lnTo>
                      <a:pt x="34" y="0"/>
                    </a:lnTo>
                    <a:lnTo>
                      <a:pt x="46" y="4"/>
                    </a:lnTo>
                    <a:lnTo>
                      <a:pt x="51" y="5"/>
                    </a:lnTo>
                    <a:lnTo>
                      <a:pt x="51" y="16"/>
                    </a:lnTo>
                    <a:lnTo>
                      <a:pt x="46" y="13"/>
                    </a:lnTo>
                    <a:lnTo>
                      <a:pt x="40" y="11"/>
                    </a:lnTo>
                    <a:lnTo>
                      <a:pt x="34" y="8"/>
                    </a:lnTo>
                    <a:lnTo>
                      <a:pt x="22" y="8"/>
                    </a:lnTo>
                    <a:lnTo>
                      <a:pt x="15" y="11"/>
                    </a:lnTo>
                    <a:lnTo>
                      <a:pt x="11" y="16"/>
                    </a:lnTo>
                    <a:lnTo>
                      <a:pt x="11" y="23"/>
                    </a:lnTo>
                    <a:lnTo>
                      <a:pt x="12" y="26"/>
                    </a:lnTo>
                    <a:lnTo>
                      <a:pt x="15" y="28"/>
                    </a:lnTo>
                    <a:lnTo>
                      <a:pt x="25" y="31"/>
                    </a:lnTo>
                    <a:lnTo>
                      <a:pt x="29" y="31"/>
                    </a:lnTo>
                    <a:lnTo>
                      <a:pt x="34" y="33"/>
                    </a:lnTo>
                    <a:lnTo>
                      <a:pt x="38" y="33"/>
                    </a:lnTo>
                    <a:lnTo>
                      <a:pt x="44" y="36"/>
                    </a:lnTo>
                    <a:lnTo>
                      <a:pt x="49" y="39"/>
                    </a:lnTo>
                    <a:lnTo>
                      <a:pt x="52" y="43"/>
                    </a:lnTo>
                    <a:lnTo>
                      <a:pt x="54" y="46"/>
                    </a:lnTo>
                    <a:lnTo>
                      <a:pt x="54"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1" y="63"/>
                    </a:lnTo>
                    <a:lnTo>
                      <a:pt x="35" y="63"/>
                    </a:lnTo>
                    <a:lnTo>
                      <a:pt x="40" y="60"/>
                    </a:lnTo>
                    <a:lnTo>
                      <a:pt x="41" y="59"/>
                    </a:lnTo>
                    <a:lnTo>
                      <a:pt x="44" y="52"/>
                    </a:lnTo>
                    <a:lnTo>
                      <a:pt x="43" y="48"/>
                    </a:lnTo>
                    <a:lnTo>
                      <a:pt x="41" y="45"/>
                    </a:lnTo>
                    <a:lnTo>
                      <a:pt x="35" y="42"/>
                    </a:lnTo>
                    <a:lnTo>
                      <a:pt x="28" y="40"/>
                    </a:lnTo>
                    <a:lnTo>
                      <a:pt x="23" y="40"/>
                    </a:lnTo>
                    <a:lnTo>
                      <a:pt x="18" y="39"/>
                    </a:lnTo>
                    <a:lnTo>
                      <a:pt x="12" y="37"/>
                    </a:lnTo>
                    <a:lnTo>
                      <a:pt x="8" y="36"/>
                    </a:lnTo>
                    <a:lnTo>
                      <a:pt x="5" y="33"/>
                    </a:lnTo>
                    <a:lnTo>
                      <a:pt x="3" y="29"/>
                    </a:lnTo>
                    <a:lnTo>
                      <a:pt x="0" y="20"/>
                    </a:lnTo>
                    <a:lnTo>
                      <a:pt x="2"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8" name="Freeform 629"/>
              <p:cNvSpPr>
                <a:spLocks/>
              </p:cNvSpPr>
              <p:nvPr/>
            </p:nvSpPr>
            <p:spPr bwMode="auto">
              <a:xfrm>
                <a:off x="4904936" y="4685402"/>
                <a:ext cx="87659" cy="119084"/>
              </a:xfrm>
              <a:custGeom>
                <a:avLst/>
                <a:gdLst/>
                <a:ahLst/>
                <a:cxnLst>
                  <a:cxn ang="0">
                    <a:pos x="20" y="0"/>
                  </a:cxn>
                  <a:cxn ang="0">
                    <a:pos x="34" y="0"/>
                  </a:cxn>
                  <a:cxn ang="0">
                    <a:pos x="46" y="4"/>
                  </a:cxn>
                  <a:cxn ang="0">
                    <a:pos x="50" y="5"/>
                  </a:cxn>
                  <a:cxn ang="0">
                    <a:pos x="50" y="16"/>
                  </a:cxn>
                  <a:cxn ang="0">
                    <a:pos x="46" y="13"/>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3"/>
                  </a:cxn>
                  <a:cxn ang="0">
                    <a:pos x="38" y="33"/>
                  </a:cxn>
                  <a:cxn ang="0">
                    <a:pos x="44" y="36"/>
                  </a:cxn>
                  <a:cxn ang="0">
                    <a:pos x="49" y="39"/>
                  </a:cxn>
                  <a:cxn ang="0">
                    <a:pos x="52" y="43"/>
                  </a:cxn>
                  <a:cxn ang="0">
                    <a:pos x="53" y="46"/>
                  </a:cxn>
                  <a:cxn ang="0">
                    <a:pos x="53"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0" y="63"/>
                  </a:cxn>
                  <a:cxn ang="0">
                    <a:pos x="35" y="63"/>
                  </a:cxn>
                  <a:cxn ang="0">
                    <a:pos x="40" y="60"/>
                  </a:cxn>
                  <a:cxn ang="0">
                    <a:pos x="41" y="59"/>
                  </a:cxn>
                  <a:cxn ang="0">
                    <a:pos x="44" y="52"/>
                  </a:cxn>
                  <a:cxn ang="0">
                    <a:pos x="43" y="48"/>
                  </a:cxn>
                  <a:cxn ang="0">
                    <a:pos x="41" y="45"/>
                  </a:cxn>
                  <a:cxn ang="0">
                    <a:pos x="35" y="42"/>
                  </a:cxn>
                  <a:cxn ang="0">
                    <a:pos x="27" y="40"/>
                  </a:cxn>
                  <a:cxn ang="0">
                    <a:pos x="23" y="40"/>
                  </a:cxn>
                  <a:cxn ang="0">
                    <a:pos x="18" y="39"/>
                  </a:cxn>
                  <a:cxn ang="0">
                    <a:pos x="12" y="37"/>
                  </a:cxn>
                  <a:cxn ang="0">
                    <a:pos x="8" y="36"/>
                  </a:cxn>
                  <a:cxn ang="0">
                    <a:pos x="5" y="33"/>
                  </a:cxn>
                  <a:cxn ang="0">
                    <a:pos x="3" y="29"/>
                  </a:cxn>
                  <a:cxn ang="0">
                    <a:pos x="0" y="20"/>
                  </a:cxn>
                  <a:cxn ang="0">
                    <a:pos x="1" y="14"/>
                  </a:cxn>
                  <a:cxn ang="0">
                    <a:pos x="3" y="10"/>
                  </a:cxn>
                  <a:cxn ang="0">
                    <a:pos x="8" y="5"/>
                  </a:cxn>
                  <a:cxn ang="0">
                    <a:pos x="14" y="2"/>
                  </a:cxn>
                  <a:cxn ang="0">
                    <a:pos x="20" y="0"/>
                  </a:cxn>
                </a:cxnLst>
                <a:rect l="0" t="0" r="r" b="b"/>
                <a:pathLst>
                  <a:path w="53" h="72">
                    <a:moveTo>
                      <a:pt x="20" y="0"/>
                    </a:moveTo>
                    <a:lnTo>
                      <a:pt x="34" y="0"/>
                    </a:lnTo>
                    <a:lnTo>
                      <a:pt x="46" y="4"/>
                    </a:lnTo>
                    <a:lnTo>
                      <a:pt x="50" y="5"/>
                    </a:lnTo>
                    <a:lnTo>
                      <a:pt x="50" y="16"/>
                    </a:lnTo>
                    <a:lnTo>
                      <a:pt x="46" y="13"/>
                    </a:lnTo>
                    <a:lnTo>
                      <a:pt x="40" y="11"/>
                    </a:lnTo>
                    <a:lnTo>
                      <a:pt x="34" y="8"/>
                    </a:lnTo>
                    <a:lnTo>
                      <a:pt x="21" y="8"/>
                    </a:lnTo>
                    <a:lnTo>
                      <a:pt x="15" y="11"/>
                    </a:lnTo>
                    <a:lnTo>
                      <a:pt x="11" y="16"/>
                    </a:lnTo>
                    <a:lnTo>
                      <a:pt x="11" y="23"/>
                    </a:lnTo>
                    <a:lnTo>
                      <a:pt x="12" y="26"/>
                    </a:lnTo>
                    <a:lnTo>
                      <a:pt x="15" y="28"/>
                    </a:lnTo>
                    <a:lnTo>
                      <a:pt x="24" y="31"/>
                    </a:lnTo>
                    <a:lnTo>
                      <a:pt x="29" y="31"/>
                    </a:lnTo>
                    <a:lnTo>
                      <a:pt x="34" y="33"/>
                    </a:lnTo>
                    <a:lnTo>
                      <a:pt x="38" y="33"/>
                    </a:lnTo>
                    <a:lnTo>
                      <a:pt x="44" y="36"/>
                    </a:lnTo>
                    <a:lnTo>
                      <a:pt x="49" y="39"/>
                    </a:lnTo>
                    <a:lnTo>
                      <a:pt x="52" y="43"/>
                    </a:lnTo>
                    <a:lnTo>
                      <a:pt x="53" y="46"/>
                    </a:lnTo>
                    <a:lnTo>
                      <a:pt x="53"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0" y="63"/>
                    </a:lnTo>
                    <a:lnTo>
                      <a:pt x="35" y="63"/>
                    </a:lnTo>
                    <a:lnTo>
                      <a:pt x="40" y="60"/>
                    </a:lnTo>
                    <a:lnTo>
                      <a:pt x="41" y="59"/>
                    </a:lnTo>
                    <a:lnTo>
                      <a:pt x="44" y="52"/>
                    </a:lnTo>
                    <a:lnTo>
                      <a:pt x="43" y="48"/>
                    </a:lnTo>
                    <a:lnTo>
                      <a:pt x="41" y="45"/>
                    </a:lnTo>
                    <a:lnTo>
                      <a:pt x="35" y="42"/>
                    </a:lnTo>
                    <a:lnTo>
                      <a:pt x="27" y="40"/>
                    </a:lnTo>
                    <a:lnTo>
                      <a:pt x="23" y="40"/>
                    </a:lnTo>
                    <a:lnTo>
                      <a:pt x="18" y="39"/>
                    </a:lnTo>
                    <a:lnTo>
                      <a:pt x="12" y="37"/>
                    </a:lnTo>
                    <a:lnTo>
                      <a:pt x="8" y="36"/>
                    </a:lnTo>
                    <a:lnTo>
                      <a:pt x="5" y="33"/>
                    </a:lnTo>
                    <a:lnTo>
                      <a:pt x="3" y="29"/>
                    </a:lnTo>
                    <a:lnTo>
                      <a:pt x="0" y="20"/>
                    </a:lnTo>
                    <a:lnTo>
                      <a:pt x="1"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9" name="Freeform 630"/>
              <p:cNvSpPr>
                <a:spLocks/>
              </p:cNvSpPr>
              <p:nvPr/>
            </p:nvSpPr>
            <p:spPr bwMode="auto">
              <a:xfrm>
                <a:off x="4109392" y="4685402"/>
                <a:ext cx="87659" cy="119084"/>
              </a:xfrm>
              <a:custGeom>
                <a:avLst/>
                <a:gdLst/>
                <a:ahLst/>
                <a:cxnLst>
                  <a:cxn ang="0">
                    <a:pos x="20" y="0"/>
                  </a:cxn>
                  <a:cxn ang="0">
                    <a:pos x="34" y="0"/>
                  </a:cxn>
                  <a:cxn ang="0">
                    <a:pos x="46" y="4"/>
                  </a:cxn>
                  <a:cxn ang="0">
                    <a:pos x="50" y="5"/>
                  </a:cxn>
                  <a:cxn ang="0">
                    <a:pos x="50" y="16"/>
                  </a:cxn>
                  <a:cxn ang="0">
                    <a:pos x="46" y="13"/>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3"/>
                  </a:cxn>
                  <a:cxn ang="0">
                    <a:pos x="38" y="33"/>
                  </a:cxn>
                  <a:cxn ang="0">
                    <a:pos x="44" y="36"/>
                  </a:cxn>
                  <a:cxn ang="0">
                    <a:pos x="49" y="39"/>
                  </a:cxn>
                  <a:cxn ang="0">
                    <a:pos x="52" y="43"/>
                  </a:cxn>
                  <a:cxn ang="0">
                    <a:pos x="53" y="46"/>
                  </a:cxn>
                  <a:cxn ang="0">
                    <a:pos x="53" y="55"/>
                  </a:cxn>
                  <a:cxn ang="0">
                    <a:pos x="52" y="59"/>
                  </a:cxn>
                  <a:cxn ang="0">
                    <a:pos x="49" y="63"/>
                  </a:cxn>
                  <a:cxn ang="0">
                    <a:pos x="46" y="66"/>
                  </a:cxn>
                  <a:cxn ang="0">
                    <a:pos x="43" y="68"/>
                  </a:cxn>
                  <a:cxn ang="0">
                    <a:pos x="38" y="71"/>
                  </a:cxn>
                  <a:cxn ang="0">
                    <a:pos x="32" y="72"/>
                  </a:cxn>
                  <a:cxn ang="0">
                    <a:pos x="18" y="72"/>
                  </a:cxn>
                  <a:cxn ang="0">
                    <a:pos x="6" y="69"/>
                  </a:cxn>
                  <a:cxn ang="0">
                    <a:pos x="0" y="66"/>
                  </a:cxn>
                  <a:cxn ang="0">
                    <a:pos x="0" y="55"/>
                  </a:cxn>
                  <a:cxn ang="0">
                    <a:pos x="12" y="62"/>
                  </a:cxn>
                  <a:cxn ang="0">
                    <a:pos x="20" y="63"/>
                  </a:cxn>
                  <a:cxn ang="0">
                    <a:pos x="26" y="65"/>
                  </a:cxn>
                  <a:cxn ang="0">
                    <a:pos x="30" y="63"/>
                  </a:cxn>
                  <a:cxn ang="0">
                    <a:pos x="35" y="63"/>
                  </a:cxn>
                  <a:cxn ang="0">
                    <a:pos x="40" y="60"/>
                  </a:cxn>
                  <a:cxn ang="0">
                    <a:pos x="41" y="59"/>
                  </a:cxn>
                  <a:cxn ang="0">
                    <a:pos x="44" y="52"/>
                  </a:cxn>
                  <a:cxn ang="0">
                    <a:pos x="43" y="48"/>
                  </a:cxn>
                  <a:cxn ang="0">
                    <a:pos x="41" y="45"/>
                  </a:cxn>
                  <a:cxn ang="0">
                    <a:pos x="35" y="42"/>
                  </a:cxn>
                  <a:cxn ang="0">
                    <a:pos x="27" y="40"/>
                  </a:cxn>
                  <a:cxn ang="0">
                    <a:pos x="23" y="40"/>
                  </a:cxn>
                  <a:cxn ang="0">
                    <a:pos x="18" y="39"/>
                  </a:cxn>
                  <a:cxn ang="0">
                    <a:pos x="12" y="37"/>
                  </a:cxn>
                  <a:cxn ang="0">
                    <a:pos x="8" y="36"/>
                  </a:cxn>
                  <a:cxn ang="0">
                    <a:pos x="5" y="33"/>
                  </a:cxn>
                  <a:cxn ang="0">
                    <a:pos x="3" y="29"/>
                  </a:cxn>
                  <a:cxn ang="0">
                    <a:pos x="0" y="20"/>
                  </a:cxn>
                  <a:cxn ang="0">
                    <a:pos x="1" y="14"/>
                  </a:cxn>
                  <a:cxn ang="0">
                    <a:pos x="3" y="10"/>
                  </a:cxn>
                  <a:cxn ang="0">
                    <a:pos x="8" y="5"/>
                  </a:cxn>
                  <a:cxn ang="0">
                    <a:pos x="14" y="2"/>
                  </a:cxn>
                  <a:cxn ang="0">
                    <a:pos x="20" y="0"/>
                  </a:cxn>
                </a:cxnLst>
                <a:rect l="0" t="0" r="r" b="b"/>
                <a:pathLst>
                  <a:path w="53" h="72">
                    <a:moveTo>
                      <a:pt x="20" y="0"/>
                    </a:moveTo>
                    <a:lnTo>
                      <a:pt x="34" y="0"/>
                    </a:lnTo>
                    <a:lnTo>
                      <a:pt x="46" y="4"/>
                    </a:lnTo>
                    <a:lnTo>
                      <a:pt x="50" y="5"/>
                    </a:lnTo>
                    <a:lnTo>
                      <a:pt x="50" y="16"/>
                    </a:lnTo>
                    <a:lnTo>
                      <a:pt x="46" y="13"/>
                    </a:lnTo>
                    <a:lnTo>
                      <a:pt x="40" y="11"/>
                    </a:lnTo>
                    <a:lnTo>
                      <a:pt x="34" y="8"/>
                    </a:lnTo>
                    <a:lnTo>
                      <a:pt x="21" y="8"/>
                    </a:lnTo>
                    <a:lnTo>
                      <a:pt x="15" y="11"/>
                    </a:lnTo>
                    <a:lnTo>
                      <a:pt x="11" y="16"/>
                    </a:lnTo>
                    <a:lnTo>
                      <a:pt x="11" y="23"/>
                    </a:lnTo>
                    <a:lnTo>
                      <a:pt x="12" y="26"/>
                    </a:lnTo>
                    <a:lnTo>
                      <a:pt x="15" y="28"/>
                    </a:lnTo>
                    <a:lnTo>
                      <a:pt x="24" y="31"/>
                    </a:lnTo>
                    <a:lnTo>
                      <a:pt x="29" y="31"/>
                    </a:lnTo>
                    <a:lnTo>
                      <a:pt x="34" y="33"/>
                    </a:lnTo>
                    <a:lnTo>
                      <a:pt x="38" y="33"/>
                    </a:lnTo>
                    <a:lnTo>
                      <a:pt x="44" y="36"/>
                    </a:lnTo>
                    <a:lnTo>
                      <a:pt x="49" y="39"/>
                    </a:lnTo>
                    <a:lnTo>
                      <a:pt x="52" y="43"/>
                    </a:lnTo>
                    <a:lnTo>
                      <a:pt x="53" y="46"/>
                    </a:lnTo>
                    <a:lnTo>
                      <a:pt x="53" y="55"/>
                    </a:lnTo>
                    <a:lnTo>
                      <a:pt x="52" y="59"/>
                    </a:lnTo>
                    <a:lnTo>
                      <a:pt x="49" y="63"/>
                    </a:lnTo>
                    <a:lnTo>
                      <a:pt x="46" y="66"/>
                    </a:lnTo>
                    <a:lnTo>
                      <a:pt x="43" y="68"/>
                    </a:lnTo>
                    <a:lnTo>
                      <a:pt x="38" y="71"/>
                    </a:lnTo>
                    <a:lnTo>
                      <a:pt x="32" y="72"/>
                    </a:lnTo>
                    <a:lnTo>
                      <a:pt x="18" y="72"/>
                    </a:lnTo>
                    <a:lnTo>
                      <a:pt x="6" y="69"/>
                    </a:lnTo>
                    <a:lnTo>
                      <a:pt x="0" y="66"/>
                    </a:lnTo>
                    <a:lnTo>
                      <a:pt x="0" y="55"/>
                    </a:lnTo>
                    <a:lnTo>
                      <a:pt x="12" y="62"/>
                    </a:lnTo>
                    <a:lnTo>
                      <a:pt x="20" y="63"/>
                    </a:lnTo>
                    <a:lnTo>
                      <a:pt x="26" y="65"/>
                    </a:lnTo>
                    <a:lnTo>
                      <a:pt x="30" y="63"/>
                    </a:lnTo>
                    <a:lnTo>
                      <a:pt x="35" y="63"/>
                    </a:lnTo>
                    <a:lnTo>
                      <a:pt x="40" y="60"/>
                    </a:lnTo>
                    <a:lnTo>
                      <a:pt x="41" y="59"/>
                    </a:lnTo>
                    <a:lnTo>
                      <a:pt x="44" y="52"/>
                    </a:lnTo>
                    <a:lnTo>
                      <a:pt x="43" y="48"/>
                    </a:lnTo>
                    <a:lnTo>
                      <a:pt x="41" y="45"/>
                    </a:lnTo>
                    <a:lnTo>
                      <a:pt x="35" y="42"/>
                    </a:lnTo>
                    <a:lnTo>
                      <a:pt x="27" y="40"/>
                    </a:lnTo>
                    <a:lnTo>
                      <a:pt x="23" y="40"/>
                    </a:lnTo>
                    <a:lnTo>
                      <a:pt x="18" y="39"/>
                    </a:lnTo>
                    <a:lnTo>
                      <a:pt x="12" y="37"/>
                    </a:lnTo>
                    <a:lnTo>
                      <a:pt x="8" y="36"/>
                    </a:lnTo>
                    <a:lnTo>
                      <a:pt x="5" y="33"/>
                    </a:lnTo>
                    <a:lnTo>
                      <a:pt x="3" y="29"/>
                    </a:lnTo>
                    <a:lnTo>
                      <a:pt x="0" y="20"/>
                    </a:lnTo>
                    <a:lnTo>
                      <a:pt x="1" y="14"/>
                    </a:lnTo>
                    <a:lnTo>
                      <a:pt x="3" y="10"/>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0" name="Freeform 631"/>
              <p:cNvSpPr>
                <a:spLocks/>
              </p:cNvSpPr>
              <p:nvPr/>
            </p:nvSpPr>
            <p:spPr bwMode="auto">
              <a:xfrm>
                <a:off x="4109392" y="3889857"/>
                <a:ext cx="87659" cy="119084"/>
              </a:xfrm>
              <a:custGeom>
                <a:avLst/>
                <a:gdLst/>
                <a:ahLst/>
                <a:cxnLst>
                  <a:cxn ang="0">
                    <a:pos x="20" y="0"/>
                  </a:cxn>
                  <a:cxn ang="0">
                    <a:pos x="34" y="0"/>
                  </a:cxn>
                  <a:cxn ang="0">
                    <a:pos x="46" y="3"/>
                  </a:cxn>
                  <a:cxn ang="0">
                    <a:pos x="50" y="5"/>
                  </a:cxn>
                  <a:cxn ang="0">
                    <a:pos x="50" y="16"/>
                  </a:cxn>
                  <a:cxn ang="0">
                    <a:pos x="46" y="12"/>
                  </a:cxn>
                  <a:cxn ang="0">
                    <a:pos x="40" y="11"/>
                  </a:cxn>
                  <a:cxn ang="0">
                    <a:pos x="34" y="8"/>
                  </a:cxn>
                  <a:cxn ang="0">
                    <a:pos x="21" y="8"/>
                  </a:cxn>
                  <a:cxn ang="0">
                    <a:pos x="15" y="11"/>
                  </a:cxn>
                  <a:cxn ang="0">
                    <a:pos x="11" y="16"/>
                  </a:cxn>
                  <a:cxn ang="0">
                    <a:pos x="11" y="23"/>
                  </a:cxn>
                  <a:cxn ang="0">
                    <a:pos x="12" y="26"/>
                  </a:cxn>
                  <a:cxn ang="0">
                    <a:pos x="15" y="28"/>
                  </a:cxn>
                  <a:cxn ang="0">
                    <a:pos x="24" y="31"/>
                  </a:cxn>
                  <a:cxn ang="0">
                    <a:pos x="29" y="31"/>
                  </a:cxn>
                  <a:cxn ang="0">
                    <a:pos x="34" y="32"/>
                  </a:cxn>
                  <a:cxn ang="0">
                    <a:pos x="38" y="32"/>
                  </a:cxn>
                  <a:cxn ang="0">
                    <a:pos x="44" y="35"/>
                  </a:cxn>
                  <a:cxn ang="0">
                    <a:pos x="49" y="38"/>
                  </a:cxn>
                  <a:cxn ang="0">
                    <a:pos x="52" y="43"/>
                  </a:cxn>
                  <a:cxn ang="0">
                    <a:pos x="53" y="46"/>
                  </a:cxn>
                  <a:cxn ang="0">
                    <a:pos x="53" y="55"/>
                  </a:cxn>
                  <a:cxn ang="0">
                    <a:pos x="52" y="58"/>
                  </a:cxn>
                  <a:cxn ang="0">
                    <a:pos x="49" y="63"/>
                  </a:cxn>
                  <a:cxn ang="0">
                    <a:pos x="46" y="66"/>
                  </a:cxn>
                  <a:cxn ang="0">
                    <a:pos x="43" y="67"/>
                  </a:cxn>
                  <a:cxn ang="0">
                    <a:pos x="38" y="71"/>
                  </a:cxn>
                  <a:cxn ang="0">
                    <a:pos x="32" y="72"/>
                  </a:cxn>
                  <a:cxn ang="0">
                    <a:pos x="18" y="72"/>
                  </a:cxn>
                  <a:cxn ang="0">
                    <a:pos x="6" y="69"/>
                  </a:cxn>
                  <a:cxn ang="0">
                    <a:pos x="0" y="66"/>
                  </a:cxn>
                  <a:cxn ang="0">
                    <a:pos x="0" y="55"/>
                  </a:cxn>
                  <a:cxn ang="0">
                    <a:pos x="12" y="61"/>
                  </a:cxn>
                  <a:cxn ang="0">
                    <a:pos x="20" y="63"/>
                  </a:cxn>
                  <a:cxn ang="0">
                    <a:pos x="26" y="64"/>
                  </a:cxn>
                  <a:cxn ang="0">
                    <a:pos x="30" y="63"/>
                  </a:cxn>
                  <a:cxn ang="0">
                    <a:pos x="35" y="63"/>
                  </a:cxn>
                  <a:cxn ang="0">
                    <a:pos x="40" y="60"/>
                  </a:cxn>
                  <a:cxn ang="0">
                    <a:pos x="41" y="58"/>
                  </a:cxn>
                  <a:cxn ang="0">
                    <a:pos x="44" y="52"/>
                  </a:cxn>
                  <a:cxn ang="0">
                    <a:pos x="43" y="48"/>
                  </a:cxn>
                  <a:cxn ang="0">
                    <a:pos x="41" y="45"/>
                  </a:cxn>
                  <a:cxn ang="0">
                    <a:pos x="35" y="41"/>
                  </a:cxn>
                  <a:cxn ang="0">
                    <a:pos x="27" y="40"/>
                  </a:cxn>
                  <a:cxn ang="0">
                    <a:pos x="23" y="40"/>
                  </a:cxn>
                  <a:cxn ang="0">
                    <a:pos x="18" y="38"/>
                  </a:cxn>
                  <a:cxn ang="0">
                    <a:pos x="12" y="37"/>
                  </a:cxn>
                  <a:cxn ang="0">
                    <a:pos x="8" y="35"/>
                  </a:cxn>
                  <a:cxn ang="0">
                    <a:pos x="5" y="32"/>
                  </a:cxn>
                  <a:cxn ang="0">
                    <a:pos x="3" y="29"/>
                  </a:cxn>
                  <a:cxn ang="0">
                    <a:pos x="0" y="20"/>
                  </a:cxn>
                  <a:cxn ang="0">
                    <a:pos x="1" y="14"/>
                  </a:cxn>
                  <a:cxn ang="0">
                    <a:pos x="3" y="9"/>
                  </a:cxn>
                  <a:cxn ang="0">
                    <a:pos x="8" y="5"/>
                  </a:cxn>
                  <a:cxn ang="0">
                    <a:pos x="14" y="2"/>
                  </a:cxn>
                  <a:cxn ang="0">
                    <a:pos x="20" y="0"/>
                  </a:cxn>
                </a:cxnLst>
                <a:rect l="0" t="0" r="r" b="b"/>
                <a:pathLst>
                  <a:path w="53" h="72">
                    <a:moveTo>
                      <a:pt x="20" y="0"/>
                    </a:moveTo>
                    <a:lnTo>
                      <a:pt x="34" y="0"/>
                    </a:lnTo>
                    <a:lnTo>
                      <a:pt x="46" y="3"/>
                    </a:lnTo>
                    <a:lnTo>
                      <a:pt x="50" y="5"/>
                    </a:lnTo>
                    <a:lnTo>
                      <a:pt x="50" y="16"/>
                    </a:lnTo>
                    <a:lnTo>
                      <a:pt x="46" y="12"/>
                    </a:lnTo>
                    <a:lnTo>
                      <a:pt x="40" y="11"/>
                    </a:lnTo>
                    <a:lnTo>
                      <a:pt x="34" y="8"/>
                    </a:lnTo>
                    <a:lnTo>
                      <a:pt x="21" y="8"/>
                    </a:lnTo>
                    <a:lnTo>
                      <a:pt x="15" y="11"/>
                    </a:lnTo>
                    <a:lnTo>
                      <a:pt x="11" y="16"/>
                    </a:lnTo>
                    <a:lnTo>
                      <a:pt x="11" y="23"/>
                    </a:lnTo>
                    <a:lnTo>
                      <a:pt x="12" y="26"/>
                    </a:lnTo>
                    <a:lnTo>
                      <a:pt x="15" y="28"/>
                    </a:lnTo>
                    <a:lnTo>
                      <a:pt x="24" y="31"/>
                    </a:lnTo>
                    <a:lnTo>
                      <a:pt x="29" y="31"/>
                    </a:lnTo>
                    <a:lnTo>
                      <a:pt x="34" y="32"/>
                    </a:lnTo>
                    <a:lnTo>
                      <a:pt x="38" y="32"/>
                    </a:lnTo>
                    <a:lnTo>
                      <a:pt x="44" y="35"/>
                    </a:lnTo>
                    <a:lnTo>
                      <a:pt x="49" y="38"/>
                    </a:lnTo>
                    <a:lnTo>
                      <a:pt x="52" y="43"/>
                    </a:lnTo>
                    <a:lnTo>
                      <a:pt x="53" y="46"/>
                    </a:lnTo>
                    <a:lnTo>
                      <a:pt x="53" y="55"/>
                    </a:lnTo>
                    <a:lnTo>
                      <a:pt x="52" y="58"/>
                    </a:lnTo>
                    <a:lnTo>
                      <a:pt x="49" y="63"/>
                    </a:lnTo>
                    <a:lnTo>
                      <a:pt x="46" y="66"/>
                    </a:lnTo>
                    <a:lnTo>
                      <a:pt x="43" y="67"/>
                    </a:lnTo>
                    <a:lnTo>
                      <a:pt x="38" y="71"/>
                    </a:lnTo>
                    <a:lnTo>
                      <a:pt x="32" y="72"/>
                    </a:lnTo>
                    <a:lnTo>
                      <a:pt x="18" y="72"/>
                    </a:lnTo>
                    <a:lnTo>
                      <a:pt x="6" y="69"/>
                    </a:lnTo>
                    <a:lnTo>
                      <a:pt x="0" y="66"/>
                    </a:lnTo>
                    <a:lnTo>
                      <a:pt x="0" y="55"/>
                    </a:lnTo>
                    <a:lnTo>
                      <a:pt x="12" y="61"/>
                    </a:lnTo>
                    <a:lnTo>
                      <a:pt x="20" y="63"/>
                    </a:lnTo>
                    <a:lnTo>
                      <a:pt x="26" y="64"/>
                    </a:lnTo>
                    <a:lnTo>
                      <a:pt x="30" y="63"/>
                    </a:lnTo>
                    <a:lnTo>
                      <a:pt x="35" y="63"/>
                    </a:lnTo>
                    <a:lnTo>
                      <a:pt x="40" y="60"/>
                    </a:lnTo>
                    <a:lnTo>
                      <a:pt x="41" y="58"/>
                    </a:lnTo>
                    <a:lnTo>
                      <a:pt x="44" y="52"/>
                    </a:lnTo>
                    <a:lnTo>
                      <a:pt x="43" y="48"/>
                    </a:lnTo>
                    <a:lnTo>
                      <a:pt x="41" y="45"/>
                    </a:lnTo>
                    <a:lnTo>
                      <a:pt x="35" y="41"/>
                    </a:lnTo>
                    <a:lnTo>
                      <a:pt x="27" y="40"/>
                    </a:lnTo>
                    <a:lnTo>
                      <a:pt x="23" y="40"/>
                    </a:lnTo>
                    <a:lnTo>
                      <a:pt x="18" y="38"/>
                    </a:lnTo>
                    <a:lnTo>
                      <a:pt x="12" y="37"/>
                    </a:lnTo>
                    <a:lnTo>
                      <a:pt x="8" y="35"/>
                    </a:lnTo>
                    <a:lnTo>
                      <a:pt x="5" y="32"/>
                    </a:lnTo>
                    <a:lnTo>
                      <a:pt x="3" y="29"/>
                    </a:lnTo>
                    <a:lnTo>
                      <a:pt x="0" y="20"/>
                    </a:lnTo>
                    <a:lnTo>
                      <a:pt x="1" y="14"/>
                    </a:lnTo>
                    <a:lnTo>
                      <a:pt x="3" y="9"/>
                    </a:lnTo>
                    <a:lnTo>
                      <a:pt x="8" y="5"/>
                    </a:lnTo>
                    <a:lnTo>
                      <a:pt x="14" y="2"/>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1" name="Freeform 638"/>
              <p:cNvSpPr>
                <a:spLocks/>
              </p:cNvSpPr>
              <p:nvPr/>
            </p:nvSpPr>
            <p:spPr bwMode="auto">
              <a:xfrm>
                <a:off x="4913206" y="3889857"/>
                <a:ext cx="87659" cy="119084"/>
              </a:xfrm>
              <a:custGeom>
                <a:avLst/>
                <a:gdLst/>
                <a:ahLst/>
                <a:cxnLst>
                  <a:cxn ang="0">
                    <a:pos x="19" y="0"/>
                  </a:cxn>
                  <a:cxn ang="0">
                    <a:pos x="33" y="0"/>
                  </a:cxn>
                  <a:cxn ang="0">
                    <a:pos x="45" y="3"/>
                  </a:cxn>
                  <a:cxn ang="0">
                    <a:pos x="50" y="5"/>
                  </a:cxn>
                  <a:cxn ang="0">
                    <a:pos x="50" y="16"/>
                  </a:cxn>
                  <a:cxn ang="0">
                    <a:pos x="45" y="12"/>
                  </a:cxn>
                  <a:cxn ang="0">
                    <a:pos x="39" y="11"/>
                  </a:cxn>
                  <a:cxn ang="0">
                    <a:pos x="33" y="8"/>
                  </a:cxn>
                  <a:cxn ang="0">
                    <a:pos x="21" y="8"/>
                  </a:cxn>
                  <a:cxn ang="0">
                    <a:pos x="15" y="11"/>
                  </a:cxn>
                  <a:cxn ang="0">
                    <a:pos x="10" y="16"/>
                  </a:cxn>
                  <a:cxn ang="0">
                    <a:pos x="10" y="23"/>
                  </a:cxn>
                  <a:cxn ang="0">
                    <a:pos x="12" y="26"/>
                  </a:cxn>
                  <a:cxn ang="0">
                    <a:pos x="15" y="28"/>
                  </a:cxn>
                  <a:cxn ang="0">
                    <a:pos x="24" y="31"/>
                  </a:cxn>
                  <a:cxn ang="0">
                    <a:pos x="29" y="31"/>
                  </a:cxn>
                  <a:cxn ang="0">
                    <a:pos x="33" y="32"/>
                  </a:cxn>
                  <a:cxn ang="0">
                    <a:pos x="38" y="32"/>
                  </a:cxn>
                  <a:cxn ang="0">
                    <a:pos x="44" y="35"/>
                  </a:cxn>
                  <a:cxn ang="0">
                    <a:pos x="48" y="38"/>
                  </a:cxn>
                  <a:cxn ang="0">
                    <a:pos x="51" y="43"/>
                  </a:cxn>
                  <a:cxn ang="0">
                    <a:pos x="53" y="46"/>
                  </a:cxn>
                  <a:cxn ang="0">
                    <a:pos x="53" y="55"/>
                  </a:cxn>
                  <a:cxn ang="0">
                    <a:pos x="51" y="58"/>
                  </a:cxn>
                  <a:cxn ang="0">
                    <a:pos x="48" y="63"/>
                  </a:cxn>
                  <a:cxn ang="0">
                    <a:pos x="45" y="66"/>
                  </a:cxn>
                  <a:cxn ang="0">
                    <a:pos x="42" y="67"/>
                  </a:cxn>
                  <a:cxn ang="0">
                    <a:pos x="38" y="71"/>
                  </a:cxn>
                  <a:cxn ang="0">
                    <a:pos x="32" y="72"/>
                  </a:cxn>
                  <a:cxn ang="0">
                    <a:pos x="18" y="72"/>
                  </a:cxn>
                  <a:cxn ang="0">
                    <a:pos x="6" y="69"/>
                  </a:cxn>
                  <a:cxn ang="0">
                    <a:pos x="0" y="66"/>
                  </a:cxn>
                  <a:cxn ang="0">
                    <a:pos x="0" y="55"/>
                  </a:cxn>
                  <a:cxn ang="0">
                    <a:pos x="12" y="61"/>
                  </a:cxn>
                  <a:cxn ang="0">
                    <a:pos x="19" y="63"/>
                  </a:cxn>
                  <a:cxn ang="0">
                    <a:pos x="25" y="64"/>
                  </a:cxn>
                  <a:cxn ang="0">
                    <a:pos x="30" y="63"/>
                  </a:cxn>
                  <a:cxn ang="0">
                    <a:pos x="35" y="63"/>
                  </a:cxn>
                  <a:cxn ang="0">
                    <a:pos x="39" y="60"/>
                  </a:cxn>
                  <a:cxn ang="0">
                    <a:pos x="41" y="58"/>
                  </a:cxn>
                  <a:cxn ang="0">
                    <a:pos x="44" y="52"/>
                  </a:cxn>
                  <a:cxn ang="0">
                    <a:pos x="42" y="48"/>
                  </a:cxn>
                  <a:cxn ang="0">
                    <a:pos x="41" y="45"/>
                  </a:cxn>
                  <a:cxn ang="0">
                    <a:pos x="35" y="41"/>
                  </a:cxn>
                  <a:cxn ang="0">
                    <a:pos x="27" y="40"/>
                  </a:cxn>
                  <a:cxn ang="0">
                    <a:pos x="22" y="40"/>
                  </a:cxn>
                  <a:cxn ang="0">
                    <a:pos x="18" y="38"/>
                  </a:cxn>
                  <a:cxn ang="0">
                    <a:pos x="12" y="37"/>
                  </a:cxn>
                  <a:cxn ang="0">
                    <a:pos x="7" y="35"/>
                  </a:cxn>
                  <a:cxn ang="0">
                    <a:pos x="4" y="32"/>
                  </a:cxn>
                  <a:cxn ang="0">
                    <a:pos x="3" y="29"/>
                  </a:cxn>
                  <a:cxn ang="0">
                    <a:pos x="0" y="20"/>
                  </a:cxn>
                  <a:cxn ang="0">
                    <a:pos x="1" y="14"/>
                  </a:cxn>
                  <a:cxn ang="0">
                    <a:pos x="3" y="9"/>
                  </a:cxn>
                  <a:cxn ang="0">
                    <a:pos x="7" y="5"/>
                  </a:cxn>
                  <a:cxn ang="0">
                    <a:pos x="13" y="2"/>
                  </a:cxn>
                  <a:cxn ang="0">
                    <a:pos x="19" y="0"/>
                  </a:cxn>
                </a:cxnLst>
                <a:rect l="0" t="0" r="r" b="b"/>
                <a:pathLst>
                  <a:path w="53" h="72">
                    <a:moveTo>
                      <a:pt x="19" y="0"/>
                    </a:moveTo>
                    <a:lnTo>
                      <a:pt x="33" y="0"/>
                    </a:lnTo>
                    <a:lnTo>
                      <a:pt x="45" y="3"/>
                    </a:lnTo>
                    <a:lnTo>
                      <a:pt x="50" y="5"/>
                    </a:lnTo>
                    <a:lnTo>
                      <a:pt x="50" y="16"/>
                    </a:lnTo>
                    <a:lnTo>
                      <a:pt x="45" y="12"/>
                    </a:lnTo>
                    <a:lnTo>
                      <a:pt x="39" y="11"/>
                    </a:lnTo>
                    <a:lnTo>
                      <a:pt x="33" y="8"/>
                    </a:lnTo>
                    <a:lnTo>
                      <a:pt x="21" y="8"/>
                    </a:lnTo>
                    <a:lnTo>
                      <a:pt x="15" y="11"/>
                    </a:lnTo>
                    <a:lnTo>
                      <a:pt x="10" y="16"/>
                    </a:lnTo>
                    <a:lnTo>
                      <a:pt x="10" y="23"/>
                    </a:lnTo>
                    <a:lnTo>
                      <a:pt x="12" y="26"/>
                    </a:lnTo>
                    <a:lnTo>
                      <a:pt x="15" y="28"/>
                    </a:lnTo>
                    <a:lnTo>
                      <a:pt x="24" y="31"/>
                    </a:lnTo>
                    <a:lnTo>
                      <a:pt x="29" y="31"/>
                    </a:lnTo>
                    <a:lnTo>
                      <a:pt x="33" y="32"/>
                    </a:lnTo>
                    <a:lnTo>
                      <a:pt x="38" y="32"/>
                    </a:lnTo>
                    <a:lnTo>
                      <a:pt x="44" y="35"/>
                    </a:lnTo>
                    <a:lnTo>
                      <a:pt x="48" y="38"/>
                    </a:lnTo>
                    <a:lnTo>
                      <a:pt x="51" y="43"/>
                    </a:lnTo>
                    <a:lnTo>
                      <a:pt x="53" y="46"/>
                    </a:lnTo>
                    <a:lnTo>
                      <a:pt x="53" y="55"/>
                    </a:lnTo>
                    <a:lnTo>
                      <a:pt x="51" y="58"/>
                    </a:lnTo>
                    <a:lnTo>
                      <a:pt x="48" y="63"/>
                    </a:lnTo>
                    <a:lnTo>
                      <a:pt x="45" y="66"/>
                    </a:lnTo>
                    <a:lnTo>
                      <a:pt x="42" y="67"/>
                    </a:lnTo>
                    <a:lnTo>
                      <a:pt x="38" y="71"/>
                    </a:lnTo>
                    <a:lnTo>
                      <a:pt x="32" y="72"/>
                    </a:lnTo>
                    <a:lnTo>
                      <a:pt x="18" y="72"/>
                    </a:lnTo>
                    <a:lnTo>
                      <a:pt x="6" y="69"/>
                    </a:lnTo>
                    <a:lnTo>
                      <a:pt x="0" y="66"/>
                    </a:lnTo>
                    <a:lnTo>
                      <a:pt x="0" y="55"/>
                    </a:lnTo>
                    <a:lnTo>
                      <a:pt x="12" y="61"/>
                    </a:lnTo>
                    <a:lnTo>
                      <a:pt x="19" y="63"/>
                    </a:lnTo>
                    <a:lnTo>
                      <a:pt x="25" y="64"/>
                    </a:lnTo>
                    <a:lnTo>
                      <a:pt x="30" y="63"/>
                    </a:lnTo>
                    <a:lnTo>
                      <a:pt x="35" y="63"/>
                    </a:lnTo>
                    <a:lnTo>
                      <a:pt x="39" y="60"/>
                    </a:lnTo>
                    <a:lnTo>
                      <a:pt x="41" y="58"/>
                    </a:lnTo>
                    <a:lnTo>
                      <a:pt x="44" y="52"/>
                    </a:lnTo>
                    <a:lnTo>
                      <a:pt x="42" y="48"/>
                    </a:lnTo>
                    <a:lnTo>
                      <a:pt x="41" y="45"/>
                    </a:lnTo>
                    <a:lnTo>
                      <a:pt x="35" y="41"/>
                    </a:lnTo>
                    <a:lnTo>
                      <a:pt x="27" y="40"/>
                    </a:lnTo>
                    <a:lnTo>
                      <a:pt x="22" y="40"/>
                    </a:lnTo>
                    <a:lnTo>
                      <a:pt x="18" y="38"/>
                    </a:lnTo>
                    <a:lnTo>
                      <a:pt x="12" y="37"/>
                    </a:lnTo>
                    <a:lnTo>
                      <a:pt x="7" y="35"/>
                    </a:lnTo>
                    <a:lnTo>
                      <a:pt x="4" y="32"/>
                    </a:lnTo>
                    <a:lnTo>
                      <a:pt x="3" y="29"/>
                    </a:lnTo>
                    <a:lnTo>
                      <a:pt x="0" y="20"/>
                    </a:lnTo>
                    <a:lnTo>
                      <a:pt x="1" y="14"/>
                    </a:lnTo>
                    <a:lnTo>
                      <a:pt x="3" y="9"/>
                    </a:lnTo>
                    <a:lnTo>
                      <a:pt x="7" y="5"/>
                    </a:lnTo>
                    <a:lnTo>
                      <a:pt x="13" y="2"/>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83" name="文字方塊 1692"/>
              <p:cNvSpPr txBox="1"/>
              <p:nvPr/>
            </p:nvSpPr>
            <p:spPr>
              <a:xfrm>
                <a:off x="6948264" y="3573016"/>
                <a:ext cx="58862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800" dirty="0" smtClean="0"/>
                  <a:t>D$</a:t>
                </a:r>
                <a:endParaRPr lang="zh-TW" altLang="en-US" sz="2800" dirty="0"/>
              </a:p>
            </p:txBody>
          </p:sp>
          <p:sp>
            <p:nvSpPr>
              <p:cNvPr id="484" name="文字方塊 1693"/>
              <p:cNvSpPr txBox="1"/>
              <p:nvPr/>
            </p:nvSpPr>
            <p:spPr>
              <a:xfrm>
                <a:off x="514424" y="2545740"/>
                <a:ext cx="457176"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800" dirty="0" smtClean="0"/>
                  <a:t>I$</a:t>
                </a:r>
                <a:endParaRPr lang="zh-TW" altLang="en-US" sz="2800" dirty="0"/>
              </a:p>
            </p:txBody>
          </p:sp>
          <p:sp>
            <p:nvSpPr>
              <p:cNvPr id="485" name="文字方塊 1694"/>
              <p:cNvSpPr txBox="1"/>
              <p:nvPr/>
            </p:nvSpPr>
            <p:spPr>
              <a:xfrm>
                <a:off x="1207451" y="3081392"/>
                <a:ext cx="969798" cy="65428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400" dirty="0" smtClean="0"/>
                  <a:t>Register</a:t>
                </a:r>
              </a:p>
              <a:p>
                <a:pPr algn="ctr"/>
                <a:r>
                  <a:rPr lang="en-US" altLang="zh-TW" sz="1400" dirty="0" smtClean="0"/>
                  <a:t>File</a:t>
                </a:r>
                <a:endParaRPr lang="zh-TW" altLang="en-US" sz="1400" dirty="0"/>
              </a:p>
            </p:txBody>
          </p:sp>
          <p:sp>
            <p:nvSpPr>
              <p:cNvPr id="486" name="文字方塊 1695"/>
              <p:cNvSpPr txBox="1"/>
              <p:nvPr/>
            </p:nvSpPr>
            <p:spPr>
              <a:xfrm>
                <a:off x="1207695" y="2442374"/>
                <a:ext cx="922652" cy="38487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400" dirty="0" smtClean="0"/>
                  <a:t>Decode</a:t>
                </a:r>
                <a:endParaRPr lang="zh-TW" altLang="en-US" sz="1400" dirty="0"/>
              </a:p>
            </p:txBody>
          </p:sp>
          <p:sp>
            <p:nvSpPr>
              <p:cNvPr id="487" name="文字方塊 1696"/>
              <p:cNvSpPr txBox="1"/>
              <p:nvPr/>
            </p:nvSpPr>
            <p:spPr>
              <a:xfrm>
                <a:off x="2339752" y="2348880"/>
                <a:ext cx="710009" cy="65428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zh-TW" sz="1400" dirty="0" smtClean="0"/>
                  <a:t>Exec</a:t>
                </a:r>
              </a:p>
              <a:p>
                <a:pPr algn="ctr"/>
                <a:r>
                  <a:rPr lang="en-US" altLang="zh-TW" sz="1400" dirty="0" smtClean="0"/>
                  <a:t>Units</a:t>
                </a:r>
                <a:endParaRPr lang="zh-TW" altLang="en-US" sz="1400" dirty="0"/>
              </a:p>
            </p:txBody>
          </p:sp>
        </p:grpSp>
        <p:sp>
          <p:nvSpPr>
            <p:cNvPr id="8" name="文字方塊 611"/>
            <p:cNvSpPr txBox="1"/>
            <p:nvPr/>
          </p:nvSpPr>
          <p:spPr>
            <a:xfrm>
              <a:off x="4493512" y="5921335"/>
              <a:ext cx="777087" cy="3691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TW" sz="2400" dirty="0" err="1" smtClean="0"/>
                <a:t>DySER</a:t>
              </a:r>
              <a:endParaRPr lang="zh-TW" altLang="en-US" sz="2400" dirty="0"/>
            </a:p>
          </p:txBody>
        </p:sp>
        <p:sp>
          <p:nvSpPr>
            <p:cNvPr id="489" name="TextBox 488"/>
            <p:cNvSpPr txBox="1"/>
            <p:nvPr/>
          </p:nvSpPr>
          <p:spPr>
            <a:xfrm>
              <a:off x="1219200" y="3200400"/>
              <a:ext cx="6858000" cy="369332"/>
            </a:xfrm>
            <a:prstGeom prst="rect">
              <a:avLst/>
            </a:prstGeom>
            <a:noFill/>
          </p:spPr>
          <p:txBody>
            <a:bodyPr wrap="square" rtlCol="0">
              <a:spAutoFit/>
            </a:bodyPr>
            <a:lstStyle/>
            <a:p>
              <a:r>
                <a:rPr lang="en-US" dirty="0" smtClean="0"/>
                <a:t>Fetch   Decode Execute                                                         </a:t>
              </a:r>
              <a:r>
                <a:rPr lang="en-US" dirty="0" err="1" smtClean="0"/>
                <a:t>Mem</a:t>
              </a:r>
              <a:r>
                <a:rPr lang="en-US" dirty="0" smtClean="0"/>
                <a:t>   </a:t>
              </a:r>
              <a:r>
                <a:rPr lang="en-US" dirty="0" err="1" smtClean="0"/>
                <a:t>Wr.Back</a:t>
              </a:r>
              <a:endParaRPr lang="en-US" dirty="0"/>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Multicore</a:t>
            </a:r>
            <a:r>
              <a:rPr lang="en-US" dirty="0" smtClean="0"/>
              <a:t> Solutions</a:t>
            </a:r>
            <a:endParaRPr lang="en-US" dirty="0"/>
          </a:p>
        </p:txBody>
      </p:sp>
      <p:sp>
        <p:nvSpPr>
          <p:cNvPr id="92" name="TextBox 91"/>
          <p:cNvSpPr txBox="1"/>
          <p:nvPr/>
        </p:nvSpPr>
        <p:spPr>
          <a:xfrm>
            <a:off x="5105400" y="1676400"/>
            <a:ext cx="3429000" cy="830997"/>
          </a:xfrm>
          <a:prstGeom prst="rect">
            <a:avLst/>
          </a:prstGeom>
          <a:noFill/>
        </p:spPr>
        <p:txBody>
          <a:bodyPr wrap="square" rtlCol="0">
            <a:spAutoFit/>
          </a:bodyPr>
          <a:lstStyle/>
          <a:p>
            <a:pPr algn="ctr"/>
            <a:r>
              <a:rPr lang="en-US" sz="2400" dirty="0" smtClean="0">
                <a:latin typeface="+mj-lt"/>
              </a:rPr>
              <a:t>Composed/Fused Topologies</a:t>
            </a:r>
            <a:endParaRPr lang="en-US" sz="2400" dirty="0">
              <a:latin typeface="+mj-lt"/>
            </a:endParaRPr>
          </a:p>
        </p:txBody>
      </p:sp>
      <p:grpSp>
        <p:nvGrpSpPr>
          <p:cNvPr id="4" name="Group 1035"/>
          <p:cNvGrpSpPr/>
          <p:nvPr/>
        </p:nvGrpSpPr>
        <p:grpSpPr>
          <a:xfrm>
            <a:off x="5486400" y="2514600"/>
            <a:ext cx="2514598" cy="2286000"/>
            <a:chOff x="629771" y="2057400"/>
            <a:chExt cx="665629" cy="609600"/>
          </a:xfrm>
          <a:effectLst>
            <a:outerShdw blurRad="50800" dist="38100" dir="2700000" algn="tl" rotWithShape="0">
              <a:prstClr val="black">
                <a:alpha val="40000"/>
              </a:prstClr>
            </a:outerShdw>
          </a:effectLst>
        </p:grpSpPr>
        <p:sp>
          <p:nvSpPr>
            <p:cNvPr id="94" name="Rectangle 93"/>
            <p:cNvSpPr/>
            <p:nvPr/>
          </p:nvSpPr>
          <p:spPr>
            <a:xfrm>
              <a:off x="629771" y="2057400"/>
              <a:ext cx="665629" cy="609600"/>
            </a:xfrm>
            <a:prstGeom prst="rect">
              <a:avLst/>
            </a:prstGeom>
            <a:solidFill>
              <a:schemeClr val="accent5"/>
            </a:solidFill>
            <a:ln w="57150">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mj-lt"/>
              </a:endParaRPr>
            </a:p>
          </p:txBody>
        </p:sp>
        <p:sp>
          <p:nvSpPr>
            <p:cNvPr id="95" name="Rectangle 94"/>
            <p:cNvSpPr/>
            <p:nvPr/>
          </p:nvSpPr>
          <p:spPr>
            <a:xfrm>
              <a:off x="685800" y="2133600"/>
              <a:ext cx="152400" cy="152400"/>
            </a:xfrm>
            <a:prstGeom prst="rect">
              <a:avLst/>
            </a:prstGeom>
            <a:solidFill>
              <a:schemeClr val="accent5"/>
            </a:solidFill>
            <a:ln w="5715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96" name="Rectangle 95"/>
            <p:cNvSpPr/>
            <p:nvPr/>
          </p:nvSpPr>
          <p:spPr>
            <a:xfrm>
              <a:off x="914400" y="2133600"/>
              <a:ext cx="152400" cy="152400"/>
            </a:xfrm>
            <a:prstGeom prst="rect">
              <a:avLst/>
            </a:prstGeom>
            <a:solidFill>
              <a:schemeClr val="accent5"/>
            </a:solidFill>
            <a:ln w="5715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97" name="Rectangle 96"/>
            <p:cNvSpPr/>
            <p:nvPr/>
          </p:nvSpPr>
          <p:spPr>
            <a:xfrm>
              <a:off x="1143000" y="2133600"/>
              <a:ext cx="76200" cy="457200"/>
            </a:xfrm>
            <a:prstGeom prst="rect">
              <a:avLst/>
            </a:prstGeom>
            <a:solidFill>
              <a:schemeClr val="accent5"/>
            </a:solidFill>
            <a:ln w="5715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98" name="Rectangle 97"/>
            <p:cNvSpPr/>
            <p:nvPr/>
          </p:nvSpPr>
          <p:spPr>
            <a:xfrm>
              <a:off x="685800" y="2438400"/>
              <a:ext cx="381000" cy="152400"/>
            </a:xfrm>
            <a:prstGeom prst="rect">
              <a:avLst/>
            </a:prstGeom>
            <a:solidFill>
              <a:schemeClr val="accent5"/>
            </a:solidFill>
            <a:ln w="5715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99" name="Straight Connector 98"/>
            <p:cNvCxnSpPr>
              <a:stCxn id="95" idx="2"/>
            </p:cNvCxnSpPr>
            <p:nvPr/>
          </p:nvCxnSpPr>
          <p:spPr>
            <a:xfrm rot="5400000">
              <a:off x="685800" y="2362200"/>
              <a:ext cx="1524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914400" y="2362200"/>
              <a:ext cx="1524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838200" y="2209800"/>
              <a:ext cx="762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0800000">
              <a:off x="838200" y="2133600"/>
              <a:ext cx="762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a:off x="838200" y="2286000"/>
              <a:ext cx="762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a:off x="1066799" y="2514600"/>
              <a:ext cx="762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0800000">
              <a:off x="1066801" y="2209800"/>
              <a:ext cx="762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791"/>
          <p:cNvGrpSpPr/>
          <p:nvPr/>
        </p:nvGrpSpPr>
        <p:grpSpPr>
          <a:xfrm>
            <a:off x="5486400" y="2514600"/>
            <a:ext cx="2514600" cy="2286000"/>
            <a:chOff x="2438400" y="1600200"/>
            <a:chExt cx="2514600" cy="2286000"/>
          </a:xfrm>
          <a:effectLst>
            <a:outerShdw blurRad="50800" dist="38100" dir="2700000" algn="tl" rotWithShape="0">
              <a:prstClr val="black">
                <a:alpha val="40000"/>
              </a:prstClr>
            </a:outerShdw>
          </a:effectLst>
        </p:grpSpPr>
        <p:sp>
          <p:nvSpPr>
            <p:cNvPr id="107" name="Rectangle 106"/>
            <p:cNvSpPr/>
            <p:nvPr/>
          </p:nvSpPr>
          <p:spPr>
            <a:xfrm>
              <a:off x="2438400" y="1600200"/>
              <a:ext cx="2514600" cy="2286000"/>
            </a:xfrm>
            <a:prstGeom prst="rect">
              <a:avLst/>
            </a:prstGeom>
            <a:ln w="508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atin typeface="+mj-lt"/>
              </a:endParaRPr>
            </a:p>
          </p:txBody>
        </p:sp>
        <p:grpSp>
          <p:nvGrpSpPr>
            <p:cNvPr id="6" name="Group 21"/>
            <p:cNvGrpSpPr/>
            <p:nvPr/>
          </p:nvGrpSpPr>
          <p:grpSpPr>
            <a:xfrm>
              <a:off x="2514600" y="1676400"/>
              <a:ext cx="685800" cy="609600"/>
              <a:chOff x="609600" y="2057400"/>
              <a:chExt cx="685800" cy="609600"/>
            </a:xfrm>
          </p:grpSpPr>
          <p:sp>
            <p:nvSpPr>
              <p:cNvPr id="213" name="Rectangle 212"/>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14" name="Rectangle 213"/>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15" name="Rectangle 214"/>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16" name="Rectangle 215"/>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17" name="Rectangle 216"/>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218" name="Straight Connector 217"/>
              <p:cNvCxnSpPr>
                <a:stCxn id="214"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3352800" y="1676400"/>
              <a:ext cx="685800" cy="609600"/>
              <a:chOff x="609600" y="2057400"/>
              <a:chExt cx="685800" cy="609600"/>
            </a:xfrm>
          </p:grpSpPr>
          <p:sp>
            <p:nvSpPr>
              <p:cNvPr id="201" name="Rectangle 200"/>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02" name="Rectangle 201"/>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03" name="Rectangle 202"/>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04" name="Rectangle 203"/>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05" name="Rectangle 204"/>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206" name="Straight Connector 205"/>
              <p:cNvCxnSpPr>
                <a:stCxn id="202"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47"/>
            <p:cNvGrpSpPr/>
            <p:nvPr/>
          </p:nvGrpSpPr>
          <p:grpSpPr>
            <a:xfrm>
              <a:off x="2514600" y="2438400"/>
              <a:ext cx="685800" cy="609600"/>
              <a:chOff x="609600" y="2057400"/>
              <a:chExt cx="685800" cy="609600"/>
            </a:xfrm>
          </p:grpSpPr>
          <p:sp>
            <p:nvSpPr>
              <p:cNvPr id="189" name="Rectangle 188"/>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90" name="Rectangle 189"/>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91" name="Rectangle 190"/>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92" name="Rectangle 191"/>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93" name="Rectangle 192"/>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94" name="Straight Connector 193"/>
              <p:cNvCxnSpPr>
                <a:stCxn id="190"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 name="Group 60"/>
            <p:cNvGrpSpPr/>
            <p:nvPr/>
          </p:nvGrpSpPr>
          <p:grpSpPr>
            <a:xfrm>
              <a:off x="3352800" y="2438400"/>
              <a:ext cx="685800" cy="609600"/>
              <a:chOff x="609600" y="2057400"/>
              <a:chExt cx="685800" cy="609600"/>
            </a:xfrm>
          </p:grpSpPr>
          <p:sp>
            <p:nvSpPr>
              <p:cNvPr id="177" name="Rectangle 176"/>
              <p:cNvSpPr/>
              <p:nvPr/>
            </p:nvSpPr>
            <p:spPr>
              <a:xfrm>
                <a:off x="609600" y="2057400"/>
                <a:ext cx="685800" cy="6096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78" name="Rectangle 177"/>
              <p:cNvSpPr/>
              <p:nvPr/>
            </p:nvSpPr>
            <p:spPr>
              <a:xfrm>
                <a:off x="685800" y="2133600"/>
                <a:ext cx="1524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79" name="Rectangle 178"/>
              <p:cNvSpPr/>
              <p:nvPr/>
            </p:nvSpPr>
            <p:spPr>
              <a:xfrm>
                <a:off x="914400" y="2133600"/>
                <a:ext cx="1524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80" name="Rectangle 179"/>
              <p:cNvSpPr/>
              <p:nvPr/>
            </p:nvSpPr>
            <p:spPr>
              <a:xfrm>
                <a:off x="1143000" y="2133600"/>
                <a:ext cx="76200" cy="4572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81" name="Rectangle 180"/>
              <p:cNvSpPr/>
              <p:nvPr/>
            </p:nvSpPr>
            <p:spPr>
              <a:xfrm>
                <a:off x="685800" y="2438400"/>
                <a:ext cx="3810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82" name="Straight Connector 181"/>
              <p:cNvCxnSpPr>
                <a:stCxn id="178"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 name="Group 73"/>
            <p:cNvGrpSpPr/>
            <p:nvPr/>
          </p:nvGrpSpPr>
          <p:grpSpPr>
            <a:xfrm>
              <a:off x="4191000" y="1676400"/>
              <a:ext cx="685800" cy="609600"/>
              <a:chOff x="609600" y="2057400"/>
              <a:chExt cx="685800" cy="609600"/>
            </a:xfrm>
          </p:grpSpPr>
          <p:sp>
            <p:nvSpPr>
              <p:cNvPr id="165" name="Rectangle 164"/>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66" name="Rectangle 165"/>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67" name="Rectangle 166"/>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68" name="Rectangle 167"/>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69" name="Rectangle 168"/>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70" name="Straight Connector 169"/>
              <p:cNvCxnSpPr>
                <a:stCxn id="166"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Group 86"/>
            <p:cNvGrpSpPr/>
            <p:nvPr/>
          </p:nvGrpSpPr>
          <p:grpSpPr>
            <a:xfrm>
              <a:off x="4191000" y="2438400"/>
              <a:ext cx="685800" cy="609600"/>
              <a:chOff x="609600" y="2057400"/>
              <a:chExt cx="685800" cy="609600"/>
            </a:xfrm>
          </p:grpSpPr>
          <p:sp>
            <p:nvSpPr>
              <p:cNvPr id="153" name="Rectangle 152"/>
              <p:cNvSpPr/>
              <p:nvPr/>
            </p:nvSpPr>
            <p:spPr>
              <a:xfrm>
                <a:off x="609600" y="2057400"/>
                <a:ext cx="685800" cy="6096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54" name="Rectangle 153"/>
              <p:cNvSpPr/>
              <p:nvPr/>
            </p:nvSpPr>
            <p:spPr>
              <a:xfrm>
                <a:off x="685800" y="2133600"/>
                <a:ext cx="1524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55" name="Rectangle 154"/>
              <p:cNvSpPr/>
              <p:nvPr/>
            </p:nvSpPr>
            <p:spPr>
              <a:xfrm>
                <a:off x="914400" y="2133600"/>
                <a:ext cx="1524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56" name="Rectangle 155"/>
              <p:cNvSpPr/>
              <p:nvPr/>
            </p:nvSpPr>
            <p:spPr>
              <a:xfrm>
                <a:off x="1143000" y="2133600"/>
                <a:ext cx="76200" cy="4572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57" name="Rectangle 156"/>
              <p:cNvSpPr/>
              <p:nvPr/>
            </p:nvSpPr>
            <p:spPr>
              <a:xfrm>
                <a:off x="685800" y="2438400"/>
                <a:ext cx="381000" cy="152400"/>
              </a:xfrm>
              <a:prstGeom prst="rect">
                <a:avLst/>
              </a:prstGeom>
              <a:solidFill>
                <a:schemeClr val="accent5"/>
              </a:solidFill>
              <a:ln>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58" name="Straight Connector 157"/>
              <p:cNvCxnSpPr>
                <a:stCxn id="154"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 name="Group 99"/>
            <p:cNvGrpSpPr/>
            <p:nvPr/>
          </p:nvGrpSpPr>
          <p:grpSpPr>
            <a:xfrm>
              <a:off x="4191000" y="3200400"/>
              <a:ext cx="685800" cy="609600"/>
              <a:chOff x="609600" y="2057400"/>
              <a:chExt cx="685800" cy="609600"/>
            </a:xfrm>
          </p:grpSpPr>
          <p:sp>
            <p:nvSpPr>
              <p:cNvPr id="141" name="Rectangle 140"/>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42" name="Rectangle 141"/>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43" name="Rectangle 142"/>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44" name="Rectangle 143"/>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45" name="Rectangle 144"/>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46" name="Straight Connector 145"/>
              <p:cNvCxnSpPr>
                <a:stCxn id="142"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12"/>
            <p:cNvGrpSpPr/>
            <p:nvPr/>
          </p:nvGrpSpPr>
          <p:grpSpPr>
            <a:xfrm>
              <a:off x="3352800" y="3200400"/>
              <a:ext cx="685800" cy="609600"/>
              <a:chOff x="609600" y="2057400"/>
              <a:chExt cx="685800" cy="609600"/>
            </a:xfrm>
          </p:grpSpPr>
          <p:sp>
            <p:nvSpPr>
              <p:cNvPr id="129" name="Rectangle 128"/>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30" name="Rectangle 129"/>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31" name="Rectangle 130"/>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32" name="Rectangle 131"/>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33" name="Rectangle 132"/>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34" name="Straight Connector 133"/>
              <p:cNvCxnSpPr>
                <a:stCxn id="130"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 125"/>
            <p:cNvGrpSpPr/>
            <p:nvPr/>
          </p:nvGrpSpPr>
          <p:grpSpPr>
            <a:xfrm>
              <a:off x="2514600" y="3200400"/>
              <a:ext cx="685800" cy="609600"/>
              <a:chOff x="609600" y="2057400"/>
              <a:chExt cx="685800" cy="609600"/>
            </a:xfrm>
          </p:grpSpPr>
          <p:sp>
            <p:nvSpPr>
              <p:cNvPr id="117" name="Rectangle 116"/>
              <p:cNvSpPr/>
              <p:nvPr/>
            </p:nvSpPr>
            <p:spPr>
              <a:xfrm>
                <a:off x="609600" y="2057400"/>
                <a:ext cx="685800" cy="6096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18" name="Rectangle 117"/>
              <p:cNvSpPr/>
              <p:nvPr/>
            </p:nvSpPr>
            <p:spPr>
              <a:xfrm>
                <a:off x="6858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19" name="Rectangle 118"/>
              <p:cNvSpPr/>
              <p:nvPr/>
            </p:nvSpPr>
            <p:spPr>
              <a:xfrm>
                <a:off x="914400" y="2133600"/>
                <a:ext cx="1524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20" name="Rectangle 119"/>
              <p:cNvSpPr/>
              <p:nvPr/>
            </p:nvSpPr>
            <p:spPr>
              <a:xfrm>
                <a:off x="1143000" y="2133600"/>
                <a:ext cx="76200" cy="4572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21" name="Rectangle 120"/>
              <p:cNvSpPr/>
              <p:nvPr/>
            </p:nvSpPr>
            <p:spPr>
              <a:xfrm>
                <a:off x="685800" y="2438400"/>
                <a:ext cx="381000" cy="152400"/>
              </a:xfrm>
              <a:prstGeom prst="rect">
                <a:avLst/>
              </a:prstGeom>
              <a:solidFill>
                <a:schemeClr val="accent5"/>
              </a:solidFill>
              <a:ln w="12700">
                <a:solidFill>
                  <a:schemeClr val="accent2"/>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cxnSp>
            <p:nvCxnSpPr>
              <p:cNvPr id="122" name="Straight Connector 121"/>
              <p:cNvCxnSpPr>
                <a:stCxn id="118" idx="2"/>
              </p:cNvCxnSpPr>
              <p:nvPr/>
            </p:nvCxnSpPr>
            <p:spPr>
              <a:xfrm rot="5400000">
                <a:off x="6858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914400" y="2362200"/>
                <a:ext cx="152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0800000">
                <a:off x="838200"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838200" y="2133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0800000">
                <a:off x="838200" y="22860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0800000">
                <a:off x="1066799" y="25146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0800000">
                <a:off x="1066801" y="2209800"/>
                <a:ext cx="76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25" name="TextBox 224"/>
          <p:cNvSpPr txBox="1"/>
          <p:nvPr/>
        </p:nvSpPr>
        <p:spPr>
          <a:xfrm>
            <a:off x="5410200" y="5867400"/>
            <a:ext cx="3733800" cy="369332"/>
          </a:xfrm>
          <a:prstGeom prst="rect">
            <a:avLst/>
          </a:prstGeom>
          <a:noFill/>
        </p:spPr>
        <p:txBody>
          <a:bodyPr wrap="square" rtlCol="0">
            <a:spAutoFit/>
          </a:bodyPr>
          <a:lstStyle/>
          <a:p>
            <a:r>
              <a:rPr lang="en-US" dirty="0" smtClean="0">
                <a:latin typeface="+mj-lt"/>
              </a:rPr>
              <a:t>[</a:t>
            </a:r>
            <a:r>
              <a:rPr lang="en-US" dirty="0" err="1" smtClean="0">
                <a:latin typeface="+mj-lt"/>
              </a:rPr>
              <a:t>Ipek</a:t>
            </a:r>
            <a:r>
              <a:rPr lang="en-US" dirty="0" smtClean="0">
                <a:latin typeface="+mj-lt"/>
              </a:rPr>
              <a:t> et al (2007), Kim et al (2007)]</a:t>
            </a:r>
            <a:endParaRPr lang="en-US" dirty="0">
              <a:latin typeface="+mj-lt"/>
            </a:endParaRPr>
          </a:p>
        </p:txBody>
      </p:sp>
      <p:graphicFrame>
        <p:nvGraphicFramePr>
          <p:cNvPr id="226" name="Chart 225"/>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7" name="Chart 226"/>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228" name="TextBox 227"/>
          <p:cNvSpPr txBox="1"/>
          <p:nvPr/>
        </p:nvSpPr>
        <p:spPr>
          <a:xfrm>
            <a:off x="3657600" y="4267200"/>
            <a:ext cx="1752600" cy="369332"/>
          </a:xfrm>
          <a:prstGeom prst="rect">
            <a:avLst/>
          </a:prstGeom>
          <a:noFill/>
        </p:spPr>
        <p:txBody>
          <a:bodyPr wrap="square" rtlCol="0">
            <a:spAutoFit/>
          </a:bodyPr>
          <a:lstStyle/>
          <a:p>
            <a:pPr algn="ctr"/>
            <a:r>
              <a:rPr lang="en-US" dirty="0" smtClean="0">
                <a:latin typeface="+mj-lt"/>
              </a:rPr>
              <a:t>3.7x</a:t>
            </a:r>
            <a:endParaRPr lang="en-US" dirty="0">
              <a:latin typeface="+mj-lt"/>
            </a:endParaRPr>
          </a:p>
        </p:txBody>
      </p:sp>
      <p:sp>
        <p:nvSpPr>
          <p:cNvPr id="230" name="Footer Placeholder 229"/>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5"/>
                                        </p:tgtEl>
                                        <p:attrNameLst>
                                          <p:attrName>style.opacity</p:attrName>
                                        </p:attrNameLst>
                                      </p:cBhvr>
                                      <p:to>
                                        <p:strVal val="0.15"/>
                                      </p:to>
                                    </p:set>
                                    <p:animEffect filter="image" prLst="opacity: 0.15">
                                      <p:cBhvr rctx="IE">
                                        <p:cTn id="17" dur="indefinite"/>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27"/>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25" grpId="0"/>
      <p:bldGraphic spid="227" grpId="0">
        <p:bldAsOne/>
      </p:bldGraphic>
      <p:bldP spid="22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Multicore</a:t>
            </a:r>
            <a:r>
              <a:rPr lang="en-US" dirty="0" smtClean="0"/>
              <a:t> Solutions</a:t>
            </a:r>
            <a:endParaRPr lang="en-US" dirty="0"/>
          </a:p>
        </p:txBody>
      </p:sp>
      <p:sp>
        <p:nvSpPr>
          <p:cNvPr id="92" name="TextBox 91"/>
          <p:cNvSpPr txBox="1"/>
          <p:nvPr/>
        </p:nvSpPr>
        <p:spPr>
          <a:xfrm>
            <a:off x="5105400" y="1828800"/>
            <a:ext cx="3429000" cy="461665"/>
          </a:xfrm>
          <a:prstGeom prst="rect">
            <a:avLst/>
          </a:prstGeom>
          <a:noFill/>
        </p:spPr>
        <p:txBody>
          <a:bodyPr wrap="square" rtlCol="0">
            <a:spAutoFit/>
          </a:bodyPr>
          <a:lstStyle/>
          <a:p>
            <a:pPr algn="ctr"/>
            <a:r>
              <a:rPr lang="en-US" sz="2400" dirty="0" smtClean="0">
                <a:latin typeface="+mj-lt"/>
              </a:rPr>
              <a:t>GPU-Style Cores</a:t>
            </a:r>
            <a:endParaRPr lang="en-US" sz="2400" dirty="0">
              <a:latin typeface="+mj-lt"/>
            </a:endParaRPr>
          </a:p>
        </p:txBody>
      </p:sp>
      <p:grpSp>
        <p:nvGrpSpPr>
          <p:cNvPr id="4" name="Group 959"/>
          <p:cNvGrpSpPr/>
          <p:nvPr/>
        </p:nvGrpSpPr>
        <p:grpSpPr>
          <a:xfrm>
            <a:off x="6794500" y="3200400"/>
            <a:ext cx="457200" cy="457200"/>
            <a:chOff x="7848600" y="533400"/>
            <a:chExt cx="457200" cy="457200"/>
          </a:xfrm>
        </p:grpSpPr>
        <p:sp>
          <p:nvSpPr>
            <p:cNvPr id="226" name="Freeform 225"/>
            <p:cNvSpPr/>
            <p:nvPr/>
          </p:nvSpPr>
          <p:spPr>
            <a:xfrm>
              <a:off x="80137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27" name="Freeform 226"/>
            <p:cNvSpPr/>
            <p:nvPr/>
          </p:nvSpPr>
          <p:spPr>
            <a:xfrm>
              <a:off x="8166100" y="5588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28" name="Freeform 227"/>
            <p:cNvSpPr/>
            <p:nvPr/>
          </p:nvSpPr>
          <p:spPr>
            <a:xfrm>
              <a:off x="78486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5" name="Group 947"/>
          <p:cNvGrpSpPr/>
          <p:nvPr/>
        </p:nvGrpSpPr>
        <p:grpSpPr>
          <a:xfrm>
            <a:off x="7327900" y="3429000"/>
            <a:ext cx="457200" cy="457200"/>
            <a:chOff x="7848600" y="533400"/>
            <a:chExt cx="457200" cy="457200"/>
          </a:xfrm>
        </p:grpSpPr>
        <p:sp>
          <p:nvSpPr>
            <p:cNvPr id="230" name="Freeform 229"/>
            <p:cNvSpPr/>
            <p:nvPr/>
          </p:nvSpPr>
          <p:spPr>
            <a:xfrm>
              <a:off x="80137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31" name="Freeform 230"/>
            <p:cNvSpPr/>
            <p:nvPr/>
          </p:nvSpPr>
          <p:spPr>
            <a:xfrm>
              <a:off x="8166100" y="5588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32" name="Freeform 231"/>
            <p:cNvSpPr/>
            <p:nvPr/>
          </p:nvSpPr>
          <p:spPr>
            <a:xfrm>
              <a:off x="78486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6" name="Group 951"/>
          <p:cNvGrpSpPr/>
          <p:nvPr/>
        </p:nvGrpSpPr>
        <p:grpSpPr>
          <a:xfrm>
            <a:off x="7861300" y="2895600"/>
            <a:ext cx="292100" cy="1193800"/>
            <a:chOff x="9448800" y="381000"/>
            <a:chExt cx="292100" cy="1193800"/>
          </a:xfrm>
        </p:grpSpPr>
        <p:sp>
          <p:nvSpPr>
            <p:cNvPr id="234" name="Freeform 233"/>
            <p:cNvSpPr/>
            <p:nvPr/>
          </p:nvSpPr>
          <p:spPr>
            <a:xfrm>
              <a:off x="9601200" y="3810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35" name="Freeform 234"/>
            <p:cNvSpPr/>
            <p:nvPr/>
          </p:nvSpPr>
          <p:spPr>
            <a:xfrm>
              <a:off x="9448800" y="11430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7" name="Group 955"/>
          <p:cNvGrpSpPr/>
          <p:nvPr/>
        </p:nvGrpSpPr>
        <p:grpSpPr>
          <a:xfrm>
            <a:off x="6565900" y="3505200"/>
            <a:ext cx="304800" cy="431800"/>
            <a:chOff x="7848600" y="533400"/>
            <a:chExt cx="304800" cy="431800"/>
          </a:xfrm>
        </p:grpSpPr>
        <p:sp>
          <p:nvSpPr>
            <p:cNvPr id="237" name="Freeform 236"/>
            <p:cNvSpPr/>
            <p:nvPr/>
          </p:nvSpPr>
          <p:spPr>
            <a:xfrm>
              <a:off x="80137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38" name="Freeform 237"/>
            <p:cNvSpPr/>
            <p:nvPr/>
          </p:nvSpPr>
          <p:spPr>
            <a:xfrm>
              <a:off x="78486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8" name="Group 963"/>
          <p:cNvGrpSpPr/>
          <p:nvPr/>
        </p:nvGrpSpPr>
        <p:grpSpPr>
          <a:xfrm>
            <a:off x="6946900" y="3505200"/>
            <a:ext cx="457200" cy="584200"/>
            <a:chOff x="7848600" y="533400"/>
            <a:chExt cx="457200" cy="584200"/>
          </a:xfrm>
        </p:grpSpPr>
        <p:sp>
          <p:nvSpPr>
            <p:cNvPr id="240" name="Freeform 239"/>
            <p:cNvSpPr/>
            <p:nvPr/>
          </p:nvSpPr>
          <p:spPr>
            <a:xfrm>
              <a:off x="80137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41" name="Freeform 240"/>
            <p:cNvSpPr/>
            <p:nvPr/>
          </p:nvSpPr>
          <p:spPr>
            <a:xfrm>
              <a:off x="8166100" y="5588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42" name="Freeform 241"/>
            <p:cNvSpPr/>
            <p:nvPr/>
          </p:nvSpPr>
          <p:spPr>
            <a:xfrm>
              <a:off x="7848600" y="6858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9" name="Group 967"/>
          <p:cNvGrpSpPr/>
          <p:nvPr/>
        </p:nvGrpSpPr>
        <p:grpSpPr>
          <a:xfrm>
            <a:off x="6718300" y="2971800"/>
            <a:ext cx="1435100" cy="812800"/>
            <a:chOff x="7924800" y="609600"/>
            <a:chExt cx="1435100" cy="812800"/>
          </a:xfrm>
        </p:grpSpPr>
        <p:sp>
          <p:nvSpPr>
            <p:cNvPr id="244" name="Freeform 243"/>
            <p:cNvSpPr/>
            <p:nvPr/>
          </p:nvSpPr>
          <p:spPr>
            <a:xfrm>
              <a:off x="9220200" y="9906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45" name="Freeform 244"/>
            <p:cNvSpPr/>
            <p:nvPr/>
          </p:nvSpPr>
          <p:spPr>
            <a:xfrm>
              <a:off x="8229600" y="7620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46" name="Freeform 245"/>
            <p:cNvSpPr/>
            <p:nvPr/>
          </p:nvSpPr>
          <p:spPr>
            <a:xfrm>
              <a:off x="7924800" y="6096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grpSp>
        <p:nvGrpSpPr>
          <p:cNvPr id="10" name="Group 971"/>
          <p:cNvGrpSpPr/>
          <p:nvPr/>
        </p:nvGrpSpPr>
        <p:grpSpPr>
          <a:xfrm>
            <a:off x="7175500" y="2971800"/>
            <a:ext cx="457200" cy="457200"/>
            <a:chOff x="7848600" y="533400"/>
            <a:chExt cx="457200" cy="457200"/>
          </a:xfrm>
        </p:grpSpPr>
        <p:sp>
          <p:nvSpPr>
            <p:cNvPr id="248" name="Freeform 247"/>
            <p:cNvSpPr/>
            <p:nvPr/>
          </p:nvSpPr>
          <p:spPr>
            <a:xfrm>
              <a:off x="80137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49" name="Freeform 248"/>
            <p:cNvSpPr/>
            <p:nvPr/>
          </p:nvSpPr>
          <p:spPr>
            <a:xfrm>
              <a:off x="8166100" y="5588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sp>
          <p:nvSpPr>
            <p:cNvPr id="250" name="Freeform 249"/>
            <p:cNvSpPr/>
            <p:nvPr/>
          </p:nvSpPr>
          <p:spPr>
            <a:xfrm>
              <a:off x="7848600" y="5334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grpSp>
      <p:sp>
        <p:nvSpPr>
          <p:cNvPr id="251" name="Freeform 250"/>
          <p:cNvSpPr/>
          <p:nvPr/>
        </p:nvSpPr>
        <p:spPr>
          <a:xfrm>
            <a:off x="7785100" y="3048000"/>
            <a:ext cx="139700" cy="431800"/>
          </a:xfrm>
          <a:custGeom>
            <a:avLst/>
            <a:gdLst>
              <a:gd name="connsiteX0" fmla="*/ 0 w 139700"/>
              <a:gd name="connsiteY0" fmla="*/ 0 h 431800"/>
              <a:gd name="connsiteX1" fmla="*/ 127000 w 139700"/>
              <a:gd name="connsiteY1" fmla="*/ 127000 h 431800"/>
              <a:gd name="connsiteX2" fmla="*/ 12700 w 139700"/>
              <a:gd name="connsiteY2" fmla="*/ 279400 h 431800"/>
              <a:gd name="connsiteX3" fmla="*/ 139700 w 139700"/>
              <a:gd name="connsiteY3" fmla="*/ 431800 h 431800"/>
            </a:gdLst>
            <a:ahLst/>
            <a:cxnLst>
              <a:cxn ang="0">
                <a:pos x="connsiteX0" y="connsiteY0"/>
              </a:cxn>
              <a:cxn ang="0">
                <a:pos x="connsiteX1" y="connsiteY1"/>
              </a:cxn>
              <a:cxn ang="0">
                <a:pos x="connsiteX2" y="connsiteY2"/>
              </a:cxn>
              <a:cxn ang="0">
                <a:pos x="connsiteX3" y="connsiteY3"/>
              </a:cxn>
            </a:cxnLst>
            <a:rect l="l" t="t" r="r" b="b"/>
            <a:pathLst>
              <a:path w="139700" h="431800">
                <a:moveTo>
                  <a:pt x="0" y="0"/>
                </a:moveTo>
                <a:cubicBezTo>
                  <a:pt x="62441" y="40216"/>
                  <a:pt x="124883" y="80433"/>
                  <a:pt x="127000" y="127000"/>
                </a:cubicBezTo>
                <a:cubicBezTo>
                  <a:pt x="129117" y="173567"/>
                  <a:pt x="10583" y="228600"/>
                  <a:pt x="12700" y="279400"/>
                </a:cubicBezTo>
                <a:cubicBezTo>
                  <a:pt x="14817" y="330200"/>
                  <a:pt x="77258" y="381000"/>
                  <a:pt x="139700" y="431800"/>
                </a:cubicBezTo>
              </a:path>
            </a:pathLst>
          </a:custGeom>
          <a:ln>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latin typeface="+mj-lt"/>
            </a:endParaRPr>
          </a:p>
        </p:txBody>
      </p:sp>
      <p:pic>
        <p:nvPicPr>
          <p:cNvPr id="252" name="Picture 4" descr="http://www.pchardwarecentral.com/images/gpu.jpg"/>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5194300" y="3124200"/>
            <a:ext cx="2895600" cy="2308655"/>
          </a:xfrm>
          <a:prstGeom prst="rect">
            <a:avLst/>
          </a:prstGeom>
          <a:noFill/>
        </p:spPr>
      </p:pic>
      <p:graphicFrame>
        <p:nvGraphicFramePr>
          <p:cNvPr id="38" name="Chart 37"/>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p:cNvGraphicFramePr/>
          <p:nvPr/>
        </p:nvGraphicFramePr>
        <p:xfrm>
          <a:off x="381000" y="1676400"/>
          <a:ext cx="4419600" cy="4191000"/>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Box 39"/>
          <p:cNvSpPr txBox="1"/>
          <p:nvPr/>
        </p:nvSpPr>
        <p:spPr>
          <a:xfrm>
            <a:off x="3657600" y="4267200"/>
            <a:ext cx="1752600" cy="369332"/>
          </a:xfrm>
          <a:prstGeom prst="rect">
            <a:avLst/>
          </a:prstGeom>
          <a:noFill/>
        </p:spPr>
        <p:txBody>
          <a:bodyPr wrap="square" rtlCol="0">
            <a:spAutoFit/>
          </a:bodyPr>
          <a:lstStyle/>
          <a:p>
            <a:pPr algn="ctr"/>
            <a:r>
              <a:rPr lang="en-US" dirty="0" smtClean="0">
                <a:latin typeface="+mj-lt"/>
              </a:rPr>
              <a:t>2.7x</a:t>
            </a:r>
            <a:endParaRPr lang="en-US" dirty="0">
              <a:latin typeface="+mj-lt"/>
            </a:endParaRPr>
          </a:p>
        </p:txBody>
      </p:sp>
      <p:sp>
        <p:nvSpPr>
          <p:cNvPr id="37" name="Footer Placeholder 3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51" grpId="0" animBg="1"/>
      <p:bldGraphic spid="39" grpId="0">
        <p:bldAsOne/>
      </p:bldGraphic>
      <p:bldP spid="4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990600" y="2445603"/>
            <a:ext cx="7249036" cy="830997"/>
          </a:xfrm>
          <a:prstGeom prst="rect">
            <a:avLst/>
          </a:prstGeom>
          <a:noFill/>
        </p:spPr>
        <p:txBody>
          <a:bodyPr wrap="square" rtlCol="0">
            <a:spAutoFit/>
          </a:bodyPr>
          <a:lstStyle/>
          <a:p>
            <a:pPr algn="ctr"/>
            <a:r>
              <a:rPr lang="en-US" sz="2400" b="1" dirty="0" smtClean="0"/>
              <a:t>Homogenous Relax</a:t>
            </a:r>
          </a:p>
          <a:p>
            <a:pPr algn="ctr"/>
            <a:r>
              <a:rPr lang="en-US" sz="2400" dirty="0" smtClean="0"/>
              <a:t>All cores with no hardware recovery support</a:t>
            </a:r>
            <a:endParaRPr lang="en-US" sz="3200" dirty="0" smtClean="0"/>
          </a:p>
        </p:txBody>
      </p:sp>
      <p:grpSp>
        <p:nvGrpSpPr>
          <p:cNvPr id="3" name="Group 90"/>
          <p:cNvGrpSpPr/>
          <p:nvPr/>
        </p:nvGrpSpPr>
        <p:grpSpPr>
          <a:xfrm>
            <a:off x="3828991" y="4495800"/>
            <a:ext cx="1359568" cy="1371600"/>
            <a:chOff x="9331032" y="4544291"/>
            <a:chExt cx="1359568" cy="1371600"/>
          </a:xfrm>
        </p:grpSpPr>
        <p:sp>
          <p:nvSpPr>
            <p:cNvPr id="40" name="Rectangle 39"/>
            <p:cNvSpPr/>
            <p:nvPr/>
          </p:nvSpPr>
          <p:spPr>
            <a:xfrm>
              <a:off x="9331032" y="4544291"/>
              <a:ext cx="1359568" cy="13716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9435614" y="4649799"/>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9749361" y="4649799"/>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p:cNvSpPr/>
            <p:nvPr/>
          </p:nvSpPr>
          <p:spPr>
            <a:xfrm>
              <a:off x="10063107" y="4649799"/>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10376854" y="4649799"/>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p:cNvSpPr/>
            <p:nvPr/>
          </p:nvSpPr>
          <p:spPr>
            <a:xfrm>
              <a:off x="9435614" y="4966322"/>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p:cNvSpPr/>
            <p:nvPr/>
          </p:nvSpPr>
          <p:spPr>
            <a:xfrm>
              <a:off x="9749361" y="4966322"/>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ectangle 48"/>
            <p:cNvSpPr/>
            <p:nvPr/>
          </p:nvSpPr>
          <p:spPr>
            <a:xfrm>
              <a:off x="10063107" y="4966322"/>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p:cNvSpPr/>
            <p:nvPr/>
          </p:nvSpPr>
          <p:spPr>
            <a:xfrm>
              <a:off x="10376854" y="4966322"/>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p:cNvSpPr/>
            <p:nvPr/>
          </p:nvSpPr>
          <p:spPr>
            <a:xfrm>
              <a:off x="9435614" y="5282845"/>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9749361" y="5282845"/>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p:cNvSpPr/>
            <p:nvPr/>
          </p:nvSpPr>
          <p:spPr>
            <a:xfrm>
              <a:off x="10063107" y="5282845"/>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53"/>
            <p:cNvSpPr/>
            <p:nvPr/>
          </p:nvSpPr>
          <p:spPr>
            <a:xfrm>
              <a:off x="10376854" y="5282845"/>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ectangle 54"/>
            <p:cNvSpPr/>
            <p:nvPr/>
          </p:nvSpPr>
          <p:spPr>
            <a:xfrm>
              <a:off x="9435614" y="5599368"/>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ectangle 55"/>
            <p:cNvSpPr/>
            <p:nvPr/>
          </p:nvSpPr>
          <p:spPr>
            <a:xfrm>
              <a:off x="9749361" y="5599368"/>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ectangle 56"/>
            <p:cNvSpPr/>
            <p:nvPr/>
          </p:nvSpPr>
          <p:spPr>
            <a:xfrm>
              <a:off x="10063107" y="5599368"/>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p:cNvSpPr/>
            <p:nvPr/>
          </p:nvSpPr>
          <p:spPr>
            <a:xfrm>
              <a:off x="10376854" y="5599368"/>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 name="Group 91"/>
          <p:cNvGrpSpPr/>
          <p:nvPr/>
        </p:nvGrpSpPr>
        <p:grpSpPr>
          <a:xfrm>
            <a:off x="3933573" y="4601318"/>
            <a:ext cx="1150404" cy="1160584"/>
            <a:chOff x="9449469" y="2820999"/>
            <a:chExt cx="1150404" cy="1160584"/>
          </a:xfrm>
        </p:grpSpPr>
        <p:sp>
          <p:nvSpPr>
            <p:cNvPr id="75" name="Rectangle 74"/>
            <p:cNvSpPr/>
            <p:nvPr/>
          </p:nvSpPr>
          <p:spPr>
            <a:xfrm>
              <a:off x="9449469" y="2820999"/>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ectangle 75"/>
            <p:cNvSpPr/>
            <p:nvPr/>
          </p:nvSpPr>
          <p:spPr>
            <a:xfrm>
              <a:off x="9763216" y="2820999"/>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Rectangle 76"/>
            <p:cNvSpPr/>
            <p:nvPr/>
          </p:nvSpPr>
          <p:spPr>
            <a:xfrm>
              <a:off x="10076962" y="2820999"/>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Rectangle 77"/>
            <p:cNvSpPr/>
            <p:nvPr/>
          </p:nvSpPr>
          <p:spPr>
            <a:xfrm>
              <a:off x="10390709" y="2820999"/>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78"/>
            <p:cNvSpPr/>
            <p:nvPr/>
          </p:nvSpPr>
          <p:spPr>
            <a:xfrm>
              <a:off x="9449469" y="3137522"/>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9763216" y="3137522"/>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80"/>
            <p:cNvSpPr/>
            <p:nvPr/>
          </p:nvSpPr>
          <p:spPr>
            <a:xfrm>
              <a:off x="10076962" y="3137522"/>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81"/>
            <p:cNvSpPr/>
            <p:nvPr/>
          </p:nvSpPr>
          <p:spPr>
            <a:xfrm>
              <a:off x="10390709" y="3137522"/>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tangle 82"/>
            <p:cNvSpPr/>
            <p:nvPr/>
          </p:nvSpPr>
          <p:spPr>
            <a:xfrm>
              <a:off x="9449469" y="3454045"/>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Rectangle 83"/>
            <p:cNvSpPr/>
            <p:nvPr/>
          </p:nvSpPr>
          <p:spPr>
            <a:xfrm>
              <a:off x="9763216" y="3454045"/>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ectangle 84"/>
            <p:cNvSpPr/>
            <p:nvPr/>
          </p:nvSpPr>
          <p:spPr>
            <a:xfrm>
              <a:off x="10076962" y="3454045"/>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ectangle 85"/>
            <p:cNvSpPr/>
            <p:nvPr/>
          </p:nvSpPr>
          <p:spPr>
            <a:xfrm>
              <a:off x="10390709" y="3454045"/>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Rectangle 86"/>
            <p:cNvSpPr/>
            <p:nvPr/>
          </p:nvSpPr>
          <p:spPr>
            <a:xfrm>
              <a:off x="9449469" y="3770568"/>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ectangle 87"/>
            <p:cNvSpPr/>
            <p:nvPr/>
          </p:nvSpPr>
          <p:spPr>
            <a:xfrm>
              <a:off x="9763216" y="3770568"/>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Rectangle 88"/>
            <p:cNvSpPr/>
            <p:nvPr/>
          </p:nvSpPr>
          <p:spPr>
            <a:xfrm>
              <a:off x="10076962" y="3770568"/>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ectangle 89"/>
            <p:cNvSpPr/>
            <p:nvPr/>
          </p:nvSpPr>
          <p:spPr>
            <a:xfrm>
              <a:off x="10390709" y="3770568"/>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24"/>
          <p:cNvGrpSpPr/>
          <p:nvPr/>
        </p:nvGrpSpPr>
        <p:grpSpPr>
          <a:xfrm>
            <a:off x="3820056" y="4488873"/>
            <a:ext cx="1359568" cy="1371600"/>
            <a:chOff x="1163978" y="3159369"/>
            <a:chExt cx="1359568" cy="1371600"/>
          </a:xfrm>
        </p:grpSpPr>
        <p:sp>
          <p:nvSpPr>
            <p:cNvPr id="8" name="Rectangle 7"/>
            <p:cNvSpPr/>
            <p:nvPr/>
          </p:nvSpPr>
          <p:spPr>
            <a:xfrm>
              <a:off x="1163978" y="3159369"/>
              <a:ext cx="1359568" cy="13716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268560" y="3264877"/>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1582307" y="3264877"/>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1896053" y="3264877"/>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2209800" y="3264877"/>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268560" y="3581400"/>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582307" y="3581400"/>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1896053" y="3581400"/>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2209800" y="3581400"/>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268560"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1582307"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896053"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209800"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1268560"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1582307"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1896053"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2209800"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a:xfrm>
            <a:off x="457200" y="228600"/>
            <a:ext cx="8229600" cy="1143000"/>
          </a:xfrm>
        </p:spPr>
        <p:txBody>
          <a:bodyPr/>
          <a:lstStyle/>
          <a:p>
            <a:r>
              <a:rPr lang="en-US" dirty="0" smtClean="0"/>
              <a:t>Hardware Organization</a:t>
            </a:r>
            <a:endParaRPr lang="en-US" dirty="0"/>
          </a:p>
        </p:txBody>
      </p:sp>
      <p:sp>
        <p:nvSpPr>
          <p:cNvPr id="26" name="TextBox 25"/>
          <p:cNvSpPr txBox="1"/>
          <p:nvPr/>
        </p:nvSpPr>
        <p:spPr>
          <a:xfrm>
            <a:off x="5638800" y="4731603"/>
            <a:ext cx="2971800"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“Relaxed” cores</a:t>
            </a:r>
            <a:endParaRPr lang="en-US" sz="2400" i="1" dirty="0" smtClean="0"/>
          </a:p>
          <a:p>
            <a:pPr algn="ctr"/>
            <a:r>
              <a:rPr lang="en-US" sz="2400" b="1" i="1" dirty="0" smtClean="0"/>
              <a:t>No</a:t>
            </a:r>
            <a:r>
              <a:rPr lang="en-US" sz="2400" i="1" dirty="0" smtClean="0"/>
              <a:t> hardware recovery</a:t>
            </a:r>
            <a:endParaRPr lang="en-US" sz="2400" dirty="0" smtClean="0"/>
          </a:p>
        </p:txBody>
      </p:sp>
      <p:sp>
        <p:nvSpPr>
          <p:cNvPr id="27" name="TextBox 26"/>
          <p:cNvSpPr txBox="1"/>
          <p:nvPr/>
        </p:nvSpPr>
        <p:spPr>
          <a:xfrm>
            <a:off x="638515" y="4731603"/>
            <a:ext cx="2567690" cy="830997"/>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rPr>
              <a:t>Normal cores</a:t>
            </a:r>
            <a:endParaRPr lang="en-US" sz="2400" dirty="0" smtClean="0"/>
          </a:p>
          <a:p>
            <a:pPr algn="ctr"/>
            <a:r>
              <a:rPr lang="en-US" sz="2400" i="1" dirty="0" smtClean="0"/>
              <a:t>Hardware recovery</a:t>
            </a:r>
          </a:p>
        </p:txBody>
      </p:sp>
      <p:cxnSp>
        <p:nvCxnSpPr>
          <p:cNvPr id="29" name="Curved Connector 28"/>
          <p:cNvCxnSpPr>
            <a:stCxn id="26" idx="1"/>
            <a:endCxn id="20" idx="3"/>
          </p:cNvCxnSpPr>
          <p:nvPr/>
        </p:nvCxnSpPr>
        <p:spPr>
          <a:xfrm rot="10800000" flipV="1">
            <a:off x="5075042" y="5147101"/>
            <a:ext cx="563758" cy="185833"/>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26" idx="1"/>
            <a:endCxn id="16" idx="3"/>
          </p:cNvCxnSpPr>
          <p:nvPr/>
        </p:nvCxnSpPr>
        <p:spPr>
          <a:xfrm rot="10800000">
            <a:off x="5075042" y="5016412"/>
            <a:ext cx="563758" cy="130690"/>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26" idx="1"/>
            <a:endCxn id="12" idx="3"/>
          </p:cNvCxnSpPr>
          <p:nvPr/>
        </p:nvCxnSpPr>
        <p:spPr>
          <a:xfrm rot="10800000">
            <a:off x="5075042" y="4699890"/>
            <a:ext cx="563758" cy="447213"/>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26" idx="1"/>
            <a:endCxn id="24" idx="3"/>
          </p:cNvCxnSpPr>
          <p:nvPr/>
        </p:nvCxnSpPr>
        <p:spPr>
          <a:xfrm rot="10800000" flipV="1">
            <a:off x="5075042" y="5147102"/>
            <a:ext cx="563758" cy="502356"/>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27" idx="3"/>
            <a:endCxn id="13" idx="1"/>
          </p:cNvCxnSpPr>
          <p:nvPr/>
        </p:nvCxnSpPr>
        <p:spPr>
          <a:xfrm flipV="1">
            <a:off x="3206205" y="5016412"/>
            <a:ext cx="718433" cy="130690"/>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27" idx="3"/>
            <a:endCxn id="9" idx="1"/>
          </p:cNvCxnSpPr>
          <p:nvPr/>
        </p:nvCxnSpPr>
        <p:spPr>
          <a:xfrm flipV="1">
            <a:off x="3206205" y="4699889"/>
            <a:ext cx="718433" cy="447213"/>
          </a:xfrm>
          <a:prstGeom prst="curvedConnector3">
            <a:avLst>
              <a:gd name="adj1" fmla="val 50000"/>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95005" y="3283803"/>
            <a:ext cx="5040226" cy="830997"/>
          </a:xfrm>
          <a:prstGeom prst="rect">
            <a:avLst/>
          </a:prstGeom>
          <a:noFill/>
        </p:spPr>
        <p:txBody>
          <a:bodyPr wrap="none" rtlCol="0">
            <a:spAutoFit/>
          </a:bodyPr>
          <a:lstStyle/>
          <a:p>
            <a:pPr algn="ctr">
              <a:tabLst>
                <a:tab pos="3257550" algn="l"/>
              </a:tabLst>
            </a:pPr>
            <a:r>
              <a:rPr lang="en-US" sz="2400" b="1" dirty="0" smtClean="0"/>
              <a:t>Dynamically Heterogeneous Relax</a:t>
            </a:r>
          </a:p>
          <a:p>
            <a:pPr algn="ctr">
              <a:tabLst>
                <a:tab pos="3257550" algn="l"/>
              </a:tabLst>
            </a:pPr>
            <a:r>
              <a:rPr lang="en-US" sz="2400" dirty="0" smtClean="0"/>
              <a:t>Hardware recovery adaptively disabled</a:t>
            </a:r>
            <a:endParaRPr lang="en-US" sz="3200" dirty="0" smtClean="0"/>
          </a:p>
        </p:txBody>
      </p:sp>
      <p:sp>
        <p:nvSpPr>
          <p:cNvPr id="37" name="TextBox 36"/>
          <p:cNvSpPr txBox="1"/>
          <p:nvPr/>
        </p:nvSpPr>
        <p:spPr>
          <a:xfrm>
            <a:off x="2183396" y="2445603"/>
            <a:ext cx="4863447" cy="830997"/>
          </a:xfrm>
          <a:prstGeom prst="rect">
            <a:avLst/>
          </a:prstGeom>
          <a:noFill/>
        </p:spPr>
        <p:txBody>
          <a:bodyPr wrap="none" rtlCol="0">
            <a:spAutoFit/>
          </a:bodyPr>
          <a:lstStyle/>
          <a:p>
            <a:pPr algn="ctr"/>
            <a:r>
              <a:rPr lang="en-US" sz="2400" b="1" dirty="0" smtClean="0"/>
              <a:t>Statically Heterogeneous Relax</a:t>
            </a:r>
          </a:p>
          <a:p>
            <a:pPr algn="ctr"/>
            <a:r>
              <a:rPr lang="en-US" sz="2400" dirty="0" smtClean="0"/>
              <a:t>Some cores with; some cores without</a:t>
            </a:r>
            <a:endParaRPr lang="en-US" sz="3200" dirty="0" smtClean="0"/>
          </a:p>
        </p:txBody>
      </p:sp>
      <p:sp>
        <p:nvSpPr>
          <p:cNvPr id="67" name="Rounded Rectangle 66"/>
          <p:cNvSpPr/>
          <p:nvPr/>
        </p:nvSpPr>
        <p:spPr>
          <a:xfrm rot="20882286">
            <a:off x="309182" y="3409912"/>
            <a:ext cx="8512812" cy="66806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cap="all" dirty="0" smtClean="0">
                <a:solidFill>
                  <a:schemeClr val="bg1"/>
                </a:solidFill>
              </a:rPr>
              <a:t>FLEXIBLE Design</a:t>
            </a:r>
            <a:endParaRPr lang="en-US" sz="4400" b="1" cap="all" dirty="0">
              <a:solidFill>
                <a:schemeClr val="bg1"/>
              </a:solidFill>
            </a:endParaRPr>
          </a:p>
        </p:txBody>
      </p:sp>
      <p:sp>
        <p:nvSpPr>
          <p:cNvPr id="70" name="Footer Placeholder 69"/>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4" nodeType="clickEffect">
                                  <p:stCondLst>
                                    <p:cond delay="0"/>
                                  </p:stCondLst>
                                  <p:childTnLst>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3"/>
                                        </p:tgtEl>
                                      </p:cBhvr>
                                    </p:animEffect>
                                    <p:set>
                                      <p:cBhvr>
                                        <p:cTn id="42" dur="1" fill="hold">
                                          <p:stCondLst>
                                            <p:cond delay="499"/>
                                          </p:stCondLst>
                                        </p:cTn>
                                        <p:tgtEl>
                                          <p:spTgt spid="3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4" presetClass="path" presetSubtype="0" accel="50000" decel="50000" fill="hold" grpId="1" nodeType="clickEffect">
                                  <p:stCondLst>
                                    <p:cond delay="0"/>
                                  </p:stCondLst>
                                  <p:childTnLst>
                                    <p:animMotion origin="layout" path="M 0 -2.22222E-6 L 0 -0.12222 " pathEditMode="relative" rAng="0" ptsTypes="AA">
                                      <p:cBhvr>
                                        <p:cTn id="55" dur="500" fill="hold"/>
                                        <p:tgtEl>
                                          <p:spTgt spid="68"/>
                                        </p:tgtEl>
                                        <p:attrNameLst>
                                          <p:attrName>ppt_x</p:attrName>
                                          <p:attrName>ppt_y</p:attrName>
                                        </p:attrNameLst>
                                      </p:cBhvr>
                                      <p:rCtr x="0" y="-61"/>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9"/>
                                        </p:tgtEl>
                                      </p:cBhvr>
                                    </p:animEffect>
                                    <p:set>
                                      <p:cBhvr>
                                        <p:cTn id="101" dur="1" fill="hold">
                                          <p:stCondLst>
                                            <p:cond delay="499"/>
                                          </p:stCondLst>
                                        </p:cTn>
                                        <p:tgtEl>
                                          <p:spTgt spid="2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6"/>
                                        </p:tgtEl>
                                      </p:cBhvr>
                                    </p:animEffect>
                                    <p:set>
                                      <p:cBhvr>
                                        <p:cTn id="110" dur="1" fill="hold">
                                          <p:stCondLst>
                                            <p:cond delay="499"/>
                                          </p:stCondLst>
                                        </p:cTn>
                                        <p:tgtEl>
                                          <p:spTgt spid="3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2"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500"/>
                                        <p:tgtEl>
                                          <p:spTgt spid="27"/>
                                        </p:tgtEl>
                                      </p:cBhvr>
                                    </p:animEffect>
                                  </p:child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2"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500"/>
                                        <p:tgtEl>
                                          <p:spTgt spid="26"/>
                                        </p:tgtEl>
                                      </p:cBhvr>
                                    </p:animEffect>
                                  </p:childTnLst>
                                </p:cTn>
                              </p:par>
                              <p:par>
                                <p:cTn id="135" presetID="10" presetClass="exit" presetSubtype="0" fill="hold" grpId="3" nodeType="withEffect">
                                  <p:stCondLst>
                                    <p:cond delay="0"/>
                                  </p:stCondLst>
                                  <p:childTnLst>
                                    <p:animEffect transition="out" filter="fade">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4"/>
                                        </p:tgtEl>
                                        <p:attrNameLst>
                                          <p:attrName>style.visibility</p:attrName>
                                        </p:attrNameLst>
                                      </p:cBhvr>
                                      <p:to>
                                        <p:strVal val="visible"/>
                                      </p:to>
                                    </p:set>
                                    <p:animEffect transition="in" filter="fade">
                                      <p:cBhvr>
                                        <p:cTn id="140" dur="500"/>
                                        <p:tgtEl>
                                          <p:spTgt spid="4"/>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P spid="26" grpId="0"/>
      <p:bldP spid="26" grpId="1"/>
      <p:bldP spid="26" grpId="2"/>
      <p:bldP spid="26" grpId="3"/>
      <p:bldP spid="26" grpId="4"/>
      <p:bldP spid="27" grpId="0"/>
      <p:bldP spid="27" grpId="1"/>
      <p:bldP spid="27" grpId="2"/>
      <p:bldP spid="27" grpId="3"/>
      <p:bldP spid="34" grpId="0"/>
      <p:bldP spid="37" grpId="0"/>
      <p:bldP spid="6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2736503"/>
            <a:ext cx="3810000" cy="954107"/>
          </a:xfrm>
          <a:prstGeom prst="rect">
            <a:avLst/>
          </a:prstGeom>
          <a:noFill/>
        </p:spPr>
        <p:txBody>
          <a:bodyPr wrap="square" rtlCol="0">
            <a:spAutoFit/>
          </a:bodyPr>
          <a:lstStyle/>
          <a:p>
            <a:pPr algn="ctr"/>
            <a:r>
              <a:rPr lang="en-US" sz="2800" dirty="0" smtClean="0"/>
              <a:t>ISA</a:t>
            </a:r>
          </a:p>
          <a:p>
            <a:pPr algn="ctr"/>
            <a:r>
              <a:rPr lang="en-US" sz="2800" dirty="0" smtClean="0"/>
              <a:t>Software</a:t>
            </a:r>
          </a:p>
        </p:txBody>
      </p:sp>
      <p:sp>
        <p:nvSpPr>
          <p:cNvPr id="9" name="Title 1"/>
          <p:cNvSpPr>
            <a:spLocks noGrp="1"/>
          </p:cNvSpPr>
          <p:nvPr>
            <p:ph type="title"/>
          </p:nvPr>
        </p:nvSpPr>
        <p:spPr>
          <a:xfrm>
            <a:off x="457200" y="228600"/>
            <a:ext cx="8229600" cy="1143000"/>
          </a:xfrm>
        </p:spPr>
        <p:txBody>
          <a:bodyPr/>
          <a:lstStyle/>
          <a:p>
            <a:r>
              <a:rPr lang="en-US" dirty="0" smtClean="0"/>
              <a:t>Hardware</a:t>
            </a:r>
            <a:endParaRPr lang="en-US" dirty="0"/>
          </a:p>
        </p:txBody>
      </p:sp>
      <p:sp>
        <p:nvSpPr>
          <p:cNvPr id="11" name="Title 4"/>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Evaluation</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grpSp>
        <p:nvGrpSpPr>
          <p:cNvPr id="2" name="Group 13"/>
          <p:cNvGrpSpPr/>
          <p:nvPr/>
        </p:nvGrpSpPr>
        <p:grpSpPr>
          <a:xfrm>
            <a:off x="5029200" y="2819400"/>
            <a:ext cx="228600" cy="304800"/>
            <a:chOff x="2964426" y="3937819"/>
            <a:chExt cx="752168" cy="958646"/>
          </a:xfrm>
        </p:grpSpPr>
        <p:sp>
          <p:nvSpPr>
            <p:cNvPr id="15" name="Freeform 14"/>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 name="Group 16"/>
          <p:cNvGrpSpPr/>
          <p:nvPr/>
        </p:nvGrpSpPr>
        <p:grpSpPr>
          <a:xfrm>
            <a:off x="5410200" y="3200400"/>
            <a:ext cx="228600" cy="304800"/>
            <a:chOff x="2964426" y="3937819"/>
            <a:chExt cx="752168" cy="958646"/>
          </a:xfrm>
        </p:grpSpPr>
        <p:sp>
          <p:nvSpPr>
            <p:cNvPr id="18" name="Freeform 17"/>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5486400" y="3657600"/>
            <a:ext cx="228600" cy="304800"/>
            <a:chOff x="2964426" y="3937819"/>
            <a:chExt cx="752168" cy="958646"/>
          </a:xfrm>
        </p:grpSpPr>
        <p:sp>
          <p:nvSpPr>
            <p:cNvPr id="21" name="Freeform 20"/>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Footer Placeholder 1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00556 L 0 0.44444 " pathEditMode="relative" rAng="0" ptsTypes="AA">
                                      <p:cBhvr>
                                        <p:cTn id="6" dur="1000" fill="hold"/>
                                        <p:tgtEl>
                                          <p:spTgt spid="9"/>
                                        </p:tgtEl>
                                        <p:attrNameLst>
                                          <p:attrName>ppt_x</p:attrName>
                                          <p:attrName>ppt_y</p:attrName>
                                        </p:attrNameLst>
                                      </p:cBhvr>
                                      <p:rCtr x="0" y="225"/>
                                    </p:animMotion>
                                  </p:childTnLst>
                                </p:cTn>
                              </p:par>
                              <p:par>
                                <p:cTn id="7" presetID="6" presetClass="emph" presetSubtype="0" fill="hold" grpId="1" nodeType="withEffect">
                                  <p:stCondLst>
                                    <p:cond delay="0"/>
                                  </p:stCondLst>
                                  <p:childTnLst>
                                    <p:animScale>
                                      <p:cBhvr>
                                        <p:cTn id="8" dur="500" fill="hold"/>
                                        <p:tgtEl>
                                          <p:spTgt spid="9"/>
                                        </p:tgtEl>
                                      </p:cBhvr>
                                      <p:by x="67000" y="67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9" grpId="1"/>
      <p:bldP spid="9" grpId="2"/>
      <p:bldP spid="1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457199" y="1600200"/>
            <a:ext cx="7595419" cy="4648200"/>
          </a:xfrm>
        </p:spPr>
        <p:txBody>
          <a:bodyPr>
            <a:normAutofit/>
          </a:bodyPr>
          <a:lstStyle/>
          <a:p>
            <a:r>
              <a:rPr lang="en-US" dirty="0" smtClean="0"/>
              <a:t>Instruction-level fault injection</a:t>
            </a:r>
          </a:p>
          <a:p>
            <a:r>
              <a:rPr lang="en-US" dirty="0" smtClean="0"/>
              <a:t>Execution time model</a:t>
            </a:r>
          </a:p>
          <a:p>
            <a:pPr lvl="1"/>
            <a:r>
              <a:rPr lang="en-US" dirty="0" smtClean="0"/>
              <a:t>Statically Heterogeneous </a:t>
            </a:r>
          </a:p>
          <a:p>
            <a:pPr lvl="1">
              <a:buNone/>
            </a:pPr>
            <a:r>
              <a:rPr lang="en-US" dirty="0" smtClean="0"/>
              <a:t>	Architecture</a:t>
            </a:r>
          </a:p>
          <a:p>
            <a:r>
              <a:rPr lang="en-US" dirty="0" smtClean="0"/>
              <a:t>Energy model</a:t>
            </a:r>
          </a:p>
          <a:p>
            <a:pPr lvl="1"/>
            <a:r>
              <a:rPr lang="en-US" dirty="0" smtClean="0"/>
              <a:t>Energy-delay product (EDP) </a:t>
            </a:r>
          </a:p>
          <a:p>
            <a:pPr lvl="1"/>
            <a:r>
              <a:rPr lang="en-US" dirty="0" smtClean="0"/>
              <a:t>Analytical model for hardware efficiency</a:t>
            </a:r>
          </a:p>
        </p:txBody>
      </p:sp>
      <p:grpSp>
        <p:nvGrpSpPr>
          <p:cNvPr id="4" name="Group 53"/>
          <p:cNvGrpSpPr/>
          <p:nvPr/>
        </p:nvGrpSpPr>
        <p:grpSpPr>
          <a:xfrm>
            <a:off x="6096000" y="2514600"/>
            <a:ext cx="1359568" cy="1371600"/>
            <a:chOff x="1163978" y="3159369"/>
            <a:chExt cx="1359568" cy="1371600"/>
          </a:xfrm>
        </p:grpSpPr>
        <p:sp>
          <p:nvSpPr>
            <p:cNvPr id="55" name="Rectangle 54"/>
            <p:cNvSpPr/>
            <p:nvPr/>
          </p:nvSpPr>
          <p:spPr>
            <a:xfrm>
              <a:off x="1163978" y="3159369"/>
              <a:ext cx="1359568" cy="13716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ectangle 55"/>
            <p:cNvSpPr/>
            <p:nvPr/>
          </p:nvSpPr>
          <p:spPr>
            <a:xfrm>
              <a:off x="1268560" y="3264877"/>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p:cNvSpPr/>
            <p:nvPr/>
          </p:nvSpPr>
          <p:spPr>
            <a:xfrm>
              <a:off x="1582307" y="3264877"/>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Rectangle 58"/>
            <p:cNvSpPr/>
            <p:nvPr/>
          </p:nvSpPr>
          <p:spPr>
            <a:xfrm>
              <a:off x="1896053" y="3264877"/>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ectangle 59"/>
            <p:cNvSpPr/>
            <p:nvPr/>
          </p:nvSpPr>
          <p:spPr>
            <a:xfrm>
              <a:off x="2209800" y="3264877"/>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p:cNvSpPr/>
            <p:nvPr/>
          </p:nvSpPr>
          <p:spPr>
            <a:xfrm>
              <a:off x="1268560" y="3581400"/>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p:cNvSpPr/>
            <p:nvPr/>
          </p:nvSpPr>
          <p:spPr>
            <a:xfrm>
              <a:off x="1582307" y="3581400"/>
              <a:ext cx="209164" cy="211015"/>
            </a:xfrm>
            <a:prstGeom prst="rect">
              <a:avLst/>
            </a:prstGeom>
            <a:gradFill flip="none" rotWithShape="1">
              <a:gsLst>
                <a:gs pos="0">
                  <a:srgbClr val="FFEFD1"/>
                </a:gs>
                <a:gs pos="64999">
                  <a:srgbClr val="F0EBD5"/>
                </a:gs>
                <a:gs pos="100000">
                  <a:srgbClr val="D1C39F"/>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1896053" y="3581400"/>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p:cNvSpPr/>
            <p:nvPr/>
          </p:nvSpPr>
          <p:spPr>
            <a:xfrm>
              <a:off x="2209800" y="3581400"/>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Rectangle 64"/>
            <p:cNvSpPr/>
            <p:nvPr/>
          </p:nvSpPr>
          <p:spPr>
            <a:xfrm>
              <a:off x="1268560"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p:cNvSpPr/>
            <p:nvPr/>
          </p:nvSpPr>
          <p:spPr>
            <a:xfrm>
              <a:off x="1582307"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tangle 66"/>
            <p:cNvSpPr/>
            <p:nvPr/>
          </p:nvSpPr>
          <p:spPr>
            <a:xfrm>
              <a:off x="1896053"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2209800" y="3897923"/>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p:cNvSpPr/>
            <p:nvPr/>
          </p:nvSpPr>
          <p:spPr>
            <a:xfrm>
              <a:off x="1268560"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p:cNvSpPr/>
            <p:nvPr/>
          </p:nvSpPr>
          <p:spPr>
            <a:xfrm>
              <a:off x="1582307"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70"/>
            <p:cNvSpPr/>
            <p:nvPr/>
          </p:nvSpPr>
          <p:spPr>
            <a:xfrm>
              <a:off x="1896053"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Rectangle 71"/>
            <p:cNvSpPr/>
            <p:nvPr/>
          </p:nvSpPr>
          <p:spPr>
            <a:xfrm>
              <a:off x="2209800" y="4214446"/>
              <a:ext cx="209164" cy="211015"/>
            </a:xfrm>
            <a:prstGeom prst="rect">
              <a:avLst/>
            </a:prstGeom>
            <a:gradFill flip="none" rotWithShape="1">
              <a:gsLst>
                <a:gs pos="0">
                  <a:srgbClr val="D6B19C"/>
                </a:gs>
                <a:gs pos="30000">
                  <a:srgbClr val="D49E6C"/>
                </a:gs>
                <a:gs pos="70000">
                  <a:srgbClr val="A65528"/>
                </a:gs>
                <a:gs pos="100000">
                  <a:srgbClr val="663012"/>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74" name="Curved Connector 73"/>
          <p:cNvCxnSpPr/>
          <p:nvPr/>
        </p:nvCxnSpPr>
        <p:spPr>
          <a:xfrm rot="10800000" flipV="1">
            <a:off x="6200582" y="3042138"/>
            <a:ext cx="1588" cy="316523"/>
          </a:xfrm>
          <a:prstGeom prst="curvedConnector3">
            <a:avLst>
              <a:gd name="adj1" fmla="val 14395466"/>
            </a:avLst>
          </a:prstGeom>
          <a:ln w="254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hape 78"/>
          <p:cNvCxnSpPr/>
          <p:nvPr/>
        </p:nvCxnSpPr>
        <p:spPr>
          <a:xfrm rot="5400000" flipH="1">
            <a:off x="6200119" y="3675648"/>
            <a:ext cx="105507" cy="104582"/>
          </a:xfrm>
          <a:prstGeom prst="curvedConnector4">
            <a:avLst>
              <a:gd name="adj1" fmla="val -216668"/>
              <a:gd name="adj2" fmla="val 318584"/>
            </a:avLst>
          </a:prstGeom>
          <a:ln w="254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DySER</a:t>
            </a:r>
            <a:r>
              <a:rPr lang="en-US" dirty="0" smtClean="0"/>
              <a:t> Architecture</a:t>
            </a:r>
            <a:endParaRPr lang="en-US" dirty="0"/>
          </a:p>
        </p:txBody>
      </p:sp>
      <p:sp>
        <p:nvSpPr>
          <p:cNvPr id="3" name="Content Placeholder 2"/>
          <p:cNvSpPr>
            <a:spLocks noGrp="1"/>
          </p:cNvSpPr>
          <p:nvPr>
            <p:ph idx="1"/>
          </p:nvPr>
        </p:nvSpPr>
        <p:spPr/>
        <p:txBody>
          <a:bodyPr>
            <a:normAutofit/>
          </a:bodyPr>
          <a:lstStyle/>
          <a:p>
            <a:r>
              <a:rPr lang="en-US" dirty="0" smtClean="0"/>
              <a:t>1.2X to 10X speedup to a 2-issue OOO</a:t>
            </a:r>
          </a:p>
          <a:p>
            <a:pPr lvl="1"/>
            <a:r>
              <a:rPr lang="en-US" dirty="0" smtClean="0"/>
              <a:t>Over 50% energy efficiency</a:t>
            </a:r>
          </a:p>
          <a:p>
            <a:r>
              <a:rPr lang="en-US" dirty="0" smtClean="0"/>
              <a:t>Throughput kernels (Intel Labs): 7X to 12X better than hand-coded SSE</a:t>
            </a:r>
          </a:p>
          <a:p>
            <a:r>
              <a:rPr lang="en-US" dirty="0" smtClean="0"/>
              <a:t>Really buildable? (50-person months)</a:t>
            </a:r>
          </a:p>
          <a:p>
            <a:pPr lvl="1"/>
            <a:r>
              <a:rPr lang="en-US" dirty="0" smtClean="0"/>
              <a:t>LLVM compiler for ARM, x86, SPARC done</a:t>
            </a:r>
          </a:p>
          <a:p>
            <a:pPr lvl="1"/>
            <a:r>
              <a:rPr lang="en-US" dirty="0" err="1" smtClean="0"/>
              <a:t>OpenSPARC</a:t>
            </a:r>
            <a:r>
              <a:rPr lang="en-US" dirty="0" smtClean="0"/>
              <a:t> integration and FPGA  </a:t>
            </a:r>
            <a:r>
              <a:rPr lang="en-US" dirty="0" err="1" smtClean="0"/>
              <a:t>bringup</a:t>
            </a:r>
            <a:r>
              <a:rPr lang="en-US" dirty="0" smtClean="0"/>
              <a:t> complete; performance evaluation on-going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p:nvPr/>
        </p:nvGrpSpPr>
        <p:grpSpPr>
          <a:xfrm>
            <a:off x="2971800" y="1752600"/>
            <a:ext cx="3352800" cy="3200400"/>
            <a:chOff x="2971800" y="152400"/>
            <a:chExt cx="3352800" cy="3200400"/>
          </a:xfrm>
        </p:grpSpPr>
        <p:sp>
          <p:nvSpPr>
            <p:cNvPr id="16" name="Oval 15"/>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7" name="TextBox 16"/>
            <p:cNvSpPr txBox="1"/>
            <p:nvPr/>
          </p:nvSpPr>
          <p:spPr>
            <a:xfrm>
              <a:off x="2971800" y="1066800"/>
              <a:ext cx="3352800" cy="1384995"/>
            </a:xfrm>
            <a:prstGeom prst="rect">
              <a:avLst/>
            </a:prstGeom>
            <a:noFill/>
          </p:spPr>
          <p:txBody>
            <a:bodyPr wrap="square" rtlCol="0">
              <a:spAutoFit/>
            </a:bodyPr>
            <a:lstStyle/>
            <a:p>
              <a:pPr algn="ctr"/>
              <a:r>
                <a:rPr lang="en-US" sz="2800" dirty="0" smtClean="0">
                  <a:solidFill>
                    <a:schemeClr val="bg1"/>
                  </a:solidFill>
                </a:rPr>
                <a:t>Programs naturally decompose into </a:t>
              </a:r>
              <a:br>
                <a:rPr lang="en-US" sz="2800" dirty="0" smtClean="0">
                  <a:solidFill>
                    <a:schemeClr val="bg1"/>
                  </a:solidFill>
                </a:rPr>
              </a:br>
              <a:r>
                <a:rPr lang="en-US" sz="2800" dirty="0" err="1" smtClean="0">
                  <a:solidFill>
                    <a:schemeClr val="bg1"/>
                  </a:solidFill>
                </a:rPr>
                <a:t>restartable</a:t>
              </a:r>
              <a:r>
                <a:rPr lang="en-US" sz="2800" dirty="0" smtClean="0">
                  <a:solidFill>
                    <a:schemeClr val="bg1"/>
                  </a:solidFill>
                </a:rPr>
                <a:t> regions</a:t>
              </a:r>
            </a:p>
          </p:txBody>
        </p:sp>
      </p:grpSp>
      <p:sp>
        <p:nvSpPr>
          <p:cNvPr id="18" name="Title 17"/>
          <p:cNvSpPr>
            <a:spLocks noGrp="1"/>
          </p:cNvSpPr>
          <p:nvPr>
            <p:ph type="title"/>
          </p:nvPr>
        </p:nvSpPr>
        <p:spPr/>
        <p:txBody>
          <a:bodyPr/>
          <a:lstStyle/>
          <a:p>
            <a:endParaRPr lang="en-US"/>
          </a:p>
        </p:txBody>
      </p:sp>
      <p:sp>
        <p:nvSpPr>
          <p:cNvPr id="19" name="Oval 18"/>
          <p:cNvSpPr/>
          <p:nvPr/>
        </p:nvSpPr>
        <p:spPr>
          <a:xfrm>
            <a:off x="2986548" y="1676400"/>
            <a:ext cx="3291840" cy="3291840"/>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327230" y="3352800"/>
            <a:ext cx="685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5394434" y="4314498"/>
            <a:ext cx="2971800" cy="152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5410200" y="838200"/>
            <a:ext cx="2971800" cy="1905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An Example: insert into list</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
        <p:nvSpPr>
          <p:cNvPr id="10" name="TextBox 9"/>
          <p:cNvSpPr txBox="1"/>
          <p:nvPr/>
        </p:nvSpPr>
        <p:spPr>
          <a:xfrm>
            <a:off x="457200" y="1066800"/>
            <a:ext cx="5181600" cy="5632311"/>
          </a:xfrm>
          <a:prstGeom prst="rect">
            <a:avLst/>
          </a:prstGeom>
          <a:noFill/>
        </p:spPr>
        <p:txBody>
          <a:bodyPr wrap="square" rtlCol="0">
            <a:spAutoFit/>
          </a:bodyPr>
          <a:lstStyle/>
          <a:p>
            <a:pPr>
              <a:lnSpc>
                <a:spcPts val="1600"/>
              </a:lnSpc>
            </a:pPr>
            <a:r>
              <a:rPr lang="en-US" dirty="0" smtClean="0">
                <a:latin typeface="Lucida Console" pitchFamily="49" charset="0"/>
              </a:rPr>
              <a:t>1 </a:t>
            </a:r>
            <a:r>
              <a:rPr lang="en-US" b="1" dirty="0" smtClean="0">
                <a:latin typeface="Lucida Console" pitchFamily="49" charset="0"/>
              </a:rPr>
              <a:t> </a:t>
            </a:r>
            <a:r>
              <a:rPr lang="en-US" b="1" dirty="0" err="1" smtClean="0">
                <a:latin typeface="Lucida Console" pitchFamily="49" charset="0"/>
              </a:rPr>
              <a:t>typedef</a:t>
            </a:r>
            <a:r>
              <a:rPr lang="en-US" b="1" dirty="0" smtClean="0">
                <a:latin typeface="Lucida Console" pitchFamily="49" charset="0"/>
              </a:rPr>
              <a:t> </a:t>
            </a:r>
            <a:r>
              <a:rPr lang="en-US" b="1" dirty="0" err="1" smtClean="0">
                <a:latin typeface="Lucida Console" pitchFamily="49" charset="0"/>
              </a:rPr>
              <a:t>struct</a:t>
            </a:r>
            <a:r>
              <a:rPr lang="en-US" b="1" dirty="0" smtClean="0">
                <a:latin typeface="Lucida Console" pitchFamily="49" charset="0"/>
              </a:rPr>
              <a:t> {</a:t>
            </a:r>
          </a:p>
          <a:p>
            <a:pPr>
              <a:lnSpc>
                <a:spcPts val="1600"/>
              </a:lnSpc>
            </a:pPr>
            <a:r>
              <a:rPr lang="en-US" dirty="0" smtClean="0">
                <a:latin typeface="Lucida Console" pitchFamily="49" charset="0"/>
              </a:rPr>
              <a:t>2    </a:t>
            </a:r>
            <a:r>
              <a:rPr lang="en-US" dirty="0" err="1" smtClean="0">
                <a:latin typeface="Lucida Console" pitchFamily="49" charset="0"/>
              </a:rPr>
              <a:t>int</a:t>
            </a:r>
            <a:r>
              <a:rPr lang="en-US" dirty="0" smtClean="0">
                <a:latin typeface="Lucida Console" pitchFamily="49" charset="0"/>
              </a:rPr>
              <a:t> *</a:t>
            </a:r>
            <a:r>
              <a:rPr lang="en-US" dirty="0" err="1" smtClean="0">
                <a:latin typeface="Lucida Console" pitchFamily="49" charset="0"/>
              </a:rPr>
              <a:t>buf</a:t>
            </a:r>
            <a:r>
              <a:rPr lang="en-US" dirty="0" smtClean="0">
                <a:latin typeface="Lucida Console" pitchFamily="49" charset="0"/>
              </a:rPr>
              <a:t>;  </a:t>
            </a:r>
            <a:r>
              <a:rPr lang="en-US" dirty="0" smtClean="0">
                <a:solidFill>
                  <a:srgbClr val="C00000"/>
                </a:solidFill>
                <a:latin typeface="Lucida Console" pitchFamily="49" charset="0"/>
              </a:rPr>
              <a:t>// buffer</a:t>
            </a:r>
          </a:p>
          <a:p>
            <a:pPr>
              <a:lnSpc>
                <a:spcPts val="1600"/>
              </a:lnSpc>
            </a:pPr>
            <a:r>
              <a:rPr lang="en-US" dirty="0" smtClean="0">
                <a:latin typeface="Lucida Console" pitchFamily="49" charset="0"/>
              </a:rPr>
              <a:t>3    </a:t>
            </a:r>
            <a:r>
              <a:rPr lang="en-US" dirty="0" err="1" smtClean="0">
                <a:latin typeface="Lucida Console" pitchFamily="49" charset="0"/>
              </a:rPr>
              <a:t>int</a:t>
            </a:r>
            <a:r>
              <a:rPr lang="en-US" dirty="0" smtClean="0">
                <a:latin typeface="Lucida Console" pitchFamily="49" charset="0"/>
              </a:rPr>
              <a:t>  size;</a:t>
            </a:r>
            <a:r>
              <a:rPr lang="en-US" dirty="0" smtClean="0">
                <a:solidFill>
                  <a:srgbClr val="C00000"/>
                </a:solidFill>
                <a:latin typeface="Lucida Console" pitchFamily="49" charset="0"/>
              </a:rPr>
              <a:t> // num elements</a:t>
            </a:r>
          </a:p>
          <a:p>
            <a:pPr>
              <a:lnSpc>
                <a:spcPts val="1600"/>
              </a:lnSpc>
            </a:pPr>
            <a:r>
              <a:rPr lang="en-US" dirty="0" smtClean="0">
                <a:latin typeface="Lucida Console" pitchFamily="49" charset="0"/>
              </a:rPr>
              <a:t>4    </a:t>
            </a:r>
            <a:r>
              <a:rPr lang="en-US" dirty="0" err="1" smtClean="0">
                <a:latin typeface="Lucida Console" pitchFamily="49" charset="0"/>
              </a:rPr>
              <a:t>int</a:t>
            </a:r>
            <a:r>
              <a:rPr lang="en-US" dirty="0" smtClean="0">
                <a:latin typeface="Lucida Console" pitchFamily="49" charset="0"/>
              </a:rPr>
              <a:t>  cap;  </a:t>
            </a:r>
            <a:r>
              <a:rPr lang="en-US" dirty="0" smtClean="0">
                <a:solidFill>
                  <a:srgbClr val="C00000"/>
                </a:solidFill>
                <a:latin typeface="Lucida Console" pitchFamily="49" charset="0"/>
              </a:rPr>
              <a:t>// capacity</a:t>
            </a:r>
          </a:p>
          <a:p>
            <a:pPr>
              <a:lnSpc>
                <a:spcPts val="1600"/>
              </a:lnSpc>
            </a:pPr>
            <a:r>
              <a:rPr lang="en-US" dirty="0" smtClean="0">
                <a:latin typeface="Lucida Console" pitchFamily="49" charset="0"/>
              </a:rPr>
              <a:t>5  </a:t>
            </a:r>
            <a:r>
              <a:rPr lang="en-US" b="1" dirty="0" smtClean="0">
                <a:latin typeface="Lucida Console" pitchFamily="49" charset="0"/>
              </a:rPr>
              <a:t>} </a:t>
            </a:r>
            <a:r>
              <a:rPr lang="en-US" b="1" dirty="0" err="1" smtClean="0">
                <a:latin typeface="Lucida Console" pitchFamily="49" charset="0"/>
              </a:rPr>
              <a:t>list_t</a:t>
            </a:r>
            <a:r>
              <a:rPr lang="en-US" b="1" dirty="0" smtClean="0">
                <a:latin typeface="Lucida Console" pitchFamily="49" charset="0"/>
              </a:rPr>
              <a:t>;</a:t>
            </a:r>
          </a:p>
          <a:p>
            <a:pPr>
              <a:lnSpc>
                <a:spcPts val="1600"/>
              </a:lnSpc>
            </a:pPr>
            <a:r>
              <a:rPr lang="en-US" dirty="0" smtClean="0">
                <a:latin typeface="Lucida Console" pitchFamily="49" charset="0"/>
              </a:rPr>
              <a:t>6 </a:t>
            </a:r>
          </a:p>
          <a:p>
            <a:pPr>
              <a:lnSpc>
                <a:spcPts val="1600"/>
              </a:lnSpc>
            </a:pPr>
            <a:r>
              <a:rPr lang="en-US" dirty="0" smtClean="0">
                <a:latin typeface="Lucida Console" pitchFamily="49" charset="0"/>
              </a:rPr>
              <a:t>7  </a:t>
            </a:r>
            <a:r>
              <a:rPr lang="en-US" b="1" dirty="0" smtClean="0">
                <a:latin typeface="Lucida Console" pitchFamily="49" charset="0"/>
              </a:rPr>
              <a:t>extern </a:t>
            </a:r>
            <a:r>
              <a:rPr lang="en-US" b="1" dirty="0" err="1" smtClean="0">
                <a:latin typeface="Lucida Console" pitchFamily="49" charset="0"/>
              </a:rPr>
              <a:t>list_t</a:t>
            </a:r>
            <a:r>
              <a:rPr lang="en-US" b="1" dirty="0" smtClean="0">
                <a:latin typeface="Lucida Console" pitchFamily="49" charset="0"/>
              </a:rPr>
              <a:t> </a:t>
            </a:r>
            <a:r>
              <a:rPr lang="en-US" dirty="0" smtClean="0">
                <a:latin typeface="Lucida Console" pitchFamily="49" charset="0"/>
              </a:rPr>
              <a:t>*</a:t>
            </a:r>
            <a:r>
              <a:rPr lang="en-US" dirty="0" err="1" smtClean="0">
                <a:latin typeface="Lucida Console" pitchFamily="49" charset="0"/>
              </a:rPr>
              <a:t>overflow_list</a:t>
            </a:r>
            <a:r>
              <a:rPr lang="en-US" dirty="0" smtClean="0">
                <a:latin typeface="Lucida Console" pitchFamily="49" charset="0"/>
              </a:rPr>
              <a:t>;</a:t>
            </a:r>
          </a:p>
          <a:p>
            <a:pPr>
              <a:lnSpc>
                <a:spcPts val="1600"/>
              </a:lnSpc>
            </a:pPr>
            <a:r>
              <a:rPr lang="en-US" dirty="0" smtClean="0">
                <a:latin typeface="Lucida Console" pitchFamily="49" charset="0"/>
              </a:rPr>
              <a:t>8 </a:t>
            </a:r>
          </a:p>
          <a:p>
            <a:pPr>
              <a:lnSpc>
                <a:spcPts val="1600"/>
              </a:lnSpc>
            </a:pPr>
            <a:r>
              <a:rPr lang="en-US" dirty="0" smtClean="0">
                <a:latin typeface="Lucida Console" pitchFamily="49" charset="0"/>
              </a:rPr>
              <a:t>9 </a:t>
            </a:r>
            <a:r>
              <a:rPr lang="en-US" b="1" dirty="0" smtClean="0">
                <a:latin typeface="Lucida Console" pitchFamily="49" charset="0"/>
              </a:rPr>
              <a:t> </a:t>
            </a:r>
            <a:r>
              <a:rPr lang="en-US" b="1" dirty="0" err="1" smtClean="0">
                <a:latin typeface="Lucida Console" pitchFamily="49" charset="0"/>
              </a:rPr>
              <a:t>int</a:t>
            </a:r>
            <a:r>
              <a:rPr lang="en-US" b="1" dirty="0" smtClean="0">
                <a:latin typeface="Lucida Console" pitchFamily="49" charset="0"/>
              </a:rPr>
              <a:t> </a:t>
            </a:r>
            <a:r>
              <a:rPr lang="en-US" dirty="0" err="1" smtClean="0">
                <a:latin typeface="Lucida Console" pitchFamily="49" charset="0"/>
              </a:rPr>
              <a:t>list_push</a:t>
            </a:r>
            <a:r>
              <a:rPr lang="en-US" dirty="0" smtClean="0">
                <a:latin typeface="Lucida Console" pitchFamily="49" charset="0"/>
              </a:rPr>
              <a:t>(</a:t>
            </a:r>
            <a:r>
              <a:rPr lang="en-US" b="1" dirty="0" err="1" smtClean="0">
                <a:latin typeface="Lucida Console" pitchFamily="49" charset="0"/>
              </a:rPr>
              <a:t>list_t</a:t>
            </a:r>
            <a:r>
              <a:rPr lang="en-US" dirty="0" smtClean="0">
                <a:latin typeface="Lucida Console" pitchFamily="49" charset="0"/>
              </a:rPr>
              <a:t> *list,</a:t>
            </a:r>
          </a:p>
          <a:p>
            <a:pPr>
              <a:lnSpc>
                <a:spcPts val="1600"/>
              </a:lnSpc>
            </a:pPr>
            <a:r>
              <a:rPr lang="en-US" dirty="0" smtClean="0">
                <a:latin typeface="Lucida Console" pitchFamily="49" charset="0"/>
              </a:rPr>
              <a:t>10 	          </a:t>
            </a:r>
            <a:r>
              <a:rPr lang="en-US" b="1" dirty="0" err="1" smtClean="0">
                <a:latin typeface="Lucida Console" pitchFamily="49" charset="0"/>
              </a:rPr>
              <a:t>int</a:t>
            </a:r>
            <a:r>
              <a:rPr lang="en-US" dirty="0" smtClean="0">
                <a:latin typeface="Lucida Console" pitchFamily="49" charset="0"/>
              </a:rPr>
              <a:t>     </a:t>
            </a:r>
            <a:r>
              <a:rPr lang="en-US" dirty="0" err="1" smtClean="0">
                <a:latin typeface="Lucida Console" pitchFamily="49" charset="0"/>
              </a:rPr>
              <a:t>elem</a:t>
            </a:r>
            <a:r>
              <a:rPr lang="en-US" dirty="0" smtClean="0">
                <a:latin typeface="Lucida Console" pitchFamily="49" charset="0"/>
              </a:rPr>
              <a:t>)</a:t>
            </a:r>
          </a:p>
          <a:p>
            <a:pPr>
              <a:lnSpc>
                <a:spcPts val="1600"/>
              </a:lnSpc>
            </a:pPr>
            <a:r>
              <a:rPr lang="en-US" dirty="0" smtClean="0">
                <a:latin typeface="Lucida Console" pitchFamily="49" charset="0"/>
              </a:rPr>
              <a:t>11 {</a:t>
            </a:r>
          </a:p>
          <a:p>
            <a:pPr>
              <a:lnSpc>
                <a:spcPts val="1600"/>
              </a:lnSpc>
            </a:pPr>
            <a:r>
              <a:rPr lang="en-US" dirty="0" smtClean="0">
                <a:latin typeface="Lucida Console" pitchFamily="49" charset="0"/>
              </a:rPr>
              <a:t>12   </a:t>
            </a:r>
            <a:r>
              <a:rPr lang="en-US" b="1" dirty="0" smtClean="0">
                <a:solidFill>
                  <a:srgbClr val="C00000"/>
                </a:solidFill>
                <a:latin typeface="Lucida Console" pitchFamily="49" charset="0"/>
              </a:rPr>
              <a:t>// check for overflow</a:t>
            </a:r>
          </a:p>
          <a:p>
            <a:pPr>
              <a:lnSpc>
                <a:spcPts val="1600"/>
              </a:lnSpc>
            </a:pPr>
            <a:r>
              <a:rPr lang="en-US" dirty="0" smtClean="0">
                <a:latin typeface="Lucida Console" pitchFamily="49" charset="0"/>
              </a:rPr>
              <a:t>13   </a:t>
            </a:r>
            <a:r>
              <a:rPr lang="en-US" b="1" dirty="0" err="1" smtClean="0">
                <a:latin typeface="Lucida Console" pitchFamily="49" charset="0"/>
              </a:rPr>
              <a:t>int</a:t>
            </a:r>
            <a:r>
              <a:rPr lang="en-US" dirty="0" smtClean="0">
                <a:latin typeface="Lucida Console" pitchFamily="49" charset="0"/>
              </a:rPr>
              <a:t> overflow =</a:t>
            </a:r>
          </a:p>
          <a:p>
            <a:pPr>
              <a:lnSpc>
                <a:spcPts val="1600"/>
              </a:lnSpc>
            </a:pPr>
            <a:r>
              <a:rPr lang="en-US" dirty="0" smtClean="0">
                <a:latin typeface="Lucida Console" pitchFamily="49" charset="0"/>
              </a:rPr>
              <a:t>14       (list-&gt;size == list-&gt;cap);</a:t>
            </a:r>
          </a:p>
          <a:p>
            <a:pPr>
              <a:lnSpc>
                <a:spcPts val="1600"/>
              </a:lnSpc>
            </a:pPr>
            <a:r>
              <a:rPr lang="en-US" dirty="0" smtClean="0">
                <a:latin typeface="Lucida Console" pitchFamily="49" charset="0"/>
              </a:rPr>
              <a:t>15</a:t>
            </a:r>
          </a:p>
          <a:p>
            <a:pPr>
              <a:lnSpc>
                <a:spcPts val="1600"/>
              </a:lnSpc>
            </a:pPr>
            <a:r>
              <a:rPr lang="en-US" dirty="0" smtClean="0">
                <a:latin typeface="Lucida Console" pitchFamily="49" charset="0"/>
              </a:rPr>
              <a:t>16   </a:t>
            </a:r>
            <a:r>
              <a:rPr lang="en-US" b="1" dirty="0" smtClean="0">
                <a:solidFill>
                  <a:srgbClr val="C00000"/>
                </a:solidFill>
                <a:latin typeface="Lucida Console" pitchFamily="49" charset="0"/>
              </a:rPr>
              <a:t>// if overflow use other list</a:t>
            </a:r>
          </a:p>
          <a:p>
            <a:pPr>
              <a:lnSpc>
                <a:spcPts val="1600"/>
              </a:lnSpc>
            </a:pPr>
            <a:r>
              <a:rPr lang="en-US" dirty="0" smtClean="0">
                <a:latin typeface="Lucida Console" pitchFamily="49" charset="0"/>
              </a:rPr>
              <a:t>17   </a:t>
            </a:r>
            <a:r>
              <a:rPr lang="en-US" b="1" dirty="0" smtClean="0">
                <a:latin typeface="Lucida Console" pitchFamily="49" charset="0"/>
              </a:rPr>
              <a:t>if</a:t>
            </a:r>
            <a:r>
              <a:rPr lang="en-US" dirty="0" smtClean="0">
                <a:latin typeface="Lucida Console" pitchFamily="49" charset="0"/>
              </a:rPr>
              <a:t> (overflow)</a:t>
            </a:r>
          </a:p>
          <a:p>
            <a:pPr>
              <a:lnSpc>
                <a:spcPts val="1600"/>
              </a:lnSpc>
            </a:pPr>
            <a:r>
              <a:rPr lang="en-US" dirty="0" smtClean="0">
                <a:latin typeface="Lucida Console" pitchFamily="49" charset="0"/>
              </a:rPr>
              <a:t>18     list = </a:t>
            </a:r>
            <a:r>
              <a:rPr lang="en-US" dirty="0" err="1" smtClean="0">
                <a:latin typeface="Lucida Console" pitchFamily="49" charset="0"/>
              </a:rPr>
              <a:t>overflow_list</a:t>
            </a:r>
            <a:r>
              <a:rPr lang="en-US" dirty="0" smtClean="0">
                <a:latin typeface="Lucida Console" pitchFamily="49" charset="0"/>
              </a:rPr>
              <a:t>;</a:t>
            </a:r>
          </a:p>
          <a:p>
            <a:pPr>
              <a:lnSpc>
                <a:spcPts val="1600"/>
              </a:lnSpc>
            </a:pPr>
            <a:r>
              <a:rPr lang="en-US" dirty="0" smtClean="0">
                <a:latin typeface="Lucida Console" pitchFamily="49" charset="0"/>
              </a:rPr>
              <a:t>19</a:t>
            </a:r>
          </a:p>
          <a:p>
            <a:pPr>
              <a:lnSpc>
                <a:spcPts val="1600"/>
              </a:lnSpc>
            </a:pPr>
            <a:r>
              <a:rPr lang="en-US" dirty="0" smtClean="0">
                <a:latin typeface="Lucida Console" pitchFamily="49" charset="0"/>
              </a:rPr>
              <a:t>20   </a:t>
            </a:r>
            <a:r>
              <a:rPr lang="en-US" b="1" dirty="0" smtClean="0">
                <a:solidFill>
                  <a:srgbClr val="C00000"/>
                </a:solidFill>
                <a:latin typeface="Lucida Console" pitchFamily="49" charset="0"/>
              </a:rPr>
              <a:t>// insert at end of list</a:t>
            </a:r>
          </a:p>
          <a:p>
            <a:pPr>
              <a:lnSpc>
                <a:spcPts val="1600"/>
              </a:lnSpc>
            </a:pPr>
            <a:r>
              <a:rPr lang="en-US" dirty="0" smtClean="0">
                <a:latin typeface="Lucida Console" pitchFamily="49" charset="0"/>
              </a:rPr>
              <a:t>21   list-&gt;</a:t>
            </a:r>
            <a:r>
              <a:rPr lang="en-US" dirty="0" err="1" smtClean="0">
                <a:latin typeface="Lucida Console" pitchFamily="49" charset="0"/>
              </a:rPr>
              <a:t>buf</a:t>
            </a:r>
            <a:r>
              <a:rPr lang="en-US" dirty="0" smtClean="0">
                <a:latin typeface="Lucida Console" pitchFamily="49" charset="0"/>
              </a:rPr>
              <a:t>[list-&gt;size] = </a:t>
            </a:r>
            <a:r>
              <a:rPr lang="en-US" dirty="0" err="1" smtClean="0">
                <a:latin typeface="Lucida Console" pitchFamily="49" charset="0"/>
              </a:rPr>
              <a:t>elem</a:t>
            </a:r>
            <a:r>
              <a:rPr lang="en-US" dirty="0" smtClean="0">
                <a:latin typeface="Lucida Console" pitchFamily="49" charset="0"/>
              </a:rPr>
              <a:t>;</a:t>
            </a:r>
          </a:p>
          <a:p>
            <a:pPr>
              <a:lnSpc>
                <a:spcPts val="1600"/>
              </a:lnSpc>
            </a:pPr>
            <a:r>
              <a:rPr lang="en-US" dirty="0" smtClean="0">
                <a:latin typeface="Lucida Console" pitchFamily="49" charset="0"/>
              </a:rPr>
              <a:t>22   list-&gt;size++;</a:t>
            </a:r>
          </a:p>
          <a:p>
            <a:pPr>
              <a:lnSpc>
                <a:spcPts val="1600"/>
              </a:lnSpc>
            </a:pPr>
            <a:r>
              <a:rPr lang="en-US" dirty="0" smtClean="0">
                <a:latin typeface="Lucida Console" pitchFamily="49" charset="0"/>
              </a:rPr>
              <a:t>23</a:t>
            </a:r>
          </a:p>
          <a:p>
            <a:pPr>
              <a:lnSpc>
                <a:spcPts val="1600"/>
              </a:lnSpc>
            </a:pPr>
            <a:r>
              <a:rPr lang="en-US" dirty="0" smtClean="0">
                <a:latin typeface="Lucida Console" pitchFamily="49" charset="0"/>
              </a:rPr>
              <a:t>24   </a:t>
            </a:r>
            <a:r>
              <a:rPr lang="en-US" b="1" dirty="0" smtClean="0">
                <a:latin typeface="Lucida Console" pitchFamily="49" charset="0"/>
              </a:rPr>
              <a:t>return</a:t>
            </a:r>
            <a:r>
              <a:rPr lang="en-US" dirty="0" smtClean="0">
                <a:latin typeface="Lucida Console" pitchFamily="49" charset="0"/>
              </a:rPr>
              <a:t> overflow;</a:t>
            </a:r>
          </a:p>
          <a:p>
            <a:pPr>
              <a:lnSpc>
                <a:spcPts val="1600"/>
              </a:lnSpc>
            </a:pPr>
            <a:r>
              <a:rPr lang="en-US" dirty="0" smtClean="0">
                <a:latin typeface="Lucida Console" pitchFamily="49" charset="0"/>
              </a:rPr>
              <a:t>25 }</a:t>
            </a:r>
          </a:p>
          <a:p>
            <a:pPr>
              <a:lnSpc>
                <a:spcPts val="1600"/>
              </a:lnSpc>
            </a:pPr>
            <a:endParaRPr lang="en-US" dirty="0">
              <a:latin typeface="Lucida Console" pitchFamily="49" charset="0"/>
            </a:endParaRPr>
          </a:p>
        </p:txBody>
      </p:sp>
      <p:grpSp>
        <p:nvGrpSpPr>
          <p:cNvPr id="24" name="Group 23"/>
          <p:cNvGrpSpPr/>
          <p:nvPr/>
        </p:nvGrpSpPr>
        <p:grpSpPr>
          <a:xfrm>
            <a:off x="5562600" y="914400"/>
            <a:ext cx="3124200" cy="5791200"/>
            <a:chOff x="5562600" y="914400"/>
            <a:chExt cx="3124200" cy="5791200"/>
          </a:xfrm>
        </p:grpSpPr>
        <p:cxnSp>
          <p:nvCxnSpPr>
            <p:cNvPr id="18" name="Straight Arrow Connector 17"/>
            <p:cNvCxnSpPr>
              <a:stCxn id="12" idx="2"/>
              <a:endCxn id="14" idx="0"/>
            </p:cNvCxnSpPr>
            <p:nvPr/>
          </p:nvCxnSpPr>
          <p:spPr>
            <a:xfrm rot="5400000">
              <a:off x="6896862" y="3810762"/>
              <a:ext cx="685800" cy="684276"/>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62600" y="914400"/>
              <a:ext cx="2667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srgbClr val="C00000"/>
                  </a:solidFill>
                  <a:latin typeface="Lucida Sans" pitchFamily="34" charset="0"/>
                </a:rPr>
                <a:t>bool</a:t>
              </a:r>
              <a:r>
                <a:rPr lang="en-US" b="1" i="1" dirty="0" smtClean="0">
                  <a:solidFill>
                    <a:srgbClr val="C00000"/>
                  </a:solidFill>
                  <a:latin typeface="Lucida Sans" pitchFamily="34" charset="0"/>
                </a:rPr>
                <a:t> overflow = […]</a:t>
              </a:r>
            </a:p>
            <a:p>
              <a:r>
                <a:rPr lang="en-US" dirty="0" smtClean="0">
                  <a:solidFill>
                    <a:schemeClr val="tx1"/>
                  </a:solidFill>
                  <a:latin typeface="Lucida Sans" pitchFamily="34" charset="0"/>
                </a:rPr>
                <a:t>t2=</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p>
            <a:p>
              <a:r>
                <a:rPr lang="en-US" dirty="0" smtClean="0">
                  <a:solidFill>
                    <a:schemeClr val="tx1"/>
                  </a:solidFill>
                  <a:latin typeface="Lucida Sans" pitchFamily="34" charset="0"/>
                </a:rPr>
                <a:t>t3=</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[t0+8]</a:t>
              </a:r>
            </a:p>
            <a:p>
              <a:r>
                <a:rPr lang="en-US" dirty="0" smtClean="0">
                  <a:solidFill>
                    <a:schemeClr val="tx1"/>
                  </a:solidFill>
                  <a:latin typeface="Lucida Sans" pitchFamily="34" charset="0"/>
                </a:rPr>
                <a:t>t3 = t2== t3</a:t>
              </a:r>
              <a:br>
                <a:rPr lang="en-US" dirty="0" smtClean="0">
                  <a:solidFill>
                    <a:schemeClr val="tx1"/>
                  </a:solidFill>
                  <a:latin typeface="Lucida Sans" pitchFamily="34" charset="0"/>
                </a:rPr>
              </a:br>
              <a:r>
                <a:rPr lang="en-US" b="1" i="1" dirty="0" smtClean="0">
                  <a:solidFill>
                    <a:srgbClr val="C00000"/>
                  </a:solidFill>
                  <a:latin typeface="Lucida Sans" pitchFamily="34" charset="0"/>
                </a:rPr>
                <a:t>if (overflow)</a:t>
              </a:r>
            </a:p>
            <a:p>
              <a:r>
                <a:rPr lang="en-US" dirty="0" smtClean="0">
                  <a:solidFill>
                    <a:schemeClr val="tx1"/>
                  </a:solidFill>
                  <a:latin typeface="Lucida Sans" pitchFamily="34" charset="0"/>
                </a:rPr>
                <a:t>if t3 &gt; 0</a:t>
              </a:r>
              <a:endParaRPr lang="en-US" dirty="0">
                <a:solidFill>
                  <a:schemeClr val="tx1"/>
                </a:solidFill>
                <a:latin typeface="Lucida Sans" pitchFamily="34" charset="0"/>
              </a:endParaRPr>
            </a:p>
          </p:txBody>
        </p:sp>
        <p:sp>
          <p:nvSpPr>
            <p:cNvPr id="12" name="Rectangle 11"/>
            <p:cNvSpPr/>
            <p:nvPr/>
          </p:nvSpPr>
          <p:spPr>
            <a:xfrm>
              <a:off x="6477000" y="3124200"/>
              <a:ext cx="22098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 = </a:t>
              </a:r>
              <a:r>
                <a:rPr lang="en-US" b="1" i="1" dirty="0" err="1" smtClean="0">
                  <a:solidFill>
                    <a:srgbClr val="C00000"/>
                  </a:solidFill>
                  <a:latin typeface="Lucida Sans" pitchFamily="34" charset="0"/>
                </a:rPr>
                <a:t>other_list</a:t>
              </a:r>
              <a:r>
                <a:rPr lang="en-US" b="1" i="1" dirty="0" smtClean="0">
                  <a:solidFill>
                    <a:srgbClr val="C00000"/>
                  </a:solidFill>
                  <a:latin typeface="Lucida Sans" pitchFamily="34" charset="0"/>
                </a:rPr>
                <a:t/>
              </a:r>
              <a:br>
                <a:rPr lang="en-US" b="1" i="1" dirty="0" smtClean="0">
                  <a:solidFill>
                    <a:srgbClr val="C00000"/>
                  </a:solidFill>
                  <a:latin typeface="Lucida Sans" pitchFamily="34" charset="0"/>
                </a:rPr>
              </a:br>
              <a:r>
                <a:rPr lang="en-US" dirty="0" smtClean="0">
                  <a:solidFill>
                    <a:schemeClr val="tx1"/>
                  </a:solidFill>
                  <a:latin typeface="Lucida Sans" pitchFamily="34" charset="0"/>
                </a:rPr>
                <a:t>t0 = {</a:t>
              </a:r>
              <a:r>
                <a:rPr lang="en-US" dirty="0" err="1" smtClean="0">
                  <a:solidFill>
                    <a:schemeClr val="tx1"/>
                  </a:solidFill>
                  <a:latin typeface="Lucida Sans" pitchFamily="34" charset="0"/>
                </a:rPr>
                <a:t>other_list</a:t>
              </a:r>
              <a:r>
                <a:rPr lang="en-US" dirty="0" smtClean="0">
                  <a:solidFill>
                    <a:schemeClr val="tx1"/>
                  </a:solidFill>
                  <a:latin typeface="Lucida Sans" pitchFamily="34" charset="0"/>
                </a:rPr>
                <a:t>}</a:t>
              </a:r>
              <a:endParaRPr lang="en-US" dirty="0">
                <a:solidFill>
                  <a:schemeClr val="tx1"/>
                </a:solidFill>
                <a:latin typeface="Lucida Sans" pitchFamily="34" charset="0"/>
              </a:endParaRPr>
            </a:p>
          </p:txBody>
        </p:sp>
        <p:sp>
          <p:nvSpPr>
            <p:cNvPr id="14" name="Rectangle 13"/>
            <p:cNvSpPr/>
            <p:nvPr/>
          </p:nvSpPr>
          <p:spPr>
            <a:xfrm>
              <a:off x="5562600" y="4495800"/>
              <a:ext cx="2670048"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list-&gt;</a:t>
              </a:r>
              <a:r>
                <a:rPr lang="en-US" b="1" i="1" dirty="0" err="1" smtClean="0">
                  <a:solidFill>
                    <a:srgbClr val="C00000"/>
                  </a:solidFill>
                  <a:latin typeface="Lucida Sans" pitchFamily="34" charset="0"/>
                </a:rPr>
                <a:t>buf</a:t>
              </a:r>
              <a:r>
                <a:rPr lang="en-US" b="1" i="1" dirty="0" smtClean="0">
                  <a:solidFill>
                    <a:srgbClr val="C00000"/>
                  </a:solidFill>
                  <a:latin typeface="Lucida Sans" pitchFamily="34" charset="0"/>
                </a:rPr>
                <a:t>[…] = </a:t>
              </a:r>
              <a:r>
                <a:rPr lang="en-US" b="1" i="1" dirty="0" err="1" smtClean="0">
                  <a:solidFill>
                    <a:srgbClr val="C00000"/>
                  </a:solidFill>
                  <a:latin typeface="Lucida Sans" pitchFamily="34" charset="0"/>
                </a:rPr>
                <a:t>elem</a:t>
              </a:r>
              <a:endParaRPr lang="en-US" b="1" i="1" dirty="0" smtClean="0">
                <a:solidFill>
                  <a:srgbClr val="C00000"/>
                </a:solidFill>
                <a:latin typeface="Lucida Sans" pitchFamily="34" charset="0"/>
              </a:endParaRPr>
            </a:p>
            <a:p>
              <a:r>
                <a:rPr lang="en-US" dirty="0" smtClean="0">
                  <a:solidFill>
                    <a:schemeClr val="tx1"/>
                  </a:solidFill>
                  <a:latin typeface="Lucida Sans" pitchFamily="34" charset="0"/>
                </a:rPr>
                <a:t>t2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[t0+0]</a:t>
              </a:r>
              <a:br>
                <a:rPr lang="en-US" dirty="0" smtClean="0">
                  <a:solidFill>
                    <a:schemeClr val="tx1"/>
                  </a:solidFill>
                  <a:latin typeface="Lucida Sans" pitchFamily="34" charset="0"/>
                </a:rPr>
              </a:br>
              <a:r>
                <a:rPr lang="en-US" dirty="0" smtClean="0">
                  <a:solidFill>
                    <a:schemeClr val="tx1"/>
                  </a:solidFill>
                  <a:latin typeface="Lucida Sans" pitchFamily="34" charset="0"/>
                </a:rPr>
                <a:t>t3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br>
                <a:rPr lang="en-US" dirty="0" smtClean="0">
                  <a:solidFill>
                    <a:schemeClr val="tx1"/>
                  </a:solidFill>
                  <a:latin typeface="Lucida Sans" pitchFamily="34" charset="0"/>
                </a:rPr>
              </a:br>
              <a:r>
                <a:rPr lang="en-US" dirty="0" err="1" smtClean="0">
                  <a:solidFill>
                    <a:schemeClr val="tx1"/>
                  </a:solidFill>
                  <a:latin typeface="Lucida Sans" pitchFamily="34" charset="0"/>
                </a:rPr>
                <a:t>mem</a:t>
              </a:r>
              <a:r>
                <a:rPr lang="en-US" dirty="0" smtClean="0">
                  <a:solidFill>
                    <a:schemeClr val="tx1"/>
                  </a:solidFill>
                  <a:latin typeface="Lucida Sans" pitchFamily="34" charset="0"/>
                </a:rPr>
                <a:t>[t2+t3] = t1</a:t>
              </a:r>
              <a:br>
                <a:rPr lang="en-US" dirty="0" smtClean="0">
                  <a:solidFill>
                    <a:schemeClr val="tx1"/>
                  </a:solidFill>
                  <a:latin typeface="Lucida Sans" pitchFamily="34" charset="0"/>
                </a:rPr>
              </a:br>
              <a:endParaRPr lang="en-US" dirty="0" smtClean="0">
                <a:solidFill>
                  <a:schemeClr val="tx1"/>
                </a:solidFill>
                <a:latin typeface="Lucida Sans" pitchFamily="34" charset="0"/>
              </a:endParaRPr>
            </a:p>
            <a:p>
              <a:r>
                <a:rPr lang="en-US" b="1" i="1" dirty="0" smtClean="0">
                  <a:solidFill>
                    <a:srgbClr val="C00000"/>
                  </a:solidFill>
                  <a:latin typeface="Lucida Sans" pitchFamily="34" charset="0"/>
                </a:rPr>
                <a:t>list-&gt;size++</a:t>
              </a:r>
              <a:br>
                <a:rPr lang="en-US" b="1" i="1" dirty="0" smtClean="0">
                  <a:solidFill>
                    <a:srgbClr val="C00000"/>
                  </a:solidFill>
                  <a:latin typeface="Lucida Sans" pitchFamily="34" charset="0"/>
                </a:rPr>
              </a:br>
              <a:r>
                <a:rPr lang="en-US" dirty="0" smtClean="0">
                  <a:solidFill>
                    <a:schemeClr val="tx1"/>
                  </a:solidFill>
                  <a:latin typeface="Lucida Sans" pitchFamily="34" charset="0"/>
                </a:rPr>
                <a:t>t3=t3+1</a:t>
              </a:r>
            </a:p>
            <a:p>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[t0+4]=t3</a:t>
              </a:r>
              <a:endParaRPr lang="en-US" dirty="0">
                <a:solidFill>
                  <a:srgbClr val="C00000"/>
                </a:solidFill>
                <a:latin typeface="Lucida Sans" pitchFamily="34" charset="0"/>
              </a:endParaRPr>
            </a:p>
          </p:txBody>
        </p:sp>
        <p:cxnSp>
          <p:nvCxnSpPr>
            <p:cNvPr id="15" name="Straight Arrow Connector 14"/>
            <p:cNvCxnSpPr>
              <a:stCxn id="11" idx="2"/>
              <a:endCxn id="12" idx="0"/>
            </p:cNvCxnSpPr>
            <p:nvPr/>
          </p:nvCxnSpPr>
          <p:spPr>
            <a:xfrm rot="16200000" flipH="1">
              <a:off x="7010400" y="2552700"/>
              <a:ext cx="457200" cy="6858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5799162" y="2661313"/>
              <a:ext cx="1105468" cy="1828800"/>
            </a:xfrm>
            <a:custGeom>
              <a:avLst/>
              <a:gdLst>
                <a:gd name="connsiteX0" fmla="*/ 1078172 w 1105468"/>
                <a:gd name="connsiteY0" fmla="*/ 0 h 1828800"/>
                <a:gd name="connsiteX1" fmla="*/ 150125 w 1105468"/>
                <a:gd name="connsiteY1" fmla="*/ 600502 h 1828800"/>
                <a:gd name="connsiteX2" fmla="*/ 177420 w 1105468"/>
                <a:gd name="connsiteY2" fmla="*/ 1241947 h 1828800"/>
                <a:gd name="connsiteX3" fmla="*/ 1105468 w 1105468"/>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105468" h="1828800">
                  <a:moveTo>
                    <a:pt x="1078172" y="0"/>
                  </a:moveTo>
                  <a:cubicBezTo>
                    <a:pt x="689211" y="196755"/>
                    <a:pt x="300250" y="393511"/>
                    <a:pt x="150125" y="600502"/>
                  </a:cubicBezTo>
                  <a:cubicBezTo>
                    <a:pt x="0" y="807493"/>
                    <a:pt x="18196" y="1037231"/>
                    <a:pt x="177420" y="1241947"/>
                  </a:cubicBezTo>
                  <a:cubicBezTo>
                    <a:pt x="336644" y="1446663"/>
                    <a:pt x="721056" y="1637731"/>
                    <a:pt x="1105468" y="1828800"/>
                  </a:cubicBezTo>
                </a:path>
              </a:pathLst>
            </a:cu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6"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33600" y="838200"/>
            <a:ext cx="5029200" cy="4876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Remove artificial </a:t>
            </a:r>
            <a:r>
              <a:rPr lang="en-US" dirty="0" err="1" smtClean="0"/>
              <a:t>antidependences</a:t>
            </a:r>
            <a:endParaRPr lang="en-US" dirty="0"/>
          </a:p>
        </p:txBody>
      </p:sp>
      <p:sp>
        <p:nvSpPr>
          <p:cNvPr id="4" name="Rectangle 3"/>
          <p:cNvSpPr/>
          <p:nvPr/>
        </p:nvSpPr>
        <p:spPr>
          <a:xfrm>
            <a:off x="2971800" y="914400"/>
            <a:ext cx="2667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srgbClr val="C00000"/>
                </a:solidFill>
                <a:latin typeface="Lucida Sans" pitchFamily="34" charset="0"/>
              </a:rPr>
              <a:t>bool</a:t>
            </a:r>
            <a:r>
              <a:rPr lang="en-US" b="1" i="1" dirty="0" smtClean="0">
                <a:solidFill>
                  <a:srgbClr val="C00000"/>
                </a:solidFill>
                <a:latin typeface="Lucida Sans" pitchFamily="34" charset="0"/>
              </a:rPr>
              <a:t> overflow = […]</a:t>
            </a:r>
          </a:p>
          <a:p>
            <a:r>
              <a:rPr lang="en-US" dirty="0" smtClean="0">
                <a:solidFill>
                  <a:schemeClr val="tx1"/>
                </a:solidFill>
                <a:latin typeface="Lucida Sans" pitchFamily="34" charset="0"/>
              </a:rPr>
              <a:t>t2=</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p>
          <a:p>
            <a:r>
              <a:rPr lang="en-US" dirty="0" smtClean="0">
                <a:solidFill>
                  <a:schemeClr val="tx1"/>
                </a:solidFill>
                <a:latin typeface="Lucida Sans" pitchFamily="34" charset="0"/>
              </a:rPr>
              <a:t>t3=</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[t0+8]</a:t>
            </a:r>
          </a:p>
          <a:p>
            <a:r>
              <a:rPr lang="en-US" dirty="0" smtClean="0">
                <a:solidFill>
                  <a:schemeClr val="tx1"/>
                </a:solidFill>
                <a:latin typeface="Lucida Sans" pitchFamily="34" charset="0"/>
              </a:rPr>
              <a:t>t3 = t2== t3</a:t>
            </a:r>
            <a:br>
              <a:rPr lang="en-US" dirty="0" smtClean="0">
                <a:solidFill>
                  <a:schemeClr val="tx1"/>
                </a:solidFill>
                <a:latin typeface="Lucida Sans" pitchFamily="34" charset="0"/>
              </a:rPr>
            </a:br>
            <a:r>
              <a:rPr lang="en-US" b="1" i="1" dirty="0" smtClean="0">
                <a:solidFill>
                  <a:srgbClr val="C00000"/>
                </a:solidFill>
                <a:latin typeface="Lucida Sans" pitchFamily="34" charset="0"/>
              </a:rPr>
              <a:t>if (overflow)</a:t>
            </a:r>
          </a:p>
          <a:p>
            <a:r>
              <a:rPr lang="en-US" dirty="0" smtClean="0">
                <a:solidFill>
                  <a:schemeClr val="tx1"/>
                </a:solidFill>
                <a:latin typeface="Lucida Sans" pitchFamily="34" charset="0"/>
              </a:rPr>
              <a:t>If t3 &gt; 0</a:t>
            </a:r>
            <a:endParaRPr lang="en-US" dirty="0">
              <a:solidFill>
                <a:schemeClr val="tx1"/>
              </a:solidFill>
              <a:latin typeface="Lucida Sans" pitchFamily="34" charset="0"/>
            </a:endParaRPr>
          </a:p>
        </p:txBody>
      </p:sp>
      <p:sp>
        <p:nvSpPr>
          <p:cNvPr id="5" name="Rectangle 4"/>
          <p:cNvSpPr/>
          <p:nvPr/>
        </p:nvSpPr>
        <p:spPr>
          <a:xfrm>
            <a:off x="4267200" y="2971800"/>
            <a:ext cx="26670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 = </a:t>
            </a:r>
            <a:r>
              <a:rPr lang="en-US" b="1" i="1" dirty="0" err="1" smtClean="0">
                <a:solidFill>
                  <a:srgbClr val="C00000"/>
                </a:solidFill>
                <a:latin typeface="Lucida Sans" pitchFamily="34" charset="0"/>
              </a:rPr>
              <a:t>other_list</a:t>
            </a:r>
            <a:r>
              <a:rPr lang="en-US" b="1" i="1" dirty="0" smtClean="0">
                <a:solidFill>
                  <a:srgbClr val="C00000"/>
                </a:solidFill>
                <a:latin typeface="Lucida Sans" pitchFamily="34" charset="0"/>
              </a:rPr>
              <a:t/>
            </a:r>
            <a:br>
              <a:rPr lang="en-US" b="1" i="1" dirty="0" smtClean="0">
                <a:solidFill>
                  <a:srgbClr val="C00000"/>
                </a:solidFill>
                <a:latin typeface="Lucida Sans" pitchFamily="34" charset="0"/>
              </a:rPr>
            </a:br>
            <a:r>
              <a:rPr lang="en-US" dirty="0" smtClean="0">
                <a:solidFill>
                  <a:schemeClr val="tx1"/>
                </a:solidFill>
                <a:latin typeface="Lucida Sans" pitchFamily="34" charset="0"/>
              </a:rPr>
              <a:t>t4 = {</a:t>
            </a:r>
            <a:r>
              <a:rPr lang="en-US" dirty="0" err="1" smtClean="0">
                <a:solidFill>
                  <a:schemeClr val="tx1"/>
                </a:solidFill>
                <a:latin typeface="Lucida Sans" pitchFamily="34" charset="0"/>
              </a:rPr>
              <a:t>other_list</a:t>
            </a:r>
            <a:r>
              <a:rPr lang="en-US" dirty="0" smtClean="0">
                <a:solidFill>
                  <a:schemeClr val="tx1"/>
                </a:solidFill>
                <a:latin typeface="Lucida Sans" pitchFamily="34" charset="0"/>
              </a:rPr>
              <a:t>}</a:t>
            </a:r>
            <a:endParaRPr lang="en-US" dirty="0">
              <a:solidFill>
                <a:schemeClr val="tx1"/>
              </a:solidFill>
              <a:latin typeface="Lucida Sans" pitchFamily="34" charset="0"/>
            </a:endParaRPr>
          </a:p>
        </p:txBody>
      </p:sp>
      <p:sp>
        <p:nvSpPr>
          <p:cNvPr id="6" name="Rectangle 5"/>
          <p:cNvSpPr/>
          <p:nvPr/>
        </p:nvSpPr>
        <p:spPr>
          <a:xfrm>
            <a:off x="2438400" y="3774744"/>
            <a:ext cx="19812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Lucida Sans" pitchFamily="34" charset="0"/>
              </a:rPr>
              <a:t>t4 = t0</a:t>
            </a:r>
            <a:endParaRPr lang="en-US" dirty="0">
              <a:solidFill>
                <a:schemeClr val="tx1"/>
              </a:solidFill>
              <a:latin typeface="Lucida Sans" pitchFamily="34" charset="0"/>
            </a:endParaRPr>
          </a:p>
        </p:txBody>
      </p:sp>
      <p:sp>
        <p:nvSpPr>
          <p:cNvPr id="7" name="Rectangle 6"/>
          <p:cNvSpPr/>
          <p:nvPr/>
        </p:nvSpPr>
        <p:spPr>
          <a:xfrm>
            <a:off x="2971800" y="4495800"/>
            <a:ext cx="2670048"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list-&gt;</a:t>
            </a:r>
            <a:r>
              <a:rPr lang="en-US" b="1" i="1" dirty="0" err="1" smtClean="0">
                <a:solidFill>
                  <a:srgbClr val="C00000"/>
                </a:solidFill>
                <a:latin typeface="Lucida Sans" pitchFamily="34" charset="0"/>
              </a:rPr>
              <a:t>buf</a:t>
            </a:r>
            <a:r>
              <a:rPr lang="en-US" b="1" i="1" dirty="0" smtClean="0">
                <a:solidFill>
                  <a:srgbClr val="C00000"/>
                </a:solidFill>
                <a:latin typeface="Lucida Sans" pitchFamily="34" charset="0"/>
              </a:rPr>
              <a:t>[…] = </a:t>
            </a:r>
            <a:r>
              <a:rPr lang="en-US" b="1" i="1" dirty="0" err="1" smtClean="0">
                <a:solidFill>
                  <a:srgbClr val="C00000"/>
                </a:solidFill>
                <a:latin typeface="Lucida Sans" pitchFamily="34" charset="0"/>
              </a:rPr>
              <a:t>elem</a:t>
            </a:r>
            <a:endParaRPr lang="en-US" b="1" i="1" dirty="0" smtClean="0">
              <a:solidFill>
                <a:srgbClr val="C00000"/>
              </a:solidFill>
              <a:latin typeface="Lucida Sans" pitchFamily="34" charset="0"/>
            </a:endParaRPr>
          </a:p>
          <a:p>
            <a:r>
              <a:rPr lang="en-US" dirty="0" smtClean="0">
                <a:solidFill>
                  <a:schemeClr val="tx1"/>
                </a:solidFill>
                <a:latin typeface="Lucida Sans" pitchFamily="34" charset="0"/>
              </a:rPr>
              <a:t>t2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[t4+0]</a:t>
            </a:r>
            <a:br>
              <a:rPr lang="en-US" dirty="0" smtClean="0">
                <a:solidFill>
                  <a:schemeClr val="tx1"/>
                </a:solidFill>
                <a:latin typeface="Lucida Sans" pitchFamily="34" charset="0"/>
              </a:rPr>
            </a:br>
            <a:r>
              <a:rPr lang="en-US" dirty="0" smtClean="0">
                <a:solidFill>
                  <a:schemeClr val="tx1"/>
                </a:solidFill>
                <a:latin typeface="Lucida Sans" pitchFamily="34" charset="0"/>
              </a:rPr>
              <a:t>t3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[t4+4]</a:t>
            </a:r>
            <a:br>
              <a:rPr lang="en-US" dirty="0" smtClean="0">
                <a:solidFill>
                  <a:schemeClr val="tx1"/>
                </a:solidFill>
                <a:latin typeface="Lucida Sans" pitchFamily="34" charset="0"/>
              </a:rPr>
            </a:br>
            <a:r>
              <a:rPr lang="en-US" dirty="0" err="1" smtClean="0">
                <a:solidFill>
                  <a:schemeClr val="tx1"/>
                </a:solidFill>
                <a:latin typeface="Lucida Sans" pitchFamily="34" charset="0"/>
              </a:rPr>
              <a:t>mem</a:t>
            </a:r>
            <a:r>
              <a:rPr lang="en-US" dirty="0" smtClean="0">
                <a:solidFill>
                  <a:schemeClr val="tx1"/>
                </a:solidFill>
                <a:latin typeface="Lucida Sans" pitchFamily="34" charset="0"/>
              </a:rPr>
              <a:t>[t2+t3] = t1</a:t>
            </a:r>
            <a:br>
              <a:rPr lang="en-US" dirty="0" smtClean="0">
                <a:solidFill>
                  <a:schemeClr val="tx1"/>
                </a:solidFill>
                <a:latin typeface="Lucida Sans" pitchFamily="34" charset="0"/>
              </a:rPr>
            </a:br>
            <a:endParaRPr lang="en-US" dirty="0" smtClean="0">
              <a:solidFill>
                <a:schemeClr val="tx1"/>
              </a:solidFill>
              <a:latin typeface="Lucida Sans" pitchFamily="34" charset="0"/>
            </a:endParaRPr>
          </a:p>
          <a:p>
            <a:r>
              <a:rPr lang="en-US" b="1" i="1" dirty="0" smtClean="0">
                <a:solidFill>
                  <a:srgbClr val="C00000"/>
                </a:solidFill>
                <a:latin typeface="Lucida Sans" pitchFamily="34" charset="0"/>
              </a:rPr>
              <a:t>list-&gt;size++</a:t>
            </a:r>
            <a:br>
              <a:rPr lang="en-US" b="1" i="1" dirty="0" smtClean="0">
                <a:solidFill>
                  <a:srgbClr val="C00000"/>
                </a:solidFill>
                <a:latin typeface="Lucida Sans" pitchFamily="34" charset="0"/>
              </a:rPr>
            </a:br>
            <a:r>
              <a:rPr lang="en-US" dirty="0" smtClean="0">
                <a:solidFill>
                  <a:schemeClr val="tx1"/>
                </a:solidFill>
                <a:latin typeface="Lucida Sans" pitchFamily="34" charset="0"/>
              </a:rPr>
              <a:t>t3=t3+1</a:t>
            </a:r>
          </a:p>
          <a:p>
            <a:r>
              <a:rPr lang="en-US" dirty="0" err="1" smtClean="0">
                <a:solidFill>
                  <a:schemeClr val="tx1"/>
                </a:solidFill>
                <a:latin typeface="Lucida Sans" pitchFamily="34" charset="0"/>
              </a:rPr>
              <a:t>mem</a:t>
            </a:r>
            <a:r>
              <a:rPr lang="en-US" dirty="0" smtClean="0">
                <a:solidFill>
                  <a:schemeClr val="tx1"/>
                </a:solidFill>
                <a:latin typeface="Lucida Sans" pitchFamily="34" charset="0"/>
              </a:rPr>
              <a:t>[t4+4]=t3</a:t>
            </a:r>
            <a:endParaRPr lang="en-US" dirty="0">
              <a:solidFill>
                <a:srgbClr val="C00000"/>
              </a:solidFill>
              <a:latin typeface="Lucida Sans" pitchFamily="34" charset="0"/>
            </a:endParaRPr>
          </a:p>
        </p:txBody>
      </p:sp>
      <p:cxnSp>
        <p:nvCxnSpPr>
          <p:cNvPr id="8" name="Straight Arrow Connector 7"/>
          <p:cNvCxnSpPr>
            <a:stCxn id="4" idx="2"/>
            <a:endCxn id="5" idx="0"/>
          </p:cNvCxnSpPr>
          <p:nvPr/>
        </p:nvCxnSpPr>
        <p:spPr>
          <a:xfrm rot="16200000" flipH="1">
            <a:off x="4800600" y="2171700"/>
            <a:ext cx="304800" cy="1295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2"/>
            <a:endCxn id="6" idx="0"/>
          </p:cNvCxnSpPr>
          <p:nvPr/>
        </p:nvCxnSpPr>
        <p:spPr>
          <a:xfrm rot="5400000">
            <a:off x="3313278" y="2782722"/>
            <a:ext cx="1107744" cy="8763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a:endCxn id="7" idx="0"/>
          </p:cNvCxnSpPr>
          <p:nvPr/>
        </p:nvCxnSpPr>
        <p:spPr>
          <a:xfrm rot="16200000" flipH="1">
            <a:off x="3735984" y="3924960"/>
            <a:ext cx="263856" cy="87782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a:endCxn id="7" idx="0"/>
          </p:cNvCxnSpPr>
          <p:nvPr/>
        </p:nvCxnSpPr>
        <p:spPr>
          <a:xfrm rot="5400000">
            <a:off x="4534662" y="3429762"/>
            <a:ext cx="838200" cy="1293876"/>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Idempotence</a:t>
            </a:r>
            <a:r>
              <a:rPr lang="en-US" dirty="0" smtClean="0"/>
              <a:t> Definition and Concept</a:t>
            </a:r>
            <a:endParaRPr lang="en-US" dirty="0"/>
          </a:p>
        </p:txBody>
      </p:sp>
      <p:pic>
        <p:nvPicPr>
          <p:cNvPr id="3" name="Picture 2"/>
          <p:cNvPicPr>
            <a:picLocks noChangeAspect="1" noChangeArrowheads="1"/>
          </p:cNvPicPr>
          <p:nvPr/>
        </p:nvPicPr>
        <p:blipFill>
          <a:blip r:embed="rId2"/>
          <a:srcRect/>
          <a:stretch>
            <a:fillRect/>
          </a:stretch>
        </p:blipFill>
        <p:spPr bwMode="auto">
          <a:xfrm>
            <a:off x="914400" y="1143000"/>
            <a:ext cx="7315200" cy="1571861"/>
          </a:xfrm>
          <a:prstGeom prst="rect">
            <a:avLst/>
          </a:prstGeom>
          <a:noFill/>
          <a:ln w="9525">
            <a:noFill/>
            <a:miter lim="800000"/>
            <a:headEnd/>
            <a:tailEnd/>
          </a:ln>
          <a:effectLst/>
        </p:spPr>
      </p:pic>
      <p:grpSp>
        <p:nvGrpSpPr>
          <p:cNvPr id="28" name="Group 27"/>
          <p:cNvGrpSpPr/>
          <p:nvPr/>
        </p:nvGrpSpPr>
        <p:grpSpPr>
          <a:xfrm>
            <a:off x="457200" y="3200400"/>
            <a:ext cx="3200400" cy="762000"/>
            <a:chOff x="457200" y="3200400"/>
            <a:chExt cx="3200400" cy="762000"/>
          </a:xfrm>
        </p:grpSpPr>
        <p:sp>
          <p:nvSpPr>
            <p:cNvPr id="5" name="Rectangle 4"/>
            <p:cNvSpPr/>
            <p:nvPr/>
          </p:nvSpPr>
          <p:spPr>
            <a:xfrm>
              <a:off x="457200" y="32004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7" name="Rectangle 6"/>
            <p:cNvSpPr/>
            <p:nvPr/>
          </p:nvSpPr>
          <p:spPr>
            <a:xfrm>
              <a:off x="1217246" y="3200400"/>
              <a:ext cx="382954"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a:t>
              </a:r>
              <a:endParaRPr lang="en-US" sz="3600" dirty="0">
                <a:solidFill>
                  <a:schemeClr val="bg1"/>
                </a:solidFill>
              </a:endParaRPr>
            </a:p>
          </p:txBody>
        </p:sp>
        <p:sp>
          <p:nvSpPr>
            <p:cNvPr id="8" name="Rectangle 7"/>
            <p:cNvSpPr/>
            <p:nvPr/>
          </p:nvSpPr>
          <p:spPr>
            <a:xfrm>
              <a:off x="1676400" y="32004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a:t>
              </a:r>
              <a:endParaRPr lang="en-US" sz="3600" dirty="0">
                <a:solidFill>
                  <a:schemeClr val="bg1"/>
                </a:solidFill>
              </a:endParaRPr>
            </a:p>
          </p:txBody>
        </p:sp>
        <p:sp>
          <p:nvSpPr>
            <p:cNvPr id="9" name="Rectangle 8"/>
            <p:cNvSpPr/>
            <p:nvPr/>
          </p:nvSpPr>
          <p:spPr>
            <a:xfrm>
              <a:off x="2438400" y="3200400"/>
              <a:ext cx="1219200"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a:t>
              </a:r>
              <a:endParaRPr lang="en-US" sz="3600" dirty="0">
                <a:solidFill>
                  <a:schemeClr val="bg1"/>
                </a:solidFill>
              </a:endParaRPr>
            </a:p>
          </p:txBody>
        </p:sp>
      </p:grpSp>
      <p:grpSp>
        <p:nvGrpSpPr>
          <p:cNvPr id="26" name="Group 25"/>
          <p:cNvGrpSpPr/>
          <p:nvPr/>
        </p:nvGrpSpPr>
        <p:grpSpPr>
          <a:xfrm>
            <a:off x="457200" y="4343400"/>
            <a:ext cx="3962400" cy="762000"/>
            <a:chOff x="457200" y="4191000"/>
            <a:chExt cx="3962400" cy="762000"/>
          </a:xfrm>
        </p:grpSpPr>
        <p:sp>
          <p:nvSpPr>
            <p:cNvPr id="14" name="Rectangle 13"/>
            <p:cNvSpPr/>
            <p:nvPr/>
          </p:nvSpPr>
          <p:spPr>
            <a:xfrm>
              <a:off x="457200" y="41910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15" name="Rectangle 14"/>
            <p:cNvSpPr/>
            <p:nvPr/>
          </p:nvSpPr>
          <p:spPr>
            <a:xfrm>
              <a:off x="1979246" y="4191000"/>
              <a:ext cx="382954"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a:t>
              </a:r>
              <a:endParaRPr lang="en-US" sz="3600" dirty="0">
                <a:solidFill>
                  <a:schemeClr val="bg1"/>
                </a:solidFill>
              </a:endParaRPr>
            </a:p>
          </p:txBody>
        </p:sp>
        <p:sp>
          <p:nvSpPr>
            <p:cNvPr id="16" name="Rectangle 15"/>
            <p:cNvSpPr/>
            <p:nvPr/>
          </p:nvSpPr>
          <p:spPr>
            <a:xfrm>
              <a:off x="2438400" y="41910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a:t>
              </a:r>
              <a:endParaRPr lang="en-US" sz="3600" dirty="0">
                <a:solidFill>
                  <a:schemeClr val="bg1"/>
                </a:solidFill>
              </a:endParaRPr>
            </a:p>
          </p:txBody>
        </p:sp>
        <p:sp>
          <p:nvSpPr>
            <p:cNvPr id="17" name="Rectangle 16"/>
            <p:cNvSpPr/>
            <p:nvPr/>
          </p:nvSpPr>
          <p:spPr>
            <a:xfrm>
              <a:off x="3200400" y="4191000"/>
              <a:ext cx="1219200"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a:t>
              </a:r>
              <a:endParaRPr lang="en-US" sz="3600" dirty="0">
                <a:solidFill>
                  <a:schemeClr val="bg1"/>
                </a:solidFill>
              </a:endParaRPr>
            </a:p>
          </p:txBody>
        </p:sp>
        <p:sp>
          <p:nvSpPr>
            <p:cNvPr id="18" name="Rectangle 17"/>
            <p:cNvSpPr/>
            <p:nvPr/>
          </p:nvSpPr>
          <p:spPr>
            <a:xfrm>
              <a:off x="1219200" y="41910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grpSp>
      <p:grpSp>
        <p:nvGrpSpPr>
          <p:cNvPr id="27" name="Group 26"/>
          <p:cNvGrpSpPr/>
          <p:nvPr/>
        </p:nvGrpSpPr>
        <p:grpSpPr>
          <a:xfrm>
            <a:off x="457200" y="5410200"/>
            <a:ext cx="5410200" cy="762000"/>
            <a:chOff x="457200" y="5105400"/>
            <a:chExt cx="5410200" cy="762000"/>
          </a:xfrm>
        </p:grpSpPr>
        <p:sp>
          <p:nvSpPr>
            <p:cNvPr id="19" name="Rectangle 18"/>
            <p:cNvSpPr/>
            <p:nvPr/>
          </p:nvSpPr>
          <p:spPr>
            <a:xfrm>
              <a:off x="457200" y="51054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20" name="Rectangle 19"/>
            <p:cNvSpPr/>
            <p:nvPr/>
          </p:nvSpPr>
          <p:spPr>
            <a:xfrm>
              <a:off x="1217246" y="5105400"/>
              <a:ext cx="382954"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a:t>
              </a:r>
              <a:endParaRPr lang="en-US" sz="3600" dirty="0">
                <a:solidFill>
                  <a:schemeClr val="bg1"/>
                </a:solidFill>
              </a:endParaRPr>
            </a:p>
          </p:txBody>
        </p:sp>
        <p:sp>
          <p:nvSpPr>
            <p:cNvPr id="21" name="Rectangle 20"/>
            <p:cNvSpPr/>
            <p:nvPr/>
          </p:nvSpPr>
          <p:spPr>
            <a:xfrm>
              <a:off x="2590800" y="5105400"/>
              <a:ext cx="656492"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a:t>
              </a:r>
              <a:endParaRPr lang="en-US" sz="3600" dirty="0">
                <a:solidFill>
                  <a:schemeClr val="bg1"/>
                </a:solidFill>
              </a:endParaRPr>
            </a:p>
          </p:txBody>
        </p:sp>
        <p:sp>
          <p:nvSpPr>
            <p:cNvPr id="22" name="Rectangle 21"/>
            <p:cNvSpPr/>
            <p:nvPr/>
          </p:nvSpPr>
          <p:spPr>
            <a:xfrm>
              <a:off x="3352800" y="5105400"/>
              <a:ext cx="1219200"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a:t>
              </a:r>
              <a:endParaRPr lang="en-US" sz="3600" dirty="0">
                <a:solidFill>
                  <a:schemeClr val="bg1"/>
                </a:solidFill>
              </a:endParaRPr>
            </a:p>
          </p:txBody>
        </p:sp>
        <p:sp>
          <p:nvSpPr>
            <p:cNvPr id="23" name="Rectangle 22"/>
            <p:cNvSpPr/>
            <p:nvPr/>
          </p:nvSpPr>
          <p:spPr>
            <a:xfrm>
              <a:off x="1674446" y="5105400"/>
              <a:ext cx="382954"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a:t>
              </a:r>
              <a:endParaRPr lang="en-US" sz="3600" dirty="0">
                <a:solidFill>
                  <a:schemeClr val="bg1"/>
                </a:solidFill>
              </a:endParaRPr>
            </a:p>
          </p:txBody>
        </p:sp>
        <p:sp>
          <p:nvSpPr>
            <p:cNvPr id="24" name="Rectangle 23"/>
            <p:cNvSpPr/>
            <p:nvPr/>
          </p:nvSpPr>
          <p:spPr>
            <a:xfrm>
              <a:off x="2133600" y="5105400"/>
              <a:ext cx="382954"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a:t>
              </a:r>
              <a:endParaRPr lang="en-US" sz="3600" dirty="0">
                <a:solidFill>
                  <a:schemeClr val="bg1"/>
                </a:solidFill>
              </a:endParaRPr>
            </a:p>
          </p:txBody>
        </p:sp>
        <p:sp>
          <p:nvSpPr>
            <p:cNvPr id="25" name="Rectangle 24"/>
            <p:cNvSpPr/>
            <p:nvPr/>
          </p:nvSpPr>
          <p:spPr>
            <a:xfrm>
              <a:off x="4648200" y="5105400"/>
              <a:ext cx="1219200" cy="762000"/>
            </a:xfrm>
            <a:prstGeom prst="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a:t>
              </a:r>
              <a:endParaRPr lang="en-US" sz="3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165556"/>
            <a:ext cx="9144000" cy="2177844"/>
          </a:xfrm>
          <a:prstGeom prst="rect">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2"/>
          <p:cNvGrpSpPr/>
          <p:nvPr/>
        </p:nvGrpSpPr>
        <p:grpSpPr>
          <a:xfrm>
            <a:off x="3505200" y="76200"/>
            <a:ext cx="2057400" cy="1828800"/>
            <a:chOff x="2971800" y="152400"/>
            <a:chExt cx="2057400" cy="1828800"/>
          </a:xfrm>
        </p:grpSpPr>
        <p:sp>
          <p:nvSpPr>
            <p:cNvPr id="3" name="Oval 2"/>
            <p:cNvSpPr/>
            <p:nvPr/>
          </p:nvSpPr>
          <p:spPr>
            <a:xfrm>
              <a:off x="3048000" y="152400"/>
              <a:ext cx="1828800" cy="18288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4" name="TextBox 3"/>
            <p:cNvSpPr txBox="1"/>
            <p:nvPr/>
          </p:nvSpPr>
          <p:spPr>
            <a:xfrm>
              <a:off x="2971800" y="589747"/>
              <a:ext cx="2057400" cy="954107"/>
            </a:xfrm>
            <a:prstGeom prst="rect">
              <a:avLst/>
            </a:prstGeom>
            <a:noFill/>
          </p:spPr>
          <p:txBody>
            <a:bodyPr wrap="square" rtlCol="0">
              <a:spAutoFit/>
            </a:bodyPr>
            <a:lstStyle/>
            <a:p>
              <a:pPr algn="ctr"/>
              <a:r>
                <a:rPr lang="en-US" sz="2800" dirty="0" smtClean="0">
                  <a:solidFill>
                    <a:schemeClr val="bg1"/>
                  </a:solidFill>
                </a:rPr>
                <a:t>Free </a:t>
              </a:r>
              <a:br>
                <a:rPr lang="en-US" sz="2800" dirty="0" smtClean="0">
                  <a:solidFill>
                    <a:schemeClr val="bg1"/>
                  </a:solidFill>
                </a:rPr>
              </a:br>
              <a:r>
                <a:rPr lang="en-US" sz="2800" dirty="0" smtClean="0">
                  <a:solidFill>
                    <a:schemeClr val="bg1"/>
                  </a:solidFill>
                </a:rPr>
                <a:t>recovery</a:t>
              </a:r>
            </a:p>
          </p:txBody>
        </p:sp>
      </p:grpSp>
      <p:sp>
        <p:nvSpPr>
          <p:cNvPr id="11" name="Title 10"/>
          <p:cNvSpPr>
            <a:spLocks noGrp="1"/>
          </p:cNvSpPr>
          <p:nvPr>
            <p:ph type="title"/>
          </p:nvPr>
        </p:nvSpPr>
        <p:spPr/>
        <p:txBody>
          <a:bodyPr/>
          <a:lstStyle/>
          <a:p>
            <a:endParaRPr lang="en-US"/>
          </a:p>
        </p:txBody>
      </p:sp>
      <p:sp>
        <p:nvSpPr>
          <p:cNvPr id="12" name="Content Placeholder 11"/>
          <p:cNvSpPr>
            <a:spLocks noGrp="1"/>
          </p:cNvSpPr>
          <p:nvPr>
            <p:ph idx="1"/>
          </p:nvPr>
        </p:nvSpPr>
        <p:spPr>
          <a:xfrm>
            <a:off x="457200" y="2209800"/>
            <a:ext cx="8229600" cy="4191000"/>
          </a:xfrm>
        </p:spPr>
        <p:txBody>
          <a:bodyPr>
            <a:noAutofit/>
          </a:bodyPr>
          <a:lstStyle/>
          <a:p>
            <a:r>
              <a:rPr lang="en-US" sz="2400" dirty="0" smtClean="0"/>
              <a:t>Efficient software-only recovery</a:t>
            </a:r>
          </a:p>
          <a:p>
            <a:r>
              <a:rPr lang="en-US" sz="2400" dirty="0" smtClean="0"/>
              <a:t>Improve and simplify conventional in-order processors</a:t>
            </a:r>
          </a:p>
          <a:p>
            <a:r>
              <a:rPr lang="en-US" sz="2400" dirty="0" smtClean="0"/>
              <a:t>GPUs with free speculation</a:t>
            </a:r>
          </a:p>
          <a:p>
            <a:pPr lvl="1"/>
            <a:r>
              <a:rPr lang="en-US" sz="2000" dirty="0" smtClean="0"/>
              <a:t>Transient noise, timing-speculation, branch-prediction come for free</a:t>
            </a:r>
          </a:p>
          <a:p>
            <a:r>
              <a:rPr lang="en-US" sz="2400" dirty="0" smtClean="0"/>
              <a:t>OOO processing without recovery structures</a:t>
            </a:r>
          </a:p>
          <a:p>
            <a:pPr lvl="1"/>
            <a:r>
              <a:rPr lang="en-US" sz="2000" dirty="0" smtClean="0"/>
              <a:t>ROB, rename checkpoints, LSQ</a:t>
            </a:r>
          </a:p>
          <a:p>
            <a:r>
              <a:rPr lang="en-US" sz="2400" dirty="0" smtClean="0"/>
              <a:t>Easy integration of speculative hardware modules</a:t>
            </a:r>
          </a:p>
          <a:p>
            <a:pPr lvl="1"/>
            <a:r>
              <a:rPr lang="en-US" sz="2000" dirty="0" smtClean="0"/>
              <a:t>Analog unit, speculative adders, etc.</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3" presetClass="emph" presetSubtype="2" fill="hold" nodeType="withEffect">
                                  <p:stCondLst>
                                    <p:cond delay="0"/>
                                  </p:stCondLst>
                                  <p:childTnLst>
                                    <p:animClr clrSpc="rgb">
                                      <p:cBhvr override="childStyle">
                                        <p:cTn id="32" dur="100" fill="hold"/>
                                        <p:tgtEl>
                                          <p:spTgt spid="12">
                                            <p:txEl>
                                              <p:pRg st="1" end="1"/>
                                            </p:txEl>
                                          </p:spTgt>
                                        </p:tgtEl>
                                        <p:attrNameLst>
                                          <p:attrName>style.color</p:attrName>
                                        </p:attrNameLst>
                                      </p:cBhvr>
                                      <p:to>
                                        <a:schemeClr val="bg1"/>
                                      </p:to>
                                    </p:animClr>
                                  </p:childTnLst>
                                </p:cTn>
                              </p:par>
                              <p:par>
                                <p:cTn id="33" presetID="3" presetClass="emph" presetSubtype="2" fill="hold" nodeType="withEffect">
                                  <p:stCondLst>
                                    <p:cond delay="0"/>
                                  </p:stCondLst>
                                  <p:childTnLst>
                                    <p:animClr clrSpc="rgb">
                                      <p:cBhvr override="childStyle">
                                        <p:cTn id="34" dur="100" fill="hold"/>
                                        <p:tgtEl>
                                          <p:spTgt spid="12">
                                            <p:txEl>
                                              <p:pRg st="0" end="0"/>
                                            </p:txEl>
                                          </p:spTgt>
                                        </p:tgtEl>
                                        <p:attrNameLst>
                                          <p:attrName>style.color</p:attrName>
                                        </p:attrNameLst>
                                      </p:cBhvr>
                                      <p:to>
                                        <a:schemeClr val="bg1"/>
                                      </p:to>
                                    </p:animClr>
                                  </p:childTnLst>
                                </p:cTn>
                              </p:par>
                              <p:par>
                                <p:cTn id="35" presetID="3" presetClass="emph" presetSubtype="2" fill="hold" nodeType="withEffect">
                                  <p:stCondLst>
                                    <p:cond delay="0"/>
                                  </p:stCondLst>
                                  <p:childTnLst>
                                    <p:animClr clrSpc="rgb">
                                      <p:cBhvr override="childStyle">
                                        <p:cTn id="36" dur="100" fill="hold"/>
                                        <p:tgtEl>
                                          <p:spTgt spid="12">
                                            <p:txEl>
                                              <p:pRg st="2" end="2"/>
                                            </p:txEl>
                                          </p:spTgt>
                                        </p:tgtEl>
                                        <p:attrNameLst>
                                          <p:attrName>style.color</p:attrName>
                                        </p:attrNameLst>
                                      </p:cBhvr>
                                      <p:to>
                                        <a:schemeClr val="bg1"/>
                                      </p:to>
                                    </p:animClr>
                                  </p:childTnLst>
                                </p:cTn>
                              </p:par>
                              <p:par>
                                <p:cTn id="37" presetID="3" presetClass="emph" presetSubtype="2" fill="hold" nodeType="withEffect">
                                  <p:stCondLst>
                                    <p:cond delay="0"/>
                                  </p:stCondLst>
                                  <p:childTnLst>
                                    <p:animClr clrSpc="rgb">
                                      <p:cBhvr override="childStyle">
                                        <p:cTn id="38" dur="100" fill="hold"/>
                                        <p:tgtEl>
                                          <p:spTgt spid="12">
                                            <p:txEl>
                                              <p:pRg st="3" end="3"/>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Microprocessor Performance</a:t>
            </a:r>
            <a:endParaRPr lang="en-US" dirty="0"/>
          </a:p>
        </p:txBody>
      </p:sp>
      <p:cxnSp>
        <p:nvCxnSpPr>
          <p:cNvPr id="8" name="Straight Arrow Connector 7"/>
          <p:cNvCxnSpPr/>
          <p:nvPr/>
        </p:nvCxnSpPr>
        <p:spPr>
          <a:xfrm>
            <a:off x="990600" y="6361227"/>
            <a:ext cx="6400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1485900" y="3909552"/>
            <a:ext cx="4953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90600" y="5029200"/>
            <a:ext cx="1676400" cy="1295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67000" y="1538748"/>
            <a:ext cx="4191000" cy="3490452"/>
          </a:xfrm>
          <a:prstGeom prst="line">
            <a:avLst/>
          </a:prstGeom>
          <a:ln w="571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71800" y="6324600"/>
            <a:ext cx="3124200" cy="584775"/>
          </a:xfrm>
          <a:prstGeom prst="rect">
            <a:avLst/>
          </a:prstGeom>
          <a:noFill/>
        </p:spPr>
        <p:txBody>
          <a:bodyPr wrap="square" rtlCol="0">
            <a:spAutoFit/>
          </a:bodyPr>
          <a:lstStyle/>
          <a:p>
            <a:pPr algn="ctr"/>
            <a:r>
              <a:rPr lang="en-US" sz="3200" b="1" dirty="0" smtClean="0"/>
              <a:t>Time</a:t>
            </a:r>
            <a:endParaRPr lang="en-US" sz="3200" b="1" dirty="0"/>
          </a:p>
        </p:txBody>
      </p:sp>
      <p:sp>
        <p:nvSpPr>
          <p:cNvPr id="24" name="TextBox 23"/>
          <p:cNvSpPr txBox="1"/>
          <p:nvPr/>
        </p:nvSpPr>
        <p:spPr>
          <a:xfrm rot="16200000">
            <a:off x="-1099690" y="2954179"/>
            <a:ext cx="3124200" cy="1077218"/>
          </a:xfrm>
          <a:prstGeom prst="rect">
            <a:avLst/>
          </a:prstGeom>
          <a:noFill/>
        </p:spPr>
        <p:txBody>
          <a:bodyPr wrap="square" rtlCol="0">
            <a:spAutoFit/>
          </a:bodyPr>
          <a:lstStyle/>
          <a:p>
            <a:pPr algn="ctr"/>
            <a:r>
              <a:rPr lang="en-US" sz="3200" b="1" dirty="0" smtClean="0"/>
              <a:t>Performance </a:t>
            </a:r>
            <a:br>
              <a:rPr lang="en-US" sz="3200" b="1" dirty="0" smtClean="0"/>
            </a:br>
            <a:r>
              <a:rPr lang="en-US" sz="3200" b="1" dirty="0" smtClean="0"/>
              <a:t>(Log Scale)</a:t>
            </a:r>
            <a:endParaRPr lang="en-US" sz="3200" b="1" dirty="0"/>
          </a:p>
        </p:txBody>
      </p:sp>
      <p:grpSp>
        <p:nvGrpSpPr>
          <p:cNvPr id="30" name="Group 29"/>
          <p:cNvGrpSpPr/>
          <p:nvPr/>
        </p:nvGrpSpPr>
        <p:grpSpPr>
          <a:xfrm>
            <a:off x="2667000" y="1993475"/>
            <a:ext cx="6400800" cy="3020977"/>
            <a:chOff x="2667000" y="1981200"/>
            <a:chExt cx="6400800" cy="3020977"/>
          </a:xfrm>
        </p:grpSpPr>
        <p:cxnSp>
          <p:nvCxnSpPr>
            <p:cNvPr id="16" name="Straight Connector 15"/>
            <p:cNvCxnSpPr/>
            <p:nvPr/>
          </p:nvCxnSpPr>
          <p:spPr>
            <a:xfrm flipV="1">
              <a:off x="2667000" y="2489052"/>
              <a:ext cx="4191000" cy="25131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6934200" y="1981200"/>
              <a:ext cx="2133600" cy="9144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Multi-Core</a:t>
              </a:r>
              <a:br>
                <a:rPr lang="en-US" sz="2800" dirty="0" smtClean="0">
                  <a:solidFill>
                    <a:schemeClr val="tx1"/>
                  </a:solidFill>
                </a:rPr>
              </a:br>
              <a:r>
                <a:rPr lang="en-US" sz="2800" dirty="0" smtClean="0">
                  <a:solidFill>
                    <a:schemeClr val="tx1"/>
                  </a:solidFill>
                </a:rPr>
                <a:t>Promise</a:t>
              </a:r>
              <a:endParaRPr lang="en-US" sz="2800" dirty="0">
                <a:solidFill>
                  <a:schemeClr val="tx1"/>
                </a:solidFill>
              </a:endParaRPr>
            </a:p>
          </p:txBody>
        </p:sp>
      </p:grpSp>
      <p:grpSp>
        <p:nvGrpSpPr>
          <p:cNvPr id="31" name="Group 30"/>
          <p:cNvGrpSpPr/>
          <p:nvPr/>
        </p:nvGrpSpPr>
        <p:grpSpPr>
          <a:xfrm>
            <a:off x="2667000" y="3810000"/>
            <a:ext cx="6400800" cy="1192177"/>
            <a:chOff x="2667000" y="3810000"/>
            <a:chExt cx="6400800" cy="1192177"/>
          </a:xfrm>
        </p:grpSpPr>
        <p:cxnSp>
          <p:nvCxnSpPr>
            <p:cNvPr id="19" name="Straight Connector 18"/>
            <p:cNvCxnSpPr/>
            <p:nvPr/>
          </p:nvCxnSpPr>
          <p:spPr>
            <a:xfrm flipV="1">
              <a:off x="2667000" y="4164469"/>
              <a:ext cx="4051300" cy="8377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6934200" y="3810000"/>
              <a:ext cx="2133600" cy="6858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Dark-Silicon</a:t>
              </a:r>
              <a:endParaRPr lang="en-US" sz="2800" dirty="0">
                <a:solidFill>
                  <a:schemeClr val="bg1"/>
                </a:solidFill>
              </a:endParaRPr>
            </a:p>
          </p:txBody>
        </p:sp>
      </p:grpSp>
      <p:sp>
        <p:nvSpPr>
          <p:cNvPr id="33" name="TextBox 32"/>
          <p:cNvSpPr txBox="1"/>
          <p:nvPr/>
        </p:nvSpPr>
        <p:spPr>
          <a:xfrm>
            <a:off x="7239000" y="4430233"/>
            <a:ext cx="1676400" cy="338554"/>
          </a:xfrm>
          <a:prstGeom prst="rect">
            <a:avLst/>
          </a:prstGeom>
          <a:noFill/>
        </p:spPr>
        <p:txBody>
          <a:bodyPr wrap="square" rtlCol="0">
            <a:spAutoFit/>
          </a:bodyPr>
          <a:lstStyle/>
          <a:p>
            <a:pPr algn="ctr"/>
            <a:r>
              <a:rPr lang="en-US" sz="1600" dirty="0" smtClean="0"/>
              <a:t>[ISCA-11]</a:t>
            </a:r>
            <a:endParaRPr lang="en-US" sz="1600" dirty="0"/>
          </a:p>
        </p:txBody>
      </p:sp>
      <p:cxnSp>
        <p:nvCxnSpPr>
          <p:cNvPr id="35" name="Straight Arrow Connector 34"/>
          <p:cNvCxnSpPr/>
          <p:nvPr/>
        </p:nvCxnSpPr>
        <p:spPr>
          <a:xfrm rot="5400000">
            <a:off x="5562600" y="2819400"/>
            <a:ext cx="259080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934200" y="2514600"/>
            <a:ext cx="2133600" cy="6858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Problem</a:t>
            </a:r>
            <a:endParaRPr lang="en-US" sz="2800" dirty="0">
              <a:solidFill>
                <a:schemeClr val="bg1"/>
              </a:solidFill>
            </a:endParaRPr>
          </a:p>
        </p:txBody>
      </p:sp>
      <p:cxnSp>
        <p:nvCxnSpPr>
          <p:cNvPr id="37" name="Straight Connector 36"/>
          <p:cNvCxnSpPr/>
          <p:nvPr/>
        </p:nvCxnSpPr>
        <p:spPr>
          <a:xfrm flipV="1">
            <a:off x="2743200" y="4146756"/>
            <a:ext cx="4051300" cy="8377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sp>
        <p:nvSpPr>
          <p:cNvPr id="3" name="Content Placeholder 2"/>
          <p:cNvSpPr>
            <a:spLocks noGrp="1"/>
          </p:cNvSpPr>
          <p:nvPr>
            <p:ph idx="1"/>
          </p:nvPr>
        </p:nvSpPr>
        <p:spPr/>
        <p:txBody>
          <a:bodyPr/>
          <a:lstStyle/>
          <a:p>
            <a:r>
              <a:rPr lang="en-US" dirty="0" smtClean="0"/>
              <a:t>Do such regions exist, how large are they?</a:t>
            </a:r>
          </a:p>
          <a:p>
            <a:r>
              <a:rPr lang="en-US" dirty="0" smtClean="0"/>
              <a:t>Can a compiler find them?</a:t>
            </a:r>
          </a:p>
          <a:p>
            <a:r>
              <a:rPr lang="en-US" dirty="0" smtClean="0"/>
              <a:t>How exactly to exploit in architecture?</a:t>
            </a:r>
          </a:p>
          <a:p>
            <a:r>
              <a:rPr lang="en-US" dirty="0" smtClean="0"/>
              <a:t>How useful is it?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such regions exist?</a:t>
            </a:r>
            <a:endParaRPr lang="en-US" dirty="0"/>
          </a:p>
        </p:txBody>
      </p:sp>
      <p:sp>
        <p:nvSpPr>
          <p:cNvPr id="2052" name="AutoShape 4"/>
          <p:cNvSpPr>
            <a:spLocks noChangeAspect="1" noChangeArrowheads="1" noTextEdit="1"/>
          </p:cNvSpPr>
          <p:nvPr/>
        </p:nvSpPr>
        <p:spPr bwMode="auto">
          <a:xfrm>
            <a:off x="344488" y="990600"/>
            <a:ext cx="8799512"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Rectangle 6"/>
          <p:cNvSpPr>
            <a:spLocks noChangeArrowheads="1"/>
          </p:cNvSpPr>
          <p:nvPr/>
        </p:nvSpPr>
        <p:spPr bwMode="auto">
          <a:xfrm>
            <a:off x="350838" y="996950"/>
            <a:ext cx="8774112" cy="530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AutoShape 4"/>
          <p:cNvSpPr>
            <a:spLocks noChangeAspect="1" noChangeArrowheads="1" noTextEdit="1"/>
          </p:cNvSpPr>
          <p:nvPr/>
        </p:nvSpPr>
        <p:spPr bwMode="auto">
          <a:xfrm>
            <a:off x="457200" y="1354138"/>
            <a:ext cx="8696325" cy="5275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0" name="Rectangle 6"/>
          <p:cNvSpPr>
            <a:spLocks noChangeArrowheads="1"/>
          </p:cNvSpPr>
          <p:nvPr/>
        </p:nvSpPr>
        <p:spPr bwMode="auto">
          <a:xfrm>
            <a:off x="463550" y="1360488"/>
            <a:ext cx="8670925" cy="52498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Rectangle 7"/>
          <p:cNvSpPr>
            <a:spLocks noChangeArrowheads="1"/>
          </p:cNvSpPr>
          <p:nvPr/>
        </p:nvSpPr>
        <p:spPr bwMode="auto">
          <a:xfrm>
            <a:off x="1054100" y="1601788"/>
            <a:ext cx="7935913" cy="35163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
          <p:cNvSpPr>
            <a:spLocks noEditPoints="1"/>
          </p:cNvSpPr>
          <p:nvPr/>
        </p:nvSpPr>
        <p:spPr bwMode="auto">
          <a:xfrm>
            <a:off x="1058863" y="1601788"/>
            <a:ext cx="7926388" cy="3143250"/>
          </a:xfrm>
          <a:custGeom>
            <a:avLst/>
            <a:gdLst/>
            <a:ahLst/>
            <a:cxnLst>
              <a:cxn ang="0">
                <a:pos x="0" y="1972"/>
              </a:cxn>
              <a:cxn ang="0">
                <a:pos x="4993" y="1972"/>
              </a:cxn>
              <a:cxn ang="0">
                <a:pos x="4993" y="1980"/>
              </a:cxn>
              <a:cxn ang="0">
                <a:pos x="0" y="1980"/>
              </a:cxn>
              <a:cxn ang="0">
                <a:pos x="0" y="1972"/>
              </a:cxn>
              <a:cxn ang="0">
                <a:pos x="0" y="1722"/>
              </a:cxn>
              <a:cxn ang="0">
                <a:pos x="4993" y="1722"/>
              </a:cxn>
              <a:cxn ang="0">
                <a:pos x="4993" y="1729"/>
              </a:cxn>
              <a:cxn ang="0">
                <a:pos x="0" y="1729"/>
              </a:cxn>
              <a:cxn ang="0">
                <a:pos x="0" y="1722"/>
              </a:cxn>
              <a:cxn ang="0">
                <a:pos x="0" y="1479"/>
              </a:cxn>
              <a:cxn ang="0">
                <a:pos x="4993" y="1479"/>
              </a:cxn>
              <a:cxn ang="0">
                <a:pos x="4993" y="1486"/>
              </a:cxn>
              <a:cxn ang="0">
                <a:pos x="0" y="1486"/>
              </a:cxn>
              <a:cxn ang="0">
                <a:pos x="0" y="1479"/>
              </a:cxn>
              <a:cxn ang="0">
                <a:pos x="0" y="1229"/>
              </a:cxn>
              <a:cxn ang="0">
                <a:pos x="4993" y="1229"/>
              </a:cxn>
              <a:cxn ang="0">
                <a:pos x="4993" y="1236"/>
              </a:cxn>
              <a:cxn ang="0">
                <a:pos x="0" y="1236"/>
              </a:cxn>
              <a:cxn ang="0">
                <a:pos x="0" y="1229"/>
              </a:cxn>
              <a:cxn ang="0">
                <a:pos x="0" y="986"/>
              </a:cxn>
              <a:cxn ang="0">
                <a:pos x="4993" y="986"/>
              </a:cxn>
              <a:cxn ang="0">
                <a:pos x="4993" y="993"/>
              </a:cxn>
              <a:cxn ang="0">
                <a:pos x="0" y="993"/>
              </a:cxn>
              <a:cxn ang="0">
                <a:pos x="0" y="986"/>
              </a:cxn>
              <a:cxn ang="0">
                <a:pos x="0" y="735"/>
              </a:cxn>
              <a:cxn ang="0">
                <a:pos x="4993" y="735"/>
              </a:cxn>
              <a:cxn ang="0">
                <a:pos x="4993" y="743"/>
              </a:cxn>
              <a:cxn ang="0">
                <a:pos x="0" y="743"/>
              </a:cxn>
              <a:cxn ang="0">
                <a:pos x="0" y="735"/>
              </a:cxn>
              <a:cxn ang="0">
                <a:pos x="0" y="493"/>
              </a:cxn>
              <a:cxn ang="0">
                <a:pos x="4993" y="493"/>
              </a:cxn>
              <a:cxn ang="0">
                <a:pos x="4993" y="500"/>
              </a:cxn>
              <a:cxn ang="0">
                <a:pos x="0" y="500"/>
              </a:cxn>
              <a:cxn ang="0">
                <a:pos x="0" y="493"/>
              </a:cxn>
              <a:cxn ang="0">
                <a:pos x="0" y="242"/>
              </a:cxn>
              <a:cxn ang="0">
                <a:pos x="4993" y="242"/>
              </a:cxn>
              <a:cxn ang="0">
                <a:pos x="4993" y="250"/>
              </a:cxn>
              <a:cxn ang="0">
                <a:pos x="0" y="250"/>
              </a:cxn>
              <a:cxn ang="0">
                <a:pos x="0" y="242"/>
              </a:cxn>
              <a:cxn ang="0">
                <a:pos x="0" y="0"/>
              </a:cxn>
              <a:cxn ang="0">
                <a:pos x="4993" y="0"/>
              </a:cxn>
              <a:cxn ang="0">
                <a:pos x="4993" y="7"/>
              </a:cxn>
              <a:cxn ang="0">
                <a:pos x="0" y="7"/>
              </a:cxn>
              <a:cxn ang="0">
                <a:pos x="0" y="0"/>
              </a:cxn>
            </a:cxnLst>
            <a:rect l="0" t="0" r="r" b="b"/>
            <a:pathLst>
              <a:path w="4993" h="1980">
                <a:moveTo>
                  <a:pt x="0" y="1972"/>
                </a:moveTo>
                <a:lnTo>
                  <a:pt x="4993" y="1972"/>
                </a:lnTo>
                <a:lnTo>
                  <a:pt x="4993" y="1980"/>
                </a:lnTo>
                <a:lnTo>
                  <a:pt x="0" y="1980"/>
                </a:lnTo>
                <a:lnTo>
                  <a:pt x="0" y="1972"/>
                </a:lnTo>
                <a:close/>
                <a:moveTo>
                  <a:pt x="0" y="1722"/>
                </a:moveTo>
                <a:lnTo>
                  <a:pt x="4993" y="1722"/>
                </a:lnTo>
                <a:lnTo>
                  <a:pt x="4993" y="1729"/>
                </a:lnTo>
                <a:lnTo>
                  <a:pt x="0" y="1729"/>
                </a:lnTo>
                <a:lnTo>
                  <a:pt x="0" y="1722"/>
                </a:lnTo>
                <a:close/>
                <a:moveTo>
                  <a:pt x="0" y="1479"/>
                </a:moveTo>
                <a:lnTo>
                  <a:pt x="4993" y="1479"/>
                </a:lnTo>
                <a:lnTo>
                  <a:pt x="4993" y="1486"/>
                </a:lnTo>
                <a:lnTo>
                  <a:pt x="0" y="1486"/>
                </a:lnTo>
                <a:lnTo>
                  <a:pt x="0" y="1479"/>
                </a:lnTo>
                <a:close/>
                <a:moveTo>
                  <a:pt x="0" y="1229"/>
                </a:moveTo>
                <a:lnTo>
                  <a:pt x="4993" y="1229"/>
                </a:lnTo>
                <a:lnTo>
                  <a:pt x="4993" y="1236"/>
                </a:lnTo>
                <a:lnTo>
                  <a:pt x="0" y="1236"/>
                </a:lnTo>
                <a:lnTo>
                  <a:pt x="0" y="1229"/>
                </a:lnTo>
                <a:close/>
                <a:moveTo>
                  <a:pt x="0" y="986"/>
                </a:moveTo>
                <a:lnTo>
                  <a:pt x="4993" y="986"/>
                </a:lnTo>
                <a:lnTo>
                  <a:pt x="4993" y="993"/>
                </a:lnTo>
                <a:lnTo>
                  <a:pt x="0" y="993"/>
                </a:lnTo>
                <a:lnTo>
                  <a:pt x="0" y="986"/>
                </a:lnTo>
                <a:close/>
                <a:moveTo>
                  <a:pt x="0" y="735"/>
                </a:moveTo>
                <a:lnTo>
                  <a:pt x="4993" y="735"/>
                </a:lnTo>
                <a:lnTo>
                  <a:pt x="4993" y="743"/>
                </a:lnTo>
                <a:lnTo>
                  <a:pt x="0" y="743"/>
                </a:lnTo>
                <a:lnTo>
                  <a:pt x="0" y="735"/>
                </a:lnTo>
                <a:close/>
                <a:moveTo>
                  <a:pt x="0" y="493"/>
                </a:moveTo>
                <a:lnTo>
                  <a:pt x="4993" y="493"/>
                </a:lnTo>
                <a:lnTo>
                  <a:pt x="4993" y="500"/>
                </a:lnTo>
                <a:lnTo>
                  <a:pt x="0" y="500"/>
                </a:lnTo>
                <a:lnTo>
                  <a:pt x="0" y="493"/>
                </a:lnTo>
                <a:close/>
                <a:moveTo>
                  <a:pt x="0" y="242"/>
                </a:moveTo>
                <a:lnTo>
                  <a:pt x="4993" y="242"/>
                </a:lnTo>
                <a:lnTo>
                  <a:pt x="4993" y="250"/>
                </a:lnTo>
                <a:lnTo>
                  <a:pt x="0" y="250"/>
                </a:lnTo>
                <a:lnTo>
                  <a:pt x="0" y="242"/>
                </a:lnTo>
                <a:close/>
                <a:moveTo>
                  <a:pt x="0" y="0"/>
                </a:moveTo>
                <a:lnTo>
                  <a:pt x="4993" y="0"/>
                </a:lnTo>
                <a:lnTo>
                  <a:pt x="4993"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35" name="Rectangle 11"/>
          <p:cNvSpPr>
            <a:spLocks noChangeArrowheads="1"/>
          </p:cNvSpPr>
          <p:nvPr/>
        </p:nvSpPr>
        <p:spPr bwMode="auto">
          <a:xfrm>
            <a:off x="1054100" y="1606550"/>
            <a:ext cx="11113" cy="3517900"/>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noEditPoints="1"/>
          </p:cNvSpPr>
          <p:nvPr/>
        </p:nvSpPr>
        <p:spPr bwMode="auto">
          <a:xfrm>
            <a:off x="974725" y="1601788"/>
            <a:ext cx="84138" cy="3527425"/>
          </a:xfrm>
          <a:custGeom>
            <a:avLst/>
            <a:gdLst/>
            <a:ahLst/>
            <a:cxnLst>
              <a:cxn ang="0">
                <a:pos x="0" y="2215"/>
              </a:cxn>
              <a:cxn ang="0">
                <a:pos x="53" y="2215"/>
              </a:cxn>
              <a:cxn ang="0">
                <a:pos x="53" y="2222"/>
              </a:cxn>
              <a:cxn ang="0">
                <a:pos x="0" y="2222"/>
              </a:cxn>
              <a:cxn ang="0">
                <a:pos x="0" y="2215"/>
              </a:cxn>
              <a:cxn ang="0">
                <a:pos x="0" y="1972"/>
              </a:cxn>
              <a:cxn ang="0">
                <a:pos x="53" y="1972"/>
              </a:cxn>
              <a:cxn ang="0">
                <a:pos x="53" y="1980"/>
              </a:cxn>
              <a:cxn ang="0">
                <a:pos x="0" y="1980"/>
              </a:cxn>
              <a:cxn ang="0">
                <a:pos x="0" y="1972"/>
              </a:cxn>
              <a:cxn ang="0">
                <a:pos x="0" y="1722"/>
              </a:cxn>
              <a:cxn ang="0">
                <a:pos x="53" y="1722"/>
              </a:cxn>
              <a:cxn ang="0">
                <a:pos x="53" y="1729"/>
              </a:cxn>
              <a:cxn ang="0">
                <a:pos x="0" y="1729"/>
              </a:cxn>
              <a:cxn ang="0">
                <a:pos x="0" y="1722"/>
              </a:cxn>
              <a:cxn ang="0">
                <a:pos x="0" y="1479"/>
              </a:cxn>
              <a:cxn ang="0">
                <a:pos x="53" y="1479"/>
              </a:cxn>
              <a:cxn ang="0">
                <a:pos x="53" y="1486"/>
              </a:cxn>
              <a:cxn ang="0">
                <a:pos x="0" y="1486"/>
              </a:cxn>
              <a:cxn ang="0">
                <a:pos x="0" y="1479"/>
              </a:cxn>
              <a:cxn ang="0">
                <a:pos x="0" y="1229"/>
              </a:cxn>
              <a:cxn ang="0">
                <a:pos x="53" y="1229"/>
              </a:cxn>
              <a:cxn ang="0">
                <a:pos x="53" y="1236"/>
              </a:cxn>
              <a:cxn ang="0">
                <a:pos x="0" y="1236"/>
              </a:cxn>
              <a:cxn ang="0">
                <a:pos x="0" y="1229"/>
              </a:cxn>
              <a:cxn ang="0">
                <a:pos x="0" y="986"/>
              </a:cxn>
              <a:cxn ang="0">
                <a:pos x="53" y="986"/>
              </a:cxn>
              <a:cxn ang="0">
                <a:pos x="53" y="993"/>
              </a:cxn>
              <a:cxn ang="0">
                <a:pos x="0" y="993"/>
              </a:cxn>
              <a:cxn ang="0">
                <a:pos x="0" y="986"/>
              </a:cxn>
              <a:cxn ang="0">
                <a:pos x="0" y="735"/>
              </a:cxn>
              <a:cxn ang="0">
                <a:pos x="53" y="735"/>
              </a:cxn>
              <a:cxn ang="0">
                <a:pos x="53" y="743"/>
              </a:cxn>
              <a:cxn ang="0">
                <a:pos x="0" y="743"/>
              </a:cxn>
              <a:cxn ang="0">
                <a:pos x="0" y="735"/>
              </a:cxn>
              <a:cxn ang="0">
                <a:pos x="0" y="493"/>
              </a:cxn>
              <a:cxn ang="0">
                <a:pos x="53" y="493"/>
              </a:cxn>
              <a:cxn ang="0">
                <a:pos x="53" y="500"/>
              </a:cxn>
              <a:cxn ang="0">
                <a:pos x="0" y="500"/>
              </a:cxn>
              <a:cxn ang="0">
                <a:pos x="0" y="493"/>
              </a:cxn>
              <a:cxn ang="0">
                <a:pos x="0" y="242"/>
              </a:cxn>
              <a:cxn ang="0">
                <a:pos x="53" y="242"/>
              </a:cxn>
              <a:cxn ang="0">
                <a:pos x="53" y="250"/>
              </a:cxn>
              <a:cxn ang="0">
                <a:pos x="0" y="250"/>
              </a:cxn>
              <a:cxn ang="0">
                <a:pos x="0" y="242"/>
              </a:cxn>
              <a:cxn ang="0">
                <a:pos x="0" y="0"/>
              </a:cxn>
              <a:cxn ang="0">
                <a:pos x="53" y="0"/>
              </a:cxn>
              <a:cxn ang="0">
                <a:pos x="53" y="7"/>
              </a:cxn>
              <a:cxn ang="0">
                <a:pos x="0" y="7"/>
              </a:cxn>
              <a:cxn ang="0">
                <a:pos x="0" y="0"/>
              </a:cxn>
            </a:cxnLst>
            <a:rect l="0" t="0" r="r" b="b"/>
            <a:pathLst>
              <a:path w="53" h="2222">
                <a:moveTo>
                  <a:pt x="0" y="2215"/>
                </a:moveTo>
                <a:lnTo>
                  <a:pt x="53" y="2215"/>
                </a:lnTo>
                <a:lnTo>
                  <a:pt x="53" y="2222"/>
                </a:lnTo>
                <a:lnTo>
                  <a:pt x="0" y="2222"/>
                </a:lnTo>
                <a:lnTo>
                  <a:pt x="0" y="2215"/>
                </a:lnTo>
                <a:close/>
                <a:moveTo>
                  <a:pt x="0" y="1972"/>
                </a:moveTo>
                <a:lnTo>
                  <a:pt x="53" y="1972"/>
                </a:lnTo>
                <a:lnTo>
                  <a:pt x="53" y="1980"/>
                </a:lnTo>
                <a:lnTo>
                  <a:pt x="0" y="1980"/>
                </a:lnTo>
                <a:lnTo>
                  <a:pt x="0" y="1972"/>
                </a:lnTo>
                <a:close/>
                <a:moveTo>
                  <a:pt x="0" y="1722"/>
                </a:moveTo>
                <a:lnTo>
                  <a:pt x="53" y="1722"/>
                </a:lnTo>
                <a:lnTo>
                  <a:pt x="53" y="1729"/>
                </a:lnTo>
                <a:lnTo>
                  <a:pt x="0" y="1729"/>
                </a:lnTo>
                <a:lnTo>
                  <a:pt x="0" y="1722"/>
                </a:lnTo>
                <a:close/>
                <a:moveTo>
                  <a:pt x="0" y="1479"/>
                </a:moveTo>
                <a:lnTo>
                  <a:pt x="53" y="1479"/>
                </a:lnTo>
                <a:lnTo>
                  <a:pt x="53" y="1486"/>
                </a:lnTo>
                <a:lnTo>
                  <a:pt x="0" y="1486"/>
                </a:lnTo>
                <a:lnTo>
                  <a:pt x="0" y="1479"/>
                </a:lnTo>
                <a:close/>
                <a:moveTo>
                  <a:pt x="0" y="1229"/>
                </a:moveTo>
                <a:lnTo>
                  <a:pt x="53" y="1229"/>
                </a:lnTo>
                <a:lnTo>
                  <a:pt x="53" y="1236"/>
                </a:lnTo>
                <a:lnTo>
                  <a:pt x="0" y="1236"/>
                </a:lnTo>
                <a:lnTo>
                  <a:pt x="0" y="1229"/>
                </a:lnTo>
                <a:close/>
                <a:moveTo>
                  <a:pt x="0" y="986"/>
                </a:moveTo>
                <a:lnTo>
                  <a:pt x="53" y="986"/>
                </a:lnTo>
                <a:lnTo>
                  <a:pt x="53" y="993"/>
                </a:lnTo>
                <a:lnTo>
                  <a:pt x="0" y="993"/>
                </a:lnTo>
                <a:lnTo>
                  <a:pt x="0" y="986"/>
                </a:lnTo>
                <a:close/>
                <a:moveTo>
                  <a:pt x="0" y="735"/>
                </a:moveTo>
                <a:lnTo>
                  <a:pt x="53" y="735"/>
                </a:lnTo>
                <a:lnTo>
                  <a:pt x="53" y="743"/>
                </a:lnTo>
                <a:lnTo>
                  <a:pt x="0" y="743"/>
                </a:lnTo>
                <a:lnTo>
                  <a:pt x="0" y="735"/>
                </a:lnTo>
                <a:close/>
                <a:moveTo>
                  <a:pt x="0" y="493"/>
                </a:moveTo>
                <a:lnTo>
                  <a:pt x="53" y="493"/>
                </a:lnTo>
                <a:lnTo>
                  <a:pt x="53" y="500"/>
                </a:lnTo>
                <a:lnTo>
                  <a:pt x="0" y="500"/>
                </a:lnTo>
                <a:lnTo>
                  <a:pt x="0" y="493"/>
                </a:lnTo>
                <a:close/>
                <a:moveTo>
                  <a:pt x="0" y="242"/>
                </a:moveTo>
                <a:lnTo>
                  <a:pt x="53" y="242"/>
                </a:lnTo>
                <a:lnTo>
                  <a:pt x="53" y="250"/>
                </a:lnTo>
                <a:lnTo>
                  <a:pt x="0" y="250"/>
                </a:lnTo>
                <a:lnTo>
                  <a:pt x="0" y="242"/>
                </a:lnTo>
                <a:close/>
                <a:moveTo>
                  <a:pt x="0" y="0"/>
                </a:moveTo>
                <a:lnTo>
                  <a:pt x="53" y="0"/>
                </a:lnTo>
                <a:lnTo>
                  <a:pt x="53"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37" name="Rectangle 13"/>
          <p:cNvSpPr>
            <a:spLocks noChangeArrowheads="1"/>
          </p:cNvSpPr>
          <p:nvPr/>
        </p:nvSpPr>
        <p:spPr bwMode="auto">
          <a:xfrm>
            <a:off x="1058863" y="5118100"/>
            <a:ext cx="7926388" cy="11112"/>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noEditPoints="1"/>
          </p:cNvSpPr>
          <p:nvPr/>
        </p:nvSpPr>
        <p:spPr bwMode="auto">
          <a:xfrm>
            <a:off x="1054100" y="5124450"/>
            <a:ext cx="7935913" cy="84137"/>
          </a:xfrm>
          <a:custGeom>
            <a:avLst/>
            <a:gdLst/>
            <a:ahLst/>
            <a:cxnLst>
              <a:cxn ang="0">
                <a:pos x="7" y="0"/>
              </a:cxn>
              <a:cxn ang="0">
                <a:pos x="7" y="53"/>
              </a:cxn>
              <a:cxn ang="0">
                <a:pos x="0" y="53"/>
              </a:cxn>
              <a:cxn ang="0">
                <a:pos x="0" y="0"/>
              </a:cxn>
              <a:cxn ang="0">
                <a:pos x="7" y="0"/>
              </a:cxn>
              <a:cxn ang="0">
                <a:pos x="508" y="0"/>
              </a:cxn>
              <a:cxn ang="0">
                <a:pos x="508" y="53"/>
              </a:cxn>
              <a:cxn ang="0">
                <a:pos x="500" y="53"/>
              </a:cxn>
              <a:cxn ang="0">
                <a:pos x="500" y="0"/>
              </a:cxn>
              <a:cxn ang="0">
                <a:pos x="508" y="0"/>
              </a:cxn>
              <a:cxn ang="0">
                <a:pos x="1009" y="0"/>
              </a:cxn>
              <a:cxn ang="0">
                <a:pos x="1009" y="53"/>
              </a:cxn>
              <a:cxn ang="0">
                <a:pos x="1001" y="53"/>
              </a:cxn>
              <a:cxn ang="0">
                <a:pos x="1001" y="0"/>
              </a:cxn>
              <a:cxn ang="0">
                <a:pos x="1009" y="0"/>
              </a:cxn>
              <a:cxn ang="0">
                <a:pos x="1502" y="0"/>
              </a:cxn>
              <a:cxn ang="0">
                <a:pos x="1502" y="53"/>
              </a:cxn>
              <a:cxn ang="0">
                <a:pos x="1494" y="53"/>
              </a:cxn>
              <a:cxn ang="0">
                <a:pos x="1494" y="0"/>
              </a:cxn>
              <a:cxn ang="0">
                <a:pos x="1502" y="0"/>
              </a:cxn>
              <a:cxn ang="0">
                <a:pos x="2003" y="0"/>
              </a:cxn>
              <a:cxn ang="0">
                <a:pos x="2003" y="53"/>
              </a:cxn>
              <a:cxn ang="0">
                <a:pos x="1995" y="53"/>
              </a:cxn>
              <a:cxn ang="0">
                <a:pos x="1995" y="0"/>
              </a:cxn>
              <a:cxn ang="0">
                <a:pos x="2003" y="0"/>
              </a:cxn>
              <a:cxn ang="0">
                <a:pos x="2503" y="0"/>
              </a:cxn>
              <a:cxn ang="0">
                <a:pos x="2503" y="53"/>
              </a:cxn>
              <a:cxn ang="0">
                <a:pos x="2496" y="53"/>
              </a:cxn>
              <a:cxn ang="0">
                <a:pos x="2496" y="0"/>
              </a:cxn>
              <a:cxn ang="0">
                <a:pos x="2503" y="0"/>
              </a:cxn>
              <a:cxn ang="0">
                <a:pos x="3004" y="0"/>
              </a:cxn>
              <a:cxn ang="0">
                <a:pos x="3004" y="53"/>
              </a:cxn>
              <a:cxn ang="0">
                <a:pos x="2996" y="53"/>
              </a:cxn>
              <a:cxn ang="0">
                <a:pos x="2996" y="0"/>
              </a:cxn>
              <a:cxn ang="0">
                <a:pos x="3004" y="0"/>
              </a:cxn>
              <a:cxn ang="0">
                <a:pos x="3505" y="0"/>
              </a:cxn>
              <a:cxn ang="0">
                <a:pos x="3505" y="53"/>
              </a:cxn>
              <a:cxn ang="0">
                <a:pos x="3497" y="53"/>
              </a:cxn>
              <a:cxn ang="0">
                <a:pos x="3497" y="0"/>
              </a:cxn>
              <a:cxn ang="0">
                <a:pos x="3505" y="0"/>
              </a:cxn>
              <a:cxn ang="0">
                <a:pos x="3998" y="0"/>
              </a:cxn>
              <a:cxn ang="0">
                <a:pos x="3998" y="53"/>
              </a:cxn>
              <a:cxn ang="0">
                <a:pos x="3990" y="53"/>
              </a:cxn>
              <a:cxn ang="0">
                <a:pos x="3990" y="0"/>
              </a:cxn>
              <a:cxn ang="0">
                <a:pos x="3998" y="0"/>
              </a:cxn>
              <a:cxn ang="0">
                <a:pos x="4499" y="0"/>
              </a:cxn>
              <a:cxn ang="0">
                <a:pos x="4499" y="53"/>
              </a:cxn>
              <a:cxn ang="0">
                <a:pos x="4491" y="53"/>
              </a:cxn>
              <a:cxn ang="0">
                <a:pos x="4491" y="0"/>
              </a:cxn>
              <a:cxn ang="0">
                <a:pos x="4499" y="0"/>
              </a:cxn>
              <a:cxn ang="0">
                <a:pos x="4999" y="0"/>
              </a:cxn>
              <a:cxn ang="0">
                <a:pos x="4999" y="53"/>
              </a:cxn>
              <a:cxn ang="0">
                <a:pos x="4992" y="53"/>
              </a:cxn>
              <a:cxn ang="0">
                <a:pos x="4992" y="0"/>
              </a:cxn>
              <a:cxn ang="0">
                <a:pos x="4999" y="0"/>
              </a:cxn>
            </a:cxnLst>
            <a:rect l="0" t="0" r="r" b="b"/>
            <a:pathLst>
              <a:path w="4999" h="53">
                <a:moveTo>
                  <a:pt x="7" y="0"/>
                </a:moveTo>
                <a:lnTo>
                  <a:pt x="7" y="53"/>
                </a:lnTo>
                <a:lnTo>
                  <a:pt x="0" y="53"/>
                </a:lnTo>
                <a:lnTo>
                  <a:pt x="0" y="0"/>
                </a:lnTo>
                <a:lnTo>
                  <a:pt x="7" y="0"/>
                </a:lnTo>
                <a:close/>
                <a:moveTo>
                  <a:pt x="508" y="0"/>
                </a:moveTo>
                <a:lnTo>
                  <a:pt x="508" y="53"/>
                </a:lnTo>
                <a:lnTo>
                  <a:pt x="500" y="53"/>
                </a:lnTo>
                <a:lnTo>
                  <a:pt x="500" y="0"/>
                </a:lnTo>
                <a:lnTo>
                  <a:pt x="508" y="0"/>
                </a:lnTo>
                <a:close/>
                <a:moveTo>
                  <a:pt x="1009" y="0"/>
                </a:moveTo>
                <a:lnTo>
                  <a:pt x="1009" y="53"/>
                </a:lnTo>
                <a:lnTo>
                  <a:pt x="1001" y="53"/>
                </a:lnTo>
                <a:lnTo>
                  <a:pt x="1001" y="0"/>
                </a:lnTo>
                <a:lnTo>
                  <a:pt x="1009" y="0"/>
                </a:lnTo>
                <a:close/>
                <a:moveTo>
                  <a:pt x="1502" y="0"/>
                </a:moveTo>
                <a:lnTo>
                  <a:pt x="1502" y="53"/>
                </a:lnTo>
                <a:lnTo>
                  <a:pt x="1494" y="53"/>
                </a:lnTo>
                <a:lnTo>
                  <a:pt x="1494" y="0"/>
                </a:lnTo>
                <a:lnTo>
                  <a:pt x="1502" y="0"/>
                </a:lnTo>
                <a:close/>
                <a:moveTo>
                  <a:pt x="2003" y="0"/>
                </a:moveTo>
                <a:lnTo>
                  <a:pt x="2003" y="53"/>
                </a:lnTo>
                <a:lnTo>
                  <a:pt x="1995" y="53"/>
                </a:lnTo>
                <a:lnTo>
                  <a:pt x="1995" y="0"/>
                </a:lnTo>
                <a:lnTo>
                  <a:pt x="2003" y="0"/>
                </a:lnTo>
                <a:close/>
                <a:moveTo>
                  <a:pt x="2503" y="0"/>
                </a:moveTo>
                <a:lnTo>
                  <a:pt x="2503" y="53"/>
                </a:lnTo>
                <a:lnTo>
                  <a:pt x="2496" y="53"/>
                </a:lnTo>
                <a:lnTo>
                  <a:pt x="2496" y="0"/>
                </a:lnTo>
                <a:lnTo>
                  <a:pt x="2503" y="0"/>
                </a:lnTo>
                <a:close/>
                <a:moveTo>
                  <a:pt x="3004" y="0"/>
                </a:moveTo>
                <a:lnTo>
                  <a:pt x="3004" y="53"/>
                </a:lnTo>
                <a:lnTo>
                  <a:pt x="2996" y="53"/>
                </a:lnTo>
                <a:lnTo>
                  <a:pt x="2996" y="0"/>
                </a:lnTo>
                <a:lnTo>
                  <a:pt x="3004" y="0"/>
                </a:lnTo>
                <a:close/>
                <a:moveTo>
                  <a:pt x="3505" y="0"/>
                </a:moveTo>
                <a:lnTo>
                  <a:pt x="3505" y="53"/>
                </a:lnTo>
                <a:lnTo>
                  <a:pt x="3497" y="53"/>
                </a:lnTo>
                <a:lnTo>
                  <a:pt x="3497" y="0"/>
                </a:lnTo>
                <a:lnTo>
                  <a:pt x="3505" y="0"/>
                </a:lnTo>
                <a:close/>
                <a:moveTo>
                  <a:pt x="3998" y="0"/>
                </a:moveTo>
                <a:lnTo>
                  <a:pt x="3998" y="53"/>
                </a:lnTo>
                <a:lnTo>
                  <a:pt x="3990" y="53"/>
                </a:lnTo>
                <a:lnTo>
                  <a:pt x="3990" y="0"/>
                </a:lnTo>
                <a:lnTo>
                  <a:pt x="3998" y="0"/>
                </a:lnTo>
                <a:close/>
                <a:moveTo>
                  <a:pt x="4499" y="0"/>
                </a:moveTo>
                <a:lnTo>
                  <a:pt x="4499" y="53"/>
                </a:lnTo>
                <a:lnTo>
                  <a:pt x="4491" y="53"/>
                </a:lnTo>
                <a:lnTo>
                  <a:pt x="4491" y="0"/>
                </a:lnTo>
                <a:lnTo>
                  <a:pt x="4499" y="0"/>
                </a:lnTo>
                <a:close/>
                <a:moveTo>
                  <a:pt x="4999" y="0"/>
                </a:moveTo>
                <a:lnTo>
                  <a:pt x="4999" y="53"/>
                </a:lnTo>
                <a:lnTo>
                  <a:pt x="4992" y="53"/>
                </a:lnTo>
                <a:lnTo>
                  <a:pt x="4992" y="0"/>
                </a:lnTo>
                <a:lnTo>
                  <a:pt x="4999"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39" name="Rectangle 15"/>
          <p:cNvSpPr>
            <a:spLocks noChangeArrowheads="1"/>
          </p:cNvSpPr>
          <p:nvPr/>
        </p:nvSpPr>
        <p:spPr bwMode="auto">
          <a:xfrm>
            <a:off x="688975" y="4956175"/>
            <a:ext cx="26511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1040" name="Rectangle 16"/>
          <p:cNvSpPr>
            <a:spLocks noChangeArrowheads="1"/>
          </p:cNvSpPr>
          <p:nvPr/>
        </p:nvSpPr>
        <p:spPr bwMode="auto">
          <a:xfrm>
            <a:off x="563563" y="4565650"/>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1041" name="Rectangle 17"/>
          <p:cNvSpPr>
            <a:spLocks noChangeArrowheads="1"/>
          </p:cNvSpPr>
          <p:nvPr/>
        </p:nvSpPr>
        <p:spPr bwMode="auto">
          <a:xfrm>
            <a:off x="563563" y="4175125"/>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rPr>
              <a:t>20</a:t>
            </a:r>
            <a:endParaRPr kumimoji="0" lang="en-US" sz="1800" b="0" i="0" u="none" strike="noStrike" cap="none" normalizeH="0" baseline="0" dirty="0" smtClean="0">
              <a:ln>
                <a:noFill/>
              </a:ln>
              <a:solidFill>
                <a:schemeClr val="tx1"/>
              </a:solidFill>
              <a:effectLst/>
              <a:latin typeface="Arial" pitchFamily="34" charset="0"/>
            </a:endParaRPr>
          </a:p>
        </p:txBody>
      </p:sp>
      <p:sp>
        <p:nvSpPr>
          <p:cNvPr id="1042" name="Rectangle 18"/>
          <p:cNvSpPr>
            <a:spLocks noChangeArrowheads="1"/>
          </p:cNvSpPr>
          <p:nvPr/>
        </p:nvSpPr>
        <p:spPr bwMode="auto">
          <a:xfrm>
            <a:off x="563563" y="3784600"/>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30</a:t>
            </a:r>
            <a:endParaRPr kumimoji="0" lang="en-US" sz="1800" b="0" i="0" u="none" strike="noStrike" cap="none" normalizeH="0" baseline="0" smtClean="0">
              <a:ln>
                <a:noFill/>
              </a:ln>
              <a:solidFill>
                <a:schemeClr val="tx1"/>
              </a:solidFill>
              <a:effectLst/>
              <a:latin typeface="Arial" pitchFamily="34" charset="0"/>
            </a:endParaRPr>
          </a:p>
        </p:txBody>
      </p:sp>
      <p:sp>
        <p:nvSpPr>
          <p:cNvPr id="1043" name="Rectangle 19"/>
          <p:cNvSpPr>
            <a:spLocks noChangeArrowheads="1"/>
          </p:cNvSpPr>
          <p:nvPr/>
        </p:nvSpPr>
        <p:spPr bwMode="auto">
          <a:xfrm>
            <a:off x="563563" y="3394075"/>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40</a:t>
            </a:r>
            <a:endParaRPr kumimoji="0" lang="en-US" sz="1800" b="0" i="0" u="none" strike="noStrike" cap="none" normalizeH="0" baseline="0" smtClean="0">
              <a:ln>
                <a:noFill/>
              </a:ln>
              <a:solidFill>
                <a:schemeClr val="tx1"/>
              </a:solidFill>
              <a:effectLst/>
              <a:latin typeface="Arial" pitchFamily="34" charset="0"/>
            </a:endParaRPr>
          </a:p>
        </p:txBody>
      </p:sp>
      <p:sp>
        <p:nvSpPr>
          <p:cNvPr id="1044" name="Rectangle 20"/>
          <p:cNvSpPr>
            <a:spLocks noChangeArrowheads="1"/>
          </p:cNvSpPr>
          <p:nvPr/>
        </p:nvSpPr>
        <p:spPr bwMode="auto">
          <a:xfrm>
            <a:off x="563563" y="3003550"/>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50</a:t>
            </a:r>
            <a:endParaRPr kumimoji="0" lang="en-US" sz="1800" b="0" i="0" u="none" strike="noStrike" cap="none" normalizeH="0" baseline="0" smtClean="0">
              <a:ln>
                <a:noFill/>
              </a:ln>
              <a:solidFill>
                <a:schemeClr val="tx1"/>
              </a:solidFill>
              <a:effectLst/>
              <a:latin typeface="Arial" pitchFamily="34" charset="0"/>
            </a:endParaRPr>
          </a:p>
        </p:txBody>
      </p:sp>
      <p:sp>
        <p:nvSpPr>
          <p:cNvPr id="1045" name="Rectangle 21"/>
          <p:cNvSpPr>
            <a:spLocks noChangeArrowheads="1"/>
          </p:cNvSpPr>
          <p:nvPr/>
        </p:nvSpPr>
        <p:spPr bwMode="auto">
          <a:xfrm>
            <a:off x="563563" y="2613025"/>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60</a:t>
            </a:r>
            <a:endParaRPr kumimoji="0" lang="en-US" sz="1800" b="0" i="0" u="none" strike="noStrike" cap="none" normalizeH="0" baseline="0" smtClean="0">
              <a:ln>
                <a:noFill/>
              </a:ln>
              <a:solidFill>
                <a:schemeClr val="tx1"/>
              </a:solidFill>
              <a:effectLst/>
              <a:latin typeface="Arial" pitchFamily="34" charset="0"/>
            </a:endParaRPr>
          </a:p>
        </p:txBody>
      </p:sp>
      <p:sp>
        <p:nvSpPr>
          <p:cNvPr id="1046" name="Rectangle 22"/>
          <p:cNvSpPr>
            <a:spLocks noChangeArrowheads="1"/>
          </p:cNvSpPr>
          <p:nvPr/>
        </p:nvSpPr>
        <p:spPr bwMode="auto">
          <a:xfrm>
            <a:off x="563563" y="2222500"/>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70</a:t>
            </a:r>
            <a:endParaRPr kumimoji="0" lang="en-US" sz="1800" b="0" i="0" u="none" strike="noStrike" cap="none" normalizeH="0" baseline="0" smtClean="0">
              <a:ln>
                <a:noFill/>
              </a:ln>
              <a:solidFill>
                <a:schemeClr val="tx1"/>
              </a:solidFill>
              <a:effectLst/>
              <a:latin typeface="Arial" pitchFamily="34" charset="0"/>
            </a:endParaRPr>
          </a:p>
        </p:txBody>
      </p:sp>
      <p:sp>
        <p:nvSpPr>
          <p:cNvPr id="1047" name="Rectangle 23"/>
          <p:cNvSpPr>
            <a:spLocks noChangeArrowheads="1"/>
          </p:cNvSpPr>
          <p:nvPr/>
        </p:nvSpPr>
        <p:spPr bwMode="auto">
          <a:xfrm>
            <a:off x="563563" y="1831975"/>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80</a:t>
            </a:r>
            <a:endParaRPr kumimoji="0" lang="en-US" sz="1800" b="0" i="0" u="none" strike="noStrike" cap="none" normalizeH="0" baseline="0" smtClean="0">
              <a:ln>
                <a:noFill/>
              </a:ln>
              <a:solidFill>
                <a:schemeClr val="tx1"/>
              </a:solidFill>
              <a:effectLst/>
              <a:latin typeface="Arial" pitchFamily="34" charset="0"/>
            </a:endParaRPr>
          </a:p>
        </p:txBody>
      </p:sp>
      <p:sp>
        <p:nvSpPr>
          <p:cNvPr id="1048" name="Rectangle 24"/>
          <p:cNvSpPr>
            <a:spLocks noChangeArrowheads="1"/>
          </p:cNvSpPr>
          <p:nvPr/>
        </p:nvSpPr>
        <p:spPr bwMode="auto">
          <a:xfrm>
            <a:off x="563563" y="1441450"/>
            <a:ext cx="385763" cy="384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90</a:t>
            </a:r>
            <a:endParaRPr kumimoji="0" lang="en-US" sz="1800" b="0" i="0" u="none" strike="noStrike" cap="none" normalizeH="0" baseline="0" smtClean="0">
              <a:ln>
                <a:noFill/>
              </a:ln>
              <a:solidFill>
                <a:schemeClr val="tx1"/>
              </a:solidFill>
              <a:effectLst/>
              <a:latin typeface="Arial" pitchFamily="34" charset="0"/>
            </a:endParaRPr>
          </a:p>
        </p:txBody>
      </p:sp>
      <p:sp>
        <p:nvSpPr>
          <p:cNvPr id="1049" name="Freeform 25"/>
          <p:cNvSpPr>
            <a:spLocks noEditPoints="1"/>
          </p:cNvSpPr>
          <p:nvPr/>
        </p:nvSpPr>
        <p:spPr bwMode="auto">
          <a:xfrm>
            <a:off x="838200" y="5432425"/>
            <a:ext cx="654050" cy="677862"/>
          </a:xfrm>
          <a:custGeom>
            <a:avLst/>
            <a:gdLst/>
            <a:ahLst/>
            <a:cxnLst>
              <a:cxn ang="0">
                <a:pos x="175" y="847"/>
              </a:cxn>
              <a:cxn ang="0">
                <a:pos x="163" y="866"/>
              </a:cxn>
              <a:cxn ang="0">
                <a:pos x="62" y="897"/>
              </a:cxn>
              <a:cxn ang="0">
                <a:pos x="44" y="890"/>
              </a:cxn>
              <a:cxn ang="0">
                <a:pos x="0" y="730"/>
              </a:cxn>
              <a:cxn ang="0">
                <a:pos x="24" y="704"/>
              </a:cxn>
              <a:cxn ang="0">
                <a:pos x="149" y="781"/>
              </a:cxn>
              <a:cxn ang="0">
                <a:pos x="107" y="819"/>
              </a:cxn>
              <a:cxn ang="0">
                <a:pos x="291" y="731"/>
              </a:cxn>
              <a:cxn ang="0">
                <a:pos x="144" y="735"/>
              </a:cxn>
              <a:cxn ang="0">
                <a:pos x="148" y="585"/>
              </a:cxn>
              <a:cxn ang="0">
                <a:pos x="207" y="633"/>
              </a:cxn>
              <a:cxn ang="0">
                <a:pos x="135" y="621"/>
              </a:cxn>
              <a:cxn ang="0">
                <a:pos x="193" y="740"/>
              </a:cxn>
              <a:cxn ang="0">
                <a:pos x="268" y="716"/>
              </a:cxn>
              <a:cxn ang="0">
                <a:pos x="371" y="506"/>
              </a:cxn>
              <a:cxn ang="0">
                <a:pos x="367" y="656"/>
              </a:cxn>
              <a:cxn ang="0">
                <a:pos x="224" y="543"/>
              </a:cxn>
              <a:cxn ang="0">
                <a:pos x="336" y="476"/>
              </a:cxn>
              <a:cxn ang="0">
                <a:pos x="297" y="487"/>
              </a:cxn>
              <a:cxn ang="0">
                <a:pos x="251" y="540"/>
              </a:cxn>
              <a:cxn ang="0">
                <a:pos x="363" y="630"/>
              </a:cxn>
              <a:cxn ang="0">
                <a:pos x="380" y="561"/>
              </a:cxn>
              <a:cxn ang="0">
                <a:pos x="490" y="540"/>
              </a:cxn>
              <a:cxn ang="0">
                <a:pos x="475" y="506"/>
              </a:cxn>
              <a:cxn ang="0">
                <a:pos x="602" y="423"/>
              </a:cxn>
              <a:cxn ang="0">
                <a:pos x="539" y="462"/>
              </a:cxn>
              <a:cxn ang="0">
                <a:pos x="585" y="528"/>
              </a:cxn>
              <a:cxn ang="0">
                <a:pos x="426" y="387"/>
              </a:cxn>
              <a:cxn ang="0">
                <a:pos x="435" y="372"/>
              </a:cxn>
              <a:cxn ang="0">
                <a:pos x="458" y="367"/>
              </a:cxn>
              <a:cxn ang="0">
                <a:pos x="524" y="312"/>
              </a:cxn>
              <a:cxn ang="0">
                <a:pos x="521" y="341"/>
              </a:cxn>
              <a:cxn ang="0">
                <a:pos x="476" y="382"/>
              </a:cxn>
              <a:cxn ang="0">
                <a:pos x="577" y="415"/>
              </a:cxn>
              <a:cxn ang="0">
                <a:pos x="691" y="230"/>
              </a:cxn>
              <a:cxn ang="0">
                <a:pos x="673" y="323"/>
              </a:cxn>
              <a:cxn ang="0">
                <a:pos x="718" y="268"/>
              </a:cxn>
              <a:cxn ang="0">
                <a:pos x="731" y="275"/>
              </a:cxn>
              <a:cxn ang="0">
                <a:pos x="727" y="298"/>
              </a:cxn>
              <a:cxn ang="0">
                <a:pos x="624" y="344"/>
              </a:cxn>
              <a:cxn ang="0">
                <a:pos x="588" y="215"/>
              </a:cxn>
              <a:cxn ang="0">
                <a:pos x="687" y="222"/>
              </a:cxn>
              <a:cxn ang="0">
                <a:pos x="591" y="262"/>
              </a:cxn>
              <a:cxn ang="0">
                <a:pos x="736" y="100"/>
              </a:cxn>
              <a:cxn ang="0">
                <a:pos x="731" y="111"/>
              </a:cxn>
              <a:cxn ang="0">
                <a:pos x="715" y="148"/>
              </a:cxn>
              <a:cxn ang="0">
                <a:pos x="786" y="243"/>
              </a:cxn>
              <a:cxn ang="0">
                <a:pos x="768" y="254"/>
              </a:cxn>
              <a:cxn ang="0">
                <a:pos x="669" y="138"/>
              </a:cxn>
              <a:cxn ang="0">
                <a:pos x="696" y="148"/>
              </a:cxn>
              <a:cxn ang="0">
                <a:pos x="708" y="96"/>
              </a:cxn>
              <a:cxn ang="0">
                <a:pos x="725" y="89"/>
              </a:cxn>
              <a:cxn ang="0">
                <a:pos x="867" y="161"/>
              </a:cxn>
              <a:cxn ang="0">
                <a:pos x="849" y="176"/>
              </a:cxn>
              <a:cxn ang="0">
                <a:pos x="694" y="12"/>
              </a:cxn>
              <a:cxn ang="0">
                <a:pos x="711" y="1"/>
              </a:cxn>
            </a:cxnLst>
            <a:rect l="0" t="0" r="r" b="b"/>
            <a:pathLst>
              <a:path w="868" h="900">
                <a:moveTo>
                  <a:pt x="157" y="786"/>
                </a:moveTo>
                <a:cubicBezTo>
                  <a:pt x="159" y="789"/>
                  <a:pt x="161" y="791"/>
                  <a:pt x="161" y="793"/>
                </a:cubicBezTo>
                <a:cubicBezTo>
                  <a:pt x="162" y="796"/>
                  <a:pt x="162" y="797"/>
                  <a:pt x="160" y="799"/>
                </a:cubicBezTo>
                <a:lnTo>
                  <a:pt x="143" y="816"/>
                </a:lnTo>
                <a:lnTo>
                  <a:pt x="175" y="847"/>
                </a:lnTo>
                <a:cubicBezTo>
                  <a:pt x="176" y="848"/>
                  <a:pt x="176" y="849"/>
                  <a:pt x="176" y="849"/>
                </a:cubicBezTo>
                <a:cubicBezTo>
                  <a:pt x="176" y="850"/>
                  <a:pt x="176" y="851"/>
                  <a:pt x="175" y="852"/>
                </a:cubicBezTo>
                <a:cubicBezTo>
                  <a:pt x="175" y="853"/>
                  <a:pt x="174" y="855"/>
                  <a:pt x="173" y="856"/>
                </a:cubicBezTo>
                <a:cubicBezTo>
                  <a:pt x="172" y="857"/>
                  <a:pt x="170" y="859"/>
                  <a:pt x="168" y="861"/>
                </a:cubicBezTo>
                <a:cubicBezTo>
                  <a:pt x="166" y="863"/>
                  <a:pt x="165" y="865"/>
                  <a:pt x="163" y="866"/>
                </a:cubicBezTo>
                <a:cubicBezTo>
                  <a:pt x="162" y="867"/>
                  <a:pt x="161" y="868"/>
                  <a:pt x="160" y="868"/>
                </a:cubicBezTo>
                <a:cubicBezTo>
                  <a:pt x="159" y="868"/>
                  <a:pt x="158" y="869"/>
                  <a:pt x="157" y="868"/>
                </a:cubicBezTo>
                <a:cubicBezTo>
                  <a:pt x="156" y="868"/>
                  <a:pt x="156" y="868"/>
                  <a:pt x="155" y="867"/>
                </a:cubicBezTo>
                <a:lnTo>
                  <a:pt x="123" y="836"/>
                </a:lnTo>
                <a:lnTo>
                  <a:pt x="62" y="897"/>
                </a:lnTo>
                <a:cubicBezTo>
                  <a:pt x="61" y="898"/>
                  <a:pt x="60" y="899"/>
                  <a:pt x="59" y="899"/>
                </a:cubicBezTo>
                <a:cubicBezTo>
                  <a:pt x="59" y="899"/>
                  <a:pt x="58" y="900"/>
                  <a:pt x="56" y="900"/>
                </a:cubicBezTo>
                <a:cubicBezTo>
                  <a:pt x="55" y="899"/>
                  <a:pt x="54" y="899"/>
                  <a:pt x="53" y="898"/>
                </a:cubicBezTo>
                <a:cubicBezTo>
                  <a:pt x="51" y="897"/>
                  <a:pt x="50" y="895"/>
                  <a:pt x="48" y="894"/>
                </a:cubicBezTo>
                <a:cubicBezTo>
                  <a:pt x="46" y="892"/>
                  <a:pt x="45" y="891"/>
                  <a:pt x="44" y="890"/>
                </a:cubicBezTo>
                <a:cubicBezTo>
                  <a:pt x="43" y="888"/>
                  <a:pt x="42" y="887"/>
                  <a:pt x="41" y="886"/>
                </a:cubicBezTo>
                <a:cubicBezTo>
                  <a:pt x="41" y="885"/>
                  <a:pt x="40" y="883"/>
                  <a:pt x="39" y="882"/>
                </a:cubicBezTo>
                <a:cubicBezTo>
                  <a:pt x="39" y="881"/>
                  <a:pt x="39" y="880"/>
                  <a:pt x="38" y="878"/>
                </a:cubicBezTo>
                <a:lnTo>
                  <a:pt x="0" y="733"/>
                </a:lnTo>
                <a:cubicBezTo>
                  <a:pt x="0" y="732"/>
                  <a:pt x="0" y="731"/>
                  <a:pt x="0" y="730"/>
                </a:cubicBezTo>
                <a:cubicBezTo>
                  <a:pt x="1" y="729"/>
                  <a:pt x="1" y="727"/>
                  <a:pt x="2" y="726"/>
                </a:cubicBezTo>
                <a:cubicBezTo>
                  <a:pt x="3" y="724"/>
                  <a:pt x="4" y="723"/>
                  <a:pt x="6" y="721"/>
                </a:cubicBezTo>
                <a:cubicBezTo>
                  <a:pt x="8" y="719"/>
                  <a:pt x="10" y="717"/>
                  <a:pt x="12" y="715"/>
                </a:cubicBezTo>
                <a:cubicBezTo>
                  <a:pt x="15" y="712"/>
                  <a:pt x="17" y="710"/>
                  <a:pt x="19" y="708"/>
                </a:cubicBezTo>
                <a:cubicBezTo>
                  <a:pt x="21" y="706"/>
                  <a:pt x="23" y="705"/>
                  <a:pt x="24" y="704"/>
                </a:cubicBezTo>
                <a:cubicBezTo>
                  <a:pt x="26" y="703"/>
                  <a:pt x="27" y="703"/>
                  <a:pt x="28" y="703"/>
                </a:cubicBezTo>
                <a:cubicBezTo>
                  <a:pt x="29" y="703"/>
                  <a:pt x="30" y="703"/>
                  <a:pt x="31" y="703"/>
                </a:cubicBezTo>
                <a:lnTo>
                  <a:pt x="127" y="799"/>
                </a:lnTo>
                <a:lnTo>
                  <a:pt x="144" y="782"/>
                </a:lnTo>
                <a:cubicBezTo>
                  <a:pt x="145" y="781"/>
                  <a:pt x="147" y="781"/>
                  <a:pt x="149" y="781"/>
                </a:cubicBezTo>
                <a:cubicBezTo>
                  <a:pt x="151" y="782"/>
                  <a:pt x="154" y="783"/>
                  <a:pt x="157" y="786"/>
                </a:cubicBezTo>
                <a:close/>
                <a:moveTo>
                  <a:pt x="25" y="737"/>
                </a:moveTo>
                <a:lnTo>
                  <a:pt x="24" y="737"/>
                </a:lnTo>
                <a:lnTo>
                  <a:pt x="58" y="868"/>
                </a:lnTo>
                <a:lnTo>
                  <a:pt x="107" y="819"/>
                </a:lnTo>
                <a:lnTo>
                  <a:pt x="25" y="737"/>
                </a:lnTo>
                <a:close/>
                <a:moveTo>
                  <a:pt x="247" y="630"/>
                </a:moveTo>
                <a:cubicBezTo>
                  <a:pt x="258" y="642"/>
                  <a:pt x="268" y="653"/>
                  <a:pt x="276" y="665"/>
                </a:cubicBezTo>
                <a:cubicBezTo>
                  <a:pt x="283" y="676"/>
                  <a:pt x="289" y="687"/>
                  <a:pt x="291" y="698"/>
                </a:cubicBezTo>
                <a:cubicBezTo>
                  <a:pt x="294" y="709"/>
                  <a:pt x="294" y="720"/>
                  <a:pt x="291" y="731"/>
                </a:cubicBezTo>
                <a:cubicBezTo>
                  <a:pt x="287" y="741"/>
                  <a:pt x="281" y="752"/>
                  <a:pt x="271" y="762"/>
                </a:cubicBezTo>
                <a:cubicBezTo>
                  <a:pt x="262" y="771"/>
                  <a:pt x="252" y="777"/>
                  <a:pt x="242" y="780"/>
                </a:cubicBezTo>
                <a:cubicBezTo>
                  <a:pt x="232" y="783"/>
                  <a:pt x="222" y="784"/>
                  <a:pt x="212" y="781"/>
                </a:cubicBezTo>
                <a:cubicBezTo>
                  <a:pt x="201" y="778"/>
                  <a:pt x="190" y="773"/>
                  <a:pt x="179" y="765"/>
                </a:cubicBezTo>
                <a:cubicBezTo>
                  <a:pt x="168" y="757"/>
                  <a:pt x="156" y="747"/>
                  <a:pt x="144" y="735"/>
                </a:cubicBezTo>
                <a:cubicBezTo>
                  <a:pt x="132" y="724"/>
                  <a:pt x="123" y="712"/>
                  <a:pt x="115" y="701"/>
                </a:cubicBezTo>
                <a:cubicBezTo>
                  <a:pt x="107" y="689"/>
                  <a:pt x="102" y="678"/>
                  <a:pt x="99" y="667"/>
                </a:cubicBezTo>
                <a:cubicBezTo>
                  <a:pt x="97" y="656"/>
                  <a:pt x="97" y="645"/>
                  <a:pt x="100" y="635"/>
                </a:cubicBezTo>
                <a:cubicBezTo>
                  <a:pt x="103" y="624"/>
                  <a:pt x="110" y="614"/>
                  <a:pt x="119" y="604"/>
                </a:cubicBezTo>
                <a:cubicBezTo>
                  <a:pt x="129" y="594"/>
                  <a:pt x="139" y="588"/>
                  <a:pt x="148" y="585"/>
                </a:cubicBezTo>
                <a:cubicBezTo>
                  <a:pt x="158" y="582"/>
                  <a:pt x="168" y="582"/>
                  <a:pt x="179" y="584"/>
                </a:cubicBezTo>
                <a:cubicBezTo>
                  <a:pt x="189" y="587"/>
                  <a:pt x="200" y="592"/>
                  <a:pt x="211" y="600"/>
                </a:cubicBezTo>
                <a:cubicBezTo>
                  <a:pt x="223" y="608"/>
                  <a:pt x="234" y="618"/>
                  <a:pt x="247" y="630"/>
                </a:cubicBezTo>
                <a:close/>
                <a:moveTo>
                  <a:pt x="228" y="652"/>
                </a:moveTo>
                <a:cubicBezTo>
                  <a:pt x="220" y="645"/>
                  <a:pt x="213" y="638"/>
                  <a:pt x="207" y="633"/>
                </a:cubicBezTo>
                <a:cubicBezTo>
                  <a:pt x="200" y="627"/>
                  <a:pt x="194" y="623"/>
                  <a:pt x="189" y="619"/>
                </a:cubicBezTo>
                <a:cubicBezTo>
                  <a:pt x="183" y="616"/>
                  <a:pt x="178" y="613"/>
                  <a:pt x="173" y="612"/>
                </a:cubicBezTo>
                <a:cubicBezTo>
                  <a:pt x="168" y="610"/>
                  <a:pt x="163" y="609"/>
                  <a:pt x="159" y="610"/>
                </a:cubicBezTo>
                <a:cubicBezTo>
                  <a:pt x="154" y="610"/>
                  <a:pt x="150" y="611"/>
                  <a:pt x="146" y="613"/>
                </a:cubicBezTo>
                <a:cubicBezTo>
                  <a:pt x="142" y="615"/>
                  <a:pt x="138" y="618"/>
                  <a:pt x="135" y="621"/>
                </a:cubicBezTo>
                <a:cubicBezTo>
                  <a:pt x="128" y="628"/>
                  <a:pt x="124" y="635"/>
                  <a:pt x="123" y="642"/>
                </a:cubicBezTo>
                <a:cubicBezTo>
                  <a:pt x="122" y="649"/>
                  <a:pt x="123" y="657"/>
                  <a:pt x="126" y="665"/>
                </a:cubicBezTo>
                <a:cubicBezTo>
                  <a:pt x="129" y="672"/>
                  <a:pt x="134" y="680"/>
                  <a:pt x="141" y="688"/>
                </a:cubicBezTo>
                <a:cubicBezTo>
                  <a:pt x="147" y="697"/>
                  <a:pt x="154" y="705"/>
                  <a:pt x="163" y="713"/>
                </a:cubicBezTo>
                <a:cubicBezTo>
                  <a:pt x="174" y="724"/>
                  <a:pt x="184" y="733"/>
                  <a:pt x="193" y="740"/>
                </a:cubicBezTo>
                <a:cubicBezTo>
                  <a:pt x="202" y="747"/>
                  <a:pt x="210" y="751"/>
                  <a:pt x="218" y="754"/>
                </a:cubicBezTo>
                <a:cubicBezTo>
                  <a:pt x="225" y="756"/>
                  <a:pt x="232" y="757"/>
                  <a:pt x="238" y="755"/>
                </a:cubicBezTo>
                <a:cubicBezTo>
                  <a:pt x="244" y="753"/>
                  <a:pt x="250" y="750"/>
                  <a:pt x="256" y="744"/>
                </a:cubicBezTo>
                <a:cubicBezTo>
                  <a:pt x="260" y="740"/>
                  <a:pt x="263" y="735"/>
                  <a:pt x="265" y="730"/>
                </a:cubicBezTo>
                <a:cubicBezTo>
                  <a:pt x="267" y="726"/>
                  <a:pt x="268" y="721"/>
                  <a:pt x="268" y="716"/>
                </a:cubicBezTo>
                <a:cubicBezTo>
                  <a:pt x="267" y="711"/>
                  <a:pt x="266" y="706"/>
                  <a:pt x="264" y="701"/>
                </a:cubicBezTo>
                <a:cubicBezTo>
                  <a:pt x="262" y="696"/>
                  <a:pt x="259" y="690"/>
                  <a:pt x="256" y="685"/>
                </a:cubicBezTo>
                <a:cubicBezTo>
                  <a:pt x="252" y="680"/>
                  <a:pt x="248" y="674"/>
                  <a:pt x="243" y="669"/>
                </a:cubicBezTo>
                <a:cubicBezTo>
                  <a:pt x="239" y="663"/>
                  <a:pt x="233" y="658"/>
                  <a:pt x="228" y="652"/>
                </a:cubicBezTo>
                <a:close/>
                <a:moveTo>
                  <a:pt x="371" y="506"/>
                </a:moveTo>
                <a:cubicBezTo>
                  <a:pt x="383" y="518"/>
                  <a:pt x="392" y="529"/>
                  <a:pt x="400" y="540"/>
                </a:cubicBezTo>
                <a:cubicBezTo>
                  <a:pt x="408" y="552"/>
                  <a:pt x="413" y="563"/>
                  <a:pt x="416" y="574"/>
                </a:cubicBezTo>
                <a:cubicBezTo>
                  <a:pt x="418" y="585"/>
                  <a:pt x="418" y="596"/>
                  <a:pt x="415" y="606"/>
                </a:cubicBezTo>
                <a:cubicBezTo>
                  <a:pt x="412" y="617"/>
                  <a:pt x="405" y="627"/>
                  <a:pt x="395" y="637"/>
                </a:cubicBezTo>
                <a:cubicBezTo>
                  <a:pt x="386" y="647"/>
                  <a:pt x="376" y="653"/>
                  <a:pt x="367" y="656"/>
                </a:cubicBezTo>
                <a:cubicBezTo>
                  <a:pt x="357" y="659"/>
                  <a:pt x="347" y="659"/>
                  <a:pt x="336" y="657"/>
                </a:cubicBezTo>
                <a:cubicBezTo>
                  <a:pt x="326" y="654"/>
                  <a:pt x="315" y="649"/>
                  <a:pt x="304" y="641"/>
                </a:cubicBezTo>
                <a:cubicBezTo>
                  <a:pt x="292" y="633"/>
                  <a:pt x="281" y="623"/>
                  <a:pt x="268" y="611"/>
                </a:cubicBezTo>
                <a:cubicBezTo>
                  <a:pt x="257" y="599"/>
                  <a:pt x="247" y="588"/>
                  <a:pt x="239" y="576"/>
                </a:cubicBezTo>
                <a:cubicBezTo>
                  <a:pt x="232" y="565"/>
                  <a:pt x="227" y="554"/>
                  <a:pt x="224" y="543"/>
                </a:cubicBezTo>
                <a:cubicBezTo>
                  <a:pt x="221" y="532"/>
                  <a:pt x="221" y="521"/>
                  <a:pt x="224" y="510"/>
                </a:cubicBezTo>
                <a:cubicBezTo>
                  <a:pt x="228" y="500"/>
                  <a:pt x="234" y="489"/>
                  <a:pt x="244" y="480"/>
                </a:cubicBezTo>
                <a:cubicBezTo>
                  <a:pt x="253" y="470"/>
                  <a:pt x="263" y="464"/>
                  <a:pt x="273" y="461"/>
                </a:cubicBezTo>
                <a:cubicBezTo>
                  <a:pt x="283" y="458"/>
                  <a:pt x="293" y="457"/>
                  <a:pt x="303" y="460"/>
                </a:cubicBezTo>
                <a:cubicBezTo>
                  <a:pt x="314" y="462"/>
                  <a:pt x="325" y="468"/>
                  <a:pt x="336" y="476"/>
                </a:cubicBezTo>
                <a:cubicBezTo>
                  <a:pt x="347" y="483"/>
                  <a:pt x="359" y="494"/>
                  <a:pt x="371" y="506"/>
                </a:cubicBezTo>
                <a:close/>
                <a:moveTo>
                  <a:pt x="352" y="528"/>
                </a:moveTo>
                <a:cubicBezTo>
                  <a:pt x="345" y="520"/>
                  <a:pt x="338" y="514"/>
                  <a:pt x="331" y="508"/>
                </a:cubicBezTo>
                <a:cubicBezTo>
                  <a:pt x="325" y="503"/>
                  <a:pt x="319" y="499"/>
                  <a:pt x="313" y="495"/>
                </a:cubicBezTo>
                <a:cubicBezTo>
                  <a:pt x="308" y="491"/>
                  <a:pt x="302" y="489"/>
                  <a:pt x="297" y="487"/>
                </a:cubicBezTo>
                <a:cubicBezTo>
                  <a:pt x="292" y="486"/>
                  <a:pt x="288" y="485"/>
                  <a:pt x="283" y="485"/>
                </a:cubicBezTo>
                <a:cubicBezTo>
                  <a:pt x="279" y="485"/>
                  <a:pt x="275" y="486"/>
                  <a:pt x="271" y="488"/>
                </a:cubicBezTo>
                <a:cubicBezTo>
                  <a:pt x="267" y="490"/>
                  <a:pt x="263" y="493"/>
                  <a:pt x="259" y="497"/>
                </a:cubicBezTo>
                <a:cubicBezTo>
                  <a:pt x="253" y="504"/>
                  <a:pt x="249" y="511"/>
                  <a:pt x="248" y="518"/>
                </a:cubicBezTo>
                <a:cubicBezTo>
                  <a:pt x="247" y="525"/>
                  <a:pt x="248" y="532"/>
                  <a:pt x="251" y="540"/>
                </a:cubicBezTo>
                <a:cubicBezTo>
                  <a:pt x="254" y="548"/>
                  <a:pt x="259" y="556"/>
                  <a:pt x="265" y="564"/>
                </a:cubicBezTo>
                <a:cubicBezTo>
                  <a:pt x="271" y="572"/>
                  <a:pt x="279" y="580"/>
                  <a:pt x="287" y="589"/>
                </a:cubicBezTo>
                <a:cubicBezTo>
                  <a:pt x="298" y="600"/>
                  <a:pt x="309" y="609"/>
                  <a:pt x="318" y="616"/>
                </a:cubicBezTo>
                <a:cubicBezTo>
                  <a:pt x="327" y="622"/>
                  <a:pt x="335" y="627"/>
                  <a:pt x="342" y="629"/>
                </a:cubicBezTo>
                <a:cubicBezTo>
                  <a:pt x="350" y="632"/>
                  <a:pt x="357" y="632"/>
                  <a:pt x="363" y="630"/>
                </a:cubicBezTo>
                <a:cubicBezTo>
                  <a:pt x="369" y="629"/>
                  <a:pt x="375" y="625"/>
                  <a:pt x="380" y="620"/>
                </a:cubicBezTo>
                <a:cubicBezTo>
                  <a:pt x="385" y="615"/>
                  <a:pt x="388" y="611"/>
                  <a:pt x="390" y="606"/>
                </a:cubicBezTo>
                <a:cubicBezTo>
                  <a:pt x="391" y="601"/>
                  <a:pt x="392" y="597"/>
                  <a:pt x="392" y="592"/>
                </a:cubicBezTo>
                <a:cubicBezTo>
                  <a:pt x="392" y="587"/>
                  <a:pt x="391" y="582"/>
                  <a:pt x="389" y="576"/>
                </a:cubicBezTo>
                <a:cubicBezTo>
                  <a:pt x="387" y="571"/>
                  <a:pt x="384" y="566"/>
                  <a:pt x="380" y="561"/>
                </a:cubicBezTo>
                <a:cubicBezTo>
                  <a:pt x="377" y="555"/>
                  <a:pt x="373" y="550"/>
                  <a:pt x="368" y="544"/>
                </a:cubicBezTo>
                <a:cubicBezTo>
                  <a:pt x="363" y="539"/>
                  <a:pt x="358" y="533"/>
                  <a:pt x="352" y="528"/>
                </a:cubicBezTo>
                <a:close/>
                <a:moveTo>
                  <a:pt x="489" y="514"/>
                </a:moveTo>
                <a:cubicBezTo>
                  <a:pt x="494" y="520"/>
                  <a:pt x="497" y="524"/>
                  <a:pt x="497" y="528"/>
                </a:cubicBezTo>
                <a:cubicBezTo>
                  <a:pt x="497" y="531"/>
                  <a:pt x="495" y="536"/>
                  <a:pt x="490" y="540"/>
                </a:cubicBezTo>
                <a:cubicBezTo>
                  <a:pt x="485" y="545"/>
                  <a:pt x="481" y="547"/>
                  <a:pt x="478" y="547"/>
                </a:cubicBezTo>
                <a:cubicBezTo>
                  <a:pt x="474" y="547"/>
                  <a:pt x="470" y="545"/>
                  <a:pt x="464" y="539"/>
                </a:cubicBezTo>
                <a:cubicBezTo>
                  <a:pt x="459" y="534"/>
                  <a:pt x="456" y="529"/>
                  <a:pt x="456" y="526"/>
                </a:cubicBezTo>
                <a:cubicBezTo>
                  <a:pt x="456" y="522"/>
                  <a:pt x="458" y="518"/>
                  <a:pt x="463" y="513"/>
                </a:cubicBezTo>
                <a:cubicBezTo>
                  <a:pt x="468" y="508"/>
                  <a:pt x="472" y="506"/>
                  <a:pt x="475" y="506"/>
                </a:cubicBezTo>
                <a:cubicBezTo>
                  <a:pt x="479" y="506"/>
                  <a:pt x="483" y="509"/>
                  <a:pt x="489" y="514"/>
                </a:cubicBezTo>
                <a:close/>
                <a:moveTo>
                  <a:pt x="573" y="342"/>
                </a:moveTo>
                <a:cubicBezTo>
                  <a:pt x="582" y="351"/>
                  <a:pt x="589" y="360"/>
                  <a:pt x="594" y="370"/>
                </a:cubicBezTo>
                <a:cubicBezTo>
                  <a:pt x="600" y="379"/>
                  <a:pt x="603" y="388"/>
                  <a:pt x="604" y="397"/>
                </a:cubicBezTo>
                <a:cubicBezTo>
                  <a:pt x="605" y="406"/>
                  <a:pt x="604" y="414"/>
                  <a:pt x="602" y="423"/>
                </a:cubicBezTo>
                <a:cubicBezTo>
                  <a:pt x="599" y="431"/>
                  <a:pt x="594" y="439"/>
                  <a:pt x="586" y="446"/>
                </a:cubicBezTo>
                <a:cubicBezTo>
                  <a:pt x="583" y="449"/>
                  <a:pt x="580" y="452"/>
                  <a:pt x="577" y="454"/>
                </a:cubicBezTo>
                <a:cubicBezTo>
                  <a:pt x="574" y="456"/>
                  <a:pt x="570" y="457"/>
                  <a:pt x="566" y="459"/>
                </a:cubicBezTo>
                <a:cubicBezTo>
                  <a:pt x="562" y="460"/>
                  <a:pt x="558" y="461"/>
                  <a:pt x="554" y="461"/>
                </a:cubicBezTo>
                <a:cubicBezTo>
                  <a:pt x="549" y="462"/>
                  <a:pt x="544" y="462"/>
                  <a:pt x="539" y="462"/>
                </a:cubicBezTo>
                <a:lnTo>
                  <a:pt x="591" y="514"/>
                </a:lnTo>
                <a:cubicBezTo>
                  <a:pt x="592" y="515"/>
                  <a:pt x="592" y="515"/>
                  <a:pt x="592" y="516"/>
                </a:cubicBezTo>
                <a:cubicBezTo>
                  <a:pt x="592" y="517"/>
                  <a:pt x="592" y="518"/>
                  <a:pt x="592" y="519"/>
                </a:cubicBezTo>
                <a:cubicBezTo>
                  <a:pt x="591" y="520"/>
                  <a:pt x="591" y="521"/>
                  <a:pt x="590" y="523"/>
                </a:cubicBezTo>
                <a:cubicBezTo>
                  <a:pt x="588" y="524"/>
                  <a:pt x="587" y="526"/>
                  <a:pt x="585" y="528"/>
                </a:cubicBezTo>
                <a:cubicBezTo>
                  <a:pt x="583" y="529"/>
                  <a:pt x="582" y="531"/>
                  <a:pt x="580" y="532"/>
                </a:cubicBezTo>
                <a:cubicBezTo>
                  <a:pt x="579" y="533"/>
                  <a:pt x="578" y="534"/>
                  <a:pt x="577" y="534"/>
                </a:cubicBezTo>
                <a:cubicBezTo>
                  <a:pt x="575" y="535"/>
                  <a:pt x="575" y="535"/>
                  <a:pt x="574" y="535"/>
                </a:cubicBezTo>
                <a:cubicBezTo>
                  <a:pt x="573" y="534"/>
                  <a:pt x="572" y="534"/>
                  <a:pt x="572" y="533"/>
                </a:cubicBezTo>
                <a:lnTo>
                  <a:pt x="426" y="387"/>
                </a:lnTo>
                <a:cubicBezTo>
                  <a:pt x="425" y="387"/>
                  <a:pt x="425" y="386"/>
                  <a:pt x="425" y="385"/>
                </a:cubicBezTo>
                <a:cubicBezTo>
                  <a:pt x="424" y="385"/>
                  <a:pt x="425" y="384"/>
                  <a:pt x="425" y="383"/>
                </a:cubicBezTo>
                <a:cubicBezTo>
                  <a:pt x="425" y="382"/>
                  <a:pt x="426" y="381"/>
                  <a:pt x="427" y="380"/>
                </a:cubicBezTo>
                <a:cubicBezTo>
                  <a:pt x="428" y="378"/>
                  <a:pt x="429" y="377"/>
                  <a:pt x="431" y="376"/>
                </a:cubicBezTo>
                <a:cubicBezTo>
                  <a:pt x="432" y="374"/>
                  <a:pt x="434" y="373"/>
                  <a:pt x="435" y="372"/>
                </a:cubicBezTo>
                <a:cubicBezTo>
                  <a:pt x="436" y="371"/>
                  <a:pt x="437" y="370"/>
                  <a:pt x="438" y="370"/>
                </a:cubicBezTo>
                <a:cubicBezTo>
                  <a:pt x="439" y="369"/>
                  <a:pt x="440" y="369"/>
                  <a:pt x="441" y="369"/>
                </a:cubicBezTo>
                <a:cubicBezTo>
                  <a:pt x="441" y="370"/>
                  <a:pt x="442" y="370"/>
                  <a:pt x="443" y="371"/>
                </a:cubicBezTo>
                <a:lnTo>
                  <a:pt x="457" y="385"/>
                </a:lnTo>
                <a:cubicBezTo>
                  <a:pt x="457" y="378"/>
                  <a:pt x="457" y="372"/>
                  <a:pt x="458" y="367"/>
                </a:cubicBezTo>
                <a:cubicBezTo>
                  <a:pt x="458" y="362"/>
                  <a:pt x="459" y="357"/>
                  <a:pt x="460" y="352"/>
                </a:cubicBezTo>
                <a:cubicBezTo>
                  <a:pt x="462" y="348"/>
                  <a:pt x="464" y="343"/>
                  <a:pt x="466" y="339"/>
                </a:cubicBezTo>
                <a:cubicBezTo>
                  <a:pt x="468" y="336"/>
                  <a:pt x="471" y="332"/>
                  <a:pt x="475" y="328"/>
                </a:cubicBezTo>
                <a:cubicBezTo>
                  <a:pt x="482" y="321"/>
                  <a:pt x="490" y="316"/>
                  <a:pt x="498" y="313"/>
                </a:cubicBezTo>
                <a:cubicBezTo>
                  <a:pt x="507" y="311"/>
                  <a:pt x="515" y="311"/>
                  <a:pt x="524" y="312"/>
                </a:cubicBezTo>
                <a:cubicBezTo>
                  <a:pt x="532" y="314"/>
                  <a:pt x="540" y="318"/>
                  <a:pt x="549" y="323"/>
                </a:cubicBezTo>
                <a:cubicBezTo>
                  <a:pt x="557" y="328"/>
                  <a:pt x="565" y="334"/>
                  <a:pt x="573" y="342"/>
                </a:cubicBezTo>
                <a:close/>
                <a:moveTo>
                  <a:pt x="555" y="364"/>
                </a:moveTo>
                <a:cubicBezTo>
                  <a:pt x="550" y="359"/>
                  <a:pt x="544" y="354"/>
                  <a:pt x="538" y="350"/>
                </a:cubicBezTo>
                <a:cubicBezTo>
                  <a:pt x="532" y="346"/>
                  <a:pt x="527" y="343"/>
                  <a:pt x="521" y="341"/>
                </a:cubicBezTo>
                <a:cubicBezTo>
                  <a:pt x="515" y="339"/>
                  <a:pt x="509" y="338"/>
                  <a:pt x="504" y="339"/>
                </a:cubicBezTo>
                <a:cubicBezTo>
                  <a:pt x="498" y="340"/>
                  <a:pt x="493" y="343"/>
                  <a:pt x="488" y="348"/>
                </a:cubicBezTo>
                <a:cubicBezTo>
                  <a:pt x="485" y="351"/>
                  <a:pt x="483" y="354"/>
                  <a:pt x="481" y="357"/>
                </a:cubicBezTo>
                <a:cubicBezTo>
                  <a:pt x="480" y="360"/>
                  <a:pt x="478" y="364"/>
                  <a:pt x="477" y="368"/>
                </a:cubicBezTo>
                <a:cubicBezTo>
                  <a:pt x="477" y="372"/>
                  <a:pt x="476" y="376"/>
                  <a:pt x="476" y="382"/>
                </a:cubicBezTo>
                <a:cubicBezTo>
                  <a:pt x="476" y="387"/>
                  <a:pt x="476" y="393"/>
                  <a:pt x="477" y="400"/>
                </a:cubicBezTo>
                <a:lnTo>
                  <a:pt x="518" y="442"/>
                </a:lnTo>
                <a:cubicBezTo>
                  <a:pt x="530" y="443"/>
                  <a:pt x="540" y="443"/>
                  <a:pt x="548" y="441"/>
                </a:cubicBezTo>
                <a:cubicBezTo>
                  <a:pt x="556" y="440"/>
                  <a:pt x="563" y="437"/>
                  <a:pt x="568" y="431"/>
                </a:cubicBezTo>
                <a:cubicBezTo>
                  <a:pt x="573" y="427"/>
                  <a:pt x="576" y="421"/>
                  <a:pt x="577" y="415"/>
                </a:cubicBezTo>
                <a:cubicBezTo>
                  <a:pt x="578" y="410"/>
                  <a:pt x="578" y="404"/>
                  <a:pt x="576" y="398"/>
                </a:cubicBezTo>
                <a:cubicBezTo>
                  <a:pt x="575" y="392"/>
                  <a:pt x="572" y="386"/>
                  <a:pt x="568" y="380"/>
                </a:cubicBezTo>
                <a:cubicBezTo>
                  <a:pt x="564" y="374"/>
                  <a:pt x="560" y="369"/>
                  <a:pt x="555" y="364"/>
                </a:cubicBezTo>
                <a:close/>
                <a:moveTo>
                  <a:pt x="687" y="222"/>
                </a:moveTo>
                <a:cubicBezTo>
                  <a:pt x="690" y="225"/>
                  <a:pt x="692" y="228"/>
                  <a:pt x="691" y="230"/>
                </a:cubicBezTo>
                <a:cubicBezTo>
                  <a:pt x="691" y="233"/>
                  <a:pt x="690" y="235"/>
                  <a:pt x="688" y="237"/>
                </a:cubicBezTo>
                <a:lnTo>
                  <a:pt x="619" y="306"/>
                </a:lnTo>
                <a:cubicBezTo>
                  <a:pt x="625" y="312"/>
                  <a:pt x="631" y="317"/>
                  <a:pt x="637" y="320"/>
                </a:cubicBezTo>
                <a:cubicBezTo>
                  <a:pt x="643" y="324"/>
                  <a:pt x="648" y="326"/>
                  <a:pt x="655" y="326"/>
                </a:cubicBezTo>
                <a:cubicBezTo>
                  <a:pt x="661" y="327"/>
                  <a:pt x="667" y="326"/>
                  <a:pt x="673" y="323"/>
                </a:cubicBezTo>
                <a:cubicBezTo>
                  <a:pt x="679" y="321"/>
                  <a:pt x="685" y="316"/>
                  <a:pt x="691" y="310"/>
                </a:cubicBezTo>
                <a:cubicBezTo>
                  <a:pt x="696" y="305"/>
                  <a:pt x="700" y="300"/>
                  <a:pt x="704" y="295"/>
                </a:cubicBezTo>
                <a:cubicBezTo>
                  <a:pt x="707" y="291"/>
                  <a:pt x="709" y="286"/>
                  <a:pt x="711" y="283"/>
                </a:cubicBezTo>
                <a:cubicBezTo>
                  <a:pt x="713" y="279"/>
                  <a:pt x="714" y="276"/>
                  <a:pt x="715" y="273"/>
                </a:cubicBezTo>
                <a:cubicBezTo>
                  <a:pt x="716" y="270"/>
                  <a:pt x="717" y="269"/>
                  <a:pt x="718" y="268"/>
                </a:cubicBezTo>
                <a:cubicBezTo>
                  <a:pt x="719" y="267"/>
                  <a:pt x="719" y="267"/>
                  <a:pt x="720" y="267"/>
                </a:cubicBezTo>
                <a:cubicBezTo>
                  <a:pt x="721" y="266"/>
                  <a:pt x="721" y="266"/>
                  <a:pt x="722" y="267"/>
                </a:cubicBezTo>
                <a:cubicBezTo>
                  <a:pt x="723" y="267"/>
                  <a:pt x="724" y="268"/>
                  <a:pt x="725" y="268"/>
                </a:cubicBezTo>
                <a:cubicBezTo>
                  <a:pt x="726" y="269"/>
                  <a:pt x="727" y="270"/>
                  <a:pt x="729" y="272"/>
                </a:cubicBezTo>
                <a:cubicBezTo>
                  <a:pt x="730" y="273"/>
                  <a:pt x="730" y="274"/>
                  <a:pt x="731" y="275"/>
                </a:cubicBezTo>
                <a:cubicBezTo>
                  <a:pt x="732" y="275"/>
                  <a:pt x="732" y="276"/>
                  <a:pt x="733" y="277"/>
                </a:cubicBezTo>
                <a:cubicBezTo>
                  <a:pt x="733" y="278"/>
                  <a:pt x="734" y="278"/>
                  <a:pt x="734" y="279"/>
                </a:cubicBezTo>
                <a:cubicBezTo>
                  <a:pt x="734" y="280"/>
                  <a:pt x="734" y="281"/>
                  <a:pt x="734" y="281"/>
                </a:cubicBezTo>
                <a:cubicBezTo>
                  <a:pt x="734" y="282"/>
                  <a:pt x="734" y="284"/>
                  <a:pt x="732" y="287"/>
                </a:cubicBezTo>
                <a:cubicBezTo>
                  <a:pt x="731" y="290"/>
                  <a:pt x="730" y="294"/>
                  <a:pt x="727" y="298"/>
                </a:cubicBezTo>
                <a:cubicBezTo>
                  <a:pt x="725" y="302"/>
                  <a:pt x="722" y="307"/>
                  <a:pt x="718" y="312"/>
                </a:cubicBezTo>
                <a:cubicBezTo>
                  <a:pt x="714" y="317"/>
                  <a:pt x="710" y="322"/>
                  <a:pt x="705" y="327"/>
                </a:cubicBezTo>
                <a:cubicBezTo>
                  <a:pt x="697" y="336"/>
                  <a:pt x="688" y="342"/>
                  <a:pt x="679" y="346"/>
                </a:cubicBezTo>
                <a:cubicBezTo>
                  <a:pt x="670" y="350"/>
                  <a:pt x="661" y="352"/>
                  <a:pt x="652" y="352"/>
                </a:cubicBezTo>
                <a:cubicBezTo>
                  <a:pt x="643" y="352"/>
                  <a:pt x="634" y="349"/>
                  <a:pt x="624" y="344"/>
                </a:cubicBezTo>
                <a:cubicBezTo>
                  <a:pt x="615" y="339"/>
                  <a:pt x="606" y="332"/>
                  <a:pt x="596" y="323"/>
                </a:cubicBezTo>
                <a:cubicBezTo>
                  <a:pt x="587" y="314"/>
                  <a:pt x="580" y="304"/>
                  <a:pt x="575" y="295"/>
                </a:cubicBezTo>
                <a:cubicBezTo>
                  <a:pt x="571" y="286"/>
                  <a:pt x="568" y="276"/>
                  <a:pt x="567" y="267"/>
                </a:cubicBezTo>
                <a:cubicBezTo>
                  <a:pt x="567" y="257"/>
                  <a:pt x="568" y="248"/>
                  <a:pt x="572" y="239"/>
                </a:cubicBezTo>
                <a:cubicBezTo>
                  <a:pt x="575" y="231"/>
                  <a:pt x="581" y="222"/>
                  <a:pt x="588" y="215"/>
                </a:cubicBezTo>
                <a:cubicBezTo>
                  <a:pt x="597" y="206"/>
                  <a:pt x="605" y="201"/>
                  <a:pt x="613" y="198"/>
                </a:cubicBezTo>
                <a:cubicBezTo>
                  <a:pt x="622" y="195"/>
                  <a:pt x="630" y="193"/>
                  <a:pt x="638" y="194"/>
                </a:cubicBezTo>
                <a:cubicBezTo>
                  <a:pt x="646" y="195"/>
                  <a:pt x="654" y="197"/>
                  <a:pt x="662" y="202"/>
                </a:cubicBezTo>
                <a:cubicBezTo>
                  <a:pt x="670" y="206"/>
                  <a:pt x="677" y="211"/>
                  <a:pt x="684" y="218"/>
                </a:cubicBezTo>
                <a:lnTo>
                  <a:pt x="687" y="222"/>
                </a:lnTo>
                <a:close/>
                <a:moveTo>
                  <a:pt x="662" y="235"/>
                </a:moveTo>
                <a:cubicBezTo>
                  <a:pt x="652" y="225"/>
                  <a:pt x="642" y="219"/>
                  <a:pt x="632" y="218"/>
                </a:cubicBezTo>
                <a:cubicBezTo>
                  <a:pt x="621" y="217"/>
                  <a:pt x="612" y="221"/>
                  <a:pt x="602" y="231"/>
                </a:cubicBezTo>
                <a:cubicBezTo>
                  <a:pt x="598" y="235"/>
                  <a:pt x="594" y="240"/>
                  <a:pt x="593" y="246"/>
                </a:cubicBezTo>
                <a:cubicBezTo>
                  <a:pt x="591" y="251"/>
                  <a:pt x="590" y="256"/>
                  <a:pt x="591" y="262"/>
                </a:cubicBezTo>
                <a:cubicBezTo>
                  <a:pt x="591" y="267"/>
                  <a:pt x="593" y="272"/>
                  <a:pt x="595" y="278"/>
                </a:cubicBezTo>
                <a:cubicBezTo>
                  <a:pt x="598" y="283"/>
                  <a:pt x="601" y="288"/>
                  <a:pt x="605" y="292"/>
                </a:cubicBezTo>
                <a:lnTo>
                  <a:pt x="662" y="235"/>
                </a:lnTo>
                <a:close/>
                <a:moveTo>
                  <a:pt x="731" y="96"/>
                </a:moveTo>
                <a:cubicBezTo>
                  <a:pt x="733" y="97"/>
                  <a:pt x="735" y="99"/>
                  <a:pt x="736" y="100"/>
                </a:cubicBezTo>
                <a:cubicBezTo>
                  <a:pt x="737" y="101"/>
                  <a:pt x="737" y="102"/>
                  <a:pt x="738" y="103"/>
                </a:cubicBezTo>
                <a:cubicBezTo>
                  <a:pt x="738" y="104"/>
                  <a:pt x="739" y="105"/>
                  <a:pt x="739" y="106"/>
                </a:cubicBezTo>
                <a:cubicBezTo>
                  <a:pt x="739" y="106"/>
                  <a:pt x="738" y="107"/>
                  <a:pt x="738" y="108"/>
                </a:cubicBezTo>
                <a:cubicBezTo>
                  <a:pt x="737" y="108"/>
                  <a:pt x="736" y="109"/>
                  <a:pt x="735" y="109"/>
                </a:cubicBezTo>
                <a:cubicBezTo>
                  <a:pt x="734" y="110"/>
                  <a:pt x="732" y="111"/>
                  <a:pt x="731" y="111"/>
                </a:cubicBezTo>
                <a:cubicBezTo>
                  <a:pt x="729" y="112"/>
                  <a:pt x="728" y="113"/>
                  <a:pt x="726" y="114"/>
                </a:cubicBezTo>
                <a:cubicBezTo>
                  <a:pt x="724" y="115"/>
                  <a:pt x="723" y="117"/>
                  <a:pt x="721" y="118"/>
                </a:cubicBezTo>
                <a:cubicBezTo>
                  <a:pt x="719" y="120"/>
                  <a:pt x="718" y="122"/>
                  <a:pt x="716" y="125"/>
                </a:cubicBezTo>
                <a:cubicBezTo>
                  <a:pt x="715" y="128"/>
                  <a:pt x="715" y="131"/>
                  <a:pt x="714" y="135"/>
                </a:cubicBezTo>
                <a:cubicBezTo>
                  <a:pt x="714" y="139"/>
                  <a:pt x="714" y="143"/>
                  <a:pt x="715" y="148"/>
                </a:cubicBezTo>
                <a:cubicBezTo>
                  <a:pt x="716" y="153"/>
                  <a:pt x="717" y="160"/>
                  <a:pt x="718" y="166"/>
                </a:cubicBezTo>
                <a:lnTo>
                  <a:pt x="787" y="235"/>
                </a:lnTo>
                <a:cubicBezTo>
                  <a:pt x="788" y="236"/>
                  <a:pt x="788" y="236"/>
                  <a:pt x="788" y="237"/>
                </a:cubicBezTo>
                <a:cubicBezTo>
                  <a:pt x="788" y="238"/>
                  <a:pt x="788" y="239"/>
                  <a:pt x="788" y="240"/>
                </a:cubicBezTo>
                <a:cubicBezTo>
                  <a:pt x="787" y="241"/>
                  <a:pt x="787" y="242"/>
                  <a:pt x="786" y="243"/>
                </a:cubicBezTo>
                <a:cubicBezTo>
                  <a:pt x="785" y="245"/>
                  <a:pt x="783" y="246"/>
                  <a:pt x="781" y="248"/>
                </a:cubicBezTo>
                <a:cubicBezTo>
                  <a:pt x="779" y="250"/>
                  <a:pt x="778" y="252"/>
                  <a:pt x="776" y="253"/>
                </a:cubicBezTo>
                <a:cubicBezTo>
                  <a:pt x="775" y="254"/>
                  <a:pt x="774" y="255"/>
                  <a:pt x="773" y="255"/>
                </a:cubicBezTo>
                <a:cubicBezTo>
                  <a:pt x="772" y="255"/>
                  <a:pt x="771" y="256"/>
                  <a:pt x="770" y="255"/>
                </a:cubicBezTo>
                <a:cubicBezTo>
                  <a:pt x="769" y="255"/>
                  <a:pt x="769" y="255"/>
                  <a:pt x="768" y="254"/>
                </a:cubicBezTo>
                <a:lnTo>
                  <a:pt x="664" y="150"/>
                </a:lnTo>
                <a:cubicBezTo>
                  <a:pt x="663" y="149"/>
                  <a:pt x="663" y="149"/>
                  <a:pt x="662" y="148"/>
                </a:cubicBezTo>
                <a:cubicBezTo>
                  <a:pt x="662" y="147"/>
                  <a:pt x="662" y="146"/>
                  <a:pt x="663" y="145"/>
                </a:cubicBezTo>
                <a:cubicBezTo>
                  <a:pt x="663" y="144"/>
                  <a:pt x="664" y="143"/>
                  <a:pt x="665" y="142"/>
                </a:cubicBezTo>
                <a:cubicBezTo>
                  <a:pt x="666" y="141"/>
                  <a:pt x="667" y="139"/>
                  <a:pt x="669" y="138"/>
                </a:cubicBezTo>
                <a:cubicBezTo>
                  <a:pt x="670" y="136"/>
                  <a:pt x="672" y="135"/>
                  <a:pt x="673" y="134"/>
                </a:cubicBezTo>
                <a:cubicBezTo>
                  <a:pt x="674" y="133"/>
                  <a:pt x="675" y="132"/>
                  <a:pt x="676" y="132"/>
                </a:cubicBezTo>
                <a:cubicBezTo>
                  <a:pt x="677" y="131"/>
                  <a:pt x="678" y="131"/>
                  <a:pt x="679" y="131"/>
                </a:cubicBezTo>
                <a:cubicBezTo>
                  <a:pt x="680" y="132"/>
                  <a:pt x="680" y="132"/>
                  <a:pt x="681" y="133"/>
                </a:cubicBezTo>
                <a:lnTo>
                  <a:pt x="696" y="148"/>
                </a:lnTo>
                <a:cubicBezTo>
                  <a:pt x="695" y="141"/>
                  <a:pt x="694" y="135"/>
                  <a:pt x="694" y="130"/>
                </a:cubicBezTo>
                <a:cubicBezTo>
                  <a:pt x="694" y="124"/>
                  <a:pt x="694" y="120"/>
                  <a:pt x="695" y="116"/>
                </a:cubicBezTo>
                <a:cubicBezTo>
                  <a:pt x="696" y="112"/>
                  <a:pt x="697" y="109"/>
                  <a:pt x="698" y="106"/>
                </a:cubicBezTo>
                <a:cubicBezTo>
                  <a:pt x="700" y="104"/>
                  <a:pt x="702" y="101"/>
                  <a:pt x="704" y="99"/>
                </a:cubicBezTo>
                <a:cubicBezTo>
                  <a:pt x="705" y="98"/>
                  <a:pt x="706" y="97"/>
                  <a:pt x="708" y="96"/>
                </a:cubicBezTo>
                <a:cubicBezTo>
                  <a:pt x="709" y="94"/>
                  <a:pt x="711" y="93"/>
                  <a:pt x="712" y="92"/>
                </a:cubicBezTo>
                <a:cubicBezTo>
                  <a:pt x="714" y="91"/>
                  <a:pt x="716" y="90"/>
                  <a:pt x="717" y="90"/>
                </a:cubicBezTo>
                <a:cubicBezTo>
                  <a:pt x="719" y="89"/>
                  <a:pt x="720" y="88"/>
                  <a:pt x="721" y="88"/>
                </a:cubicBezTo>
                <a:cubicBezTo>
                  <a:pt x="722" y="88"/>
                  <a:pt x="722" y="88"/>
                  <a:pt x="723" y="88"/>
                </a:cubicBezTo>
                <a:cubicBezTo>
                  <a:pt x="723" y="89"/>
                  <a:pt x="724" y="89"/>
                  <a:pt x="725" y="89"/>
                </a:cubicBezTo>
                <a:cubicBezTo>
                  <a:pt x="725" y="90"/>
                  <a:pt x="726" y="91"/>
                  <a:pt x="727" y="92"/>
                </a:cubicBezTo>
                <a:cubicBezTo>
                  <a:pt x="728" y="93"/>
                  <a:pt x="730" y="94"/>
                  <a:pt x="731" y="96"/>
                </a:cubicBezTo>
                <a:close/>
                <a:moveTo>
                  <a:pt x="866" y="156"/>
                </a:moveTo>
                <a:cubicBezTo>
                  <a:pt x="867" y="157"/>
                  <a:pt x="867" y="157"/>
                  <a:pt x="867" y="158"/>
                </a:cubicBezTo>
                <a:cubicBezTo>
                  <a:pt x="868" y="159"/>
                  <a:pt x="867" y="160"/>
                  <a:pt x="867" y="161"/>
                </a:cubicBezTo>
                <a:cubicBezTo>
                  <a:pt x="867" y="162"/>
                  <a:pt x="866" y="163"/>
                  <a:pt x="865" y="164"/>
                </a:cubicBezTo>
                <a:cubicBezTo>
                  <a:pt x="864" y="166"/>
                  <a:pt x="862" y="167"/>
                  <a:pt x="860" y="169"/>
                </a:cubicBezTo>
                <a:cubicBezTo>
                  <a:pt x="858" y="171"/>
                  <a:pt x="857" y="173"/>
                  <a:pt x="855" y="174"/>
                </a:cubicBezTo>
                <a:cubicBezTo>
                  <a:pt x="854" y="175"/>
                  <a:pt x="853" y="175"/>
                  <a:pt x="852" y="176"/>
                </a:cubicBezTo>
                <a:cubicBezTo>
                  <a:pt x="851" y="176"/>
                  <a:pt x="850" y="176"/>
                  <a:pt x="849" y="176"/>
                </a:cubicBezTo>
                <a:cubicBezTo>
                  <a:pt x="848" y="176"/>
                  <a:pt x="848" y="176"/>
                  <a:pt x="847" y="175"/>
                </a:cubicBezTo>
                <a:lnTo>
                  <a:pt x="692" y="20"/>
                </a:lnTo>
                <a:cubicBezTo>
                  <a:pt x="692" y="20"/>
                  <a:pt x="691" y="19"/>
                  <a:pt x="691" y="18"/>
                </a:cubicBezTo>
                <a:cubicBezTo>
                  <a:pt x="691" y="17"/>
                  <a:pt x="691" y="16"/>
                  <a:pt x="691" y="15"/>
                </a:cubicBezTo>
                <a:cubicBezTo>
                  <a:pt x="692" y="14"/>
                  <a:pt x="693" y="13"/>
                  <a:pt x="694" y="12"/>
                </a:cubicBezTo>
                <a:cubicBezTo>
                  <a:pt x="695" y="10"/>
                  <a:pt x="696" y="9"/>
                  <a:pt x="698" y="7"/>
                </a:cubicBezTo>
                <a:cubicBezTo>
                  <a:pt x="700" y="5"/>
                  <a:pt x="702" y="3"/>
                  <a:pt x="703" y="2"/>
                </a:cubicBezTo>
                <a:cubicBezTo>
                  <a:pt x="704" y="1"/>
                  <a:pt x="706" y="1"/>
                  <a:pt x="707" y="0"/>
                </a:cubicBezTo>
                <a:cubicBezTo>
                  <a:pt x="708" y="0"/>
                  <a:pt x="708" y="0"/>
                  <a:pt x="709" y="0"/>
                </a:cubicBezTo>
                <a:cubicBezTo>
                  <a:pt x="710" y="0"/>
                  <a:pt x="711" y="0"/>
                  <a:pt x="711" y="1"/>
                </a:cubicBezTo>
                <a:lnTo>
                  <a:pt x="866" y="1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noEditPoints="1"/>
          </p:cNvSpPr>
          <p:nvPr/>
        </p:nvSpPr>
        <p:spPr bwMode="auto">
          <a:xfrm>
            <a:off x="1682750" y="5461000"/>
            <a:ext cx="611188" cy="596900"/>
          </a:xfrm>
          <a:custGeom>
            <a:avLst/>
            <a:gdLst/>
            <a:ahLst/>
            <a:cxnLst>
              <a:cxn ang="0">
                <a:pos x="176" y="743"/>
              </a:cxn>
              <a:cxn ang="0">
                <a:pos x="157" y="762"/>
              </a:cxn>
              <a:cxn ang="0">
                <a:pos x="53" y="791"/>
              </a:cxn>
              <a:cxn ang="0">
                <a:pos x="1" y="627"/>
              </a:cxn>
              <a:cxn ang="0">
                <a:pos x="25" y="597"/>
              </a:cxn>
              <a:cxn ang="0">
                <a:pos x="157" y="679"/>
              </a:cxn>
              <a:cxn ang="0">
                <a:pos x="247" y="524"/>
              </a:cxn>
              <a:cxn ang="0">
                <a:pos x="212" y="674"/>
              </a:cxn>
              <a:cxn ang="0">
                <a:pos x="120" y="497"/>
              </a:cxn>
              <a:cxn ang="0">
                <a:pos x="207" y="526"/>
              </a:cxn>
              <a:cxn ang="0">
                <a:pos x="124" y="535"/>
              </a:cxn>
              <a:cxn ang="0">
                <a:pos x="239" y="648"/>
              </a:cxn>
              <a:cxn ang="0">
                <a:pos x="244" y="562"/>
              </a:cxn>
              <a:cxn ang="0">
                <a:pos x="390" y="536"/>
              </a:cxn>
              <a:cxn ang="0">
                <a:pos x="336" y="563"/>
              </a:cxn>
              <a:cxn ang="0">
                <a:pos x="342" y="539"/>
              </a:cxn>
              <a:cxn ang="0">
                <a:pos x="379" y="460"/>
              </a:cxn>
              <a:cxn ang="0">
                <a:pos x="296" y="487"/>
              </a:cxn>
              <a:cxn ang="0">
                <a:pos x="280" y="473"/>
              </a:cxn>
              <a:cxn ang="0">
                <a:pos x="300" y="396"/>
              </a:cxn>
              <a:cxn ang="0">
                <a:pos x="236" y="427"/>
              </a:cxn>
              <a:cxn ang="0">
                <a:pos x="220" y="440"/>
              </a:cxn>
              <a:cxn ang="0">
                <a:pos x="219" y="407"/>
              </a:cxn>
              <a:cxn ang="0">
                <a:pos x="319" y="372"/>
              </a:cxn>
              <a:cxn ang="0">
                <a:pos x="345" y="427"/>
              </a:cxn>
              <a:cxn ang="0">
                <a:pos x="490" y="434"/>
              </a:cxn>
              <a:cxn ang="0">
                <a:pos x="489" y="407"/>
              </a:cxn>
              <a:cxn ang="0">
                <a:pos x="534" y="237"/>
              </a:cxn>
              <a:cxn ang="0">
                <a:pos x="504" y="331"/>
              </a:cxn>
              <a:cxn ang="0">
                <a:pos x="579" y="304"/>
              </a:cxn>
              <a:cxn ang="0">
                <a:pos x="631" y="370"/>
              </a:cxn>
              <a:cxn ang="0">
                <a:pos x="530" y="406"/>
              </a:cxn>
              <a:cxn ang="0">
                <a:pos x="487" y="351"/>
              </a:cxn>
              <a:cxn ang="0">
                <a:pos x="443" y="260"/>
              </a:cxn>
              <a:cxn ang="0">
                <a:pos x="518" y="198"/>
              </a:cxn>
              <a:cxn ang="0">
                <a:pos x="465" y="291"/>
              </a:cxn>
              <a:cxn ang="0">
                <a:pos x="523" y="266"/>
              </a:cxn>
              <a:cxn ang="0">
                <a:pos x="545" y="373"/>
              </a:cxn>
              <a:cxn ang="0">
                <a:pos x="610" y="363"/>
              </a:cxn>
              <a:cxn ang="0">
                <a:pos x="708" y="187"/>
              </a:cxn>
              <a:cxn ang="0">
                <a:pos x="688" y="238"/>
              </a:cxn>
              <a:cxn ang="0">
                <a:pos x="555" y="170"/>
              </a:cxn>
              <a:cxn ang="0">
                <a:pos x="616" y="101"/>
              </a:cxn>
              <a:cxn ang="0">
                <a:pos x="634" y="120"/>
              </a:cxn>
              <a:cxn ang="0">
                <a:pos x="605" y="207"/>
              </a:cxn>
              <a:cxn ang="0">
                <a:pos x="688" y="192"/>
              </a:cxn>
              <a:cxn ang="0">
                <a:pos x="703" y="181"/>
              </a:cxn>
              <a:cxn ang="0">
                <a:pos x="810" y="101"/>
              </a:cxn>
              <a:cxn ang="0">
                <a:pos x="714" y="147"/>
              </a:cxn>
              <a:cxn ang="0">
                <a:pos x="688" y="11"/>
              </a:cxn>
              <a:cxn ang="0">
                <a:pos x="727" y="3"/>
              </a:cxn>
              <a:cxn ang="0">
                <a:pos x="707" y="26"/>
              </a:cxn>
              <a:cxn ang="0">
                <a:pos x="761" y="127"/>
              </a:cxn>
              <a:cxn ang="0">
                <a:pos x="795" y="73"/>
              </a:cxn>
            </a:cxnLst>
            <a:rect l="0" t="0" r="r" b="b"/>
            <a:pathLst>
              <a:path w="812" h="793">
                <a:moveTo>
                  <a:pt x="157" y="679"/>
                </a:moveTo>
                <a:cubicBezTo>
                  <a:pt x="159" y="682"/>
                  <a:pt x="161" y="684"/>
                  <a:pt x="162" y="687"/>
                </a:cubicBezTo>
                <a:cubicBezTo>
                  <a:pt x="162" y="689"/>
                  <a:pt x="162" y="691"/>
                  <a:pt x="161" y="692"/>
                </a:cubicBezTo>
                <a:lnTo>
                  <a:pt x="144" y="709"/>
                </a:lnTo>
                <a:lnTo>
                  <a:pt x="175" y="741"/>
                </a:lnTo>
                <a:cubicBezTo>
                  <a:pt x="176" y="741"/>
                  <a:pt x="176" y="742"/>
                  <a:pt x="176" y="743"/>
                </a:cubicBezTo>
                <a:cubicBezTo>
                  <a:pt x="176" y="743"/>
                  <a:pt x="176" y="744"/>
                  <a:pt x="176" y="745"/>
                </a:cubicBezTo>
                <a:cubicBezTo>
                  <a:pt x="175" y="747"/>
                  <a:pt x="175" y="748"/>
                  <a:pt x="173" y="749"/>
                </a:cubicBezTo>
                <a:cubicBezTo>
                  <a:pt x="172" y="751"/>
                  <a:pt x="171" y="752"/>
                  <a:pt x="169" y="754"/>
                </a:cubicBezTo>
                <a:cubicBezTo>
                  <a:pt x="167" y="756"/>
                  <a:pt x="165" y="758"/>
                  <a:pt x="164" y="759"/>
                </a:cubicBezTo>
                <a:cubicBezTo>
                  <a:pt x="162" y="760"/>
                  <a:pt x="161" y="761"/>
                  <a:pt x="160" y="761"/>
                </a:cubicBezTo>
                <a:cubicBezTo>
                  <a:pt x="159" y="762"/>
                  <a:pt x="158" y="762"/>
                  <a:pt x="157" y="762"/>
                </a:cubicBezTo>
                <a:cubicBezTo>
                  <a:pt x="157" y="762"/>
                  <a:pt x="156" y="761"/>
                  <a:pt x="155" y="761"/>
                </a:cubicBezTo>
                <a:lnTo>
                  <a:pt x="124" y="729"/>
                </a:lnTo>
                <a:lnTo>
                  <a:pt x="62" y="790"/>
                </a:lnTo>
                <a:cubicBezTo>
                  <a:pt x="61" y="791"/>
                  <a:pt x="61" y="792"/>
                  <a:pt x="60" y="792"/>
                </a:cubicBezTo>
                <a:cubicBezTo>
                  <a:pt x="59" y="793"/>
                  <a:pt x="58" y="793"/>
                  <a:pt x="57" y="793"/>
                </a:cubicBezTo>
                <a:cubicBezTo>
                  <a:pt x="56" y="793"/>
                  <a:pt x="54" y="792"/>
                  <a:pt x="53" y="791"/>
                </a:cubicBezTo>
                <a:cubicBezTo>
                  <a:pt x="52" y="790"/>
                  <a:pt x="50" y="789"/>
                  <a:pt x="48" y="787"/>
                </a:cubicBezTo>
                <a:cubicBezTo>
                  <a:pt x="47" y="785"/>
                  <a:pt x="46" y="784"/>
                  <a:pt x="44" y="783"/>
                </a:cubicBezTo>
                <a:cubicBezTo>
                  <a:pt x="43" y="782"/>
                  <a:pt x="42" y="780"/>
                  <a:pt x="42" y="779"/>
                </a:cubicBezTo>
                <a:cubicBezTo>
                  <a:pt x="41" y="778"/>
                  <a:pt x="40" y="777"/>
                  <a:pt x="40" y="775"/>
                </a:cubicBezTo>
                <a:cubicBezTo>
                  <a:pt x="39" y="774"/>
                  <a:pt x="39" y="773"/>
                  <a:pt x="38" y="771"/>
                </a:cubicBezTo>
                <a:lnTo>
                  <a:pt x="1" y="627"/>
                </a:lnTo>
                <a:cubicBezTo>
                  <a:pt x="0" y="626"/>
                  <a:pt x="1" y="624"/>
                  <a:pt x="1" y="623"/>
                </a:cubicBezTo>
                <a:cubicBezTo>
                  <a:pt x="1" y="622"/>
                  <a:pt x="2" y="621"/>
                  <a:pt x="3" y="619"/>
                </a:cubicBezTo>
                <a:cubicBezTo>
                  <a:pt x="3" y="618"/>
                  <a:pt x="5" y="616"/>
                  <a:pt x="6" y="614"/>
                </a:cubicBezTo>
                <a:cubicBezTo>
                  <a:pt x="8" y="612"/>
                  <a:pt x="10" y="610"/>
                  <a:pt x="12" y="608"/>
                </a:cubicBezTo>
                <a:cubicBezTo>
                  <a:pt x="15" y="605"/>
                  <a:pt x="17" y="603"/>
                  <a:pt x="19" y="601"/>
                </a:cubicBezTo>
                <a:cubicBezTo>
                  <a:pt x="21" y="600"/>
                  <a:pt x="23" y="598"/>
                  <a:pt x="25" y="597"/>
                </a:cubicBezTo>
                <a:cubicBezTo>
                  <a:pt x="26" y="597"/>
                  <a:pt x="28" y="596"/>
                  <a:pt x="29" y="596"/>
                </a:cubicBezTo>
                <a:cubicBezTo>
                  <a:pt x="30" y="596"/>
                  <a:pt x="31" y="596"/>
                  <a:pt x="31" y="597"/>
                </a:cubicBezTo>
                <a:lnTo>
                  <a:pt x="127" y="693"/>
                </a:lnTo>
                <a:lnTo>
                  <a:pt x="144" y="676"/>
                </a:lnTo>
                <a:cubicBezTo>
                  <a:pt x="146" y="674"/>
                  <a:pt x="147" y="674"/>
                  <a:pt x="149" y="674"/>
                </a:cubicBezTo>
                <a:cubicBezTo>
                  <a:pt x="152" y="675"/>
                  <a:pt x="154" y="677"/>
                  <a:pt x="157" y="679"/>
                </a:cubicBezTo>
                <a:close/>
                <a:moveTo>
                  <a:pt x="25" y="630"/>
                </a:moveTo>
                <a:lnTo>
                  <a:pt x="25" y="630"/>
                </a:lnTo>
                <a:lnTo>
                  <a:pt x="59" y="761"/>
                </a:lnTo>
                <a:lnTo>
                  <a:pt x="107" y="713"/>
                </a:lnTo>
                <a:lnTo>
                  <a:pt x="25" y="630"/>
                </a:lnTo>
                <a:close/>
                <a:moveTo>
                  <a:pt x="247" y="524"/>
                </a:moveTo>
                <a:cubicBezTo>
                  <a:pt x="259" y="535"/>
                  <a:pt x="268" y="547"/>
                  <a:pt x="276" y="558"/>
                </a:cubicBezTo>
                <a:cubicBezTo>
                  <a:pt x="284" y="569"/>
                  <a:pt x="289" y="581"/>
                  <a:pt x="292" y="592"/>
                </a:cubicBezTo>
                <a:cubicBezTo>
                  <a:pt x="294" y="603"/>
                  <a:pt x="294" y="613"/>
                  <a:pt x="291" y="624"/>
                </a:cubicBezTo>
                <a:cubicBezTo>
                  <a:pt x="288" y="635"/>
                  <a:pt x="281" y="645"/>
                  <a:pt x="271" y="655"/>
                </a:cubicBezTo>
                <a:cubicBezTo>
                  <a:pt x="262" y="664"/>
                  <a:pt x="252" y="670"/>
                  <a:pt x="242" y="674"/>
                </a:cubicBezTo>
                <a:cubicBezTo>
                  <a:pt x="233" y="677"/>
                  <a:pt x="222" y="677"/>
                  <a:pt x="212" y="674"/>
                </a:cubicBezTo>
                <a:cubicBezTo>
                  <a:pt x="202" y="672"/>
                  <a:pt x="191" y="667"/>
                  <a:pt x="179" y="659"/>
                </a:cubicBezTo>
                <a:cubicBezTo>
                  <a:pt x="168" y="651"/>
                  <a:pt x="156" y="641"/>
                  <a:pt x="144" y="628"/>
                </a:cubicBezTo>
                <a:cubicBezTo>
                  <a:pt x="133" y="617"/>
                  <a:pt x="123" y="605"/>
                  <a:pt x="115" y="594"/>
                </a:cubicBezTo>
                <a:cubicBezTo>
                  <a:pt x="108" y="583"/>
                  <a:pt x="102" y="571"/>
                  <a:pt x="100" y="560"/>
                </a:cubicBezTo>
                <a:cubicBezTo>
                  <a:pt x="97" y="549"/>
                  <a:pt x="97" y="538"/>
                  <a:pt x="100" y="528"/>
                </a:cubicBezTo>
                <a:cubicBezTo>
                  <a:pt x="103" y="517"/>
                  <a:pt x="110" y="507"/>
                  <a:pt x="120" y="497"/>
                </a:cubicBezTo>
                <a:cubicBezTo>
                  <a:pt x="129" y="488"/>
                  <a:pt x="139" y="481"/>
                  <a:pt x="149" y="478"/>
                </a:cubicBezTo>
                <a:cubicBezTo>
                  <a:pt x="159" y="475"/>
                  <a:pt x="169" y="475"/>
                  <a:pt x="179" y="478"/>
                </a:cubicBezTo>
                <a:cubicBezTo>
                  <a:pt x="190" y="480"/>
                  <a:pt x="201" y="485"/>
                  <a:pt x="212" y="493"/>
                </a:cubicBezTo>
                <a:cubicBezTo>
                  <a:pt x="223" y="501"/>
                  <a:pt x="235" y="511"/>
                  <a:pt x="247" y="524"/>
                </a:cubicBezTo>
                <a:close/>
                <a:moveTo>
                  <a:pt x="228" y="546"/>
                </a:moveTo>
                <a:cubicBezTo>
                  <a:pt x="221" y="538"/>
                  <a:pt x="214" y="532"/>
                  <a:pt x="207" y="526"/>
                </a:cubicBezTo>
                <a:cubicBezTo>
                  <a:pt x="201" y="521"/>
                  <a:pt x="195" y="516"/>
                  <a:pt x="189" y="513"/>
                </a:cubicBezTo>
                <a:cubicBezTo>
                  <a:pt x="183" y="509"/>
                  <a:pt x="178" y="507"/>
                  <a:pt x="173" y="505"/>
                </a:cubicBezTo>
                <a:cubicBezTo>
                  <a:pt x="168" y="503"/>
                  <a:pt x="164" y="503"/>
                  <a:pt x="159" y="503"/>
                </a:cubicBezTo>
                <a:cubicBezTo>
                  <a:pt x="155" y="503"/>
                  <a:pt x="150" y="504"/>
                  <a:pt x="147" y="506"/>
                </a:cubicBezTo>
                <a:cubicBezTo>
                  <a:pt x="143" y="508"/>
                  <a:pt x="139" y="511"/>
                  <a:pt x="135" y="515"/>
                </a:cubicBezTo>
                <a:cubicBezTo>
                  <a:pt x="128" y="521"/>
                  <a:pt x="125" y="528"/>
                  <a:pt x="124" y="535"/>
                </a:cubicBezTo>
                <a:cubicBezTo>
                  <a:pt x="123" y="543"/>
                  <a:pt x="124" y="550"/>
                  <a:pt x="127" y="558"/>
                </a:cubicBezTo>
                <a:cubicBezTo>
                  <a:pt x="130" y="566"/>
                  <a:pt x="135" y="574"/>
                  <a:pt x="141" y="582"/>
                </a:cubicBezTo>
                <a:cubicBezTo>
                  <a:pt x="147" y="590"/>
                  <a:pt x="155" y="598"/>
                  <a:pt x="163" y="606"/>
                </a:cubicBezTo>
                <a:cubicBezTo>
                  <a:pt x="174" y="618"/>
                  <a:pt x="184" y="627"/>
                  <a:pt x="193" y="633"/>
                </a:cubicBezTo>
                <a:cubicBezTo>
                  <a:pt x="202" y="640"/>
                  <a:pt x="211" y="645"/>
                  <a:pt x="218" y="647"/>
                </a:cubicBezTo>
                <a:cubicBezTo>
                  <a:pt x="226" y="649"/>
                  <a:pt x="232" y="650"/>
                  <a:pt x="239" y="648"/>
                </a:cubicBezTo>
                <a:cubicBezTo>
                  <a:pt x="245" y="646"/>
                  <a:pt x="251" y="643"/>
                  <a:pt x="256" y="637"/>
                </a:cubicBezTo>
                <a:cubicBezTo>
                  <a:pt x="260" y="633"/>
                  <a:pt x="264" y="628"/>
                  <a:pt x="265" y="624"/>
                </a:cubicBezTo>
                <a:cubicBezTo>
                  <a:pt x="267" y="619"/>
                  <a:pt x="268" y="614"/>
                  <a:pt x="268" y="609"/>
                </a:cubicBezTo>
                <a:cubicBezTo>
                  <a:pt x="268" y="604"/>
                  <a:pt x="267" y="599"/>
                  <a:pt x="264" y="594"/>
                </a:cubicBezTo>
                <a:cubicBezTo>
                  <a:pt x="262" y="589"/>
                  <a:pt x="260" y="584"/>
                  <a:pt x="256" y="578"/>
                </a:cubicBezTo>
                <a:cubicBezTo>
                  <a:pt x="253" y="573"/>
                  <a:pt x="249" y="568"/>
                  <a:pt x="244" y="562"/>
                </a:cubicBezTo>
                <a:cubicBezTo>
                  <a:pt x="239" y="557"/>
                  <a:pt x="234" y="551"/>
                  <a:pt x="228" y="546"/>
                </a:cubicBezTo>
                <a:close/>
                <a:moveTo>
                  <a:pt x="398" y="438"/>
                </a:moveTo>
                <a:cubicBezTo>
                  <a:pt x="405" y="445"/>
                  <a:pt x="410" y="452"/>
                  <a:pt x="413" y="460"/>
                </a:cubicBezTo>
                <a:cubicBezTo>
                  <a:pt x="416" y="468"/>
                  <a:pt x="417" y="476"/>
                  <a:pt x="417" y="485"/>
                </a:cubicBezTo>
                <a:cubicBezTo>
                  <a:pt x="416" y="493"/>
                  <a:pt x="414" y="502"/>
                  <a:pt x="409" y="510"/>
                </a:cubicBezTo>
                <a:cubicBezTo>
                  <a:pt x="405" y="519"/>
                  <a:pt x="399" y="528"/>
                  <a:pt x="390" y="536"/>
                </a:cubicBezTo>
                <a:cubicBezTo>
                  <a:pt x="385" y="541"/>
                  <a:pt x="380" y="545"/>
                  <a:pt x="375" y="549"/>
                </a:cubicBezTo>
                <a:cubicBezTo>
                  <a:pt x="370" y="552"/>
                  <a:pt x="365" y="555"/>
                  <a:pt x="360" y="557"/>
                </a:cubicBezTo>
                <a:cubicBezTo>
                  <a:pt x="356" y="560"/>
                  <a:pt x="352" y="561"/>
                  <a:pt x="349" y="562"/>
                </a:cubicBezTo>
                <a:cubicBezTo>
                  <a:pt x="345" y="563"/>
                  <a:pt x="343" y="564"/>
                  <a:pt x="342" y="564"/>
                </a:cubicBezTo>
                <a:cubicBezTo>
                  <a:pt x="341" y="564"/>
                  <a:pt x="340" y="564"/>
                  <a:pt x="339" y="564"/>
                </a:cubicBezTo>
                <a:cubicBezTo>
                  <a:pt x="338" y="564"/>
                  <a:pt x="337" y="563"/>
                  <a:pt x="336" y="563"/>
                </a:cubicBezTo>
                <a:cubicBezTo>
                  <a:pt x="335" y="562"/>
                  <a:pt x="334" y="561"/>
                  <a:pt x="333" y="560"/>
                </a:cubicBezTo>
                <a:cubicBezTo>
                  <a:pt x="331" y="559"/>
                  <a:pt x="330" y="558"/>
                  <a:pt x="328" y="556"/>
                </a:cubicBezTo>
                <a:cubicBezTo>
                  <a:pt x="325" y="554"/>
                  <a:pt x="324" y="551"/>
                  <a:pt x="323" y="550"/>
                </a:cubicBezTo>
                <a:cubicBezTo>
                  <a:pt x="323" y="548"/>
                  <a:pt x="323" y="547"/>
                  <a:pt x="324" y="546"/>
                </a:cubicBezTo>
                <a:cubicBezTo>
                  <a:pt x="325" y="545"/>
                  <a:pt x="327" y="544"/>
                  <a:pt x="330" y="543"/>
                </a:cubicBezTo>
                <a:cubicBezTo>
                  <a:pt x="333" y="542"/>
                  <a:pt x="338" y="541"/>
                  <a:pt x="342" y="539"/>
                </a:cubicBezTo>
                <a:cubicBezTo>
                  <a:pt x="347" y="537"/>
                  <a:pt x="352" y="535"/>
                  <a:pt x="358" y="532"/>
                </a:cubicBezTo>
                <a:cubicBezTo>
                  <a:pt x="363" y="529"/>
                  <a:pt x="369" y="524"/>
                  <a:pt x="374" y="519"/>
                </a:cubicBezTo>
                <a:cubicBezTo>
                  <a:pt x="380" y="514"/>
                  <a:pt x="384" y="508"/>
                  <a:pt x="386" y="503"/>
                </a:cubicBezTo>
                <a:cubicBezTo>
                  <a:pt x="389" y="498"/>
                  <a:pt x="390" y="493"/>
                  <a:pt x="391" y="488"/>
                </a:cubicBezTo>
                <a:cubicBezTo>
                  <a:pt x="391" y="482"/>
                  <a:pt x="390" y="478"/>
                  <a:pt x="388" y="473"/>
                </a:cubicBezTo>
                <a:cubicBezTo>
                  <a:pt x="386" y="468"/>
                  <a:pt x="383" y="464"/>
                  <a:pt x="379" y="460"/>
                </a:cubicBezTo>
                <a:cubicBezTo>
                  <a:pt x="375" y="456"/>
                  <a:pt x="370" y="453"/>
                  <a:pt x="365" y="451"/>
                </a:cubicBezTo>
                <a:cubicBezTo>
                  <a:pt x="360" y="450"/>
                  <a:pt x="355" y="449"/>
                  <a:pt x="349" y="450"/>
                </a:cubicBezTo>
                <a:cubicBezTo>
                  <a:pt x="343" y="451"/>
                  <a:pt x="337" y="453"/>
                  <a:pt x="331" y="457"/>
                </a:cubicBezTo>
                <a:cubicBezTo>
                  <a:pt x="325" y="460"/>
                  <a:pt x="319" y="465"/>
                  <a:pt x="313" y="471"/>
                </a:cubicBezTo>
                <a:lnTo>
                  <a:pt x="298" y="486"/>
                </a:lnTo>
                <a:cubicBezTo>
                  <a:pt x="297" y="486"/>
                  <a:pt x="297" y="487"/>
                  <a:pt x="296" y="487"/>
                </a:cubicBezTo>
                <a:cubicBezTo>
                  <a:pt x="295" y="488"/>
                  <a:pt x="294" y="488"/>
                  <a:pt x="293" y="487"/>
                </a:cubicBezTo>
                <a:cubicBezTo>
                  <a:pt x="292" y="487"/>
                  <a:pt x="291" y="487"/>
                  <a:pt x="289" y="486"/>
                </a:cubicBezTo>
                <a:cubicBezTo>
                  <a:pt x="288" y="485"/>
                  <a:pt x="286" y="484"/>
                  <a:pt x="285" y="483"/>
                </a:cubicBezTo>
                <a:cubicBezTo>
                  <a:pt x="283" y="481"/>
                  <a:pt x="282" y="480"/>
                  <a:pt x="282" y="479"/>
                </a:cubicBezTo>
                <a:cubicBezTo>
                  <a:pt x="281" y="477"/>
                  <a:pt x="280" y="476"/>
                  <a:pt x="280" y="475"/>
                </a:cubicBezTo>
                <a:cubicBezTo>
                  <a:pt x="280" y="474"/>
                  <a:pt x="280" y="473"/>
                  <a:pt x="280" y="473"/>
                </a:cubicBezTo>
                <a:cubicBezTo>
                  <a:pt x="281" y="472"/>
                  <a:pt x="281" y="471"/>
                  <a:pt x="282" y="470"/>
                </a:cubicBezTo>
                <a:lnTo>
                  <a:pt x="295" y="457"/>
                </a:lnTo>
                <a:cubicBezTo>
                  <a:pt x="300" y="452"/>
                  <a:pt x="304" y="447"/>
                  <a:pt x="307" y="441"/>
                </a:cubicBezTo>
                <a:cubicBezTo>
                  <a:pt x="309" y="436"/>
                  <a:pt x="311" y="431"/>
                  <a:pt x="311" y="425"/>
                </a:cubicBezTo>
                <a:cubicBezTo>
                  <a:pt x="312" y="420"/>
                  <a:pt x="311" y="415"/>
                  <a:pt x="309" y="410"/>
                </a:cubicBezTo>
                <a:cubicBezTo>
                  <a:pt x="307" y="405"/>
                  <a:pt x="304" y="400"/>
                  <a:pt x="300" y="396"/>
                </a:cubicBezTo>
                <a:cubicBezTo>
                  <a:pt x="297" y="393"/>
                  <a:pt x="293" y="391"/>
                  <a:pt x="289" y="389"/>
                </a:cubicBezTo>
                <a:cubicBezTo>
                  <a:pt x="286" y="387"/>
                  <a:pt x="282" y="386"/>
                  <a:pt x="277" y="386"/>
                </a:cubicBezTo>
                <a:cubicBezTo>
                  <a:pt x="273" y="386"/>
                  <a:pt x="269" y="387"/>
                  <a:pt x="265" y="389"/>
                </a:cubicBezTo>
                <a:cubicBezTo>
                  <a:pt x="260" y="391"/>
                  <a:pt x="256" y="394"/>
                  <a:pt x="252" y="398"/>
                </a:cubicBezTo>
                <a:cubicBezTo>
                  <a:pt x="248" y="402"/>
                  <a:pt x="244" y="407"/>
                  <a:pt x="242" y="412"/>
                </a:cubicBezTo>
                <a:cubicBezTo>
                  <a:pt x="239" y="417"/>
                  <a:pt x="238" y="422"/>
                  <a:pt x="236" y="427"/>
                </a:cubicBezTo>
                <a:cubicBezTo>
                  <a:pt x="235" y="431"/>
                  <a:pt x="234" y="435"/>
                  <a:pt x="233" y="438"/>
                </a:cubicBezTo>
                <a:cubicBezTo>
                  <a:pt x="233" y="442"/>
                  <a:pt x="232" y="444"/>
                  <a:pt x="231" y="444"/>
                </a:cubicBezTo>
                <a:cubicBezTo>
                  <a:pt x="231" y="445"/>
                  <a:pt x="230" y="445"/>
                  <a:pt x="229" y="446"/>
                </a:cubicBezTo>
                <a:cubicBezTo>
                  <a:pt x="229" y="446"/>
                  <a:pt x="228" y="446"/>
                  <a:pt x="227" y="445"/>
                </a:cubicBezTo>
                <a:cubicBezTo>
                  <a:pt x="226" y="445"/>
                  <a:pt x="225" y="444"/>
                  <a:pt x="224" y="444"/>
                </a:cubicBezTo>
                <a:cubicBezTo>
                  <a:pt x="223" y="443"/>
                  <a:pt x="222" y="441"/>
                  <a:pt x="220" y="440"/>
                </a:cubicBezTo>
                <a:cubicBezTo>
                  <a:pt x="219" y="438"/>
                  <a:pt x="218" y="437"/>
                  <a:pt x="217" y="436"/>
                </a:cubicBezTo>
                <a:cubicBezTo>
                  <a:pt x="216" y="435"/>
                  <a:pt x="216" y="435"/>
                  <a:pt x="215" y="434"/>
                </a:cubicBezTo>
                <a:cubicBezTo>
                  <a:pt x="215" y="433"/>
                  <a:pt x="214" y="432"/>
                  <a:pt x="214" y="431"/>
                </a:cubicBezTo>
                <a:cubicBezTo>
                  <a:pt x="214" y="430"/>
                  <a:pt x="214" y="429"/>
                  <a:pt x="214" y="428"/>
                </a:cubicBezTo>
                <a:cubicBezTo>
                  <a:pt x="214" y="426"/>
                  <a:pt x="214" y="424"/>
                  <a:pt x="215" y="420"/>
                </a:cubicBezTo>
                <a:cubicBezTo>
                  <a:pt x="216" y="416"/>
                  <a:pt x="217" y="412"/>
                  <a:pt x="219" y="407"/>
                </a:cubicBezTo>
                <a:cubicBezTo>
                  <a:pt x="221" y="403"/>
                  <a:pt x="224" y="398"/>
                  <a:pt x="227" y="393"/>
                </a:cubicBezTo>
                <a:cubicBezTo>
                  <a:pt x="231" y="387"/>
                  <a:pt x="235" y="382"/>
                  <a:pt x="240" y="377"/>
                </a:cubicBezTo>
                <a:cubicBezTo>
                  <a:pt x="247" y="370"/>
                  <a:pt x="254" y="365"/>
                  <a:pt x="261" y="362"/>
                </a:cubicBezTo>
                <a:cubicBezTo>
                  <a:pt x="268" y="358"/>
                  <a:pt x="275" y="356"/>
                  <a:pt x="281" y="356"/>
                </a:cubicBezTo>
                <a:cubicBezTo>
                  <a:pt x="288" y="356"/>
                  <a:pt x="295" y="357"/>
                  <a:pt x="301" y="360"/>
                </a:cubicBezTo>
                <a:cubicBezTo>
                  <a:pt x="307" y="363"/>
                  <a:pt x="313" y="367"/>
                  <a:pt x="319" y="372"/>
                </a:cubicBezTo>
                <a:cubicBezTo>
                  <a:pt x="323" y="377"/>
                  <a:pt x="327" y="382"/>
                  <a:pt x="330" y="387"/>
                </a:cubicBezTo>
                <a:cubicBezTo>
                  <a:pt x="333" y="393"/>
                  <a:pt x="334" y="398"/>
                  <a:pt x="335" y="404"/>
                </a:cubicBezTo>
                <a:cubicBezTo>
                  <a:pt x="336" y="409"/>
                  <a:pt x="336" y="415"/>
                  <a:pt x="334" y="420"/>
                </a:cubicBezTo>
                <a:cubicBezTo>
                  <a:pt x="333" y="426"/>
                  <a:pt x="331" y="432"/>
                  <a:pt x="327" y="437"/>
                </a:cubicBezTo>
                <a:lnTo>
                  <a:pt x="327" y="437"/>
                </a:lnTo>
                <a:cubicBezTo>
                  <a:pt x="333" y="433"/>
                  <a:pt x="339" y="429"/>
                  <a:pt x="345" y="427"/>
                </a:cubicBezTo>
                <a:cubicBezTo>
                  <a:pt x="352" y="425"/>
                  <a:pt x="358" y="424"/>
                  <a:pt x="364" y="424"/>
                </a:cubicBezTo>
                <a:cubicBezTo>
                  <a:pt x="370" y="424"/>
                  <a:pt x="376" y="425"/>
                  <a:pt x="382" y="427"/>
                </a:cubicBezTo>
                <a:cubicBezTo>
                  <a:pt x="388" y="430"/>
                  <a:pt x="393" y="433"/>
                  <a:pt x="398" y="438"/>
                </a:cubicBezTo>
                <a:close/>
                <a:moveTo>
                  <a:pt x="489" y="407"/>
                </a:moveTo>
                <a:cubicBezTo>
                  <a:pt x="495" y="413"/>
                  <a:pt x="497" y="417"/>
                  <a:pt x="497" y="421"/>
                </a:cubicBezTo>
                <a:cubicBezTo>
                  <a:pt x="497" y="425"/>
                  <a:pt x="495" y="429"/>
                  <a:pt x="490" y="434"/>
                </a:cubicBezTo>
                <a:cubicBezTo>
                  <a:pt x="486" y="438"/>
                  <a:pt x="481" y="441"/>
                  <a:pt x="478" y="441"/>
                </a:cubicBezTo>
                <a:cubicBezTo>
                  <a:pt x="474" y="441"/>
                  <a:pt x="470" y="438"/>
                  <a:pt x="465" y="433"/>
                </a:cubicBezTo>
                <a:cubicBezTo>
                  <a:pt x="459" y="427"/>
                  <a:pt x="456" y="423"/>
                  <a:pt x="456" y="419"/>
                </a:cubicBezTo>
                <a:cubicBezTo>
                  <a:pt x="456" y="415"/>
                  <a:pt x="459" y="411"/>
                  <a:pt x="464" y="406"/>
                </a:cubicBezTo>
                <a:cubicBezTo>
                  <a:pt x="468" y="402"/>
                  <a:pt x="472" y="399"/>
                  <a:pt x="476" y="399"/>
                </a:cubicBezTo>
                <a:cubicBezTo>
                  <a:pt x="479" y="399"/>
                  <a:pt x="484" y="402"/>
                  <a:pt x="489" y="407"/>
                </a:cubicBezTo>
                <a:close/>
                <a:moveTo>
                  <a:pt x="518" y="198"/>
                </a:moveTo>
                <a:cubicBezTo>
                  <a:pt x="521" y="201"/>
                  <a:pt x="523" y="203"/>
                  <a:pt x="523" y="205"/>
                </a:cubicBezTo>
                <a:cubicBezTo>
                  <a:pt x="524" y="207"/>
                  <a:pt x="523" y="209"/>
                  <a:pt x="522" y="210"/>
                </a:cubicBezTo>
                <a:lnTo>
                  <a:pt x="507" y="225"/>
                </a:lnTo>
                <a:cubicBezTo>
                  <a:pt x="513" y="225"/>
                  <a:pt x="518" y="226"/>
                  <a:pt x="522" y="228"/>
                </a:cubicBezTo>
                <a:cubicBezTo>
                  <a:pt x="526" y="231"/>
                  <a:pt x="530" y="234"/>
                  <a:pt x="534" y="237"/>
                </a:cubicBezTo>
                <a:cubicBezTo>
                  <a:pt x="540" y="243"/>
                  <a:pt x="545" y="250"/>
                  <a:pt x="547" y="256"/>
                </a:cubicBezTo>
                <a:cubicBezTo>
                  <a:pt x="550" y="263"/>
                  <a:pt x="551" y="269"/>
                  <a:pt x="551" y="276"/>
                </a:cubicBezTo>
                <a:cubicBezTo>
                  <a:pt x="550" y="283"/>
                  <a:pt x="548" y="290"/>
                  <a:pt x="545" y="296"/>
                </a:cubicBezTo>
                <a:cubicBezTo>
                  <a:pt x="542" y="303"/>
                  <a:pt x="537" y="309"/>
                  <a:pt x="531" y="315"/>
                </a:cubicBezTo>
                <a:cubicBezTo>
                  <a:pt x="527" y="320"/>
                  <a:pt x="522" y="323"/>
                  <a:pt x="518" y="326"/>
                </a:cubicBezTo>
                <a:cubicBezTo>
                  <a:pt x="513" y="329"/>
                  <a:pt x="508" y="330"/>
                  <a:pt x="504" y="331"/>
                </a:cubicBezTo>
                <a:cubicBezTo>
                  <a:pt x="504" y="333"/>
                  <a:pt x="505" y="336"/>
                  <a:pt x="506" y="339"/>
                </a:cubicBezTo>
                <a:cubicBezTo>
                  <a:pt x="507" y="341"/>
                  <a:pt x="508" y="344"/>
                  <a:pt x="511" y="346"/>
                </a:cubicBezTo>
                <a:cubicBezTo>
                  <a:pt x="513" y="349"/>
                  <a:pt x="517" y="350"/>
                  <a:pt x="521" y="349"/>
                </a:cubicBezTo>
                <a:cubicBezTo>
                  <a:pt x="525" y="348"/>
                  <a:pt x="530" y="346"/>
                  <a:pt x="534" y="342"/>
                </a:cubicBezTo>
                <a:lnTo>
                  <a:pt x="562" y="316"/>
                </a:lnTo>
                <a:cubicBezTo>
                  <a:pt x="568" y="311"/>
                  <a:pt x="573" y="307"/>
                  <a:pt x="579" y="304"/>
                </a:cubicBezTo>
                <a:cubicBezTo>
                  <a:pt x="584" y="301"/>
                  <a:pt x="590" y="299"/>
                  <a:pt x="596" y="298"/>
                </a:cubicBezTo>
                <a:cubicBezTo>
                  <a:pt x="601" y="297"/>
                  <a:pt x="606" y="298"/>
                  <a:pt x="612" y="299"/>
                </a:cubicBezTo>
                <a:cubicBezTo>
                  <a:pt x="617" y="301"/>
                  <a:pt x="622" y="304"/>
                  <a:pt x="626" y="309"/>
                </a:cubicBezTo>
                <a:cubicBezTo>
                  <a:pt x="631" y="313"/>
                  <a:pt x="635" y="319"/>
                  <a:pt x="637" y="325"/>
                </a:cubicBezTo>
                <a:cubicBezTo>
                  <a:pt x="639" y="332"/>
                  <a:pt x="640" y="339"/>
                  <a:pt x="639" y="346"/>
                </a:cubicBezTo>
                <a:cubicBezTo>
                  <a:pt x="638" y="353"/>
                  <a:pt x="636" y="361"/>
                  <a:pt x="631" y="370"/>
                </a:cubicBezTo>
                <a:cubicBezTo>
                  <a:pt x="627" y="378"/>
                  <a:pt x="620" y="386"/>
                  <a:pt x="611" y="395"/>
                </a:cubicBezTo>
                <a:cubicBezTo>
                  <a:pt x="603" y="404"/>
                  <a:pt x="595" y="410"/>
                  <a:pt x="588" y="415"/>
                </a:cubicBezTo>
                <a:cubicBezTo>
                  <a:pt x="580" y="419"/>
                  <a:pt x="573" y="422"/>
                  <a:pt x="567" y="423"/>
                </a:cubicBezTo>
                <a:cubicBezTo>
                  <a:pt x="561" y="425"/>
                  <a:pt x="555" y="424"/>
                  <a:pt x="550" y="423"/>
                </a:cubicBezTo>
                <a:cubicBezTo>
                  <a:pt x="545" y="421"/>
                  <a:pt x="540" y="418"/>
                  <a:pt x="536" y="414"/>
                </a:cubicBezTo>
                <a:cubicBezTo>
                  <a:pt x="534" y="411"/>
                  <a:pt x="532" y="409"/>
                  <a:pt x="530" y="406"/>
                </a:cubicBezTo>
                <a:cubicBezTo>
                  <a:pt x="528" y="403"/>
                  <a:pt x="527" y="399"/>
                  <a:pt x="526" y="396"/>
                </a:cubicBezTo>
                <a:cubicBezTo>
                  <a:pt x="525" y="392"/>
                  <a:pt x="524" y="389"/>
                  <a:pt x="524" y="385"/>
                </a:cubicBezTo>
                <a:cubicBezTo>
                  <a:pt x="524" y="381"/>
                  <a:pt x="525" y="377"/>
                  <a:pt x="525" y="373"/>
                </a:cubicBezTo>
                <a:cubicBezTo>
                  <a:pt x="519" y="374"/>
                  <a:pt x="514" y="375"/>
                  <a:pt x="509" y="374"/>
                </a:cubicBezTo>
                <a:cubicBezTo>
                  <a:pt x="505" y="373"/>
                  <a:pt x="501" y="370"/>
                  <a:pt x="497" y="367"/>
                </a:cubicBezTo>
                <a:cubicBezTo>
                  <a:pt x="492" y="362"/>
                  <a:pt x="489" y="357"/>
                  <a:pt x="487" y="351"/>
                </a:cubicBezTo>
                <a:cubicBezTo>
                  <a:pt x="486" y="346"/>
                  <a:pt x="485" y="340"/>
                  <a:pt x="485" y="334"/>
                </a:cubicBezTo>
                <a:cubicBezTo>
                  <a:pt x="479" y="334"/>
                  <a:pt x="474" y="332"/>
                  <a:pt x="469" y="330"/>
                </a:cubicBezTo>
                <a:cubicBezTo>
                  <a:pt x="464" y="328"/>
                  <a:pt x="459" y="324"/>
                  <a:pt x="454" y="319"/>
                </a:cubicBezTo>
                <a:cubicBezTo>
                  <a:pt x="448" y="313"/>
                  <a:pt x="444" y="307"/>
                  <a:pt x="441" y="300"/>
                </a:cubicBezTo>
                <a:cubicBezTo>
                  <a:pt x="438" y="293"/>
                  <a:pt x="437" y="287"/>
                  <a:pt x="437" y="280"/>
                </a:cubicBezTo>
                <a:cubicBezTo>
                  <a:pt x="438" y="273"/>
                  <a:pt x="440" y="266"/>
                  <a:pt x="443" y="260"/>
                </a:cubicBezTo>
                <a:cubicBezTo>
                  <a:pt x="446" y="253"/>
                  <a:pt x="451" y="246"/>
                  <a:pt x="456" y="241"/>
                </a:cubicBezTo>
                <a:cubicBezTo>
                  <a:pt x="460" y="237"/>
                  <a:pt x="463" y="235"/>
                  <a:pt x="466" y="232"/>
                </a:cubicBezTo>
                <a:cubicBezTo>
                  <a:pt x="469" y="230"/>
                  <a:pt x="472" y="228"/>
                  <a:pt x="475" y="226"/>
                </a:cubicBezTo>
                <a:lnTo>
                  <a:pt x="507" y="194"/>
                </a:lnTo>
                <a:cubicBezTo>
                  <a:pt x="508" y="193"/>
                  <a:pt x="510" y="193"/>
                  <a:pt x="511" y="193"/>
                </a:cubicBezTo>
                <a:cubicBezTo>
                  <a:pt x="513" y="194"/>
                  <a:pt x="516" y="196"/>
                  <a:pt x="518" y="198"/>
                </a:cubicBezTo>
                <a:close/>
                <a:moveTo>
                  <a:pt x="516" y="256"/>
                </a:moveTo>
                <a:cubicBezTo>
                  <a:pt x="509" y="249"/>
                  <a:pt x="501" y="245"/>
                  <a:pt x="493" y="245"/>
                </a:cubicBezTo>
                <a:cubicBezTo>
                  <a:pt x="485" y="245"/>
                  <a:pt x="478" y="248"/>
                  <a:pt x="471" y="256"/>
                </a:cubicBezTo>
                <a:cubicBezTo>
                  <a:pt x="467" y="259"/>
                  <a:pt x="464" y="263"/>
                  <a:pt x="463" y="267"/>
                </a:cubicBezTo>
                <a:cubicBezTo>
                  <a:pt x="461" y="271"/>
                  <a:pt x="461" y="275"/>
                  <a:pt x="461" y="279"/>
                </a:cubicBezTo>
                <a:cubicBezTo>
                  <a:pt x="462" y="283"/>
                  <a:pt x="463" y="287"/>
                  <a:pt x="465" y="291"/>
                </a:cubicBezTo>
                <a:cubicBezTo>
                  <a:pt x="467" y="294"/>
                  <a:pt x="469" y="298"/>
                  <a:pt x="472" y="301"/>
                </a:cubicBezTo>
                <a:cubicBezTo>
                  <a:pt x="479" y="308"/>
                  <a:pt x="486" y="311"/>
                  <a:pt x="494" y="311"/>
                </a:cubicBezTo>
                <a:cubicBezTo>
                  <a:pt x="502" y="311"/>
                  <a:pt x="510" y="308"/>
                  <a:pt x="517" y="301"/>
                </a:cubicBezTo>
                <a:cubicBezTo>
                  <a:pt x="520" y="297"/>
                  <a:pt x="523" y="293"/>
                  <a:pt x="525" y="289"/>
                </a:cubicBezTo>
                <a:cubicBezTo>
                  <a:pt x="526" y="285"/>
                  <a:pt x="527" y="281"/>
                  <a:pt x="527" y="277"/>
                </a:cubicBezTo>
                <a:cubicBezTo>
                  <a:pt x="526" y="273"/>
                  <a:pt x="525" y="269"/>
                  <a:pt x="523" y="266"/>
                </a:cubicBezTo>
                <a:cubicBezTo>
                  <a:pt x="521" y="262"/>
                  <a:pt x="519" y="259"/>
                  <a:pt x="516" y="256"/>
                </a:cubicBezTo>
                <a:close/>
                <a:moveTo>
                  <a:pt x="608" y="329"/>
                </a:moveTo>
                <a:cubicBezTo>
                  <a:pt x="604" y="324"/>
                  <a:pt x="598" y="323"/>
                  <a:pt x="592" y="324"/>
                </a:cubicBezTo>
                <a:cubicBezTo>
                  <a:pt x="586" y="325"/>
                  <a:pt x="580" y="329"/>
                  <a:pt x="574" y="335"/>
                </a:cubicBezTo>
                <a:lnTo>
                  <a:pt x="546" y="361"/>
                </a:lnTo>
                <a:cubicBezTo>
                  <a:pt x="545" y="365"/>
                  <a:pt x="545" y="369"/>
                  <a:pt x="545" y="373"/>
                </a:cubicBezTo>
                <a:cubicBezTo>
                  <a:pt x="545" y="376"/>
                  <a:pt x="546" y="379"/>
                  <a:pt x="546" y="381"/>
                </a:cubicBezTo>
                <a:cubicBezTo>
                  <a:pt x="547" y="384"/>
                  <a:pt x="548" y="386"/>
                  <a:pt x="549" y="388"/>
                </a:cubicBezTo>
                <a:cubicBezTo>
                  <a:pt x="550" y="390"/>
                  <a:pt x="552" y="392"/>
                  <a:pt x="553" y="393"/>
                </a:cubicBezTo>
                <a:cubicBezTo>
                  <a:pt x="558" y="398"/>
                  <a:pt x="565" y="400"/>
                  <a:pt x="572" y="397"/>
                </a:cubicBezTo>
                <a:cubicBezTo>
                  <a:pt x="580" y="395"/>
                  <a:pt x="588" y="389"/>
                  <a:pt x="598" y="380"/>
                </a:cubicBezTo>
                <a:cubicBezTo>
                  <a:pt x="603" y="374"/>
                  <a:pt x="608" y="368"/>
                  <a:pt x="610" y="363"/>
                </a:cubicBezTo>
                <a:cubicBezTo>
                  <a:pt x="613" y="358"/>
                  <a:pt x="615" y="354"/>
                  <a:pt x="615" y="349"/>
                </a:cubicBezTo>
                <a:cubicBezTo>
                  <a:pt x="616" y="345"/>
                  <a:pt x="616" y="341"/>
                  <a:pt x="614" y="338"/>
                </a:cubicBezTo>
                <a:cubicBezTo>
                  <a:pt x="613" y="334"/>
                  <a:pt x="611" y="331"/>
                  <a:pt x="608" y="329"/>
                </a:cubicBezTo>
                <a:close/>
                <a:moveTo>
                  <a:pt x="703" y="181"/>
                </a:moveTo>
                <a:cubicBezTo>
                  <a:pt x="704" y="182"/>
                  <a:pt x="705" y="184"/>
                  <a:pt x="706" y="185"/>
                </a:cubicBezTo>
                <a:cubicBezTo>
                  <a:pt x="707" y="186"/>
                  <a:pt x="708" y="187"/>
                  <a:pt x="708" y="187"/>
                </a:cubicBezTo>
                <a:cubicBezTo>
                  <a:pt x="709" y="188"/>
                  <a:pt x="709" y="189"/>
                  <a:pt x="709" y="190"/>
                </a:cubicBezTo>
                <a:cubicBezTo>
                  <a:pt x="710" y="191"/>
                  <a:pt x="710" y="192"/>
                  <a:pt x="710" y="194"/>
                </a:cubicBezTo>
                <a:cubicBezTo>
                  <a:pt x="710" y="196"/>
                  <a:pt x="709" y="199"/>
                  <a:pt x="708" y="202"/>
                </a:cubicBezTo>
                <a:cubicBezTo>
                  <a:pt x="708" y="206"/>
                  <a:pt x="706" y="210"/>
                  <a:pt x="704" y="214"/>
                </a:cubicBezTo>
                <a:cubicBezTo>
                  <a:pt x="703" y="218"/>
                  <a:pt x="700" y="222"/>
                  <a:pt x="698" y="226"/>
                </a:cubicBezTo>
                <a:cubicBezTo>
                  <a:pt x="695" y="230"/>
                  <a:pt x="692" y="234"/>
                  <a:pt x="688" y="238"/>
                </a:cubicBezTo>
                <a:cubicBezTo>
                  <a:pt x="681" y="245"/>
                  <a:pt x="673" y="251"/>
                  <a:pt x="665" y="254"/>
                </a:cubicBezTo>
                <a:cubicBezTo>
                  <a:pt x="656" y="257"/>
                  <a:pt x="648" y="259"/>
                  <a:pt x="639" y="258"/>
                </a:cubicBezTo>
                <a:cubicBezTo>
                  <a:pt x="630" y="257"/>
                  <a:pt x="622" y="254"/>
                  <a:pt x="613" y="249"/>
                </a:cubicBezTo>
                <a:cubicBezTo>
                  <a:pt x="604" y="244"/>
                  <a:pt x="595" y="237"/>
                  <a:pt x="586" y="228"/>
                </a:cubicBezTo>
                <a:cubicBezTo>
                  <a:pt x="575" y="218"/>
                  <a:pt x="568" y="208"/>
                  <a:pt x="563" y="198"/>
                </a:cubicBezTo>
                <a:cubicBezTo>
                  <a:pt x="558" y="188"/>
                  <a:pt x="555" y="179"/>
                  <a:pt x="555" y="170"/>
                </a:cubicBezTo>
                <a:cubicBezTo>
                  <a:pt x="555" y="161"/>
                  <a:pt x="556" y="152"/>
                  <a:pt x="560" y="144"/>
                </a:cubicBezTo>
                <a:cubicBezTo>
                  <a:pt x="564" y="136"/>
                  <a:pt x="569" y="128"/>
                  <a:pt x="576" y="121"/>
                </a:cubicBezTo>
                <a:cubicBezTo>
                  <a:pt x="579" y="118"/>
                  <a:pt x="583" y="115"/>
                  <a:pt x="586" y="112"/>
                </a:cubicBezTo>
                <a:cubicBezTo>
                  <a:pt x="590" y="110"/>
                  <a:pt x="594" y="108"/>
                  <a:pt x="597" y="106"/>
                </a:cubicBezTo>
                <a:cubicBezTo>
                  <a:pt x="601" y="105"/>
                  <a:pt x="605" y="103"/>
                  <a:pt x="608" y="103"/>
                </a:cubicBezTo>
                <a:cubicBezTo>
                  <a:pt x="611" y="102"/>
                  <a:pt x="614" y="101"/>
                  <a:pt x="616" y="101"/>
                </a:cubicBezTo>
                <a:cubicBezTo>
                  <a:pt x="618" y="101"/>
                  <a:pt x="619" y="102"/>
                  <a:pt x="620" y="102"/>
                </a:cubicBezTo>
                <a:cubicBezTo>
                  <a:pt x="621" y="102"/>
                  <a:pt x="622" y="102"/>
                  <a:pt x="623" y="103"/>
                </a:cubicBezTo>
                <a:cubicBezTo>
                  <a:pt x="624" y="103"/>
                  <a:pt x="625" y="104"/>
                  <a:pt x="626" y="105"/>
                </a:cubicBezTo>
                <a:cubicBezTo>
                  <a:pt x="627" y="106"/>
                  <a:pt x="628" y="107"/>
                  <a:pt x="629" y="108"/>
                </a:cubicBezTo>
                <a:cubicBezTo>
                  <a:pt x="632" y="111"/>
                  <a:pt x="634" y="114"/>
                  <a:pt x="635" y="116"/>
                </a:cubicBezTo>
                <a:cubicBezTo>
                  <a:pt x="635" y="117"/>
                  <a:pt x="635" y="119"/>
                  <a:pt x="634" y="120"/>
                </a:cubicBezTo>
                <a:cubicBezTo>
                  <a:pt x="633" y="121"/>
                  <a:pt x="631" y="122"/>
                  <a:pt x="628" y="122"/>
                </a:cubicBezTo>
                <a:cubicBezTo>
                  <a:pt x="625" y="122"/>
                  <a:pt x="622" y="123"/>
                  <a:pt x="618" y="124"/>
                </a:cubicBezTo>
                <a:cubicBezTo>
                  <a:pt x="614" y="124"/>
                  <a:pt x="610" y="126"/>
                  <a:pt x="605" y="128"/>
                </a:cubicBezTo>
                <a:cubicBezTo>
                  <a:pt x="601" y="130"/>
                  <a:pt x="596" y="133"/>
                  <a:pt x="592" y="137"/>
                </a:cubicBezTo>
                <a:cubicBezTo>
                  <a:pt x="582" y="147"/>
                  <a:pt x="579" y="157"/>
                  <a:pt x="581" y="169"/>
                </a:cubicBezTo>
                <a:cubicBezTo>
                  <a:pt x="583" y="181"/>
                  <a:pt x="591" y="194"/>
                  <a:pt x="605" y="207"/>
                </a:cubicBezTo>
                <a:cubicBezTo>
                  <a:pt x="611" y="214"/>
                  <a:pt x="618" y="219"/>
                  <a:pt x="624" y="223"/>
                </a:cubicBezTo>
                <a:cubicBezTo>
                  <a:pt x="630" y="227"/>
                  <a:pt x="637" y="229"/>
                  <a:pt x="642" y="230"/>
                </a:cubicBezTo>
                <a:cubicBezTo>
                  <a:pt x="648" y="231"/>
                  <a:pt x="654" y="231"/>
                  <a:pt x="659" y="229"/>
                </a:cubicBezTo>
                <a:cubicBezTo>
                  <a:pt x="664" y="227"/>
                  <a:pt x="669" y="224"/>
                  <a:pt x="674" y="219"/>
                </a:cubicBezTo>
                <a:cubicBezTo>
                  <a:pt x="678" y="214"/>
                  <a:pt x="682" y="210"/>
                  <a:pt x="684" y="205"/>
                </a:cubicBezTo>
                <a:cubicBezTo>
                  <a:pt x="685" y="200"/>
                  <a:pt x="687" y="196"/>
                  <a:pt x="688" y="192"/>
                </a:cubicBezTo>
                <a:cubicBezTo>
                  <a:pt x="688" y="188"/>
                  <a:pt x="689" y="184"/>
                  <a:pt x="689" y="181"/>
                </a:cubicBezTo>
                <a:cubicBezTo>
                  <a:pt x="690" y="178"/>
                  <a:pt x="690" y="176"/>
                  <a:pt x="691" y="175"/>
                </a:cubicBezTo>
                <a:cubicBezTo>
                  <a:pt x="692" y="175"/>
                  <a:pt x="692" y="175"/>
                  <a:pt x="693" y="174"/>
                </a:cubicBezTo>
                <a:cubicBezTo>
                  <a:pt x="694" y="174"/>
                  <a:pt x="694" y="175"/>
                  <a:pt x="696" y="175"/>
                </a:cubicBezTo>
                <a:cubicBezTo>
                  <a:pt x="697" y="176"/>
                  <a:pt x="698" y="176"/>
                  <a:pt x="699" y="177"/>
                </a:cubicBezTo>
                <a:cubicBezTo>
                  <a:pt x="700" y="178"/>
                  <a:pt x="701" y="180"/>
                  <a:pt x="703" y="181"/>
                </a:cubicBezTo>
                <a:close/>
                <a:moveTo>
                  <a:pt x="805" y="79"/>
                </a:moveTo>
                <a:cubicBezTo>
                  <a:pt x="806" y="81"/>
                  <a:pt x="807" y="82"/>
                  <a:pt x="808" y="83"/>
                </a:cubicBezTo>
                <a:cubicBezTo>
                  <a:pt x="809" y="84"/>
                  <a:pt x="810" y="85"/>
                  <a:pt x="810" y="86"/>
                </a:cubicBezTo>
                <a:cubicBezTo>
                  <a:pt x="811" y="86"/>
                  <a:pt x="811" y="87"/>
                  <a:pt x="811" y="88"/>
                </a:cubicBezTo>
                <a:cubicBezTo>
                  <a:pt x="811" y="89"/>
                  <a:pt x="812" y="90"/>
                  <a:pt x="812" y="92"/>
                </a:cubicBezTo>
                <a:cubicBezTo>
                  <a:pt x="812" y="94"/>
                  <a:pt x="811" y="97"/>
                  <a:pt x="810" y="101"/>
                </a:cubicBezTo>
                <a:cubicBezTo>
                  <a:pt x="809" y="104"/>
                  <a:pt x="808" y="108"/>
                  <a:pt x="806" y="112"/>
                </a:cubicBezTo>
                <a:cubicBezTo>
                  <a:pt x="804" y="116"/>
                  <a:pt x="802" y="120"/>
                  <a:pt x="800" y="125"/>
                </a:cubicBezTo>
                <a:cubicBezTo>
                  <a:pt x="797" y="129"/>
                  <a:pt x="794" y="132"/>
                  <a:pt x="790" y="136"/>
                </a:cubicBezTo>
                <a:cubicBezTo>
                  <a:pt x="783" y="144"/>
                  <a:pt x="775" y="149"/>
                  <a:pt x="766" y="152"/>
                </a:cubicBezTo>
                <a:cubicBezTo>
                  <a:pt x="758" y="156"/>
                  <a:pt x="750" y="157"/>
                  <a:pt x="741" y="156"/>
                </a:cubicBezTo>
                <a:cubicBezTo>
                  <a:pt x="732" y="155"/>
                  <a:pt x="723" y="152"/>
                  <a:pt x="714" y="147"/>
                </a:cubicBezTo>
                <a:cubicBezTo>
                  <a:pt x="706" y="143"/>
                  <a:pt x="697" y="136"/>
                  <a:pt x="687" y="127"/>
                </a:cubicBezTo>
                <a:cubicBezTo>
                  <a:pt x="677" y="116"/>
                  <a:pt x="670" y="106"/>
                  <a:pt x="665" y="96"/>
                </a:cubicBezTo>
                <a:cubicBezTo>
                  <a:pt x="660" y="86"/>
                  <a:pt x="657" y="77"/>
                  <a:pt x="657" y="68"/>
                </a:cubicBezTo>
                <a:cubicBezTo>
                  <a:pt x="657" y="59"/>
                  <a:pt x="658" y="50"/>
                  <a:pt x="662" y="42"/>
                </a:cubicBezTo>
                <a:cubicBezTo>
                  <a:pt x="665" y="34"/>
                  <a:pt x="671" y="26"/>
                  <a:pt x="678" y="19"/>
                </a:cubicBezTo>
                <a:cubicBezTo>
                  <a:pt x="681" y="16"/>
                  <a:pt x="684" y="13"/>
                  <a:pt x="688" y="11"/>
                </a:cubicBezTo>
                <a:cubicBezTo>
                  <a:pt x="692" y="8"/>
                  <a:pt x="696" y="6"/>
                  <a:pt x="699" y="4"/>
                </a:cubicBezTo>
                <a:cubicBezTo>
                  <a:pt x="703" y="3"/>
                  <a:pt x="706" y="2"/>
                  <a:pt x="710" y="1"/>
                </a:cubicBezTo>
                <a:cubicBezTo>
                  <a:pt x="713" y="0"/>
                  <a:pt x="716" y="0"/>
                  <a:pt x="718" y="0"/>
                </a:cubicBezTo>
                <a:cubicBezTo>
                  <a:pt x="719" y="0"/>
                  <a:pt x="721" y="0"/>
                  <a:pt x="722" y="0"/>
                </a:cubicBezTo>
                <a:cubicBezTo>
                  <a:pt x="723" y="0"/>
                  <a:pt x="724" y="1"/>
                  <a:pt x="725" y="1"/>
                </a:cubicBezTo>
                <a:cubicBezTo>
                  <a:pt x="725" y="2"/>
                  <a:pt x="726" y="2"/>
                  <a:pt x="727" y="3"/>
                </a:cubicBezTo>
                <a:cubicBezTo>
                  <a:pt x="728" y="4"/>
                  <a:pt x="730" y="5"/>
                  <a:pt x="731" y="6"/>
                </a:cubicBezTo>
                <a:cubicBezTo>
                  <a:pt x="734" y="9"/>
                  <a:pt x="736" y="12"/>
                  <a:pt x="736" y="14"/>
                </a:cubicBezTo>
                <a:cubicBezTo>
                  <a:pt x="737" y="16"/>
                  <a:pt x="737" y="17"/>
                  <a:pt x="736" y="18"/>
                </a:cubicBezTo>
                <a:cubicBezTo>
                  <a:pt x="734" y="19"/>
                  <a:pt x="732" y="20"/>
                  <a:pt x="730" y="20"/>
                </a:cubicBezTo>
                <a:cubicBezTo>
                  <a:pt x="727" y="20"/>
                  <a:pt x="724" y="21"/>
                  <a:pt x="720" y="22"/>
                </a:cubicBezTo>
                <a:cubicBezTo>
                  <a:pt x="716" y="22"/>
                  <a:pt x="712" y="24"/>
                  <a:pt x="707" y="26"/>
                </a:cubicBezTo>
                <a:cubicBezTo>
                  <a:pt x="703" y="28"/>
                  <a:pt x="698" y="31"/>
                  <a:pt x="693" y="36"/>
                </a:cubicBezTo>
                <a:cubicBezTo>
                  <a:pt x="684" y="45"/>
                  <a:pt x="681" y="55"/>
                  <a:pt x="683" y="67"/>
                </a:cubicBezTo>
                <a:cubicBezTo>
                  <a:pt x="685" y="79"/>
                  <a:pt x="693" y="92"/>
                  <a:pt x="706" y="106"/>
                </a:cubicBezTo>
                <a:cubicBezTo>
                  <a:pt x="713" y="112"/>
                  <a:pt x="720" y="118"/>
                  <a:pt x="726" y="121"/>
                </a:cubicBezTo>
                <a:cubicBezTo>
                  <a:pt x="732" y="125"/>
                  <a:pt x="738" y="128"/>
                  <a:pt x="744" y="128"/>
                </a:cubicBezTo>
                <a:cubicBezTo>
                  <a:pt x="750" y="129"/>
                  <a:pt x="756" y="129"/>
                  <a:pt x="761" y="127"/>
                </a:cubicBezTo>
                <a:cubicBezTo>
                  <a:pt x="766" y="125"/>
                  <a:pt x="771" y="122"/>
                  <a:pt x="776" y="117"/>
                </a:cubicBezTo>
                <a:cubicBezTo>
                  <a:pt x="780" y="113"/>
                  <a:pt x="783" y="108"/>
                  <a:pt x="785" y="103"/>
                </a:cubicBezTo>
                <a:cubicBezTo>
                  <a:pt x="787" y="99"/>
                  <a:pt x="789" y="94"/>
                  <a:pt x="789" y="90"/>
                </a:cubicBezTo>
                <a:cubicBezTo>
                  <a:pt x="790" y="86"/>
                  <a:pt x="791" y="83"/>
                  <a:pt x="791" y="79"/>
                </a:cubicBezTo>
                <a:cubicBezTo>
                  <a:pt x="791" y="76"/>
                  <a:pt x="792" y="75"/>
                  <a:pt x="793" y="74"/>
                </a:cubicBezTo>
                <a:cubicBezTo>
                  <a:pt x="793" y="73"/>
                  <a:pt x="794" y="73"/>
                  <a:pt x="795" y="73"/>
                </a:cubicBezTo>
                <a:cubicBezTo>
                  <a:pt x="795" y="73"/>
                  <a:pt x="796" y="73"/>
                  <a:pt x="797" y="73"/>
                </a:cubicBezTo>
                <a:cubicBezTo>
                  <a:pt x="798" y="74"/>
                  <a:pt x="799" y="74"/>
                  <a:pt x="801" y="75"/>
                </a:cubicBezTo>
                <a:cubicBezTo>
                  <a:pt x="802" y="76"/>
                  <a:pt x="803" y="78"/>
                  <a:pt x="805" y="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noEditPoints="1"/>
          </p:cNvSpPr>
          <p:nvPr/>
        </p:nvSpPr>
        <p:spPr bwMode="auto">
          <a:xfrm>
            <a:off x="2335213" y="5459413"/>
            <a:ext cx="769938" cy="739775"/>
          </a:xfrm>
          <a:custGeom>
            <a:avLst/>
            <a:gdLst/>
            <a:ahLst/>
            <a:cxnLst>
              <a:cxn ang="0">
                <a:pos x="175" y="937"/>
              </a:cxn>
              <a:cxn ang="0">
                <a:pos x="123" y="920"/>
              </a:cxn>
              <a:cxn ang="0">
                <a:pos x="41" y="971"/>
              </a:cxn>
              <a:cxn ang="0">
                <a:pos x="11" y="799"/>
              </a:cxn>
              <a:cxn ang="0">
                <a:pos x="149" y="866"/>
              </a:cxn>
              <a:cxn ang="0">
                <a:pos x="268" y="748"/>
              </a:cxn>
              <a:cxn ang="0">
                <a:pos x="224" y="881"/>
              </a:cxn>
              <a:cxn ang="0">
                <a:pos x="201" y="869"/>
              </a:cxn>
              <a:cxn ang="0">
                <a:pos x="258" y="822"/>
              </a:cxn>
              <a:cxn ang="0">
                <a:pos x="181" y="780"/>
              </a:cxn>
              <a:cxn ang="0">
                <a:pos x="86" y="726"/>
              </a:cxn>
              <a:cxn ang="0">
                <a:pos x="170" y="677"/>
              </a:cxn>
              <a:cxn ang="0">
                <a:pos x="247" y="733"/>
              </a:cxn>
              <a:cxn ang="0">
                <a:pos x="372" y="740"/>
              </a:cxn>
              <a:cxn ang="0">
                <a:pos x="301" y="658"/>
              </a:cxn>
              <a:cxn ang="0">
                <a:pos x="225" y="588"/>
              </a:cxn>
              <a:cxn ang="0">
                <a:pos x="336" y="585"/>
              </a:cxn>
              <a:cxn ang="0">
                <a:pos x="304" y="577"/>
              </a:cxn>
              <a:cxn ang="0">
                <a:pos x="263" y="635"/>
              </a:cxn>
              <a:cxn ang="0">
                <a:pos x="376" y="644"/>
              </a:cxn>
              <a:cxn ang="0">
                <a:pos x="327" y="712"/>
              </a:cxn>
              <a:cxn ang="0">
                <a:pos x="489" y="625"/>
              </a:cxn>
              <a:cxn ang="0">
                <a:pos x="567" y="483"/>
              </a:cxn>
              <a:cxn ang="0">
                <a:pos x="527" y="578"/>
              </a:cxn>
              <a:cxn ang="0">
                <a:pos x="505" y="562"/>
              </a:cxn>
              <a:cxn ang="0">
                <a:pos x="556" y="512"/>
              </a:cxn>
              <a:cxn ang="0">
                <a:pos x="474" y="516"/>
              </a:cxn>
              <a:cxn ang="0">
                <a:pos x="462" y="427"/>
              </a:cxn>
              <a:cxn ang="0">
                <a:pos x="496" y="422"/>
              </a:cxn>
              <a:cxn ang="0">
                <a:pos x="478" y="441"/>
              </a:cxn>
              <a:cxn ang="0">
                <a:pos x="484" y="489"/>
              </a:cxn>
              <a:cxn ang="0">
                <a:pos x="646" y="469"/>
              </a:cxn>
              <a:cxn ang="0">
                <a:pos x="641" y="550"/>
              </a:cxn>
              <a:cxn ang="0">
                <a:pos x="629" y="534"/>
              </a:cxn>
              <a:cxn ang="0">
                <a:pos x="518" y="380"/>
              </a:cxn>
              <a:cxn ang="0">
                <a:pos x="535" y="359"/>
              </a:cxn>
              <a:cxn ang="0">
                <a:pos x="481" y="347"/>
              </a:cxn>
              <a:cxn ang="0">
                <a:pos x="710" y="300"/>
              </a:cxn>
              <a:cxn ang="0">
                <a:pos x="733" y="345"/>
              </a:cxn>
              <a:cxn ang="0">
                <a:pos x="753" y="337"/>
              </a:cxn>
              <a:cxn ang="0">
                <a:pos x="727" y="389"/>
              </a:cxn>
              <a:cxn ang="0">
                <a:pos x="594" y="302"/>
              </a:cxn>
              <a:cxn ang="0">
                <a:pos x="684" y="297"/>
              </a:cxn>
              <a:cxn ang="0">
                <a:pos x="684" y="297"/>
              </a:cxn>
              <a:cxn ang="0">
                <a:pos x="866" y="246"/>
              </a:cxn>
              <a:cxn ang="0">
                <a:pos x="746" y="175"/>
              </a:cxn>
              <a:cxn ang="0">
                <a:pos x="803" y="310"/>
              </a:cxn>
              <a:cxn ang="0">
                <a:pos x="685" y="208"/>
              </a:cxn>
              <a:cxn ang="0">
                <a:pos x="717" y="208"/>
              </a:cxn>
              <a:cxn ang="0">
                <a:pos x="880" y="226"/>
              </a:cxn>
              <a:cxn ang="0">
                <a:pos x="931" y="63"/>
              </a:cxn>
              <a:cxn ang="0">
                <a:pos x="894" y="153"/>
              </a:cxn>
              <a:cxn ang="0">
                <a:pos x="1010" y="115"/>
              </a:cxn>
              <a:cxn ang="0">
                <a:pos x="934" y="229"/>
              </a:cxn>
              <a:cxn ang="0">
                <a:pos x="881" y="174"/>
              </a:cxn>
              <a:cxn ang="0">
                <a:pos x="827" y="66"/>
              </a:cxn>
              <a:cxn ang="0">
                <a:pos x="900" y="62"/>
              </a:cxn>
              <a:cxn ang="0">
                <a:pos x="878" y="118"/>
              </a:cxn>
              <a:cxn ang="0">
                <a:pos x="976" y="131"/>
              </a:cxn>
              <a:cxn ang="0">
                <a:pos x="956" y="204"/>
              </a:cxn>
            </a:cxnLst>
            <a:rect l="0" t="0" r="r" b="b"/>
            <a:pathLst>
              <a:path w="1024" h="984">
                <a:moveTo>
                  <a:pt x="156" y="871"/>
                </a:moveTo>
                <a:cubicBezTo>
                  <a:pt x="159" y="873"/>
                  <a:pt x="160" y="876"/>
                  <a:pt x="161" y="878"/>
                </a:cubicBezTo>
                <a:cubicBezTo>
                  <a:pt x="162" y="880"/>
                  <a:pt x="161" y="882"/>
                  <a:pt x="160" y="884"/>
                </a:cubicBezTo>
                <a:lnTo>
                  <a:pt x="143" y="900"/>
                </a:lnTo>
                <a:lnTo>
                  <a:pt x="174" y="932"/>
                </a:lnTo>
                <a:cubicBezTo>
                  <a:pt x="175" y="933"/>
                  <a:pt x="175" y="933"/>
                  <a:pt x="176" y="934"/>
                </a:cubicBezTo>
                <a:cubicBezTo>
                  <a:pt x="176" y="935"/>
                  <a:pt x="175" y="936"/>
                  <a:pt x="175" y="937"/>
                </a:cubicBezTo>
                <a:cubicBezTo>
                  <a:pt x="175" y="938"/>
                  <a:pt x="174" y="939"/>
                  <a:pt x="173" y="941"/>
                </a:cubicBezTo>
                <a:cubicBezTo>
                  <a:pt x="171" y="942"/>
                  <a:pt x="170" y="944"/>
                  <a:pt x="168" y="946"/>
                </a:cubicBezTo>
                <a:cubicBezTo>
                  <a:pt x="166" y="948"/>
                  <a:pt x="164" y="949"/>
                  <a:pt x="163" y="950"/>
                </a:cubicBezTo>
                <a:cubicBezTo>
                  <a:pt x="161" y="951"/>
                  <a:pt x="160" y="952"/>
                  <a:pt x="159" y="953"/>
                </a:cubicBezTo>
                <a:cubicBezTo>
                  <a:pt x="158" y="953"/>
                  <a:pt x="157" y="953"/>
                  <a:pt x="157" y="953"/>
                </a:cubicBezTo>
                <a:cubicBezTo>
                  <a:pt x="156" y="953"/>
                  <a:pt x="155" y="953"/>
                  <a:pt x="155" y="952"/>
                </a:cubicBezTo>
                <a:lnTo>
                  <a:pt x="123" y="920"/>
                </a:lnTo>
                <a:lnTo>
                  <a:pt x="62" y="982"/>
                </a:lnTo>
                <a:cubicBezTo>
                  <a:pt x="61" y="983"/>
                  <a:pt x="60" y="983"/>
                  <a:pt x="59" y="984"/>
                </a:cubicBezTo>
                <a:cubicBezTo>
                  <a:pt x="58" y="984"/>
                  <a:pt x="57" y="984"/>
                  <a:pt x="56" y="984"/>
                </a:cubicBezTo>
                <a:cubicBezTo>
                  <a:pt x="55" y="984"/>
                  <a:pt x="54" y="984"/>
                  <a:pt x="52" y="983"/>
                </a:cubicBezTo>
                <a:cubicBezTo>
                  <a:pt x="51" y="982"/>
                  <a:pt x="49" y="980"/>
                  <a:pt x="47" y="978"/>
                </a:cubicBezTo>
                <a:cubicBezTo>
                  <a:pt x="46" y="977"/>
                  <a:pt x="45" y="976"/>
                  <a:pt x="44" y="974"/>
                </a:cubicBezTo>
                <a:cubicBezTo>
                  <a:pt x="43" y="973"/>
                  <a:pt x="42" y="972"/>
                  <a:pt x="41" y="971"/>
                </a:cubicBezTo>
                <a:cubicBezTo>
                  <a:pt x="40" y="969"/>
                  <a:pt x="40" y="968"/>
                  <a:pt x="39" y="967"/>
                </a:cubicBezTo>
                <a:cubicBezTo>
                  <a:pt x="39" y="966"/>
                  <a:pt x="38" y="964"/>
                  <a:pt x="38" y="963"/>
                </a:cubicBezTo>
                <a:lnTo>
                  <a:pt x="0" y="818"/>
                </a:lnTo>
                <a:cubicBezTo>
                  <a:pt x="0" y="817"/>
                  <a:pt x="0" y="816"/>
                  <a:pt x="0" y="815"/>
                </a:cubicBezTo>
                <a:cubicBezTo>
                  <a:pt x="0" y="813"/>
                  <a:pt x="1" y="812"/>
                  <a:pt x="2" y="811"/>
                </a:cubicBezTo>
                <a:cubicBezTo>
                  <a:pt x="3" y="809"/>
                  <a:pt x="4" y="807"/>
                  <a:pt x="5" y="806"/>
                </a:cubicBezTo>
                <a:cubicBezTo>
                  <a:pt x="7" y="804"/>
                  <a:pt x="9" y="802"/>
                  <a:pt x="11" y="799"/>
                </a:cubicBezTo>
                <a:cubicBezTo>
                  <a:pt x="14" y="797"/>
                  <a:pt x="16" y="794"/>
                  <a:pt x="19" y="793"/>
                </a:cubicBezTo>
                <a:cubicBezTo>
                  <a:pt x="21" y="791"/>
                  <a:pt x="22" y="790"/>
                  <a:pt x="24" y="789"/>
                </a:cubicBezTo>
                <a:cubicBezTo>
                  <a:pt x="25" y="788"/>
                  <a:pt x="27" y="787"/>
                  <a:pt x="28" y="787"/>
                </a:cubicBezTo>
                <a:cubicBezTo>
                  <a:pt x="29" y="787"/>
                  <a:pt x="30" y="787"/>
                  <a:pt x="31" y="788"/>
                </a:cubicBezTo>
                <a:lnTo>
                  <a:pt x="126" y="884"/>
                </a:lnTo>
                <a:lnTo>
                  <a:pt x="143" y="867"/>
                </a:lnTo>
                <a:cubicBezTo>
                  <a:pt x="145" y="866"/>
                  <a:pt x="146" y="865"/>
                  <a:pt x="149" y="866"/>
                </a:cubicBezTo>
                <a:cubicBezTo>
                  <a:pt x="151" y="866"/>
                  <a:pt x="153" y="868"/>
                  <a:pt x="156" y="871"/>
                </a:cubicBezTo>
                <a:close/>
                <a:moveTo>
                  <a:pt x="24" y="822"/>
                </a:moveTo>
                <a:lnTo>
                  <a:pt x="24" y="822"/>
                </a:lnTo>
                <a:lnTo>
                  <a:pt x="58" y="952"/>
                </a:lnTo>
                <a:lnTo>
                  <a:pt x="107" y="904"/>
                </a:lnTo>
                <a:lnTo>
                  <a:pt x="24" y="822"/>
                </a:lnTo>
                <a:close/>
                <a:moveTo>
                  <a:pt x="268" y="748"/>
                </a:moveTo>
                <a:cubicBezTo>
                  <a:pt x="276" y="756"/>
                  <a:pt x="282" y="765"/>
                  <a:pt x="285" y="773"/>
                </a:cubicBezTo>
                <a:cubicBezTo>
                  <a:pt x="289" y="782"/>
                  <a:pt x="290" y="792"/>
                  <a:pt x="290" y="801"/>
                </a:cubicBezTo>
                <a:cubicBezTo>
                  <a:pt x="289" y="810"/>
                  <a:pt x="286" y="819"/>
                  <a:pt x="282" y="828"/>
                </a:cubicBezTo>
                <a:cubicBezTo>
                  <a:pt x="277" y="837"/>
                  <a:pt x="271" y="846"/>
                  <a:pt x="262" y="854"/>
                </a:cubicBezTo>
                <a:cubicBezTo>
                  <a:pt x="258" y="859"/>
                  <a:pt x="253" y="863"/>
                  <a:pt x="248" y="867"/>
                </a:cubicBezTo>
                <a:cubicBezTo>
                  <a:pt x="243" y="870"/>
                  <a:pt x="239" y="873"/>
                  <a:pt x="234" y="875"/>
                </a:cubicBezTo>
                <a:cubicBezTo>
                  <a:pt x="230" y="878"/>
                  <a:pt x="227" y="879"/>
                  <a:pt x="224" y="881"/>
                </a:cubicBezTo>
                <a:cubicBezTo>
                  <a:pt x="221" y="882"/>
                  <a:pt x="219" y="882"/>
                  <a:pt x="217" y="882"/>
                </a:cubicBezTo>
                <a:cubicBezTo>
                  <a:pt x="216" y="882"/>
                  <a:pt x="215" y="882"/>
                  <a:pt x="215" y="882"/>
                </a:cubicBezTo>
                <a:cubicBezTo>
                  <a:pt x="214" y="882"/>
                  <a:pt x="213" y="881"/>
                  <a:pt x="212" y="881"/>
                </a:cubicBezTo>
                <a:cubicBezTo>
                  <a:pt x="212" y="881"/>
                  <a:pt x="211" y="880"/>
                  <a:pt x="209" y="879"/>
                </a:cubicBezTo>
                <a:cubicBezTo>
                  <a:pt x="208" y="878"/>
                  <a:pt x="207" y="877"/>
                  <a:pt x="206" y="875"/>
                </a:cubicBezTo>
                <a:cubicBezTo>
                  <a:pt x="204" y="874"/>
                  <a:pt x="203" y="873"/>
                  <a:pt x="202" y="872"/>
                </a:cubicBezTo>
                <a:cubicBezTo>
                  <a:pt x="201" y="871"/>
                  <a:pt x="201" y="870"/>
                  <a:pt x="201" y="869"/>
                </a:cubicBezTo>
                <a:cubicBezTo>
                  <a:pt x="200" y="868"/>
                  <a:pt x="200" y="867"/>
                  <a:pt x="200" y="866"/>
                </a:cubicBezTo>
                <a:cubicBezTo>
                  <a:pt x="200" y="865"/>
                  <a:pt x="201" y="865"/>
                  <a:pt x="201" y="864"/>
                </a:cubicBezTo>
                <a:cubicBezTo>
                  <a:pt x="202" y="863"/>
                  <a:pt x="204" y="863"/>
                  <a:pt x="206" y="862"/>
                </a:cubicBezTo>
                <a:cubicBezTo>
                  <a:pt x="209" y="861"/>
                  <a:pt x="212" y="860"/>
                  <a:pt x="216" y="859"/>
                </a:cubicBezTo>
                <a:cubicBezTo>
                  <a:pt x="220" y="857"/>
                  <a:pt x="224" y="855"/>
                  <a:pt x="229" y="851"/>
                </a:cubicBezTo>
                <a:cubicBezTo>
                  <a:pt x="234" y="848"/>
                  <a:pt x="240" y="844"/>
                  <a:pt x="245" y="839"/>
                </a:cubicBezTo>
                <a:cubicBezTo>
                  <a:pt x="250" y="833"/>
                  <a:pt x="255" y="828"/>
                  <a:pt x="258" y="822"/>
                </a:cubicBezTo>
                <a:cubicBezTo>
                  <a:pt x="261" y="817"/>
                  <a:pt x="263" y="811"/>
                  <a:pt x="263" y="805"/>
                </a:cubicBezTo>
                <a:cubicBezTo>
                  <a:pt x="264" y="800"/>
                  <a:pt x="263" y="794"/>
                  <a:pt x="260" y="788"/>
                </a:cubicBezTo>
                <a:cubicBezTo>
                  <a:pt x="258" y="782"/>
                  <a:pt x="254" y="777"/>
                  <a:pt x="249" y="771"/>
                </a:cubicBezTo>
                <a:cubicBezTo>
                  <a:pt x="244" y="766"/>
                  <a:pt x="239" y="763"/>
                  <a:pt x="234" y="760"/>
                </a:cubicBezTo>
                <a:cubicBezTo>
                  <a:pt x="228" y="758"/>
                  <a:pt x="223" y="758"/>
                  <a:pt x="217" y="758"/>
                </a:cubicBezTo>
                <a:cubicBezTo>
                  <a:pt x="212" y="759"/>
                  <a:pt x="206" y="761"/>
                  <a:pt x="200" y="765"/>
                </a:cubicBezTo>
                <a:cubicBezTo>
                  <a:pt x="194" y="768"/>
                  <a:pt x="188" y="773"/>
                  <a:pt x="181" y="780"/>
                </a:cubicBezTo>
                <a:cubicBezTo>
                  <a:pt x="176" y="785"/>
                  <a:pt x="173" y="789"/>
                  <a:pt x="170" y="793"/>
                </a:cubicBezTo>
                <a:cubicBezTo>
                  <a:pt x="167" y="797"/>
                  <a:pt x="164" y="800"/>
                  <a:pt x="161" y="803"/>
                </a:cubicBezTo>
                <a:cubicBezTo>
                  <a:pt x="159" y="805"/>
                  <a:pt x="157" y="806"/>
                  <a:pt x="155" y="806"/>
                </a:cubicBezTo>
                <a:cubicBezTo>
                  <a:pt x="153" y="806"/>
                  <a:pt x="150" y="805"/>
                  <a:pt x="148" y="802"/>
                </a:cubicBezTo>
                <a:lnTo>
                  <a:pt x="86" y="741"/>
                </a:lnTo>
                <a:cubicBezTo>
                  <a:pt x="84" y="738"/>
                  <a:pt x="83" y="736"/>
                  <a:pt x="83" y="733"/>
                </a:cubicBezTo>
                <a:cubicBezTo>
                  <a:pt x="82" y="731"/>
                  <a:pt x="84" y="729"/>
                  <a:pt x="86" y="726"/>
                </a:cubicBezTo>
                <a:lnTo>
                  <a:pt x="152" y="660"/>
                </a:lnTo>
                <a:cubicBezTo>
                  <a:pt x="153" y="659"/>
                  <a:pt x="154" y="659"/>
                  <a:pt x="155" y="659"/>
                </a:cubicBezTo>
                <a:cubicBezTo>
                  <a:pt x="156" y="658"/>
                  <a:pt x="157" y="658"/>
                  <a:pt x="158" y="659"/>
                </a:cubicBezTo>
                <a:cubicBezTo>
                  <a:pt x="159" y="659"/>
                  <a:pt x="160" y="660"/>
                  <a:pt x="161" y="660"/>
                </a:cubicBezTo>
                <a:cubicBezTo>
                  <a:pt x="162" y="661"/>
                  <a:pt x="164" y="663"/>
                  <a:pt x="165" y="664"/>
                </a:cubicBezTo>
                <a:cubicBezTo>
                  <a:pt x="168" y="667"/>
                  <a:pt x="170" y="669"/>
                  <a:pt x="171" y="672"/>
                </a:cubicBezTo>
                <a:cubicBezTo>
                  <a:pt x="171" y="674"/>
                  <a:pt x="171" y="676"/>
                  <a:pt x="170" y="677"/>
                </a:cubicBezTo>
                <a:lnTo>
                  <a:pt x="116" y="731"/>
                </a:lnTo>
                <a:lnTo>
                  <a:pt x="158" y="773"/>
                </a:lnTo>
                <a:cubicBezTo>
                  <a:pt x="161" y="770"/>
                  <a:pt x="163" y="767"/>
                  <a:pt x="166" y="764"/>
                </a:cubicBezTo>
                <a:cubicBezTo>
                  <a:pt x="168" y="761"/>
                  <a:pt x="171" y="758"/>
                  <a:pt x="175" y="755"/>
                </a:cubicBezTo>
                <a:cubicBezTo>
                  <a:pt x="183" y="746"/>
                  <a:pt x="191" y="740"/>
                  <a:pt x="200" y="736"/>
                </a:cubicBezTo>
                <a:cubicBezTo>
                  <a:pt x="208" y="732"/>
                  <a:pt x="216" y="730"/>
                  <a:pt x="224" y="729"/>
                </a:cubicBezTo>
                <a:cubicBezTo>
                  <a:pt x="232" y="729"/>
                  <a:pt x="239" y="730"/>
                  <a:pt x="247" y="733"/>
                </a:cubicBezTo>
                <a:cubicBezTo>
                  <a:pt x="254" y="737"/>
                  <a:pt x="261" y="741"/>
                  <a:pt x="268" y="748"/>
                </a:cubicBezTo>
                <a:close/>
                <a:moveTo>
                  <a:pt x="406" y="629"/>
                </a:moveTo>
                <a:cubicBezTo>
                  <a:pt x="413" y="636"/>
                  <a:pt x="417" y="643"/>
                  <a:pt x="420" y="650"/>
                </a:cubicBezTo>
                <a:cubicBezTo>
                  <a:pt x="423" y="657"/>
                  <a:pt x="424" y="665"/>
                  <a:pt x="423" y="673"/>
                </a:cubicBezTo>
                <a:cubicBezTo>
                  <a:pt x="422" y="681"/>
                  <a:pt x="419" y="689"/>
                  <a:pt x="415" y="697"/>
                </a:cubicBezTo>
                <a:cubicBezTo>
                  <a:pt x="410" y="705"/>
                  <a:pt x="403" y="713"/>
                  <a:pt x="395" y="722"/>
                </a:cubicBezTo>
                <a:cubicBezTo>
                  <a:pt x="387" y="729"/>
                  <a:pt x="380" y="735"/>
                  <a:pt x="372" y="740"/>
                </a:cubicBezTo>
                <a:cubicBezTo>
                  <a:pt x="364" y="744"/>
                  <a:pt x="357" y="747"/>
                  <a:pt x="349" y="748"/>
                </a:cubicBezTo>
                <a:cubicBezTo>
                  <a:pt x="342" y="749"/>
                  <a:pt x="335" y="749"/>
                  <a:pt x="328" y="746"/>
                </a:cubicBezTo>
                <a:cubicBezTo>
                  <a:pt x="321" y="744"/>
                  <a:pt x="314" y="740"/>
                  <a:pt x="309" y="734"/>
                </a:cubicBezTo>
                <a:cubicBezTo>
                  <a:pt x="304" y="729"/>
                  <a:pt x="300" y="724"/>
                  <a:pt x="298" y="718"/>
                </a:cubicBezTo>
                <a:cubicBezTo>
                  <a:pt x="295" y="713"/>
                  <a:pt x="294" y="707"/>
                  <a:pt x="294" y="701"/>
                </a:cubicBezTo>
                <a:cubicBezTo>
                  <a:pt x="293" y="695"/>
                  <a:pt x="294" y="688"/>
                  <a:pt x="295" y="681"/>
                </a:cubicBezTo>
                <a:cubicBezTo>
                  <a:pt x="296" y="674"/>
                  <a:pt x="298" y="666"/>
                  <a:pt x="301" y="658"/>
                </a:cubicBezTo>
                <a:cubicBezTo>
                  <a:pt x="294" y="660"/>
                  <a:pt x="287" y="662"/>
                  <a:pt x="281" y="663"/>
                </a:cubicBezTo>
                <a:cubicBezTo>
                  <a:pt x="275" y="664"/>
                  <a:pt x="269" y="664"/>
                  <a:pt x="263" y="663"/>
                </a:cubicBezTo>
                <a:cubicBezTo>
                  <a:pt x="258" y="662"/>
                  <a:pt x="253" y="661"/>
                  <a:pt x="248" y="659"/>
                </a:cubicBezTo>
                <a:cubicBezTo>
                  <a:pt x="243" y="656"/>
                  <a:pt x="238" y="653"/>
                  <a:pt x="234" y="649"/>
                </a:cubicBezTo>
                <a:cubicBezTo>
                  <a:pt x="229" y="644"/>
                  <a:pt x="225" y="638"/>
                  <a:pt x="222" y="631"/>
                </a:cubicBezTo>
                <a:cubicBezTo>
                  <a:pt x="220" y="625"/>
                  <a:pt x="218" y="618"/>
                  <a:pt x="219" y="611"/>
                </a:cubicBezTo>
                <a:cubicBezTo>
                  <a:pt x="219" y="604"/>
                  <a:pt x="222" y="596"/>
                  <a:pt x="225" y="588"/>
                </a:cubicBezTo>
                <a:cubicBezTo>
                  <a:pt x="229" y="580"/>
                  <a:pt x="235" y="572"/>
                  <a:pt x="243" y="564"/>
                </a:cubicBezTo>
                <a:cubicBezTo>
                  <a:pt x="251" y="557"/>
                  <a:pt x="258" y="551"/>
                  <a:pt x="266" y="548"/>
                </a:cubicBezTo>
                <a:cubicBezTo>
                  <a:pt x="273" y="544"/>
                  <a:pt x="280" y="542"/>
                  <a:pt x="287" y="541"/>
                </a:cubicBezTo>
                <a:cubicBezTo>
                  <a:pt x="293" y="541"/>
                  <a:pt x="300" y="542"/>
                  <a:pt x="306" y="544"/>
                </a:cubicBezTo>
                <a:cubicBezTo>
                  <a:pt x="312" y="547"/>
                  <a:pt x="317" y="551"/>
                  <a:pt x="322" y="556"/>
                </a:cubicBezTo>
                <a:cubicBezTo>
                  <a:pt x="326" y="559"/>
                  <a:pt x="329" y="564"/>
                  <a:pt x="331" y="569"/>
                </a:cubicBezTo>
                <a:cubicBezTo>
                  <a:pt x="334" y="574"/>
                  <a:pt x="335" y="579"/>
                  <a:pt x="336" y="585"/>
                </a:cubicBezTo>
                <a:cubicBezTo>
                  <a:pt x="337" y="590"/>
                  <a:pt x="337" y="597"/>
                  <a:pt x="336" y="603"/>
                </a:cubicBezTo>
                <a:cubicBezTo>
                  <a:pt x="335" y="609"/>
                  <a:pt x="334" y="616"/>
                  <a:pt x="332" y="623"/>
                </a:cubicBezTo>
                <a:cubicBezTo>
                  <a:pt x="340" y="620"/>
                  <a:pt x="348" y="618"/>
                  <a:pt x="355" y="617"/>
                </a:cubicBezTo>
                <a:cubicBezTo>
                  <a:pt x="362" y="616"/>
                  <a:pt x="369" y="615"/>
                  <a:pt x="375" y="615"/>
                </a:cubicBezTo>
                <a:cubicBezTo>
                  <a:pt x="381" y="616"/>
                  <a:pt x="387" y="617"/>
                  <a:pt x="392" y="619"/>
                </a:cubicBezTo>
                <a:cubicBezTo>
                  <a:pt x="397" y="621"/>
                  <a:pt x="402" y="625"/>
                  <a:pt x="406" y="629"/>
                </a:cubicBezTo>
                <a:close/>
                <a:moveTo>
                  <a:pt x="304" y="577"/>
                </a:moveTo>
                <a:cubicBezTo>
                  <a:pt x="301" y="574"/>
                  <a:pt x="297" y="571"/>
                  <a:pt x="294" y="570"/>
                </a:cubicBezTo>
                <a:cubicBezTo>
                  <a:pt x="290" y="568"/>
                  <a:pt x="286" y="568"/>
                  <a:pt x="282" y="568"/>
                </a:cubicBezTo>
                <a:cubicBezTo>
                  <a:pt x="278" y="568"/>
                  <a:pt x="274" y="570"/>
                  <a:pt x="270" y="572"/>
                </a:cubicBezTo>
                <a:cubicBezTo>
                  <a:pt x="265" y="574"/>
                  <a:pt x="261" y="577"/>
                  <a:pt x="257" y="582"/>
                </a:cubicBezTo>
                <a:cubicBezTo>
                  <a:pt x="249" y="590"/>
                  <a:pt x="244" y="598"/>
                  <a:pt x="244" y="606"/>
                </a:cubicBezTo>
                <a:cubicBezTo>
                  <a:pt x="243" y="614"/>
                  <a:pt x="247" y="622"/>
                  <a:pt x="253" y="628"/>
                </a:cubicBezTo>
                <a:cubicBezTo>
                  <a:pt x="256" y="631"/>
                  <a:pt x="259" y="633"/>
                  <a:pt x="263" y="635"/>
                </a:cubicBezTo>
                <a:cubicBezTo>
                  <a:pt x="267" y="637"/>
                  <a:pt x="271" y="637"/>
                  <a:pt x="275" y="637"/>
                </a:cubicBezTo>
                <a:cubicBezTo>
                  <a:pt x="280" y="638"/>
                  <a:pt x="285" y="637"/>
                  <a:pt x="290" y="636"/>
                </a:cubicBezTo>
                <a:cubicBezTo>
                  <a:pt x="296" y="635"/>
                  <a:pt x="302" y="633"/>
                  <a:pt x="309" y="631"/>
                </a:cubicBezTo>
                <a:cubicBezTo>
                  <a:pt x="313" y="619"/>
                  <a:pt x="315" y="609"/>
                  <a:pt x="314" y="599"/>
                </a:cubicBezTo>
                <a:cubicBezTo>
                  <a:pt x="313" y="590"/>
                  <a:pt x="310" y="583"/>
                  <a:pt x="304" y="577"/>
                </a:cubicBezTo>
                <a:close/>
                <a:moveTo>
                  <a:pt x="388" y="651"/>
                </a:moveTo>
                <a:cubicBezTo>
                  <a:pt x="385" y="648"/>
                  <a:pt x="381" y="645"/>
                  <a:pt x="376" y="644"/>
                </a:cubicBezTo>
                <a:cubicBezTo>
                  <a:pt x="372" y="642"/>
                  <a:pt x="368" y="641"/>
                  <a:pt x="362" y="641"/>
                </a:cubicBezTo>
                <a:cubicBezTo>
                  <a:pt x="357" y="642"/>
                  <a:pt x="351" y="643"/>
                  <a:pt x="345" y="644"/>
                </a:cubicBezTo>
                <a:cubicBezTo>
                  <a:pt x="339" y="646"/>
                  <a:pt x="332" y="648"/>
                  <a:pt x="324" y="651"/>
                </a:cubicBezTo>
                <a:cubicBezTo>
                  <a:pt x="321" y="658"/>
                  <a:pt x="319" y="665"/>
                  <a:pt x="318" y="671"/>
                </a:cubicBezTo>
                <a:cubicBezTo>
                  <a:pt x="317" y="677"/>
                  <a:pt x="316" y="682"/>
                  <a:pt x="317" y="687"/>
                </a:cubicBezTo>
                <a:cubicBezTo>
                  <a:pt x="317" y="692"/>
                  <a:pt x="318" y="697"/>
                  <a:pt x="319" y="701"/>
                </a:cubicBezTo>
                <a:cubicBezTo>
                  <a:pt x="321" y="705"/>
                  <a:pt x="323" y="708"/>
                  <a:pt x="327" y="712"/>
                </a:cubicBezTo>
                <a:cubicBezTo>
                  <a:pt x="334" y="719"/>
                  <a:pt x="343" y="722"/>
                  <a:pt x="352" y="721"/>
                </a:cubicBezTo>
                <a:cubicBezTo>
                  <a:pt x="361" y="720"/>
                  <a:pt x="371" y="715"/>
                  <a:pt x="381" y="704"/>
                </a:cubicBezTo>
                <a:cubicBezTo>
                  <a:pt x="391" y="695"/>
                  <a:pt x="396" y="685"/>
                  <a:pt x="397" y="676"/>
                </a:cubicBezTo>
                <a:cubicBezTo>
                  <a:pt x="398" y="667"/>
                  <a:pt x="395" y="658"/>
                  <a:pt x="388" y="651"/>
                </a:cubicBezTo>
                <a:close/>
                <a:moveTo>
                  <a:pt x="488" y="599"/>
                </a:moveTo>
                <a:cubicBezTo>
                  <a:pt x="494" y="604"/>
                  <a:pt x="497" y="609"/>
                  <a:pt x="497" y="612"/>
                </a:cubicBezTo>
                <a:cubicBezTo>
                  <a:pt x="497" y="616"/>
                  <a:pt x="494" y="620"/>
                  <a:pt x="489" y="625"/>
                </a:cubicBezTo>
                <a:cubicBezTo>
                  <a:pt x="485" y="630"/>
                  <a:pt x="481" y="632"/>
                  <a:pt x="477" y="632"/>
                </a:cubicBezTo>
                <a:cubicBezTo>
                  <a:pt x="474" y="632"/>
                  <a:pt x="469" y="629"/>
                  <a:pt x="464" y="624"/>
                </a:cubicBezTo>
                <a:cubicBezTo>
                  <a:pt x="458" y="619"/>
                  <a:pt x="455" y="614"/>
                  <a:pt x="455" y="610"/>
                </a:cubicBezTo>
                <a:cubicBezTo>
                  <a:pt x="455" y="607"/>
                  <a:pt x="458" y="602"/>
                  <a:pt x="463" y="598"/>
                </a:cubicBezTo>
                <a:cubicBezTo>
                  <a:pt x="467" y="593"/>
                  <a:pt x="471" y="591"/>
                  <a:pt x="475" y="591"/>
                </a:cubicBezTo>
                <a:cubicBezTo>
                  <a:pt x="479" y="591"/>
                  <a:pt x="483" y="593"/>
                  <a:pt x="488" y="599"/>
                </a:cubicBezTo>
                <a:close/>
                <a:moveTo>
                  <a:pt x="567" y="483"/>
                </a:moveTo>
                <a:cubicBezTo>
                  <a:pt x="572" y="488"/>
                  <a:pt x="576" y="494"/>
                  <a:pt x="578" y="500"/>
                </a:cubicBezTo>
                <a:cubicBezTo>
                  <a:pt x="581" y="506"/>
                  <a:pt x="581" y="512"/>
                  <a:pt x="581" y="519"/>
                </a:cubicBezTo>
                <a:cubicBezTo>
                  <a:pt x="580" y="525"/>
                  <a:pt x="578" y="532"/>
                  <a:pt x="574" y="538"/>
                </a:cubicBezTo>
                <a:cubicBezTo>
                  <a:pt x="570" y="545"/>
                  <a:pt x="566" y="551"/>
                  <a:pt x="560" y="557"/>
                </a:cubicBezTo>
                <a:cubicBezTo>
                  <a:pt x="556" y="561"/>
                  <a:pt x="552" y="564"/>
                  <a:pt x="548" y="567"/>
                </a:cubicBezTo>
                <a:cubicBezTo>
                  <a:pt x="544" y="570"/>
                  <a:pt x="540" y="572"/>
                  <a:pt x="537" y="574"/>
                </a:cubicBezTo>
                <a:cubicBezTo>
                  <a:pt x="533" y="575"/>
                  <a:pt x="530" y="577"/>
                  <a:pt x="527" y="578"/>
                </a:cubicBezTo>
                <a:cubicBezTo>
                  <a:pt x="524" y="579"/>
                  <a:pt x="522" y="579"/>
                  <a:pt x="521" y="579"/>
                </a:cubicBezTo>
                <a:cubicBezTo>
                  <a:pt x="519" y="579"/>
                  <a:pt x="517" y="579"/>
                  <a:pt x="516" y="578"/>
                </a:cubicBezTo>
                <a:cubicBezTo>
                  <a:pt x="514" y="577"/>
                  <a:pt x="512" y="575"/>
                  <a:pt x="509" y="573"/>
                </a:cubicBezTo>
                <a:cubicBezTo>
                  <a:pt x="508" y="571"/>
                  <a:pt x="507" y="570"/>
                  <a:pt x="506" y="569"/>
                </a:cubicBezTo>
                <a:cubicBezTo>
                  <a:pt x="505" y="568"/>
                  <a:pt x="504" y="567"/>
                  <a:pt x="504" y="566"/>
                </a:cubicBezTo>
                <a:cubicBezTo>
                  <a:pt x="504" y="565"/>
                  <a:pt x="503" y="564"/>
                  <a:pt x="504" y="563"/>
                </a:cubicBezTo>
                <a:cubicBezTo>
                  <a:pt x="504" y="563"/>
                  <a:pt x="504" y="562"/>
                  <a:pt x="505" y="562"/>
                </a:cubicBezTo>
                <a:cubicBezTo>
                  <a:pt x="505" y="561"/>
                  <a:pt x="507" y="560"/>
                  <a:pt x="510" y="559"/>
                </a:cubicBezTo>
                <a:cubicBezTo>
                  <a:pt x="513" y="559"/>
                  <a:pt x="516" y="558"/>
                  <a:pt x="520" y="557"/>
                </a:cubicBezTo>
                <a:cubicBezTo>
                  <a:pt x="523" y="555"/>
                  <a:pt x="527" y="554"/>
                  <a:pt x="532" y="551"/>
                </a:cubicBezTo>
                <a:cubicBezTo>
                  <a:pt x="536" y="549"/>
                  <a:pt x="540" y="546"/>
                  <a:pt x="545" y="541"/>
                </a:cubicBezTo>
                <a:cubicBezTo>
                  <a:pt x="548" y="538"/>
                  <a:pt x="550" y="535"/>
                  <a:pt x="552" y="532"/>
                </a:cubicBezTo>
                <a:cubicBezTo>
                  <a:pt x="554" y="528"/>
                  <a:pt x="556" y="525"/>
                  <a:pt x="556" y="522"/>
                </a:cubicBezTo>
                <a:cubicBezTo>
                  <a:pt x="557" y="518"/>
                  <a:pt x="557" y="515"/>
                  <a:pt x="556" y="512"/>
                </a:cubicBezTo>
                <a:cubicBezTo>
                  <a:pt x="554" y="509"/>
                  <a:pt x="553" y="506"/>
                  <a:pt x="550" y="503"/>
                </a:cubicBezTo>
                <a:cubicBezTo>
                  <a:pt x="547" y="500"/>
                  <a:pt x="543" y="498"/>
                  <a:pt x="540" y="498"/>
                </a:cubicBezTo>
                <a:cubicBezTo>
                  <a:pt x="536" y="497"/>
                  <a:pt x="533" y="498"/>
                  <a:pt x="529" y="499"/>
                </a:cubicBezTo>
                <a:cubicBezTo>
                  <a:pt x="525" y="499"/>
                  <a:pt x="520" y="501"/>
                  <a:pt x="516" y="503"/>
                </a:cubicBezTo>
                <a:cubicBezTo>
                  <a:pt x="512" y="505"/>
                  <a:pt x="507" y="507"/>
                  <a:pt x="503" y="509"/>
                </a:cubicBezTo>
                <a:cubicBezTo>
                  <a:pt x="498" y="511"/>
                  <a:pt x="494" y="512"/>
                  <a:pt x="489" y="514"/>
                </a:cubicBezTo>
                <a:cubicBezTo>
                  <a:pt x="484" y="515"/>
                  <a:pt x="479" y="516"/>
                  <a:pt x="474" y="516"/>
                </a:cubicBezTo>
                <a:cubicBezTo>
                  <a:pt x="469" y="516"/>
                  <a:pt x="465" y="515"/>
                  <a:pt x="460" y="513"/>
                </a:cubicBezTo>
                <a:cubicBezTo>
                  <a:pt x="455" y="512"/>
                  <a:pt x="450" y="508"/>
                  <a:pt x="445" y="504"/>
                </a:cubicBezTo>
                <a:cubicBezTo>
                  <a:pt x="441" y="500"/>
                  <a:pt x="438" y="495"/>
                  <a:pt x="436" y="490"/>
                </a:cubicBezTo>
                <a:cubicBezTo>
                  <a:pt x="434" y="484"/>
                  <a:pt x="433" y="479"/>
                  <a:pt x="433" y="473"/>
                </a:cubicBezTo>
                <a:cubicBezTo>
                  <a:pt x="434" y="467"/>
                  <a:pt x="435" y="460"/>
                  <a:pt x="438" y="454"/>
                </a:cubicBezTo>
                <a:cubicBezTo>
                  <a:pt x="442" y="447"/>
                  <a:pt x="446" y="441"/>
                  <a:pt x="453" y="435"/>
                </a:cubicBezTo>
                <a:cubicBezTo>
                  <a:pt x="455" y="432"/>
                  <a:pt x="458" y="429"/>
                  <a:pt x="462" y="427"/>
                </a:cubicBezTo>
                <a:cubicBezTo>
                  <a:pt x="465" y="425"/>
                  <a:pt x="468" y="423"/>
                  <a:pt x="471" y="421"/>
                </a:cubicBezTo>
                <a:cubicBezTo>
                  <a:pt x="474" y="420"/>
                  <a:pt x="476" y="419"/>
                  <a:pt x="479" y="418"/>
                </a:cubicBezTo>
                <a:cubicBezTo>
                  <a:pt x="481" y="417"/>
                  <a:pt x="483" y="417"/>
                  <a:pt x="485" y="416"/>
                </a:cubicBezTo>
                <a:cubicBezTo>
                  <a:pt x="486" y="416"/>
                  <a:pt x="487" y="416"/>
                  <a:pt x="488" y="416"/>
                </a:cubicBezTo>
                <a:cubicBezTo>
                  <a:pt x="489" y="417"/>
                  <a:pt x="489" y="417"/>
                  <a:pt x="490" y="417"/>
                </a:cubicBezTo>
                <a:cubicBezTo>
                  <a:pt x="491" y="418"/>
                  <a:pt x="492" y="418"/>
                  <a:pt x="493" y="419"/>
                </a:cubicBezTo>
                <a:cubicBezTo>
                  <a:pt x="493" y="420"/>
                  <a:pt x="495" y="421"/>
                  <a:pt x="496" y="422"/>
                </a:cubicBezTo>
                <a:cubicBezTo>
                  <a:pt x="497" y="423"/>
                  <a:pt x="498" y="425"/>
                  <a:pt x="499" y="426"/>
                </a:cubicBezTo>
                <a:cubicBezTo>
                  <a:pt x="500" y="427"/>
                  <a:pt x="501" y="428"/>
                  <a:pt x="501" y="429"/>
                </a:cubicBezTo>
                <a:cubicBezTo>
                  <a:pt x="501" y="430"/>
                  <a:pt x="501" y="430"/>
                  <a:pt x="501" y="431"/>
                </a:cubicBezTo>
                <a:cubicBezTo>
                  <a:pt x="501" y="432"/>
                  <a:pt x="501" y="432"/>
                  <a:pt x="500" y="433"/>
                </a:cubicBezTo>
                <a:cubicBezTo>
                  <a:pt x="500" y="433"/>
                  <a:pt x="498" y="434"/>
                  <a:pt x="496" y="434"/>
                </a:cubicBezTo>
                <a:cubicBezTo>
                  <a:pt x="494" y="435"/>
                  <a:pt x="491" y="436"/>
                  <a:pt x="488" y="437"/>
                </a:cubicBezTo>
                <a:cubicBezTo>
                  <a:pt x="485" y="438"/>
                  <a:pt x="482" y="439"/>
                  <a:pt x="478" y="441"/>
                </a:cubicBezTo>
                <a:cubicBezTo>
                  <a:pt x="474" y="443"/>
                  <a:pt x="471" y="446"/>
                  <a:pt x="467" y="450"/>
                </a:cubicBezTo>
                <a:cubicBezTo>
                  <a:pt x="464" y="453"/>
                  <a:pt x="461" y="456"/>
                  <a:pt x="460" y="459"/>
                </a:cubicBezTo>
                <a:cubicBezTo>
                  <a:pt x="458" y="463"/>
                  <a:pt x="457" y="466"/>
                  <a:pt x="457" y="469"/>
                </a:cubicBezTo>
                <a:cubicBezTo>
                  <a:pt x="456" y="472"/>
                  <a:pt x="457" y="474"/>
                  <a:pt x="458" y="477"/>
                </a:cubicBezTo>
                <a:cubicBezTo>
                  <a:pt x="459" y="480"/>
                  <a:pt x="461" y="482"/>
                  <a:pt x="463" y="484"/>
                </a:cubicBezTo>
                <a:cubicBezTo>
                  <a:pt x="466" y="487"/>
                  <a:pt x="469" y="489"/>
                  <a:pt x="473" y="490"/>
                </a:cubicBezTo>
                <a:cubicBezTo>
                  <a:pt x="476" y="490"/>
                  <a:pt x="480" y="490"/>
                  <a:pt x="484" y="489"/>
                </a:cubicBezTo>
                <a:cubicBezTo>
                  <a:pt x="488" y="488"/>
                  <a:pt x="492" y="487"/>
                  <a:pt x="497" y="485"/>
                </a:cubicBezTo>
                <a:cubicBezTo>
                  <a:pt x="501" y="483"/>
                  <a:pt x="506" y="481"/>
                  <a:pt x="510" y="479"/>
                </a:cubicBezTo>
                <a:cubicBezTo>
                  <a:pt x="515" y="477"/>
                  <a:pt x="520" y="475"/>
                  <a:pt x="524" y="474"/>
                </a:cubicBezTo>
                <a:cubicBezTo>
                  <a:pt x="529" y="472"/>
                  <a:pt x="534" y="471"/>
                  <a:pt x="539" y="471"/>
                </a:cubicBezTo>
                <a:cubicBezTo>
                  <a:pt x="544" y="471"/>
                  <a:pt x="548" y="472"/>
                  <a:pt x="553" y="473"/>
                </a:cubicBezTo>
                <a:cubicBezTo>
                  <a:pt x="558" y="475"/>
                  <a:pt x="563" y="478"/>
                  <a:pt x="567" y="483"/>
                </a:cubicBezTo>
                <a:close/>
                <a:moveTo>
                  <a:pt x="646" y="469"/>
                </a:moveTo>
                <a:cubicBezTo>
                  <a:pt x="654" y="477"/>
                  <a:pt x="660" y="484"/>
                  <a:pt x="663" y="490"/>
                </a:cubicBezTo>
                <a:cubicBezTo>
                  <a:pt x="667" y="496"/>
                  <a:pt x="669" y="502"/>
                  <a:pt x="670" y="507"/>
                </a:cubicBezTo>
                <a:cubicBezTo>
                  <a:pt x="671" y="513"/>
                  <a:pt x="670" y="519"/>
                  <a:pt x="668" y="524"/>
                </a:cubicBezTo>
                <a:cubicBezTo>
                  <a:pt x="666" y="530"/>
                  <a:pt x="662" y="535"/>
                  <a:pt x="656" y="541"/>
                </a:cubicBezTo>
                <a:cubicBezTo>
                  <a:pt x="654" y="543"/>
                  <a:pt x="652" y="545"/>
                  <a:pt x="649" y="547"/>
                </a:cubicBezTo>
                <a:cubicBezTo>
                  <a:pt x="647" y="548"/>
                  <a:pt x="646" y="549"/>
                  <a:pt x="644" y="550"/>
                </a:cubicBezTo>
                <a:cubicBezTo>
                  <a:pt x="643" y="550"/>
                  <a:pt x="642" y="550"/>
                  <a:pt x="641" y="550"/>
                </a:cubicBezTo>
                <a:cubicBezTo>
                  <a:pt x="640" y="550"/>
                  <a:pt x="640" y="550"/>
                  <a:pt x="639" y="549"/>
                </a:cubicBezTo>
                <a:cubicBezTo>
                  <a:pt x="638" y="549"/>
                  <a:pt x="637" y="548"/>
                  <a:pt x="636" y="547"/>
                </a:cubicBezTo>
                <a:cubicBezTo>
                  <a:pt x="636" y="547"/>
                  <a:pt x="635" y="546"/>
                  <a:pt x="634" y="545"/>
                </a:cubicBezTo>
                <a:cubicBezTo>
                  <a:pt x="632" y="544"/>
                  <a:pt x="631" y="542"/>
                  <a:pt x="630" y="541"/>
                </a:cubicBezTo>
                <a:cubicBezTo>
                  <a:pt x="629" y="540"/>
                  <a:pt x="629" y="539"/>
                  <a:pt x="628" y="538"/>
                </a:cubicBezTo>
                <a:cubicBezTo>
                  <a:pt x="628" y="537"/>
                  <a:pt x="628" y="536"/>
                  <a:pt x="628" y="536"/>
                </a:cubicBezTo>
                <a:cubicBezTo>
                  <a:pt x="628" y="535"/>
                  <a:pt x="628" y="535"/>
                  <a:pt x="629" y="534"/>
                </a:cubicBezTo>
                <a:cubicBezTo>
                  <a:pt x="629" y="534"/>
                  <a:pt x="630" y="533"/>
                  <a:pt x="632" y="532"/>
                </a:cubicBezTo>
                <a:cubicBezTo>
                  <a:pt x="634" y="531"/>
                  <a:pt x="635" y="529"/>
                  <a:pt x="637" y="527"/>
                </a:cubicBezTo>
                <a:cubicBezTo>
                  <a:pt x="640" y="525"/>
                  <a:pt x="641" y="522"/>
                  <a:pt x="642" y="520"/>
                </a:cubicBezTo>
                <a:cubicBezTo>
                  <a:pt x="643" y="517"/>
                  <a:pt x="644" y="514"/>
                  <a:pt x="643" y="511"/>
                </a:cubicBezTo>
                <a:cubicBezTo>
                  <a:pt x="643" y="508"/>
                  <a:pt x="641" y="505"/>
                  <a:pt x="639" y="502"/>
                </a:cubicBezTo>
                <a:cubicBezTo>
                  <a:pt x="637" y="499"/>
                  <a:pt x="633" y="494"/>
                  <a:pt x="627" y="489"/>
                </a:cubicBezTo>
                <a:lnTo>
                  <a:pt x="518" y="380"/>
                </a:lnTo>
                <a:cubicBezTo>
                  <a:pt x="518" y="379"/>
                  <a:pt x="517" y="378"/>
                  <a:pt x="517" y="378"/>
                </a:cubicBezTo>
                <a:cubicBezTo>
                  <a:pt x="517" y="377"/>
                  <a:pt x="517" y="376"/>
                  <a:pt x="517" y="375"/>
                </a:cubicBezTo>
                <a:cubicBezTo>
                  <a:pt x="518" y="374"/>
                  <a:pt x="519" y="373"/>
                  <a:pt x="520" y="371"/>
                </a:cubicBezTo>
                <a:cubicBezTo>
                  <a:pt x="521" y="370"/>
                  <a:pt x="522" y="368"/>
                  <a:pt x="524" y="366"/>
                </a:cubicBezTo>
                <a:cubicBezTo>
                  <a:pt x="526" y="365"/>
                  <a:pt x="528" y="363"/>
                  <a:pt x="529" y="362"/>
                </a:cubicBezTo>
                <a:cubicBezTo>
                  <a:pt x="530" y="361"/>
                  <a:pt x="532" y="360"/>
                  <a:pt x="533" y="360"/>
                </a:cubicBezTo>
                <a:cubicBezTo>
                  <a:pt x="534" y="359"/>
                  <a:pt x="535" y="359"/>
                  <a:pt x="535" y="359"/>
                </a:cubicBezTo>
                <a:cubicBezTo>
                  <a:pt x="536" y="359"/>
                  <a:pt x="537" y="360"/>
                  <a:pt x="537" y="360"/>
                </a:cubicBezTo>
                <a:lnTo>
                  <a:pt x="646" y="469"/>
                </a:lnTo>
                <a:close/>
                <a:moveTo>
                  <a:pt x="504" y="323"/>
                </a:moveTo>
                <a:cubicBezTo>
                  <a:pt x="509" y="327"/>
                  <a:pt x="511" y="331"/>
                  <a:pt x="511" y="335"/>
                </a:cubicBezTo>
                <a:cubicBezTo>
                  <a:pt x="511" y="338"/>
                  <a:pt x="509" y="342"/>
                  <a:pt x="504" y="346"/>
                </a:cubicBezTo>
                <a:cubicBezTo>
                  <a:pt x="499" y="351"/>
                  <a:pt x="496" y="353"/>
                  <a:pt x="492" y="353"/>
                </a:cubicBezTo>
                <a:cubicBezTo>
                  <a:pt x="489" y="353"/>
                  <a:pt x="485" y="351"/>
                  <a:pt x="481" y="347"/>
                </a:cubicBezTo>
                <a:cubicBezTo>
                  <a:pt x="477" y="342"/>
                  <a:pt x="474" y="338"/>
                  <a:pt x="474" y="335"/>
                </a:cubicBezTo>
                <a:cubicBezTo>
                  <a:pt x="474" y="332"/>
                  <a:pt x="477" y="328"/>
                  <a:pt x="481" y="323"/>
                </a:cubicBezTo>
                <a:cubicBezTo>
                  <a:pt x="486" y="319"/>
                  <a:pt x="490" y="316"/>
                  <a:pt x="493" y="316"/>
                </a:cubicBezTo>
                <a:cubicBezTo>
                  <a:pt x="496" y="316"/>
                  <a:pt x="500" y="318"/>
                  <a:pt x="504" y="323"/>
                </a:cubicBezTo>
                <a:close/>
                <a:moveTo>
                  <a:pt x="709" y="284"/>
                </a:moveTo>
                <a:cubicBezTo>
                  <a:pt x="712" y="287"/>
                  <a:pt x="714" y="290"/>
                  <a:pt x="714" y="292"/>
                </a:cubicBezTo>
                <a:cubicBezTo>
                  <a:pt x="713" y="295"/>
                  <a:pt x="712" y="298"/>
                  <a:pt x="710" y="300"/>
                </a:cubicBezTo>
                <a:lnTo>
                  <a:pt x="642" y="368"/>
                </a:lnTo>
                <a:cubicBezTo>
                  <a:pt x="647" y="374"/>
                  <a:pt x="653" y="379"/>
                  <a:pt x="659" y="382"/>
                </a:cubicBezTo>
                <a:cubicBezTo>
                  <a:pt x="665" y="386"/>
                  <a:pt x="671" y="388"/>
                  <a:pt x="677" y="388"/>
                </a:cubicBezTo>
                <a:cubicBezTo>
                  <a:pt x="683" y="389"/>
                  <a:pt x="689" y="388"/>
                  <a:pt x="695" y="385"/>
                </a:cubicBezTo>
                <a:cubicBezTo>
                  <a:pt x="701" y="383"/>
                  <a:pt x="707" y="378"/>
                  <a:pt x="714" y="372"/>
                </a:cubicBezTo>
                <a:cubicBezTo>
                  <a:pt x="719" y="367"/>
                  <a:pt x="723" y="362"/>
                  <a:pt x="726" y="358"/>
                </a:cubicBezTo>
                <a:cubicBezTo>
                  <a:pt x="729" y="353"/>
                  <a:pt x="731" y="349"/>
                  <a:pt x="733" y="345"/>
                </a:cubicBezTo>
                <a:cubicBezTo>
                  <a:pt x="735" y="341"/>
                  <a:pt x="736" y="338"/>
                  <a:pt x="737" y="335"/>
                </a:cubicBezTo>
                <a:cubicBezTo>
                  <a:pt x="738" y="332"/>
                  <a:pt x="739" y="331"/>
                  <a:pt x="740" y="330"/>
                </a:cubicBezTo>
                <a:cubicBezTo>
                  <a:pt x="741" y="329"/>
                  <a:pt x="741" y="329"/>
                  <a:pt x="742" y="329"/>
                </a:cubicBezTo>
                <a:cubicBezTo>
                  <a:pt x="743" y="328"/>
                  <a:pt x="744" y="329"/>
                  <a:pt x="744" y="329"/>
                </a:cubicBezTo>
                <a:cubicBezTo>
                  <a:pt x="745" y="329"/>
                  <a:pt x="746" y="330"/>
                  <a:pt x="747" y="331"/>
                </a:cubicBezTo>
                <a:cubicBezTo>
                  <a:pt x="748" y="331"/>
                  <a:pt x="749" y="333"/>
                  <a:pt x="751" y="334"/>
                </a:cubicBezTo>
                <a:cubicBezTo>
                  <a:pt x="752" y="335"/>
                  <a:pt x="753" y="336"/>
                  <a:pt x="753" y="337"/>
                </a:cubicBezTo>
                <a:cubicBezTo>
                  <a:pt x="754" y="337"/>
                  <a:pt x="754" y="338"/>
                  <a:pt x="755" y="339"/>
                </a:cubicBezTo>
                <a:cubicBezTo>
                  <a:pt x="755" y="340"/>
                  <a:pt x="756" y="340"/>
                  <a:pt x="756" y="341"/>
                </a:cubicBezTo>
                <a:cubicBezTo>
                  <a:pt x="756" y="342"/>
                  <a:pt x="756" y="343"/>
                  <a:pt x="756" y="343"/>
                </a:cubicBezTo>
                <a:cubicBezTo>
                  <a:pt x="756" y="344"/>
                  <a:pt x="756" y="346"/>
                  <a:pt x="755" y="349"/>
                </a:cubicBezTo>
                <a:cubicBezTo>
                  <a:pt x="753" y="352"/>
                  <a:pt x="752" y="356"/>
                  <a:pt x="749" y="360"/>
                </a:cubicBezTo>
                <a:cubicBezTo>
                  <a:pt x="747" y="365"/>
                  <a:pt x="744" y="369"/>
                  <a:pt x="740" y="374"/>
                </a:cubicBezTo>
                <a:cubicBezTo>
                  <a:pt x="737" y="379"/>
                  <a:pt x="732" y="384"/>
                  <a:pt x="727" y="389"/>
                </a:cubicBezTo>
                <a:cubicBezTo>
                  <a:pt x="719" y="398"/>
                  <a:pt x="710" y="404"/>
                  <a:pt x="701" y="408"/>
                </a:cubicBezTo>
                <a:cubicBezTo>
                  <a:pt x="692" y="412"/>
                  <a:pt x="683" y="414"/>
                  <a:pt x="674" y="414"/>
                </a:cubicBezTo>
                <a:cubicBezTo>
                  <a:pt x="665" y="414"/>
                  <a:pt x="656" y="411"/>
                  <a:pt x="646" y="406"/>
                </a:cubicBezTo>
                <a:cubicBezTo>
                  <a:pt x="637" y="401"/>
                  <a:pt x="628" y="394"/>
                  <a:pt x="618" y="385"/>
                </a:cubicBezTo>
                <a:cubicBezTo>
                  <a:pt x="609" y="376"/>
                  <a:pt x="602" y="367"/>
                  <a:pt x="598" y="357"/>
                </a:cubicBezTo>
                <a:cubicBezTo>
                  <a:pt x="593" y="348"/>
                  <a:pt x="590" y="338"/>
                  <a:pt x="589" y="329"/>
                </a:cubicBezTo>
                <a:cubicBezTo>
                  <a:pt x="589" y="319"/>
                  <a:pt x="590" y="310"/>
                  <a:pt x="594" y="302"/>
                </a:cubicBezTo>
                <a:cubicBezTo>
                  <a:pt x="597" y="293"/>
                  <a:pt x="603" y="284"/>
                  <a:pt x="611" y="277"/>
                </a:cubicBezTo>
                <a:cubicBezTo>
                  <a:pt x="619" y="269"/>
                  <a:pt x="627" y="263"/>
                  <a:pt x="635" y="260"/>
                </a:cubicBezTo>
                <a:cubicBezTo>
                  <a:pt x="644" y="257"/>
                  <a:pt x="652" y="255"/>
                  <a:pt x="660" y="256"/>
                </a:cubicBezTo>
                <a:cubicBezTo>
                  <a:pt x="668" y="257"/>
                  <a:pt x="676" y="259"/>
                  <a:pt x="684" y="264"/>
                </a:cubicBezTo>
                <a:cubicBezTo>
                  <a:pt x="692" y="268"/>
                  <a:pt x="699" y="273"/>
                  <a:pt x="706" y="280"/>
                </a:cubicBezTo>
                <a:lnTo>
                  <a:pt x="709" y="284"/>
                </a:lnTo>
                <a:close/>
                <a:moveTo>
                  <a:pt x="684" y="297"/>
                </a:moveTo>
                <a:cubicBezTo>
                  <a:pt x="675" y="287"/>
                  <a:pt x="664" y="281"/>
                  <a:pt x="654" y="280"/>
                </a:cubicBezTo>
                <a:cubicBezTo>
                  <a:pt x="644" y="279"/>
                  <a:pt x="634" y="283"/>
                  <a:pt x="625" y="293"/>
                </a:cubicBezTo>
                <a:cubicBezTo>
                  <a:pt x="620" y="297"/>
                  <a:pt x="616" y="302"/>
                  <a:pt x="615" y="308"/>
                </a:cubicBezTo>
                <a:cubicBezTo>
                  <a:pt x="613" y="313"/>
                  <a:pt x="612" y="319"/>
                  <a:pt x="613" y="324"/>
                </a:cubicBezTo>
                <a:cubicBezTo>
                  <a:pt x="613" y="329"/>
                  <a:pt x="615" y="335"/>
                  <a:pt x="617" y="340"/>
                </a:cubicBezTo>
                <a:cubicBezTo>
                  <a:pt x="620" y="345"/>
                  <a:pt x="623" y="350"/>
                  <a:pt x="627" y="354"/>
                </a:cubicBezTo>
                <a:lnTo>
                  <a:pt x="684" y="297"/>
                </a:lnTo>
                <a:close/>
                <a:moveTo>
                  <a:pt x="880" y="226"/>
                </a:moveTo>
                <a:cubicBezTo>
                  <a:pt x="881" y="227"/>
                  <a:pt x="881" y="228"/>
                  <a:pt x="881" y="229"/>
                </a:cubicBezTo>
                <a:cubicBezTo>
                  <a:pt x="881" y="229"/>
                  <a:pt x="881" y="230"/>
                  <a:pt x="881" y="231"/>
                </a:cubicBezTo>
                <a:cubicBezTo>
                  <a:pt x="880" y="232"/>
                  <a:pt x="880" y="233"/>
                  <a:pt x="879" y="235"/>
                </a:cubicBezTo>
                <a:cubicBezTo>
                  <a:pt x="877" y="236"/>
                  <a:pt x="876" y="238"/>
                  <a:pt x="874" y="240"/>
                </a:cubicBezTo>
                <a:cubicBezTo>
                  <a:pt x="872" y="242"/>
                  <a:pt x="871" y="243"/>
                  <a:pt x="869" y="244"/>
                </a:cubicBezTo>
                <a:cubicBezTo>
                  <a:pt x="868" y="245"/>
                  <a:pt x="867" y="246"/>
                  <a:pt x="866" y="246"/>
                </a:cubicBezTo>
                <a:cubicBezTo>
                  <a:pt x="865" y="247"/>
                  <a:pt x="864" y="247"/>
                  <a:pt x="863" y="247"/>
                </a:cubicBezTo>
                <a:cubicBezTo>
                  <a:pt x="862" y="247"/>
                  <a:pt x="862" y="246"/>
                  <a:pt x="861" y="246"/>
                </a:cubicBezTo>
                <a:lnTo>
                  <a:pt x="800" y="184"/>
                </a:lnTo>
                <a:cubicBezTo>
                  <a:pt x="794" y="179"/>
                  <a:pt x="789" y="174"/>
                  <a:pt x="784" y="171"/>
                </a:cubicBezTo>
                <a:cubicBezTo>
                  <a:pt x="779" y="169"/>
                  <a:pt x="775" y="167"/>
                  <a:pt x="771" y="166"/>
                </a:cubicBezTo>
                <a:cubicBezTo>
                  <a:pt x="766" y="165"/>
                  <a:pt x="762" y="166"/>
                  <a:pt x="758" y="167"/>
                </a:cubicBezTo>
                <a:cubicBezTo>
                  <a:pt x="753" y="168"/>
                  <a:pt x="749" y="171"/>
                  <a:pt x="746" y="175"/>
                </a:cubicBezTo>
                <a:cubicBezTo>
                  <a:pt x="741" y="180"/>
                  <a:pt x="738" y="186"/>
                  <a:pt x="736" y="194"/>
                </a:cubicBezTo>
                <a:cubicBezTo>
                  <a:pt x="735" y="202"/>
                  <a:pt x="735" y="212"/>
                  <a:pt x="736" y="224"/>
                </a:cubicBezTo>
                <a:lnTo>
                  <a:pt x="809" y="297"/>
                </a:lnTo>
                <a:cubicBezTo>
                  <a:pt x="810" y="298"/>
                  <a:pt x="810" y="299"/>
                  <a:pt x="810" y="299"/>
                </a:cubicBezTo>
                <a:cubicBezTo>
                  <a:pt x="811" y="300"/>
                  <a:pt x="810" y="301"/>
                  <a:pt x="810" y="302"/>
                </a:cubicBezTo>
                <a:cubicBezTo>
                  <a:pt x="810" y="303"/>
                  <a:pt x="809" y="304"/>
                  <a:pt x="808" y="305"/>
                </a:cubicBezTo>
                <a:cubicBezTo>
                  <a:pt x="807" y="307"/>
                  <a:pt x="805" y="309"/>
                  <a:pt x="803" y="310"/>
                </a:cubicBezTo>
                <a:cubicBezTo>
                  <a:pt x="801" y="312"/>
                  <a:pt x="800" y="314"/>
                  <a:pt x="798" y="315"/>
                </a:cubicBezTo>
                <a:cubicBezTo>
                  <a:pt x="797" y="316"/>
                  <a:pt x="796" y="317"/>
                  <a:pt x="795" y="317"/>
                </a:cubicBezTo>
                <a:cubicBezTo>
                  <a:pt x="794" y="318"/>
                  <a:pt x="793" y="318"/>
                  <a:pt x="792" y="318"/>
                </a:cubicBezTo>
                <a:cubicBezTo>
                  <a:pt x="791" y="317"/>
                  <a:pt x="791" y="317"/>
                  <a:pt x="790" y="316"/>
                </a:cubicBezTo>
                <a:lnTo>
                  <a:pt x="686" y="212"/>
                </a:lnTo>
                <a:cubicBezTo>
                  <a:pt x="685" y="211"/>
                  <a:pt x="685" y="211"/>
                  <a:pt x="685" y="210"/>
                </a:cubicBezTo>
                <a:cubicBezTo>
                  <a:pt x="684" y="209"/>
                  <a:pt x="684" y="209"/>
                  <a:pt x="685" y="208"/>
                </a:cubicBezTo>
                <a:cubicBezTo>
                  <a:pt x="685" y="206"/>
                  <a:pt x="686" y="205"/>
                  <a:pt x="687" y="204"/>
                </a:cubicBezTo>
                <a:cubicBezTo>
                  <a:pt x="688" y="203"/>
                  <a:pt x="689" y="201"/>
                  <a:pt x="691" y="200"/>
                </a:cubicBezTo>
                <a:cubicBezTo>
                  <a:pt x="693" y="198"/>
                  <a:pt x="694" y="197"/>
                  <a:pt x="695" y="196"/>
                </a:cubicBezTo>
                <a:cubicBezTo>
                  <a:pt x="696" y="195"/>
                  <a:pt x="698" y="194"/>
                  <a:pt x="699" y="194"/>
                </a:cubicBezTo>
                <a:cubicBezTo>
                  <a:pt x="700" y="193"/>
                  <a:pt x="700" y="193"/>
                  <a:pt x="701" y="194"/>
                </a:cubicBezTo>
                <a:cubicBezTo>
                  <a:pt x="702" y="194"/>
                  <a:pt x="702" y="194"/>
                  <a:pt x="703" y="195"/>
                </a:cubicBezTo>
                <a:lnTo>
                  <a:pt x="717" y="208"/>
                </a:lnTo>
                <a:cubicBezTo>
                  <a:pt x="716" y="196"/>
                  <a:pt x="717" y="185"/>
                  <a:pt x="720" y="176"/>
                </a:cubicBezTo>
                <a:cubicBezTo>
                  <a:pt x="723" y="168"/>
                  <a:pt x="727" y="160"/>
                  <a:pt x="733" y="154"/>
                </a:cubicBezTo>
                <a:cubicBezTo>
                  <a:pt x="740" y="147"/>
                  <a:pt x="747" y="143"/>
                  <a:pt x="754" y="140"/>
                </a:cubicBezTo>
                <a:cubicBezTo>
                  <a:pt x="761" y="138"/>
                  <a:pt x="768" y="137"/>
                  <a:pt x="775" y="138"/>
                </a:cubicBezTo>
                <a:cubicBezTo>
                  <a:pt x="782" y="139"/>
                  <a:pt x="789" y="142"/>
                  <a:pt x="795" y="146"/>
                </a:cubicBezTo>
                <a:cubicBezTo>
                  <a:pt x="802" y="150"/>
                  <a:pt x="809" y="155"/>
                  <a:pt x="816" y="163"/>
                </a:cubicBezTo>
                <a:lnTo>
                  <a:pt x="880" y="226"/>
                </a:lnTo>
                <a:close/>
                <a:moveTo>
                  <a:pt x="902" y="5"/>
                </a:moveTo>
                <a:cubicBezTo>
                  <a:pt x="905" y="8"/>
                  <a:pt x="906" y="10"/>
                  <a:pt x="907" y="12"/>
                </a:cubicBezTo>
                <a:cubicBezTo>
                  <a:pt x="907" y="14"/>
                  <a:pt x="907" y="15"/>
                  <a:pt x="906" y="17"/>
                </a:cubicBezTo>
                <a:lnTo>
                  <a:pt x="891" y="32"/>
                </a:lnTo>
                <a:cubicBezTo>
                  <a:pt x="896" y="32"/>
                  <a:pt x="901" y="33"/>
                  <a:pt x="906" y="35"/>
                </a:cubicBezTo>
                <a:cubicBezTo>
                  <a:pt x="910" y="37"/>
                  <a:pt x="914" y="40"/>
                  <a:pt x="918" y="44"/>
                </a:cubicBezTo>
                <a:cubicBezTo>
                  <a:pt x="924" y="50"/>
                  <a:pt x="928" y="56"/>
                  <a:pt x="931" y="63"/>
                </a:cubicBezTo>
                <a:cubicBezTo>
                  <a:pt x="934" y="70"/>
                  <a:pt x="935" y="76"/>
                  <a:pt x="935" y="83"/>
                </a:cubicBezTo>
                <a:cubicBezTo>
                  <a:pt x="934" y="90"/>
                  <a:pt x="932" y="97"/>
                  <a:pt x="929" y="103"/>
                </a:cubicBezTo>
                <a:cubicBezTo>
                  <a:pt x="926" y="110"/>
                  <a:pt x="921" y="116"/>
                  <a:pt x="915" y="122"/>
                </a:cubicBezTo>
                <a:cubicBezTo>
                  <a:pt x="911" y="126"/>
                  <a:pt x="906" y="130"/>
                  <a:pt x="901" y="133"/>
                </a:cubicBezTo>
                <a:cubicBezTo>
                  <a:pt x="896" y="135"/>
                  <a:pt x="892" y="137"/>
                  <a:pt x="888" y="137"/>
                </a:cubicBezTo>
                <a:cubicBezTo>
                  <a:pt x="888" y="140"/>
                  <a:pt x="889" y="143"/>
                  <a:pt x="890" y="145"/>
                </a:cubicBezTo>
                <a:cubicBezTo>
                  <a:pt x="890" y="148"/>
                  <a:pt x="892" y="151"/>
                  <a:pt x="894" y="153"/>
                </a:cubicBezTo>
                <a:cubicBezTo>
                  <a:pt x="897" y="156"/>
                  <a:pt x="901" y="157"/>
                  <a:pt x="905" y="156"/>
                </a:cubicBezTo>
                <a:cubicBezTo>
                  <a:pt x="909" y="155"/>
                  <a:pt x="914" y="153"/>
                  <a:pt x="918" y="149"/>
                </a:cubicBezTo>
                <a:lnTo>
                  <a:pt x="946" y="123"/>
                </a:lnTo>
                <a:cubicBezTo>
                  <a:pt x="952" y="118"/>
                  <a:pt x="957" y="114"/>
                  <a:pt x="963" y="111"/>
                </a:cubicBezTo>
                <a:cubicBezTo>
                  <a:pt x="968" y="107"/>
                  <a:pt x="974" y="106"/>
                  <a:pt x="979" y="105"/>
                </a:cubicBezTo>
                <a:cubicBezTo>
                  <a:pt x="985" y="104"/>
                  <a:pt x="990" y="104"/>
                  <a:pt x="996" y="106"/>
                </a:cubicBezTo>
                <a:cubicBezTo>
                  <a:pt x="1001" y="108"/>
                  <a:pt x="1006" y="111"/>
                  <a:pt x="1010" y="115"/>
                </a:cubicBezTo>
                <a:cubicBezTo>
                  <a:pt x="1015" y="120"/>
                  <a:pt x="1019" y="126"/>
                  <a:pt x="1021" y="132"/>
                </a:cubicBezTo>
                <a:cubicBezTo>
                  <a:pt x="1023" y="138"/>
                  <a:pt x="1024" y="145"/>
                  <a:pt x="1023" y="153"/>
                </a:cubicBezTo>
                <a:cubicBezTo>
                  <a:pt x="1022" y="160"/>
                  <a:pt x="1020" y="168"/>
                  <a:pt x="1015" y="176"/>
                </a:cubicBezTo>
                <a:cubicBezTo>
                  <a:pt x="1010" y="185"/>
                  <a:pt x="1004" y="193"/>
                  <a:pt x="995" y="202"/>
                </a:cubicBezTo>
                <a:cubicBezTo>
                  <a:pt x="987" y="210"/>
                  <a:pt x="979" y="217"/>
                  <a:pt x="971" y="221"/>
                </a:cubicBezTo>
                <a:cubicBezTo>
                  <a:pt x="964" y="226"/>
                  <a:pt x="957" y="229"/>
                  <a:pt x="951" y="230"/>
                </a:cubicBezTo>
                <a:cubicBezTo>
                  <a:pt x="945" y="231"/>
                  <a:pt x="939" y="231"/>
                  <a:pt x="934" y="229"/>
                </a:cubicBezTo>
                <a:cubicBezTo>
                  <a:pt x="929" y="228"/>
                  <a:pt x="924" y="225"/>
                  <a:pt x="920" y="221"/>
                </a:cubicBezTo>
                <a:cubicBezTo>
                  <a:pt x="918" y="218"/>
                  <a:pt x="915" y="215"/>
                  <a:pt x="914" y="212"/>
                </a:cubicBezTo>
                <a:cubicBezTo>
                  <a:pt x="912" y="209"/>
                  <a:pt x="911" y="206"/>
                  <a:pt x="910" y="203"/>
                </a:cubicBezTo>
                <a:cubicBezTo>
                  <a:pt x="909" y="199"/>
                  <a:pt x="908" y="196"/>
                  <a:pt x="908" y="192"/>
                </a:cubicBezTo>
                <a:cubicBezTo>
                  <a:pt x="908" y="188"/>
                  <a:pt x="908" y="184"/>
                  <a:pt x="909" y="179"/>
                </a:cubicBezTo>
                <a:cubicBezTo>
                  <a:pt x="903" y="181"/>
                  <a:pt x="898" y="182"/>
                  <a:pt x="893" y="180"/>
                </a:cubicBezTo>
                <a:cubicBezTo>
                  <a:pt x="888" y="179"/>
                  <a:pt x="884" y="177"/>
                  <a:pt x="881" y="174"/>
                </a:cubicBezTo>
                <a:cubicBezTo>
                  <a:pt x="876" y="169"/>
                  <a:pt x="873" y="164"/>
                  <a:pt x="871" y="158"/>
                </a:cubicBezTo>
                <a:cubicBezTo>
                  <a:pt x="869" y="152"/>
                  <a:pt x="868" y="147"/>
                  <a:pt x="868" y="141"/>
                </a:cubicBezTo>
                <a:cubicBezTo>
                  <a:pt x="863" y="140"/>
                  <a:pt x="858" y="139"/>
                  <a:pt x="853" y="137"/>
                </a:cubicBezTo>
                <a:cubicBezTo>
                  <a:pt x="848" y="135"/>
                  <a:pt x="843" y="131"/>
                  <a:pt x="838" y="126"/>
                </a:cubicBezTo>
                <a:cubicBezTo>
                  <a:pt x="832" y="120"/>
                  <a:pt x="828" y="114"/>
                  <a:pt x="825" y="107"/>
                </a:cubicBezTo>
                <a:cubicBezTo>
                  <a:pt x="822" y="100"/>
                  <a:pt x="821" y="93"/>
                  <a:pt x="821" y="87"/>
                </a:cubicBezTo>
                <a:cubicBezTo>
                  <a:pt x="822" y="80"/>
                  <a:pt x="823" y="73"/>
                  <a:pt x="827" y="66"/>
                </a:cubicBezTo>
                <a:cubicBezTo>
                  <a:pt x="830" y="60"/>
                  <a:pt x="834" y="53"/>
                  <a:pt x="840" y="47"/>
                </a:cubicBezTo>
                <a:cubicBezTo>
                  <a:pt x="844" y="44"/>
                  <a:pt x="847" y="41"/>
                  <a:pt x="850" y="39"/>
                </a:cubicBezTo>
                <a:cubicBezTo>
                  <a:pt x="853" y="37"/>
                  <a:pt x="856" y="35"/>
                  <a:pt x="859" y="33"/>
                </a:cubicBezTo>
                <a:lnTo>
                  <a:pt x="890" y="1"/>
                </a:lnTo>
                <a:cubicBezTo>
                  <a:pt x="892" y="0"/>
                  <a:pt x="893" y="0"/>
                  <a:pt x="895" y="0"/>
                </a:cubicBezTo>
                <a:cubicBezTo>
                  <a:pt x="897" y="1"/>
                  <a:pt x="900" y="2"/>
                  <a:pt x="902" y="5"/>
                </a:cubicBezTo>
                <a:close/>
                <a:moveTo>
                  <a:pt x="900" y="62"/>
                </a:moveTo>
                <a:cubicBezTo>
                  <a:pt x="893" y="55"/>
                  <a:pt x="885" y="52"/>
                  <a:pt x="877" y="52"/>
                </a:cubicBezTo>
                <a:cubicBezTo>
                  <a:pt x="869" y="52"/>
                  <a:pt x="862" y="55"/>
                  <a:pt x="855" y="62"/>
                </a:cubicBezTo>
                <a:cubicBezTo>
                  <a:pt x="851" y="66"/>
                  <a:pt x="848" y="70"/>
                  <a:pt x="847" y="74"/>
                </a:cubicBezTo>
                <a:cubicBezTo>
                  <a:pt x="845" y="78"/>
                  <a:pt x="845" y="82"/>
                  <a:pt x="845" y="86"/>
                </a:cubicBezTo>
                <a:cubicBezTo>
                  <a:pt x="845" y="90"/>
                  <a:pt x="847" y="94"/>
                  <a:pt x="848" y="97"/>
                </a:cubicBezTo>
                <a:cubicBezTo>
                  <a:pt x="850" y="101"/>
                  <a:pt x="853" y="104"/>
                  <a:pt x="856" y="108"/>
                </a:cubicBezTo>
                <a:cubicBezTo>
                  <a:pt x="863" y="114"/>
                  <a:pt x="870" y="118"/>
                  <a:pt x="878" y="118"/>
                </a:cubicBezTo>
                <a:cubicBezTo>
                  <a:pt x="886" y="118"/>
                  <a:pt x="893" y="115"/>
                  <a:pt x="900" y="107"/>
                </a:cubicBezTo>
                <a:cubicBezTo>
                  <a:pt x="904" y="104"/>
                  <a:pt x="907" y="100"/>
                  <a:pt x="909" y="96"/>
                </a:cubicBezTo>
                <a:cubicBezTo>
                  <a:pt x="910" y="92"/>
                  <a:pt x="911" y="88"/>
                  <a:pt x="910" y="84"/>
                </a:cubicBezTo>
                <a:cubicBezTo>
                  <a:pt x="910" y="80"/>
                  <a:pt x="909" y="76"/>
                  <a:pt x="907" y="72"/>
                </a:cubicBezTo>
                <a:cubicBezTo>
                  <a:pt x="905" y="69"/>
                  <a:pt x="903" y="65"/>
                  <a:pt x="900" y="62"/>
                </a:cubicBezTo>
                <a:close/>
                <a:moveTo>
                  <a:pt x="992" y="136"/>
                </a:moveTo>
                <a:cubicBezTo>
                  <a:pt x="988" y="131"/>
                  <a:pt x="982" y="129"/>
                  <a:pt x="976" y="131"/>
                </a:cubicBezTo>
                <a:cubicBezTo>
                  <a:pt x="970" y="132"/>
                  <a:pt x="964" y="136"/>
                  <a:pt x="957" y="142"/>
                </a:cubicBezTo>
                <a:lnTo>
                  <a:pt x="929" y="168"/>
                </a:lnTo>
                <a:cubicBezTo>
                  <a:pt x="929" y="172"/>
                  <a:pt x="929" y="176"/>
                  <a:pt x="929" y="179"/>
                </a:cubicBezTo>
                <a:cubicBezTo>
                  <a:pt x="929" y="183"/>
                  <a:pt x="929" y="186"/>
                  <a:pt x="930" y="188"/>
                </a:cubicBezTo>
                <a:cubicBezTo>
                  <a:pt x="931" y="191"/>
                  <a:pt x="932" y="193"/>
                  <a:pt x="933" y="195"/>
                </a:cubicBezTo>
                <a:cubicBezTo>
                  <a:pt x="934" y="197"/>
                  <a:pt x="935" y="198"/>
                  <a:pt x="937" y="200"/>
                </a:cubicBezTo>
                <a:cubicBezTo>
                  <a:pt x="942" y="205"/>
                  <a:pt x="948" y="206"/>
                  <a:pt x="956" y="204"/>
                </a:cubicBezTo>
                <a:cubicBezTo>
                  <a:pt x="964" y="201"/>
                  <a:pt x="972" y="195"/>
                  <a:pt x="981" y="186"/>
                </a:cubicBezTo>
                <a:cubicBezTo>
                  <a:pt x="987" y="181"/>
                  <a:pt x="992" y="175"/>
                  <a:pt x="994" y="170"/>
                </a:cubicBezTo>
                <a:cubicBezTo>
                  <a:pt x="997" y="165"/>
                  <a:pt x="999" y="160"/>
                  <a:pt x="999" y="156"/>
                </a:cubicBezTo>
                <a:cubicBezTo>
                  <a:pt x="1000" y="152"/>
                  <a:pt x="999" y="148"/>
                  <a:pt x="998" y="145"/>
                </a:cubicBezTo>
                <a:cubicBezTo>
                  <a:pt x="997" y="141"/>
                  <a:pt x="995" y="138"/>
                  <a:pt x="992" y="13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noEditPoints="1"/>
          </p:cNvSpPr>
          <p:nvPr/>
        </p:nvSpPr>
        <p:spPr bwMode="auto">
          <a:xfrm>
            <a:off x="3233738" y="5461000"/>
            <a:ext cx="677863" cy="631825"/>
          </a:xfrm>
          <a:custGeom>
            <a:avLst/>
            <a:gdLst/>
            <a:ahLst/>
            <a:cxnLst>
              <a:cxn ang="0">
                <a:pos x="175" y="788"/>
              </a:cxn>
              <a:cxn ang="0">
                <a:pos x="164" y="806"/>
              </a:cxn>
              <a:cxn ang="0">
                <a:pos x="62" y="838"/>
              </a:cxn>
              <a:cxn ang="0">
                <a:pos x="44" y="830"/>
              </a:cxn>
              <a:cxn ang="0">
                <a:pos x="1" y="671"/>
              </a:cxn>
              <a:cxn ang="0">
                <a:pos x="25" y="645"/>
              </a:cxn>
              <a:cxn ang="0">
                <a:pos x="149" y="722"/>
              </a:cxn>
              <a:cxn ang="0">
                <a:pos x="107" y="760"/>
              </a:cxn>
              <a:cxn ang="0">
                <a:pos x="291" y="674"/>
              </a:cxn>
              <a:cxn ang="0">
                <a:pos x="195" y="711"/>
              </a:cxn>
              <a:cxn ang="0">
                <a:pos x="109" y="609"/>
              </a:cxn>
              <a:cxn ang="0">
                <a:pos x="152" y="517"/>
              </a:cxn>
              <a:cxn ang="0">
                <a:pos x="172" y="514"/>
              </a:cxn>
              <a:cxn ang="0">
                <a:pos x="180" y="527"/>
              </a:cxn>
              <a:cxn ang="0">
                <a:pos x="133" y="572"/>
              </a:cxn>
              <a:cxn ang="0">
                <a:pos x="169" y="622"/>
              </a:cxn>
              <a:cxn ang="0">
                <a:pos x="253" y="584"/>
              </a:cxn>
              <a:cxn ang="0">
                <a:pos x="213" y="608"/>
              </a:cxn>
              <a:cxn ang="0">
                <a:pos x="176" y="660"/>
              </a:cxn>
              <a:cxn ang="0">
                <a:pos x="268" y="667"/>
              </a:cxn>
              <a:cxn ang="0">
                <a:pos x="437" y="522"/>
              </a:cxn>
              <a:cxn ang="0">
                <a:pos x="351" y="617"/>
              </a:cxn>
              <a:cxn ang="0">
                <a:pos x="333" y="604"/>
              </a:cxn>
              <a:cxn ang="0">
                <a:pos x="322" y="473"/>
              </a:cxn>
              <a:cxn ang="0">
                <a:pos x="267" y="436"/>
              </a:cxn>
              <a:cxn ang="0">
                <a:pos x="232" y="493"/>
              </a:cxn>
              <a:cxn ang="0">
                <a:pos x="217" y="484"/>
              </a:cxn>
              <a:cxn ang="0">
                <a:pos x="220" y="454"/>
              </a:cxn>
              <a:cxn ang="0">
                <a:pos x="304" y="408"/>
              </a:cxn>
              <a:cxn ang="0">
                <a:pos x="354" y="531"/>
              </a:cxn>
              <a:cxn ang="0">
                <a:pos x="429" y="515"/>
              </a:cxn>
              <a:cxn ang="0">
                <a:pos x="478" y="488"/>
              </a:cxn>
              <a:cxn ang="0">
                <a:pos x="489" y="455"/>
              </a:cxn>
              <a:cxn ang="0">
                <a:pos x="544" y="427"/>
              </a:cxn>
              <a:cxn ang="0">
                <a:pos x="376" y="278"/>
              </a:cxn>
              <a:cxn ang="0">
                <a:pos x="386" y="260"/>
              </a:cxn>
              <a:cxn ang="0">
                <a:pos x="606" y="357"/>
              </a:cxn>
              <a:cxn ang="0">
                <a:pos x="595" y="374"/>
              </a:cxn>
              <a:cxn ang="0">
                <a:pos x="482" y="270"/>
              </a:cxn>
              <a:cxn ang="0">
                <a:pos x="497" y="252"/>
              </a:cxn>
              <a:cxn ang="0">
                <a:pos x="475" y="227"/>
              </a:cxn>
              <a:cxn ang="0">
                <a:pos x="446" y="215"/>
              </a:cxn>
              <a:cxn ang="0">
                <a:pos x="717" y="224"/>
              </a:cxn>
              <a:cxn ang="0">
                <a:pos x="665" y="289"/>
              </a:cxn>
              <a:cxn ang="0">
                <a:pos x="659" y="310"/>
              </a:cxn>
              <a:cxn ang="0">
                <a:pos x="644" y="319"/>
              </a:cxn>
              <a:cxn ang="0">
                <a:pos x="495" y="151"/>
              </a:cxn>
              <a:cxn ang="0">
                <a:pos x="570" y="208"/>
              </a:cxn>
              <a:cxn ang="0">
                <a:pos x="612" y="141"/>
              </a:cxn>
              <a:cxn ang="0">
                <a:pos x="652" y="178"/>
              </a:cxn>
              <a:cxn ang="0">
                <a:pos x="591" y="195"/>
              </a:cxn>
              <a:cxn ang="0">
                <a:pos x="682" y="259"/>
              </a:cxn>
              <a:cxn ang="0">
                <a:pos x="899" y="147"/>
              </a:cxn>
              <a:cxn ang="0">
                <a:pos x="888" y="165"/>
              </a:cxn>
              <a:cxn ang="0">
                <a:pos x="825" y="130"/>
              </a:cxn>
              <a:cxn ang="0">
                <a:pos x="760" y="180"/>
              </a:cxn>
              <a:cxn ang="0">
                <a:pos x="682" y="70"/>
              </a:cxn>
              <a:cxn ang="0">
                <a:pos x="749" y="31"/>
              </a:cxn>
              <a:cxn ang="0">
                <a:pos x="741" y="6"/>
              </a:cxn>
              <a:cxn ang="0">
                <a:pos x="899" y="147"/>
              </a:cxn>
              <a:cxn ang="0">
                <a:pos x="707" y="95"/>
              </a:cxn>
              <a:cxn ang="0">
                <a:pos x="780" y="154"/>
              </a:cxn>
              <a:cxn ang="0">
                <a:pos x="807" y="93"/>
              </a:cxn>
            </a:cxnLst>
            <a:rect l="0" t="0" r="r" b="b"/>
            <a:pathLst>
              <a:path w="900" h="840">
                <a:moveTo>
                  <a:pt x="157" y="727"/>
                </a:moveTo>
                <a:cubicBezTo>
                  <a:pt x="159" y="729"/>
                  <a:pt x="161" y="732"/>
                  <a:pt x="162" y="734"/>
                </a:cubicBezTo>
                <a:cubicBezTo>
                  <a:pt x="162" y="736"/>
                  <a:pt x="162" y="738"/>
                  <a:pt x="161" y="740"/>
                </a:cubicBezTo>
                <a:lnTo>
                  <a:pt x="144" y="756"/>
                </a:lnTo>
                <a:lnTo>
                  <a:pt x="175" y="788"/>
                </a:lnTo>
                <a:cubicBezTo>
                  <a:pt x="176" y="789"/>
                  <a:pt x="176" y="789"/>
                  <a:pt x="176" y="790"/>
                </a:cubicBezTo>
                <a:cubicBezTo>
                  <a:pt x="176" y="791"/>
                  <a:pt x="176" y="792"/>
                  <a:pt x="176" y="793"/>
                </a:cubicBezTo>
                <a:cubicBezTo>
                  <a:pt x="175" y="794"/>
                  <a:pt x="174" y="795"/>
                  <a:pt x="173" y="797"/>
                </a:cubicBezTo>
                <a:cubicBezTo>
                  <a:pt x="172" y="798"/>
                  <a:pt x="171" y="800"/>
                  <a:pt x="169" y="802"/>
                </a:cubicBezTo>
                <a:cubicBezTo>
                  <a:pt x="167" y="804"/>
                  <a:pt x="165" y="805"/>
                  <a:pt x="164" y="806"/>
                </a:cubicBezTo>
                <a:cubicBezTo>
                  <a:pt x="162" y="807"/>
                  <a:pt x="161" y="808"/>
                  <a:pt x="160" y="809"/>
                </a:cubicBezTo>
                <a:cubicBezTo>
                  <a:pt x="159" y="809"/>
                  <a:pt x="158" y="809"/>
                  <a:pt x="157" y="809"/>
                </a:cubicBezTo>
                <a:cubicBezTo>
                  <a:pt x="156" y="809"/>
                  <a:pt x="156" y="809"/>
                  <a:pt x="155" y="808"/>
                </a:cubicBezTo>
                <a:lnTo>
                  <a:pt x="124" y="776"/>
                </a:lnTo>
                <a:lnTo>
                  <a:pt x="62" y="838"/>
                </a:lnTo>
                <a:cubicBezTo>
                  <a:pt x="61" y="839"/>
                  <a:pt x="60" y="839"/>
                  <a:pt x="60" y="840"/>
                </a:cubicBezTo>
                <a:cubicBezTo>
                  <a:pt x="59" y="840"/>
                  <a:pt x="58" y="840"/>
                  <a:pt x="57" y="840"/>
                </a:cubicBezTo>
                <a:cubicBezTo>
                  <a:pt x="55" y="840"/>
                  <a:pt x="54" y="840"/>
                  <a:pt x="53" y="839"/>
                </a:cubicBezTo>
                <a:cubicBezTo>
                  <a:pt x="52" y="838"/>
                  <a:pt x="50" y="836"/>
                  <a:pt x="48" y="834"/>
                </a:cubicBezTo>
                <a:cubicBezTo>
                  <a:pt x="47" y="833"/>
                  <a:pt x="45" y="831"/>
                  <a:pt x="44" y="830"/>
                </a:cubicBezTo>
                <a:cubicBezTo>
                  <a:pt x="43" y="829"/>
                  <a:pt x="42" y="828"/>
                  <a:pt x="42" y="827"/>
                </a:cubicBezTo>
                <a:cubicBezTo>
                  <a:pt x="41" y="825"/>
                  <a:pt x="40" y="824"/>
                  <a:pt x="40" y="823"/>
                </a:cubicBezTo>
                <a:cubicBezTo>
                  <a:pt x="39" y="822"/>
                  <a:pt x="39" y="820"/>
                  <a:pt x="38" y="819"/>
                </a:cubicBezTo>
                <a:lnTo>
                  <a:pt x="1" y="674"/>
                </a:lnTo>
                <a:cubicBezTo>
                  <a:pt x="0" y="673"/>
                  <a:pt x="0" y="672"/>
                  <a:pt x="1" y="671"/>
                </a:cubicBezTo>
                <a:cubicBezTo>
                  <a:pt x="1" y="669"/>
                  <a:pt x="1" y="668"/>
                  <a:pt x="2" y="667"/>
                </a:cubicBezTo>
                <a:cubicBezTo>
                  <a:pt x="3" y="665"/>
                  <a:pt x="4" y="663"/>
                  <a:pt x="6" y="662"/>
                </a:cubicBezTo>
                <a:cubicBezTo>
                  <a:pt x="8" y="660"/>
                  <a:pt x="10" y="658"/>
                  <a:pt x="12" y="655"/>
                </a:cubicBezTo>
                <a:cubicBezTo>
                  <a:pt x="15" y="653"/>
                  <a:pt x="17" y="650"/>
                  <a:pt x="19" y="649"/>
                </a:cubicBezTo>
                <a:cubicBezTo>
                  <a:pt x="21" y="647"/>
                  <a:pt x="23" y="646"/>
                  <a:pt x="25" y="645"/>
                </a:cubicBezTo>
                <a:cubicBezTo>
                  <a:pt x="26" y="644"/>
                  <a:pt x="27" y="643"/>
                  <a:pt x="29" y="643"/>
                </a:cubicBezTo>
                <a:cubicBezTo>
                  <a:pt x="30" y="643"/>
                  <a:pt x="31" y="643"/>
                  <a:pt x="31" y="644"/>
                </a:cubicBezTo>
                <a:lnTo>
                  <a:pt x="127" y="740"/>
                </a:lnTo>
                <a:lnTo>
                  <a:pt x="144" y="723"/>
                </a:lnTo>
                <a:cubicBezTo>
                  <a:pt x="145" y="722"/>
                  <a:pt x="147" y="721"/>
                  <a:pt x="149" y="722"/>
                </a:cubicBezTo>
                <a:cubicBezTo>
                  <a:pt x="151" y="722"/>
                  <a:pt x="154" y="724"/>
                  <a:pt x="157" y="727"/>
                </a:cubicBezTo>
                <a:close/>
                <a:moveTo>
                  <a:pt x="25" y="678"/>
                </a:moveTo>
                <a:lnTo>
                  <a:pt x="25" y="678"/>
                </a:lnTo>
                <a:lnTo>
                  <a:pt x="59" y="808"/>
                </a:lnTo>
                <a:lnTo>
                  <a:pt x="107" y="760"/>
                </a:lnTo>
                <a:lnTo>
                  <a:pt x="25" y="678"/>
                </a:lnTo>
                <a:close/>
                <a:moveTo>
                  <a:pt x="273" y="599"/>
                </a:moveTo>
                <a:cubicBezTo>
                  <a:pt x="279" y="606"/>
                  <a:pt x="285" y="613"/>
                  <a:pt x="289" y="621"/>
                </a:cubicBezTo>
                <a:cubicBezTo>
                  <a:pt x="293" y="629"/>
                  <a:pt x="295" y="638"/>
                  <a:pt x="296" y="647"/>
                </a:cubicBezTo>
                <a:cubicBezTo>
                  <a:pt x="296" y="656"/>
                  <a:pt x="295" y="665"/>
                  <a:pt x="291" y="674"/>
                </a:cubicBezTo>
                <a:cubicBezTo>
                  <a:pt x="287" y="683"/>
                  <a:pt x="281" y="692"/>
                  <a:pt x="273" y="701"/>
                </a:cubicBezTo>
                <a:cubicBezTo>
                  <a:pt x="266" y="707"/>
                  <a:pt x="260" y="712"/>
                  <a:pt x="254" y="715"/>
                </a:cubicBezTo>
                <a:cubicBezTo>
                  <a:pt x="247" y="718"/>
                  <a:pt x="241" y="720"/>
                  <a:pt x="234" y="721"/>
                </a:cubicBezTo>
                <a:cubicBezTo>
                  <a:pt x="228" y="722"/>
                  <a:pt x="222" y="721"/>
                  <a:pt x="215" y="719"/>
                </a:cubicBezTo>
                <a:cubicBezTo>
                  <a:pt x="209" y="717"/>
                  <a:pt x="202" y="715"/>
                  <a:pt x="195" y="711"/>
                </a:cubicBezTo>
                <a:cubicBezTo>
                  <a:pt x="188" y="707"/>
                  <a:pt x="181" y="702"/>
                  <a:pt x="175" y="696"/>
                </a:cubicBezTo>
                <a:cubicBezTo>
                  <a:pt x="168" y="691"/>
                  <a:pt x="160" y="684"/>
                  <a:pt x="153" y="677"/>
                </a:cubicBezTo>
                <a:cubicBezTo>
                  <a:pt x="147" y="670"/>
                  <a:pt x="141" y="664"/>
                  <a:pt x="135" y="656"/>
                </a:cubicBezTo>
                <a:cubicBezTo>
                  <a:pt x="129" y="649"/>
                  <a:pt x="124" y="641"/>
                  <a:pt x="119" y="634"/>
                </a:cubicBezTo>
                <a:cubicBezTo>
                  <a:pt x="115" y="626"/>
                  <a:pt x="112" y="617"/>
                  <a:pt x="109" y="609"/>
                </a:cubicBezTo>
                <a:cubicBezTo>
                  <a:pt x="107" y="601"/>
                  <a:pt x="106" y="592"/>
                  <a:pt x="107" y="584"/>
                </a:cubicBezTo>
                <a:cubicBezTo>
                  <a:pt x="107" y="575"/>
                  <a:pt x="110" y="566"/>
                  <a:pt x="114" y="558"/>
                </a:cubicBezTo>
                <a:cubicBezTo>
                  <a:pt x="118" y="549"/>
                  <a:pt x="124" y="540"/>
                  <a:pt x="133" y="532"/>
                </a:cubicBezTo>
                <a:cubicBezTo>
                  <a:pt x="136" y="529"/>
                  <a:pt x="139" y="526"/>
                  <a:pt x="142" y="523"/>
                </a:cubicBezTo>
                <a:cubicBezTo>
                  <a:pt x="145" y="521"/>
                  <a:pt x="149" y="519"/>
                  <a:pt x="152" y="517"/>
                </a:cubicBezTo>
                <a:cubicBezTo>
                  <a:pt x="155" y="515"/>
                  <a:pt x="157" y="513"/>
                  <a:pt x="160" y="512"/>
                </a:cubicBezTo>
                <a:cubicBezTo>
                  <a:pt x="162" y="511"/>
                  <a:pt x="164" y="511"/>
                  <a:pt x="165" y="511"/>
                </a:cubicBezTo>
                <a:cubicBezTo>
                  <a:pt x="166" y="511"/>
                  <a:pt x="167" y="511"/>
                  <a:pt x="167" y="511"/>
                </a:cubicBezTo>
                <a:cubicBezTo>
                  <a:pt x="168" y="511"/>
                  <a:pt x="169" y="511"/>
                  <a:pt x="170" y="512"/>
                </a:cubicBezTo>
                <a:cubicBezTo>
                  <a:pt x="170" y="512"/>
                  <a:pt x="171" y="513"/>
                  <a:pt x="172" y="514"/>
                </a:cubicBezTo>
                <a:cubicBezTo>
                  <a:pt x="173" y="514"/>
                  <a:pt x="174" y="515"/>
                  <a:pt x="175" y="516"/>
                </a:cubicBezTo>
                <a:cubicBezTo>
                  <a:pt x="176" y="518"/>
                  <a:pt x="177" y="519"/>
                  <a:pt x="178" y="520"/>
                </a:cubicBezTo>
                <a:cubicBezTo>
                  <a:pt x="179" y="521"/>
                  <a:pt x="180" y="522"/>
                  <a:pt x="180" y="523"/>
                </a:cubicBezTo>
                <a:cubicBezTo>
                  <a:pt x="181" y="524"/>
                  <a:pt x="181" y="524"/>
                  <a:pt x="181" y="525"/>
                </a:cubicBezTo>
                <a:cubicBezTo>
                  <a:pt x="181" y="526"/>
                  <a:pt x="180" y="527"/>
                  <a:pt x="180" y="527"/>
                </a:cubicBezTo>
                <a:cubicBezTo>
                  <a:pt x="179" y="528"/>
                  <a:pt x="177" y="529"/>
                  <a:pt x="175" y="530"/>
                </a:cubicBezTo>
                <a:cubicBezTo>
                  <a:pt x="173" y="531"/>
                  <a:pt x="171" y="532"/>
                  <a:pt x="168" y="533"/>
                </a:cubicBezTo>
                <a:cubicBezTo>
                  <a:pt x="165" y="535"/>
                  <a:pt x="162" y="537"/>
                  <a:pt x="159" y="539"/>
                </a:cubicBezTo>
                <a:cubicBezTo>
                  <a:pt x="155" y="542"/>
                  <a:pt x="151" y="545"/>
                  <a:pt x="147" y="549"/>
                </a:cubicBezTo>
                <a:cubicBezTo>
                  <a:pt x="140" y="556"/>
                  <a:pt x="136" y="564"/>
                  <a:pt x="133" y="572"/>
                </a:cubicBezTo>
                <a:cubicBezTo>
                  <a:pt x="131" y="580"/>
                  <a:pt x="131" y="588"/>
                  <a:pt x="132" y="596"/>
                </a:cubicBezTo>
                <a:cubicBezTo>
                  <a:pt x="134" y="605"/>
                  <a:pt x="137" y="613"/>
                  <a:pt x="142" y="621"/>
                </a:cubicBezTo>
                <a:cubicBezTo>
                  <a:pt x="147" y="629"/>
                  <a:pt x="153" y="637"/>
                  <a:pt x="160" y="644"/>
                </a:cubicBezTo>
                <a:cubicBezTo>
                  <a:pt x="161" y="641"/>
                  <a:pt x="162" y="637"/>
                  <a:pt x="163" y="634"/>
                </a:cubicBezTo>
                <a:cubicBezTo>
                  <a:pt x="165" y="630"/>
                  <a:pt x="166" y="626"/>
                  <a:pt x="169" y="622"/>
                </a:cubicBezTo>
                <a:cubicBezTo>
                  <a:pt x="171" y="619"/>
                  <a:pt x="173" y="615"/>
                  <a:pt x="176" y="611"/>
                </a:cubicBezTo>
                <a:cubicBezTo>
                  <a:pt x="178" y="607"/>
                  <a:pt x="182" y="603"/>
                  <a:pt x="186" y="599"/>
                </a:cubicBezTo>
                <a:cubicBezTo>
                  <a:pt x="194" y="591"/>
                  <a:pt x="202" y="585"/>
                  <a:pt x="209" y="582"/>
                </a:cubicBezTo>
                <a:cubicBezTo>
                  <a:pt x="217" y="579"/>
                  <a:pt x="225" y="577"/>
                  <a:pt x="232" y="578"/>
                </a:cubicBezTo>
                <a:cubicBezTo>
                  <a:pt x="239" y="578"/>
                  <a:pt x="246" y="580"/>
                  <a:pt x="253" y="584"/>
                </a:cubicBezTo>
                <a:cubicBezTo>
                  <a:pt x="260" y="588"/>
                  <a:pt x="266" y="593"/>
                  <a:pt x="273" y="599"/>
                </a:cubicBezTo>
                <a:close/>
                <a:moveTo>
                  <a:pt x="254" y="621"/>
                </a:moveTo>
                <a:cubicBezTo>
                  <a:pt x="250" y="617"/>
                  <a:pt x="245" y="613"/>
                  <a:pt x="241" y="610"/>
                </a:cubicBezTo>
                <a:cubicBezTo>
                  <a:pt x="236" y="607"/>
                  <a:pt x="232" y="606"/>
                  <a:pt x="227" y="605"/>
                </a:cubicBezTo>
                <a:cubicBezTo>
                  <a:pt x="222" y="605"/>
                  <a:pt x="218" y="606"/>
                  <a:pt x="213" y="608"/>
                </a:cubicBezTo>
                <a:cubicBezTo>
                  <a:pt x="208" y="610"/>
                  <a:pt x="203" y="613"/>
                  <a:pt x="198" y="619"/>
                </a:cubicBezTo>
                <a:cubicBezTo>
                  <a:pt x="195" y="621"/>
                  <a:pt x="192" y="625"/>
                  <a:pt x="190" y="628"/>
                </a:cubicBezTo>
                <a:cubicBezTo>
                  <a:pt x="188" y="631"/>
                  <a:pt x="185" y="635"/>
                  <a:pt x="184" y="638"/>
                </a:cubicBezTo>
                <a:cubicBezTo>
                  <a:pt x="182" y="642"/>
                  <a:pt x="180" y="645"/>
                  <a:pt x="179" y="649"/>
                </a:cubicBezTo>
                <a:cubicBezTo>
                  <a:pt x="178" y="653"/>
                  <a:pt x="177" y="656"/>
                  <a:pt x="176" y="660"/>
                </a:cubicBezTo>
                <a:cubicBezTo>
                  <a:pt x="186" y="670"/>
                  <a:pt x="195" y="677"/>
                  <a:pt x="203" y="683"/>
                </a:cubicBezTo>
                <a:cubicBezTo>
                  <a:pt x="211" y="688"/>
                  <a:pt x="219" y="692"/>
                  <a:pt x="225" y="693"/>
                </a:cubicBezTo>
                <a:cubicBezTo>
                  <a:pt x="232" y="695"/>
                  <a:pt x="238" y="695"/>
                  <a:pt x="243" y="693"/>
                </a:cubicBezTo>
                <a:cubicBezTo>
                  <a:pt x="248" y="691"/>
                  <a:pt x="253" y="688"/>
                  <a:pt x="258" y="683"/>
                </a:cubicBezTo>
                <a:cubicBezTo>
                  <a:pt x="263" y="678"/>
                  <a:pt x="267" y="673"/>
                  <a:pt x="268" y="667"/>
                </a:cubicBezTo>
                <a:cubicBezTo>
                  <a:pt x="270" y="662"/>
                  <a:pt x="271" y="656"/>
                  <a:pt x="270" y="651"/>
                </a:cubicBezTo>
                <a:cubicBezTo>
                  <a:pt x="269" y="645"/>
                  <a:pt x="267" y="640"/>
                  <a:pt x="265" y="635"/>
                </a:cubicBezTo>
                <a:cubicBezTo>
                  <a:pt x="262" y="630"/>
                  <a:pt x="258" y="625"/>
                  <a:pt x="254" y="621"/>
                </a:cubicBezTo>
                <a:close/>
                <a:moveTo>
                  <a:pt x="433" y="518"/>
                </a:moveTo>
                <a:cubicBezTo>
                  <a:pt x="435" y="520"/>
                  <a:pt x="436" y="521"/>
                  <a:pt x="437" y="522"/>
                </a:cubicBezTo>
                <a:cubicBezTo>
                  <a:pt x="438" y="524"/>
                  <a:pt x="438" y="525"/>
                  <a:pt x="439" y="526"/>
                </a:cubicBezTo>
                <a:cubicBezTo>
                  <a:pt x="439" y="527"/>
                  <a:pt x="439" y="528"/>
                  <a:pt x="439" y="529"/>
                </a:cubicBezTo>
                <a:cubicBezTo>
                  <a:pt x="439" y="530"/>
                  <a:pt x="438" y="531"/>
                  <a:pt x="437" y="531"/>
                </a:cubicBezTo>
                <a:lnTo>
                  <a:pt x="355" y="614"/>
                </a:lnTo>
                <a:cubicBezTo>
                  <a:pt x="353" y="615"/>
                  <a:pt x="352" y="616"/>
                  <a:pt x="351" y="617"/>
                </a:cubicBezTo>
                <a:cubicBezTo>
                  <a:pt x="350" y="617"/>
                  <a:pt x="349" y="618"/>
                  <a:pt x="348" y="618"/>
                </a:cubicBezTo>
                <a:cubicBezTo>
                  <a:pt x="347" y="618"/>
                  <a:pt x="345" y="617"/>
                  <a:pt x="344" y="616"/>
                </a:cubicBezTo>
                <a:cubicBezTo>
                  <a:pt x="342" y="615"/>
                  <a:pt x="341" y="614"/>
                  <a:pt x="339" y="612"/>
                </a:cubicBezTo>
                <a:cubicBezTo>
                  <a:pt x="338" y="611"/>
                  <a:pt x="336" y="609"/>
                  <a:pt x="335" y="608"/>
                </a:cubicBezTo>
                <a:cubicBezTo>
                  <a:pt x="334" y="607"/>
                  <a:pt x="334" y="606"/>
                  <a:pt x="333" y="604"/>
                </a:cubicBezTo>
                <a:cubicBezTo>
                  <a:pt x="333" y="603"/>
                  <a:pt x="332" y="602"/>
                  <a:pt x="332" y="600"/>
                </a:cubicBezTo>
                <a:cubicBezTo>
                  <a:pt x="332" y="599"/>
                  <a:pt x="331" y="597"/>
                  <a:pt x="331" y="595"/>
                </a:cubicBezTo>
                <a:lnTo>
                  <a:pt x="331" y="534"/>
                </a:lnTo>
                <a:cubicBezTo>
                  <a:pt x="330" y="520"/>
                  <a:pt x="330" y="508"/>
                  <a:pt x="328" y="498"/>
                </a:cubicBezTo>
                <a:cubicBezTo>
                  <a:pt x="327" y="488"/>
                  <a:pt x="325" y="480"/>
                  <a:pt x="322" y="473"/>
                </a:cubicBezTo>
                <a:cubicBezTo>
                  <a:pt x="320" y="466"/>
                  <a:pt x="317" y="460"/>
                  <a:pt x="314" y="456"/>
                </a:cubicBezTo>
                <a:cubicBezTo>
                  <a:pt x="311" y="451"/>
                  <a:pt x="308" y="448"/>
                  <a:pt x="305" y="444"/>
                </a:cubicBezTo>
                <a:cubicBezTo>
                  <a:pt x="301" y="441"/>
                  <a:pt x="297" y="438"/>
                  <a:pt x="293" y="436"/>
                </a:cubicBezTo>
                <a:cubicBezTo>
                  <a:pt x="289" y="435"/>
                  <a:pt x="285" y="434"/>
                  <a:pt x="281" y="433"/>
                </a:cubicBezTo>
                <a:cubicBezTo>
                  <a:pt x="276" y="433"/>
                  <a:pt x="272" y="434"/>
                  <a:pt x="267" y="436"/>
                </a:cubicBezTo>
                <a:cubicBezTo>
                  <a:pt x="263" y="438"/>
                  <a:pt x="259" y="441"/>
                  <a:pt x="254" y="445"/>
                </a:cubicBezTo>
                <a:cubicBezTo>
                  <a:pt x="250" y="450"/>
                  <a:pt x="246" y="455"/>
                  <a:pt x="243" y="460"/>
                </a:cubicBezTo>
                <a:cubicBezTo>
                  <a:pt x="241" y="465"/>
                  <a:pt x="239" y="470"/>
                  <a:pt x="237" y="475"/>
                </a:cubicBezTo>
                <a:cubicBezTo>
                  <a:pt x="236" y="479"/>
                  <a:pt x="235" y="483"/>
                  <a:pt x="234" y="486"/>
                </a:cubicBezTo>
                <a:cubicBezTo>
                  <a:pt x="234" y="490"/>
                  <a:pt x="233" y="492"/>
                  <a:pt x="232" y="493"/>
                </a:cubicBezTo>
                <a:cubicBezTo>
                  <a:pt x="231" y="493"/>
                  <a:pt x="231" y="494"/>
                  <a:pt x="230" y="494"/>
                </a:cubicBezTo>
                <a:cubicBezTo>
                  <a:pt x="229" y="494"/>
                  <a:pt x="228" y="494"/>
                  <a:pt x="227" y="493"/>
                </a:cubicBezTo>
                <a:cubicBezTo>
                  <a:pt x="226" y="493"/>
                  <a:pt x="225" y="492"/>
                  <a:pt x="224" y="491"/>
                </a:cubicBezTo>
                <a:cubicBezTo>
                  <a:pt x="223" y="490"/>
                  <a:pt x="221" y="489"/>
                  <a:pt x="220" y="487"/>
                </a:cubicBezTo>
                <a:cubicBezTo>
                  <a:pt x="218" y="486"/>
                  <a:pt x="217" y="485"/>
                  <a:pt x="217" y="484"/>
                </a:cubicBezTo>
                <a:cubicBezTo>
                  <a:pt x="216" y="483"/>
                  <a:pt x="215" y="482"/>
                  <a:pt x="215" y="481"/>
                </a:cubicBezTo>
                <a:cubicBezTo>
                  <a:pt x="214" y="481"/>
                  <a:pt x="214" y="480"/>
                  <a:pt x="214" y="479"/>
                </a:cubicBezTo>
                <a:cubicBezTo>
                  <a:pt x="214" y="478"/>
                  <a:pt x="214" y="477"/>
                  <a:pt x="214" y="475"/>
                </a:cubicBezTo>
                <a:cubicBezTo>
                  <a:pt x="214" y="473"/>
                  <a:pt x="214" y="471"/>
                  <a:pt x="215" y="467"/>
                </a:cubicBezTo>
                <a:cubicBezTo>
                  <a:pt x="216" y="463"/>
                  <a:pt x="218" y="459"/>
                  <a:pt x="220" y="454"/>
                </a:cubicBezTo>
                <a:cubicBezTo>
                  <a:pt x="222" y="449"/>
                  <a:pt x="224" y="444"/>
                  <a:pt x="228" y="439"/>
                </a:cubicBezTo>
                <a:cubicBezTo>
                  <a:pt x="231" y="434"/>
                  <a:pt x="235" y="430"/>
                  <a:pt x="239" y="425"/>
                </a:cubicBezTo>
                <a:cubicBezTo>
                  <a:pt x="247" y="418"/>
                  <a:pt x="254" y="412"/>
                  <a:pt x="261" y="409"/>
                </a:cubicBezTo>
                <a:cubicBezTo>
                  <a:pt x="269" y="406"/>
                  <a:pt x="276" y="404"/>
                  <a:pt x="283" y="404"/>
                </a:cubicBezTo>
                <a:cubicBezTo>
                  <a:pt x="291" y="404"/>
                  <a:pt x="297" y="405"/>
                  <a:pt x="304" y="408"/>
                </a:cubicBezTo>
                <a:cubicBezTo>
                  <a:pt x="310" y="411"/>
                  <a:pt x="316" y="415"/>
                  <a:pt x="322" y="421"/>
                </a:cubicBezTo>
                <a:cubicBezTo>
                  <a:pt x="326" y="425"/>
                  <a:pt x="331" y="431"/>
                  <a:pt x="335" y="436"/>
                </a:cubicBezTo>
                <a:cubicBezTo>
                  <a:pt x="339" y="442"/>
                  <a:pt x="342" y="449"/>
                  <a:pt x="345" y="457"/>
                </a:cubicBezTo>
                <a:cubicBezTo>
                  <a:pt x="348" y="465"/>
                  <a:pt x="350" y="475"/>
                  <a:pt x="351" y="487"/>
                </a:cubicBezTo>
                <a:cubicBezTo>
                  <a:pt x="353" y="499"/>
                  <a:pt x="354" y="514"/>
                  <a:pt x="354" y="531"/>
                </a:cubicBezTo>
                <a:lnTo>
                  <a:pt x="355" y="580"/>
                </a:lnTo>
                <a:lnTo>
                  <a:pt x="420" y="515"/>
                </a:lnTo>
                <a:cubicBezTo>
                  <a:pt x="421" y="514"/>
                  <a:pt x="422" y="514"/>
                  <a:pt x="423" y="513"/>
                </a:cubicBezTo>
                <a:cubicBezTo>
                  <a:pt x="424" y="513"/>
                  <a:pt x="425" y="513"/>
                  <a:pt x="426" y="513"/>
                </a:cubicBezTo>
                <a:cubicBezTo>
                  <a:pt x="427" y="514"/>
                  <a:pt x="428" y="514"/>
                  <a:pt x="429" y="515"/>
                </a:cubicBezTo>
                <a:cubicBezTo>
                  <a:pt x="431" y="516"/>
                  <a:pt x="432" y="517"/>
                  <a:pt x="433" y="518"/>
                </a:cubicBezTo>
                <a:close/>
                <a:moveTo>
                  <a:pt x="489" y="455"/>
                </a:moveTo>
                <a:cubicBezTo>
                  <a:pt x="494" y="460"/>
                  <a:pt x="497" y="465"/>
                  <a:pt x="497" y="468"/>
                </a:cubicBezTo>
                <a:cubicBezTo>
                  <a:pt x="497" y="472"/>
                  <a:pt x="495" y="476"/>
                  <a:pt x="490" y="481"/>
                </a:cubicBezTo>
                <a:cubicBezTo>
                  <a:pt x="485" y="486"/>
                  <a:pt x="481" y="488"/>
                  <a:pt x="478" y="488"/>
                </a:cubicBezTo>
                <a:cubicBezTo>
                  <a:pt x="474" y="488"/>
                  <a:pt x="470" y="485"/>
                  <a:pt x="464" y="480"/>
                </a:cubicBezTo>
                <a:cubicBezTo>
                  <a:pt x="459" y="474"/>
                  <a:pt x="456" y="470"/>
                  <a:pt x="456" y="466"/>
                </a:cubicBezTo>
                <a:cubicBezTo>
                  <a:pt x="456" y="463"/>
                  <a:pt x="459" y="458"/>
                  <a:pt x="463" y="454"/>
                </a:cubicBezTo>
                <a:cubicBezTo>
                  <a:pt x="468" y="449"/>
                  <a:pt x="472" y="447"/>
                  <a:pt x="476" y="447"/>
                </a:cubicBezTo>
                <a:cubicBezTo>
                  <a:pt x="479" y="447"/>
                  <a:pt x="484" y="449"/>
                  <a:pt x="489" y="455"/>
                </a:cubicBezTo>
                <a:close/>
                <a:moveTo>
                  <a:pt x="550" y="413"/>
                </a:moveTo>
                <a:cubicBezTo>
                  <a:pt x="550" y="414"/>
                  <a:pt x="551" y="415"/>
                  <a:pt x="551" y="415"/>
                </a:cubicBezTo>
                <a:cubicBezTo>
                  <a:pt x="551" y="416"/>
                  <a:pt x="551" y="417"/>
                  <a:pt x="550" y="418"/>
                </a:cubicBezTo>
                <a:cubicBezTo>
                  <a:pt x="550" y="419"/>
                  <a:pt x="549" y="420"/>
                  <a:pt x="548" y="422"/>
                </a:cubicBezTo>
                <a:cubicBezTo>
                  <a:pt x="547" y="423"/>
                  <a:pt x="546" y="425"/>
                  <a:pt x="544" y="427"/>
                </a:cubicBezTo>
                <a:cubicBezTo>
                  <a:pt x="542" y="429"/>
                  <a:pt x="540" y="430"/>
                  <a:pt x="539" y="431"/>
                </a:cubicBezTo>
                <a:cubicBezTo>
                  <a:pt x="537" y="432"/>
                  <a:pt x="536" y="433"/>
                  <a:pt x="535" y="433"/>
                </a:cubicBezTo>
                <a:cubicBezTo>
                  <a:pt x="534" y="434"/>
                  <a:pt x="533" y="434"/>
                  <a:pt x="533" y="434"/>
                </a:cubicBezTo>
                <a:cubicBezTo>
                  <a:pt x="532" y="434"/>
                  <a:pt x="531" y="433"/>
                  <a:pt x="531" y="433"/>
                </a:cubicBezTo>
                <a:lnTo>
                  <a:pt x="376" y="278"/>
                </a:lnTo>
                <a:cubicBezTo>
                  <a:pt x="375" y="277"/>
                  <a:pt x="375" y="276"/>
                  <a:pt x="374" y="276"/>
                </a:cubicBezTo>
                <a:cubicBezTo>
                  <a:pt x="374" y="275"/>
                  <a:pt x="374" y="274"/>
                  <a:pt x="375" y="273"/>
                </a:cubicBezTo>
                <a:cubicBezTo>
                  <a:pt x="375" y="272"/>
                  <a:pt x="376" y="271"/>
                  <a:pt x="377" y="269"/>
                </a:cubicBezTo>
                <a:cubicBezTo>
                  <a:pt x="378" y="268"/>
                  <a:pt x="380" y="266"/>
                  <a:pt x="381" y="264"/>
                </a:cubicBezTo>
                <a:cubicBezTo>
                  <a:pt x="383" y="262"/>
                  <a:pt x="385" y="261"/>
                  <a:pt x="386" y="260"/>
                </a:cubicBezTo>
                <a:cubicBezTo>
                  <a:pt x="388" y="259"/>
                  <a:pt x="389" y="258"/>
                  <a:pt x="390" y="258"/>
                </a:cubicBezTo>
                <a:cubicBezTo>
                  <a:pt x="391" y="257"/>
                  <a:pt x="392" y="257"/>
                  <a:pt x="393" y="257"/>
                </a:cubicBezTo>
                <a:cubicBezTo>
                  <a:pt x="393" y="257"/>
                  <a:pt x="394" y="258"/>
                  <a:pt x="395" y="258"/>
                </a:cubicBezTo>
                <a:lnTo>
                  <a:pt x="550" y="413"/>
                </a:lnTo>
                <a:close/>
                <a:moveTo>
                  <a:pt x="606" y="357"/>
                </a:moveTo>
                <a:cubicBezTo>
                  <a:pt x="607" y="357"/>
                  <a:pt x="607" y="358"/>
                  <a:pt x="607" y="359"/>
                </a:cubicBezTo>
                <a:cubicBezTo>
                  <a:pt x="607" y="360"/>
                  <a:pt x="607" y="360"/>
                  <a:pt x="607" y="362"/>
                </a:cubicBezTo>
                <a:cubicBezTo>
                  <a:pt x="607" y="363"/>
                  <a:pt x="606" y="364"/>
                  <a:pt x="605" y="365"/>
                </a:cubicBezTo>
                <a:cubicBezTo>
                  <a:pt x="604" y="366"/>
                  <a:pt x="602" y="368"/>
                  <a:pt x="600" y="370"/>
                </a:cubicBezTo>
                <a:cubicBezTo>
                  <a:pt x="598" y="372"/>
                  <a:pt x="597" y="373"/>
                  <a:pt x="595" y="374"/>
                </a:cubicBezTo>
                <a:cubicBezTo>
                  <a:pt x="594" y="376"/>
                  <a:pt x="593" y="376"/>
                  <a:pt x="592" y="377"/>
                </a:cubicBezTo>
                <a:cubicBezTo>
                  <a:pt x="591" y="377"/>
                  <a:pt x="590" y="377"/>
                  <a:pt x="589" y="377"/>
                </a:cubicBezTo>
                <a:cubicBezTo>
                  <a:pt x="588" y="377"/>
                  <a:pt x="588" y="377"/>
                  <a:pt x="587" y="376"/>
                </a:cubicBezTo>
                <a:lnTo>
                  <a:pt x="483" y="272"/>
                </a:lnTo>
                <a:cubicBezTo>
                  <a:pt x="482" y="271"/>
                  <a:pt x="482" y="270"/>
                  <a:pt x="482" y="270"/>
                </a:cubicBezTo>
                <a:cubicBezTo>
                  <a:pt x="481" y="269"/>
                  <a:pt x="482" y="268"/>
                  <a:pt x="482" y="267"/>
                </a:cubicBezTo>
                <a:cubicBezTo>
                  <a:pt x="482" y="266"/>
                  <a:pt x="483" y="265"/>
                  <a:pt x="484" y="263"/>
                </a:cubicBezTo>
                <a:cubicBezTo>
                  <a:pt x="485" y="262"/>
                  <a:pt x="487" y="260"/>
                  <a:pt x="489" y="258"/>
                </a:cubicBezTo>
                <a:cubicBezTo>
                  <a:pt x="491" y="257"/>
                  <a:pt x="492" y="255"/>
                  <a:pt x="494" y="254"/>
                </a:cubicBezTo>
                <a:cubicBezTo>
                  <a:pt x="495" y="253"/>
                  <a:pt x="496" y="252"/>
                  <a:pt x="497" y="252"/>
                </a:cubicBezTo>
                <a:cubicBezTo>
                  <a:pt x="498" y="251"/>
                  <a:pt x="499" y="251"/>
                  <a:pt x="500" y="251"/>
                </a:cubicBezTo>
                <a:cubicBezTo>
                  <a:pt x="501" y="252"/>
                  <a:pt x="501" y="252"/>
                  <a:pt x="502" y="252"/>
                </a:cubicBezTo>
                <a:lnTo>
                  <a:pt x="606" y="357"/>
                </a:lnTo>
                <a:close/>
                <a:moveTo>
                  <a:pt x="469" y="215"/>
                </a:moveTo>
                <a:cubicBezTo>
                  <a:pt x="473" y="219"/>
                  <a:pt x="475" y="223"/>
                  <a:pt x="475" y="227"/>
                </a:cubicBezTo>
                <a:cubicBezTo>
                  <a:pt x="475" y="230"/>
                  <a:pt x="473" y="234"/>
                  <a:pt x="468" y="239"/>
                </a:cubicBezTo>
                <a:cubicBezTo>
                  <a:pt x="464" y="243"/>
                  <a:pt x="460" y="245"/>
                  <a:pt x="457" y="245"/>
                </a:cubicBezTo>
                <a:cubicBezTo>
                  <a:pt x="454" y="245"/>
                  <a:pt x="450" y="243"/>
                  <a:pt x="445" y="239"/>
                </a:cubicBezTo>
                <a:cubicBezTo>
                  <a:pt x="441" y="234"/>
                  <a:pt x="439" y="230"/>
                  <a:pt x="439" y="227"/>
                </a:cubicBezTo>
                <a:cubicBezTo>
                  <a:pt x="439" y="224"/>
                  <a:pt x="441" y="220"/>
                  <a:pt x="446" y="215"/>
                </a:cubicBezTo>
                <a:cubicBezTo>
                  <a:pt x="450" y="211"/>
                  <a:pt x="454" y="209"/>
                  <a:pt x="457" y="208"/>
                </a:cubicBezTo>
                <a:cubicBezTo>
                  <a:pt x="461" y="208"/>
                  <a:pt x="464" y="211"/>
                  <a:pt x="469" y="215"/>
                </a:cubicBezTo>
                <a:close/>
                <a:moveTo>
                  <a:pt x="686" y="170"/>
                </a:moveTo>
                <a:cubicBezTo>
                  <a:pt x="695" y="179"/>
                  <a:pt x="702" y="188"/>
                  <a:pt x="708" y="197"/>
                </a:cubicBezTo>
                <a:cubicBezTo>
                  <a:pt x="713" y="206"/>
                  <a:pt x="716" y="215"/>
                  <a:pt x="717" y="224"/>
                </a:cubicBezTo>
                <a:cubicBezTo>
                  <a:pt x="719" y="233"/>
                  <a:pt x="718" y="242"/>
                  <a:pt x="715" y="250"/>
                </a:cubicBezTo>
                <a:cubicBezTo>
                  <a:pt x="712" y="258"/>
                  <a:pt x="707" y="266"/>
                  <a:pt x="700" y="273"/>
                </a:cubicBezTo>
                <a:cubicBezTo>
                  <a:pt x="697" y="277"/>
                  <a:pt x="693" y="279"/>
                  <a:pt x="690" y="282"/>
                </a:cubicBezTo>
                <a:cubicBezTo>
                  <a:pt x="686" y="284"/>
                  <a:pt x="682" y="285"/>
                  <a:pt x="678" y="287"/>
                </a:cubicBezTo>
                <a:cubicBezTo>
                  <a:pt x="674" y="288"/>
                  <a:pt x="670" y="289"/>
                  <a:pt x="665" y="289"/>
                </a:cubicBezTo>
                <a:cubicBezTo>
                  <a:pt x="660" y="290"/>
                  <a:pt x="654" y="290"/>
                  <a:pt x="648" y="290"/>
                </a:cubicBezTo>
                <a:lnTo>
                  <a:pt x="661" y="302"/>
                </a:lnTo>
                <a:cubicBezTo>
                  <a:pt x="661" y="303"/>
                  <a:pt x="662" y="304"/>
                  <a:pt x="662" y="305"/>
                </a:cubicBezTo>
                <a:cubicBezTo>
                  <a:pt x="662" y="305"/>
                  <a:pt x="662" y="306"/>
                  <a:pt x="661" y="307"/>
                </a:cubicBezTo>
                <a:cubicBezTo>
                  <a:pt x="661" y="308"/>
                  <a:pt x="660" y="309"/>
                  <a:pt x="659" y="310"/>
                </a:cubicBezTo>
                <a:cubicBezTo>
                  <a:pt x="659" y="312"/>
                  <a:pt x="657" y="313"/>
                  <a:pt x="656" y="315"/>
                </a:cubicBezTo>
                <a:cubicBezTo>
                  <a:pt x="654" y="316"/>
                  <a:pt x="653" y="317"/>
                  <a:pt x="651" y="318"/>
                </a:cubicBezTo>
                <a:cubicBezTo>
                  <a:pt x="650" y="319"/>
                  <a:pt x="649" y="320"/>
                  <a:pt x="648" y="320"/>
                </a:cubicBezTo>
                <a:cubicBezTo>
                  <a:pt x="647" y="321"/>
                  <a:pt x="646" y="321"/>
                  <a:pt x="646" y="321"/>
                </a:cubicBezTo>
                <a:cubicBezTo>
                  <a:pt x="645" y="320"/>
                  <a:pt x="644" y="320"/>
                  <a:pt x="644" y="319"/>
                </a:cubicBezTo>
                <a:lnTo>
                  <a:pt x="489" y="164"/>
                </a:lnTo>
                <a:cubicBezTo>
                  <a:pt x="488" y="164"/>
                  <a:pt x="488" y="163"/>
                  <a:pt x="487" y="162"/>
                </a:cubicBezTo>
                <a:cubicBezTo>
                  <a:pt x="487" y="162"/>
                  <a:pt x="487" y="161"/>
                  <a:pt x="488" y="160"/>
                </a:cubicBezTo>
                <a:cubicBezTo>
                  <a:pt x="488" y="159"/>
                  <a:pt x="489" y="157"/>
                  <a:pt x="490" y="156"/>
                </a:cubicBezTo>
                <a:cubicBezTo>
                  <a:pt x="491" y="155"/>
                  <a:pt x="493" y="153"/>
                  <a:pt x="495" y="151"/>
                </a:cubicBezTo>
                <a:cubicBezTo>
                  <a:pt x="496" y="149"/>
                  <a:pt x="498" y="148"/>
                  <a:pt x="500" y="147"/>
                </a:cubicBezTo>
                <a:cubicBezTo>
                  <a:pt x="501" y="146"/>
                  <a:pt x="502" y="145"/>
                  <a:pt x="503" y="144"/>
                </a:cubicBezTo>
                <a:cubicBezTo>
                  <a:pt x="504" y="144"/>
                  <a:pt x="505" y="144"/>
                  <a:pt x="506" y="144"/>
                </a:cubicBezTo>
                <a:cubicBezTo>
                  <a:pt x="507" y="144"/>
                  <a:pt x="507" y="145"/>
                  <a:pt x="508" y="145"/>
                </a:cubicBezTo>
                <a:lnTo>
                  <a:pt x="570" y="208"/>
                </a:lnTo>
                <a:cubicBezTo>
                  <a:pt x="570" y="202"/>
                  <a:pt x="571" y="196"/>
                  <a:pt x="571" y="191"/>
                </a:cubicBezTo>
                <a:cubicBezTo>
                  <a:pt x="572" y="186"/>
                  <a:pt x="573" y="181"/>
                  <a:pt x="575" y="177"/>
                </a:cubicBezTo>
                <a:cubicBezTo>
                  <a:pt x="576" y="173"/>
                  <a:pt x="578" y="169"/>
                  <a:pt x="580" y="166"/>
                </a:cubicBezTo>
                <a:cubicBezTo>
                  <a:pt x="582" y="162"/>
                  <a:pt x="585" y="159"/>
                  <a:pt x="588" y="156"/>
                </a:cubicBezTo>
                <a:cubicBezTo>
                  <a:pt x="595" y="148"/>
                  <a:pt x="603" y="143"/>
                  <a:pt x="612" y="141"/>
                </a:cubicBezTo>
                <a:cubicBezTo>
                  <a:pt x="620" y="139"/>
                  <a:pt x="629" y="138"/>
                  <a:pt x="637" y="140"/>
                </a:cubicBezTo>
                <a:cubicBezTo>
                  <a:pt x="646" y="142"/>
                  <a:pt x="654" y="145"/>
                  <a:pt x="662" y="151"/>
                </a:cubicBezTo>
                <a:cubicBezTo>
                  <a:pt x="671" y="156"/>
                  <a:pt x="679" y="162"/>
                  <a:pt x="686" y="170"/>
                </a:cubicBezTo>
                <a:close/>
                <a:moveTo>
                  <a:pt x="669" y="192"/>
                </a:moveTo>
                <a:cubicBezTo>
                  <a:pt x="663" y="186"/>
                  <a:pt x="658" y="182"/>
                  <a:pt x="652" y="178"/>
                </a:cubicBezTo>
                <a:cubicBezTo>
                  <a:pt x="646" y="173"/>
                  <a:pt x="640" y="170"/>
                  <a:pt x="634" y="168"/>
                </a:cubicBezTo>
                <a:cubicBezTo>
                  <a:pt x="628" y="167"/>
                  <a:pt x="622" y="166"/>
                  <a:pt x="617" y="167"/>
                </a:cubicBezTo>
                <a:cubicBezTo>
                  <a:pt x="611" y="168"/>
                  <a:pt x="606" y="171"/>
                  <a:pt x="601" y="176"/>
                </a:cubicBezTo>
                <a:cubicBezTo>
                  <a:pt x="598" y="179"/>
                  <a:pt x="596" y="181"/>
                  <a:pt x="594" y="184"/>
                </a:cubicBezTo>
                <a:cubicBezTo>
                  <a:pt x="593" y="188"/>
                  <a:pt x="591" y="191"/>
                  <a:pt x="591" y="195"/>
                </a:cubicBezTo>
                <a:cubicBezTo>
                  <a:pt x="590" y="199"/>
                  <a:pt x="589" y="204"/>
                  <a:pt x="589" y="209"/>
                </a:cubicBezTo>
                <a:cubicBezTo>
                  <a:pt x="589" y="215"/>
                  <a:pt x="589" y="221"/>
                  <a:pt x="590" y="228"/>
                </a:cubicBezTo>
                <a:lnTo>
                  <a:pt x="632" y="269"/>
                </a:lnTo>
                <a:cubicBezTo>
                  <a:pt x="643" y="270"/>
                  <a:pt x="653" y="270"/>
                  <a:pt x="662" y="269"/>
                </a:cubicBezTo>
                <a:cubicBezTo>
                  <a:pt x="670" y="267"/>
                  <a:pt x="676" y="264"/>
                  <a:pt x="682" y="259"/>
                </a:cubicBezTo>
                <a:cubicBezTo>
                  <a:pt x="687" y="254"/>
                  <a:pt x="689" y="249"/>
                  <a:pt x="691" y="243"/>
                </a:cubicBezTo>
                <a:cubicBezTo>
                  <a:pt x="692" y="237"/>
                  <a:pt x="691" y="231"/>
                  <a:pt x="690" y="225"/>
                </a:cubicBezTo>
                <a:cubicBezTo>
                  <a:pt x="688" y="219"/>
                  <a:pt x="685" y="213"/>
                  <a:pt x="682" y="208"/>
                </a:cubicBezTo>
                <a:cubicBezTo>
                  <a:pt x="678" y="202"/>
                  <a:pt x="673" y="197"/>
                  <a:pt x="669" y="192"/>
                </a:cubicBezTo>
                <a:close/>
                <a:moveTo>
                  <a:pt x="899" y="147"/>
                </a:moveTo>
                <a:cubicBezTo>
                  <a:pt x="900" y="148"/>
                  <a:pt x="900" y="148"/>
                  <a:pt x="900" y="149"/>
                </a:cubicBezTo>
                <a:cubicBezTo>
                  <a:pt x="900" y="150"/>
                  <a:pt x="900" y="151"/>
                  <a:pt x="900" y="152"/>
                </a:cubicBezTo>
                <a:cubicBezTo>
                  <a:pt x="899" y="153"/>
                  <a:pt x="899" y="154"/>
                  <a:pt x="898" y="155"/>
                </a:cubicBezTo>
                <a:cubicBezTo>
                  <a:pt x="896" y="157"/>
                  <a:pt x="895" y="158"/>
                  <a:pt x="893" y="160"/>
                </a:cubicBezTo>
                <a:cubicBezTo>
                  <a:pt x="891" y="162"/>
                  <a:pt x="890" y="164"/>
                  <a:pt x="888" y="165"/>
                </a:cubicBezTo>
                <a:cubicBezTo>
                  <a:pt x="887" y="166"/>
                  <a:pt x="886" y="167"/>
                  <a:pt x="885" y="167"/>
                </a:cubicBezTo>
                <a:cubicBezTo>
                  <a:pt x="883" y="167"/>
                  <a:pt x="883" y="168"/>
                  <a:pt x="882" y="167"/>
                </a:cubicBezTo>
                <a:cubicBezTo>
                  <a:pt x="881" y="167"/>
                  <a:pt x="880" y="167"/>
                  <a:pt x="880" y="166"/>
                </a:cubicBezTo>
                <a:lnTo>
                  <a:pt x="826" y="113"/>
                </a:lnTo>
                <a:cubicBezTo>
                  <a:pt x="826" y="119"/>
                  <a:pt x="826" y="125"/>
                  <a:pt x="825" y="130"/>
                </a:cubicBezTo>
                <a:cubicBezTo>
                  <a:pt x="825" y="135"/>
                  <a:pt x="824" y="140"/>
                  <a:pt x="822" y="144"/>
                </a:cubicBezTo>
                <a:cubicBezTo>
                  <a:pt x="821" y="148"/>
                  <a:pt x="819" y="152"/>
                  <a:pt x="817" y="155"/>
                </a:cubicBezTo>
                <a:cubicBezTo>
                  <a:pt x="814" y="158"/>
                  <a:pt x="812" y="162"/>
                  <a:pt x="809" y="165"/>
                </a:cubicBezTo>
                <a:cubicBezTo>
                  <a:pt x="801" y="172"/>
                  <a:pt x="793" y="177"/>
                  <a:pt x="785" y="179"/>
                </a:cubicBezTo>
                <a:cubicBezTo>
                  <a:pt x="777" y="182"/>
                  <a:pt x="768" y="182"/>
                  <a:pt x="760" y="180"/>
                </a:cubicBezTo>
                <a:cubicBezTo>
                  <a:pt x="751" y="179"/>
                  <a:pt x="743" y="175"/>
                  <a:pt x="735" y="170"/>
                </a:cubicBezTo>
                <a:cubicBezTo>
                  <a:pt x="726" y="165"/>
                  <a:pt x="718" y="158"/>
                  <a:pt x="711" y="151"/>
                </a:cubicBezTo>
                <a:cubicBezTo>
                  <a:pt x="702" y="142"/>
                  <a:pt x="695" y="133"/>
                  <a:pt x="689" y="123"/>
                </a:cubicBezTo>
                <a:cubicBezTo>
                  <a:pt x="684" y="114"/>
                  <a:pt x="681" y="105"/>
                  <a:pt x="679" y="96"/>
                </a:cubicBezTo>
                <a:cubicBezTo>
                  <a:pt x="678" y="87"/>
                  <a:pt x="679" y="79"/>
                  <a:pt x="682" y="70"/>
                </a:cubicBezTo>
                <a:cubicBezTo>
                  <a:pt x="685" y="62"/>
                  <a:pt x="690" y="54"/>
                  <a:pt x="697" y="47"/>
                </a:cubicBezTo>
                <a:cubicBezTo>
                  <a:pt x="700" y="44"/>
                  <a:pt x="703" y="41"/>
                  <a:pt x="707" y="39"/>
                </a:cubicBezTo>
                <a:cubicBezTo>
                  <a:pt x="710" y="37"/>
                  <a:pt x="714" y="35"/>
                  <a:pt x="718" y="34"/>
                </a:cubicBezTo>
                <a:cubicBezTo>
                  <a:pt x="722" y="33"/>
                  <a:pt x="727" y="32"/>
                  <a:pt x="732" y="32"/>
                </a:cubicBezTo>
                <a:cubicBezTo>
                  <a:pt x="737" y="31"/>
                  <a:pt x="742" y="31"/>
                  <a:pt x="749" y="31"/>
                </a:cubicBezTo>
                <a:lnTo>
                  <a:pt x="736" y="18"/>
                </a:lnTo>
                <a:cubicBezTo>
                  <a:pt x="735" y="17"/>
                  <a:pt x="735" y="17"/>
                  <a:pt x="735" y="16"/>
                </a:cubicBezTo>
                <a:cubicBezTo>
                  <a:pt x="735" y="15"/>
                  <a:pt x="735" y="14"/>
                  <a:pt x="735" y="13"/>
                </a:cubicBezTo>
                <a:cubicBezTo>
                  <a:pt x="736" y="12"/>
                  <a:pt x="736" y="11"/>
                  <a:pt x="737" y="10"/>
                </a:cubicBezTo>
                <a:cubicBezTo>
                  <a:pt x="738" y="9"/>
                  <a:pt x="740" y="8"/>
                  <a:pt x="741" y="6"/>
                </a:cubicBezTo>
                <a:cubicBezTo>
                  <a:pt x="743" y="4"/>
                  <a:pt x="744" y="3"/>
                  <a:pt x="745" y="2"/>
                </a:cubicBezTo>
                <a:cubicBezTo>
                  <a:pt x="747" y="1"/>
                  <a:pt x="748" y="0"/>
                  <a:pt x="749" y="0"/>
                </a:cubicBezTo>
                <a:cubicBezTo>
                  <a:pt x="750" y="0"/>
                  <a:pt x="750" y="0"/>
                  <a:pt x="751" y="0"/>
                </a:cubicBezTo>
                <a:cubicBezTo>
                  <a:pt x="752" y="0"/>
                  <a:pt x="752" y="0"/>
                  <a:pt x="753" y="1"/>
                </a:cubicBezTo>
                <a:lnTo>
                  <a:pt x="899" y="147"/>
                </a:lnTo>
                <a:close/>
                <a:moveTo>
                  <a:pt x="765" y="51"/>
                </a:moveTo>
                <a:cubicBezTo>
                  <a:pt x="753" y="50"/>
                  <a:pt x="743" y="50"/>
                  <a:pt x="735" y="52"/>
                </a:cubicBezTo>
                <a:cubicBezTo>
                  <a:pt x="727" y="53"/>
                  <a:pt x="720" y="57"/>
                  <a:pt x="715" y="62"/>
                </a:cubicBezTo>
                <a:cubicBezTo>
                  <a:pt x="710" y="67"/>
                  <a:pt x="707" y="72"/>
                  <a:pt x="706" y="78"/>
                </a:cubicBezTo>
                <a:cubicBezTo>
                  <a:pt x="705" y="83"/>
                  <a:pt x="705" y="89"/>
                  <a:pt x="707" y="95"/>
                </a:cubicBezTo>
                <a:cubicBezTo>
                  <a:pt x="709" y="101"/>
                  <a:pt x="711" y="107"/>
                  <a:pt x="715" y="113"/>
                </a:cubicBezTo>
                <a:cubicBezTo>
                  <a:pt x="719" y="118"/>
                  <a:pt x="723" y="124"/>
                  <a:pt x="728" y="129"/>
                </a:cubicBezTo>
                <a:cubicBezTo>
                  <a:pt x="734" y="134"/>
                  <a:pt x="739" y="139"/>
                  <a:pt x="745" y="143"/>
                </a:cubicBezTo>
                <a:cubicBezTo>
                  <a:pt x="751" y="147"/>
                  <a:pt x="757" y="150"/>
                  <a:pt x="763" y="152"/>
                </a:cubicBezTo>
                <a:cubicBezTo>
                  <a:pt x="769" y="154"/>
                  <a:pt x="774" y="154"/>
                  <a:pt x="780" y="154"/>
                </a:cubicBezTo>
                <a:cubicBezTo>
                  <a:pt x="786" y="153"/>
                  <a:pt x="791" y="150"/>
                  <a:pt x="796" y="145"/>
                </a:cubicBezTo>
                <a:cubicBezTo>
                  <a:pt x="799" y="142"/>
                  <a:pt x="801" y="139"/>
                  <a:pt x="802" y="136"/>
                </a:cubicBezTo>
                <a:cubicBezTo>
                  <a:pt x="804" y="133"/>
                  <a:pt x="805" y="129"/>
                  <a:pt x="806" y="125"/>
                </a:cubicBezTo>
                <a:cubicBezTo>
                  <a:pt x="807" y="121"/>
                  <a:pt x="808" y="117"/>
                  <a:pt x="808" y="111"/>
                </a:cubicBezTo>
                <a:cubicBezTo>
                  <a:pt x="808" y="106"/>
                  <a:pt x="807" y="100"/>
                  <a:pt x="807" y="93"/>
                </a:cubicBezTo>
                <a:lnTo>
                  <a:pt x="765"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noEditPoints="1"/>
          </p:cNvSpPr>
          <p:nvPr/>
        </p:nvSpPr>
        <p:spPr bwMode="auto">
          <a:xfrm>
            <a:off x="3722688" y="5411788"/>
            <a:ext cx="938213" cy="985837"/>
          </a:xfrm>
          <a:custGeom>
            <a:avLst/>
            <a:gdLst/>
            <a:ahLst/>
            <a:cxnLst>
              <a:cxn ang="0">
                <a:pos x="173" y="1265"/>
              </a:cxn>
              <a:cxn ang="0">
                <a:pos x="59" y="1309"/>
              </a:cxn>
              <a:cxn ang="0">
                <a:pos x="0" y="1143"/>
              </a:cxn>
              <a:cxn ang="0">
                <a:pos x="31" y="1113"/>
              </a:cxn>
              <a:cxn ang="0">
                <a:pos x="107" y="1229"/>
              </a:cxn>
              <a:cxn ang="0">
                <a:pos x="234" y="1190"/>
              </a:cxn>
              <a:cxn ang="0">
                <a:pos x="107" y="1052"/>
              </a:cxn>
              <a:cxn ang="0">
                <a:pos x="170" y="981"/>
              </a:cxn>
              <a:cxn ang="0">
                <a:pos x="168" y="1002"/>
              </a:cxn>
              <a:cxn ang="0">
                <a:pos x="168" y="1091"/>
              </a:cxn>
              <a:cxn ang="0">
                <a:pos x="241" y="1079"/>
              </a:cxn>
              <a:cxn ang="0">
                <a:pos x="203" y="1151"/>
              </a:cxn>
              <a:cxn ang="0">
                <a:pos x="405" y="947"/>
              </a:cxn>
              <a:cxn ang="0">
                <a:pos x="417" y="1022"/>
              </a:cxn>
              <a:cxn ang="0">
                <a:pos x="305" y="1060"/>
              </a:cxn>
              <a:cxn ang="0">
                <a:pos x="249" y="890"/>
              </a:cxn>
              <a:cxn ang="0">
                <a:pos x="376" y="960"/>
              </a:cxn>
              <a:cxn ang="0">
                <a:pos x="274" y="897"/>
              </a:cxn>
              <a:cxn ang="0">
                <a:pos x="476" y="915"/>
              </a:cxn>
              <a:cxn ang="0">
                <a:pos x="606" y="831"/>
              </a:cxn>
              <a:cxn ang="0">
                <a:pos x="477" y="779"/>
              </a:cxn>
              <a:cxn ang="0">
                <a:pos x="535" y="902"/>
              </a:cxn>
              <a:cxn ang="0">
                <a:pos x="386" y="729"/>
              </a:cxn>
              <a:cxn ang="0">
                <a:pos x="515" y="723"/>
              </a:cxn>
              <a:cxn ang="0">
                <a:pos x="743" y="695"/>
              </a:cxn>
              <a:cxn ang="0">
                <a:pos x="637" y="763"/>
              </a:cxn>
              <a:cxn ang="0">
                <a:pos x="586" y="597"/>
              </a:cxn>
              <a:cxn ang="0">
                <a:pos x="533" y="656"/>
              </a:cxn>
              <a:cxn ang="0">
                <a:pos x="525" y="617"/>
              </a:cxn>
              <a:cxn ang="0">
                <a:pos x="650" y="620"/>
              </a:cxn>
              <a:cxn ang="0">
                <a:pos x="739" y="682"/>
              </a:cxn>
              <a:cxn ang="0">
                <a:pos x="769" y="634"/>
              </a:cxn>
              <a:cxn ang="0">
                <a:pos x="668" y="472"/>
              </a:cxn>
              <a:cxn ang="0">
                <a:pos x="726" y="428"/>
              </a:cxn>
              <a:cxn ang="0">
                <a:pos x="713" y="454"/>
              </a:cxn>
              <a:cxn ang="0">
                <a:pos x="730" y="525"/>
              </a:cxn>
              <a:cxn ang="0">
                <a:pos x="781" y="520"/>
              </a:cxn>
              <a:cxn ang="0">
                <a:pos x="779" y="608"/>
              </a:cxn>
              <a:cxn ang="0">
                <a:pos x="965" y="400"/>
              </a:cxn>
              <a:cxn ang="0">
                <a:pos x="967" y="472"/>
              </a:cxn>
              <a:cxn ang="0">
                <a:pos x="856" y="504"/>
              </a:cxn>
              <a:cxn ang="0">
                <a:pos x="806" y="332"/>
              </a:cxn>
              <a:cxn ang="0">
                <a:pos x="947" y="389"/>
              </a:cxn>
              <a:cxn ang="0">
                <a:pos x="992" y="245"/>
              </a:cxn>
              <a:cxn ang="0">
                <a:pos x="981" y="267"/>
              </a:cxn>
              <a:cxn ang="0">
                <a:pos x="1046" y="393"/>
              </a:cxn>
              <a:cxn ang="0">
                <a:pos x="923" y="295"/>
              </a:cxn>
              <a:cxn ang="0">
                <a:pos x="954" y="279"/>
              </a:cxn>
              <a:cxn ang="0">
                <a:pos x="983" y="238"/>
              </a:cxn>
              <a:cxn ang="0">
                <a:pos x="1089" y="277"/>
              </a:cxn>
              <a:cxn ang="0">
                <a:pos x="1173" y="223"/>
              </a:cxn>
              <a:cxn ang="0">
                <a:pos x="1185" y="244"/>
              </a:cxn>
              <a:cxn ang="0">
                <a:pos x="1028" y="252"/>
              </a:cxn>
              <a:cxn ang="0">
                <a:pos x="1140" y="178"/>
              </a:cxn>
              <a:cxn ang="0">
                <a:pos x="1115" y="192"/>
              </a:cxn>
              <a:cxn ang="0">
                <a:pos x="1123" y="23"/>
              </a:cxn>
              <a:cxn ang="0">
                <a:pos x="1163" y="55"/>
              </a:cxn>
              <a:cxn ang="0">
                <a:pos x="1246" y="189"/>
              </a:cxn>
              <a:cxn ang="0">
                <a:pos x="1134" y="115"/>
              </a:cxn>
              <a:cxn ang="0">
                <a:pos x="1118" y="99"/>
              </a:cxn>
              <a:cxn ang="0">
                <a:pos x="1120" y="0"/>
              </a:cxn>
            </a:cxnLst>
            <a:rect l="0" t="0" r="r" b="b"/>
            <a:pathLst>
              <a:path w="1246" h="1309">
                <a:moveTo>
                  <a:pt x="157" y="1196"/>
                </a:moveTo>
                <a:cubicBezTo>
                  <a:pt x="159" y="1198"/>
                  <a:pt x="161" y="1201"/>
                  <a:pt x="161" y="1203"/>
                </a:cubicBezTo>
                <a:cubicBezTo>
                  <a:pt x="162" y="1205"/>
                  <a:pt x="162" y="1207"/>
                  <a:pt x="160" y="1208"/>
                </a:cubicBezTo>
                <a:lnTo>
                  <a:pt x="143" y="1225"/>
                </a:lnTo>
                <a:lnTo>
                  <a:pt x="175" y="1257"/>
                </a:lnTo>
                <a:cubicBezTo>
                  <a:pt x="176" y="1257"/>
                  <a:pt x="176" y="1258"/>
                  <a:pt x="176" y="1259"/>
                </a:cubicBezTo>
                <a:cubicBezTo>
                  <a:pt x="176" y="1260"/>
                  <a:pt x="176" y="1260"/>
                  <a:pt x="176" y="1262"/>
                </a:cubicBezTo>
                <a:cubicBezTo>
                  <a:pt x="175" y="1263"/>
                  <a:pt x="174" y="1264"/>
                  <a:pt x="173" y="1265"/>
                </a:cubicBezTo>
                <a:cubicBezTo>
                  <a:pt x="172" y="1267"/>
                  <a:pt x="170" y="1269"/>
                  <a:pt x="168" y="1270"/>
                </a:cubicBezTo>
                <a:cubicBezTo>
                  <a:pt x="167" y="1272"/>
                  <a:pt x="165" y="1274"/>
                  <a:pt x="163" y="1275"/>
                </a:cubicBezTo>
                <a:cubicBezTo>
                  <a:pt x="162" y="1276"/>
                  <a:pt x="161" y="1277"/>
                  <a:pt x="160" y="1277"/>
                </a:cubicBezTo>
                <a:cubicBezTo>
                  <a:pt x="159" y="1278"/>
                  <a:pt x="158" y="1278"/>
                  <a:pt x="157" y="1278"/>
                </a:cubicBezTo>
                <a:cubicBezTo>
                  <a:pt x="156" y="1278"/>
                  <a:pt x="156" y="1277"/>
                  <a:pt x="155" y="1277"/>
                </a:cubicBezTo>
                <a:lnTo>
                  <a:pt x="123" y="1245"/>
                </a:lnTo>
                <a:lnTo>
                  <a:pt x="62" y="1307"/>
                </a:lnTo>
                <a:cubicBezTo>
                  <a:pt x="61" y="1307"/>
                  <a:pt x="60" y="1308"/>
                  <a:pt x="59" y="1309"/>
                </a:cubicBezTo>
                <a:cubicBezTo>
                  <a:pt x="59" y="1309"/>
                  <a:pt x="58" y="1309"/>
                  <a:pt x="56" y="1309"/>
                </a:cubicBezTo>
                <a:cubicBezTo>
                  <a:pt x="55" y="1309"/>
                  <a:pt x="54" y="1308"/>
                  <a:pt x="53" y="1307"/>
                </a:cubicBezTo>
                <a:cubicBezTo>
                  <a:pt x="51" y="1306"/>
                  <a:pt x="50" y="1305"/>
                  <a:pt x="48" y="1303"/>
                </a:cubicBezTo>
                <a:cubicBezTo>
                  <a:pt x="47" y="1302"/>
                  <a:pt x="45" y="1300"/>
                  <a:pt x="44" y="1299"/>
                </a:cubicBezTo>
                <a:cubicBezTo>
                  <a:pt x="43" y="1298"/>
                  <a:pt x="42" y="1297"/>
                  <a:pt x="41" y="1295"/>
                </a:cubicBezTo>
                <a:cubicBezTo>
                  <a:pt x="41" y="1294"/>
                  <a:pt x="40" y="1293"/>
                  <a:pt x="40" y="1292"/>
                </a:cubicBezTo>
                <a:cubicBezTo>
                  <a:pt x="39" y="1290"/>
                  <a:pt x="39" y="1289"/>
                  <a:pt x="38" y="1287"/>
                </a:cubicBezTo>
                <a:lnTo>
                  <a:pt x="0" y="1143"/>
                </a:lnTo>
                <a:cubicBezTo>
                  <a:pt x="0" y="1142"/>
                  <a:pt x="0" y="1141"/>
                  <a:pt x="1" y="1139"/>
                </a:cubicBezTo>
                <a:cubicBezTo>
                  <a:pt x="1" y="1138"/>
                  <a:pt x="1" y="1137"/>
                  <a:pt x="2" y="1135"/>
                </a:cubicBezTo>
                <a:cubicBezTo>
                  <a:pt x="3" y="1134"/>
                  <a:pt x="4" y="1132"/>
                  <a:pt x="6" y="1130"/>
                </a:cubicBezTo>
                <a:cubicBezTo>
                  <a:pt x="8" y="1128"/>
                  <a:pt x="10" y="1126"/>
                  <a:pt x="12" y="1124"/>
                </a:cubicBezTo>
                <a:cubicBezTo>
                  <a:pt x="15" y="1121"/>
                  <a:pt x="17" y="1119"/>
                  <a:pt x="19" y="1117"/>
                </a:cubicBezTo>
                <a:cubicBezTo>
                  <a:pt x="21" y="1116"/>
                  <a:pt x="23" y="1114"/>
                  <a:pt x="24" y="1114"/>
                </a:cubicBezTo>
                <a:cubicBezTo>
                  <a:pt x="26" y="1113"/>
                  <a:pt x="27" y="1112"/>
                  <a:pt x="28" y="1112"/>
                </a:cubicBezTo>
                <a:cubicBezTo>
                  <a:pt x="30" y="1112"/>
                  <a:pt x="30" y="1112"/>
                  <a:pt x="31" y="1113"/>
                </a:cubicBezTo>
                <a:lnTo>
                  <a:pt x="127" y="1209"/>
                </a:lnTo>
                <a:lnTo>
                  <a:pt x="144" y="1192"/>
                </a:lnTo>
                <a:cubicBezTo>
                  <a:pt x="145" y="1190"/>
                  <a:pt x="147" y="1190"/>
                  <a:pt x="149" y="1191"/>
                </a:cubicBezTo>
                <a:cubicBezTo>
                  <a:pt x="151" y="1191"/>
                  <a:pt x="154" y="1193"/>
                  <a:pt x="157" y="1196"/>
                </a:cubicBezTo>
                <a:close/>
                <a:moveTo>
                  <a:pt x="25" y="1146"/>
                </a:moveTo>
                <a:lnTo>
                  <a:pt x="24" y="1147"/>
                </a:lnTo>
                <a:lnTo>
                  <a:pt x="59" y="1277"/>
                </a:lnTo>
                <a:lnTo>
                  <a:pt x="107" y="1229"/>
                </a:lnTo>
                <a:lnTo>
                  <a:pt x="25" y="1146"/>
                </a:lnTo>
                <a:close/>
                <a:moveTo>
                  <a:pt x="273" y="1068"/>
                </a:moveTo>
                <a:cubicBezTo>
                  <a:pt x="279" y="1074"/>
                  <a:pt x="284" y="1082"/>
                  <a:pt x="289" y="1090"/>
                </a:cubicBezTo>
                <a:cubicBezTo>
                  <a:pt x="293" y="1098"/>
                  <a:pt x="295" y="1107"/>
                  <a:pt x="296" y="1115"/>
                </a:cubicBezTo>
                <a:cubicBezTo>
                  <a:pt x="296" y="1124"/>
                  <a:pt x="295" y="1133"/>
                  <a:pt x="291" y="1143"/>
                </a:cubicBezTo>
                <a:cubicBezTo>
                  <a:pt x="287" y="1152"/>
                  <a:pt x="281" y="1161"/>
                  <a:pt x="272" y="1170"/>
                </a:cubicBezTo>
                <a:cubicBezTo>
                  <a:pt x="266" y="1176"/>
                  <a:pt x="260" y="1181"/>
                  <a:pt x="254" y="1184"/>
                </a:cubicBezTo>
                <a:cubicBezTo>
                  <a:pt x="247" y="1187"/>
                  <a:pt x="241" y="1189"/>
                  <a:pt x="234" y="1190"/>
                </a:cubicBezTo>
                <a:cubicBezTo>
                  <a:pt x="228" y="1190"/>
                  <a:pt x="221" y="1190"/>
                  <a:pt x="215" y="1188"/>
                </a:cubicBezTo>
                <a:cubicBezTo>
                  <a:pt x="208" y="1186"/>
                  <a:pt x="202" y="1183"/>
                  <a:pt x="195" y="1179"/>
                </a:cubicBezTo>
                <a:cubicBezTo>
                  <a:pt x="188" y="1176"/>
                  <a:pt x="181" y="1171"/>
                  <a:pt x="174" y="1165"/>
                </a:cubicBezTo>
                <a:cubicBezTo>
                  <a:pt x="167" y="1159"/>
                  <a:pt x="160" y="1153"/>
                  <a:pt x="153" y="1146"/>
                </a:cubicBezTo>
                <a:cubicBezTo>
                  <a:pt x="147" y="1139"/>
                  <a:pt x="140" y="1132"/>
                  <a:pt x="135" y="1125"/>
                </a:cubicBezTo>
                <a:cubicBezTo>
                  <a:pt x="129" y="1118"/>
                  <a:pt x="124" y="1110"/>
                  <a:pt x="119" y="1102"/>
                </a:cubicBezTo>
                <a:cubicBezTo>
                  <a:pt x="115" y="1094"/>
                  <a:pt x="112" y="1086"/>
                  <a:pt x="109" y="1078"/>
                </a:cubicBezTo>
                <a:cubicBezTo>
                  <a:pt x="107" y="1069"/>
                  <a:pt x="106" y="1061"/>
                  <a:pt x="107" y="1052"/>
                </a:cubicBezTo>
                <a:cubicBezTo>
                  <a:pt x="107" y="1044"/>
                  <a:pt x="110" y="1035"/>
                  <a:pt x="114" y="1026"/>
                </a:cubicBezTo>
                <a:cubicBezTo>
                  <a:pt x="118" y="1018"/>
                  <a:pt x="124" y="1009"/>
                  <a:pt x="133" y="1000"/>
                </a:cubicBezTo>
                <a:cubicBezTo>
                  <a:pt x="136" y="998"/>
                  <a:pt x="139" y="995"/>
                  <a:pt x="142" y="992"/>
                </a:cubicBezTo>
                <a:cubicBezTo>
                  <a:pt x="145" y="990"/>
                  <a:pt x="148" y="987"/>
                  <a:pt x="151" y="985"/>
                </a:cubicBezTo>
                <a:cubicBezTo>
                  <a:pt x="155" y="984"/>
                  <a:pt x="157" y="982"/>
                  <a:pt x="160" y="981"/>
                </a:cubicBezTo>
                <a:cubicBezTo>
                  <a:pt x="162" y="980"/>
                  <a:pt x="164" y="980"/>
                  <a:pt x="165" y="979"/>
                </a:cubicBezTo>
                <a:cubicBezTo>
                  <a:pt x="166" y="979"/>
                  <a:pt x="167" y="979"/>
                  <a:pt x="167" y="980"/>
                </a:cubicBezTo>
                <a:cubicBezTo>
                  <a:pt x="168" y="980"/>
                  <a:pt x="169" y="980"/>
                  <a:pt x="170" y="981"/>
                </a:cubicBezTo>
                <a:cubicBezTo>
                  <a:pt x="170" y="981"/>
                  <a:pt x="171" y="982"/>
                  <a:pt x="172" y="982"/>
                </a:cubicBezTo>
                <a:cubicBezTo>
                  <a:pt x="173" y="983"/>
                  <a:pt x="174" y="984"/>
                  <a:pt x="175" y="985"/>
                </a:cubicBezTo>
                <a:cubicBezTo>
                  <a:pt x="176" y="986"/>
                  <a:pt x="177" y="987"/>
                  <a:pt x="178" y="989"/>
                </a:cubicBezTo>
                <a:cubicBezTo>
                  <a:pt x="179" y="990"/>
                  <a:pt x="180" y="991"/>
                  <a:pt x="180" y="991"/>
                </a:cubicBezTo>
                <a:cubicBezTo>
                  <a:pt x="181" y="992"/>
                  <a:pt x="181" y="993"/>
                  <a:pt x="181" y="994"/>
                </a:cubicBezTo>
                <a:cubicBezTo>
                  <a:pt x="180" y="995"/>
                  <a:pt x="180" y="995"/>
                  <a:pt x="179" y="996"/>
                </a:cubicBezTo>
                <a:cubicBezTo>
                  <a:pt x="179" y="997"/>
                  <a:pt x="177" y="998"/>
                  <a:pt x="175" y="999"/>
                </a:cubicBezTo>
                <a:cubicBezTo>
                  <a:pt x="173" y="1000"/>
                  <a:pt x="171" y="1001"/>
                  <a:pt x="168" y="1002"/>
                </a:cubicBezTo>
                <a:cubicBezTo>
                  <a:pt x="165" y="1004"/>
                  <a:pt x="162" y="1006"/>
                  <a:pt x="159" y="1008"/>
                </a:cubicBezTo>
                <a:cubicBezTo>
                  <a:pt x="155" y="1010"/>
                  <a:pt x="151" y="1014"/>
                  <a:pt x="147" y="1018"/>
                </a:cubicBezTo>
                <a:cubicBezTo>
                  <a:pt x="140" y="1025"/>
                  <a:pt x="135" y="1032"/>
                  <a:pt x="133" y="1041"/>
                </a:cubicBezTo>
                <a:cubicBezTo>
                  <a:pt x="131" y="1049"/>
                  <a:pt x="131" y="1057"/>
                  <a:pt x="132" y="1065"/>
                </a:cubicBezTo>
                <a:cubicBezTo>
                  <a:pt x="134" y="1073"/>
                  <a:pt x="137" y="1081"/>
                  <a:pt x="142" y="1090"/>
                </a:cubicBezTo>
                <a:cubicBezTo>
                  <a:pt x="147" y="1098"/>
                  <a:pt x="153" y="1105"/>
                  <a:pt x="160" y="1113"/>
                </a:cubicBezTo>
                <a:cubicBezTo>
                  <a:pt x="161" y="1110"/>
                  <a:pt x="162" y="1106"/>
                  <a:pt x="163" y="1103"/>
                </a:cubicBezTo>
                <a:cubicBezTo>
                  <a:pt x="165" y="1099"/>
                  <a:pt x="166" y="1095"/>
                  <a:pt x="168" y="1091"/>
                </a:cubicBezTo>
                <a:cubicBezTo>
                  <a:pt x="170" y="1087"/>
                  <a:pt x="173" y="1083"/>
                  <a:pt x="176" y="1079"/>
                </a:cubicBezTo>
                <a:cubicBezTo>
                  <a:pt x="178" y="1076"/>
                  <a:pt x="182" y="1072"/>
                  <a:pt x="185" y="1068"/>
                </a:cubicBezTo>
                <a:cubicBezTo>
                  <a:pt x="194" y="1060"/>
                  <a:pt x="201" y="1054"/>
                  <a:pt x="209" y="1051"/>
                </a:cubicBezTo>
                <a:cubicBezTo>
                  <a:pt x="217" y="1047"/>
                  <a:pt x="225" y="1046"/>
                  <a:pt x="232" y="1046"/>
                </a:cubicBezTo>
                <a:cubicBezTo>
                  <a:pt x="239" y="1047"/>
                  <a:pt x="246" y="1049"/>
                  <a:pt x="253" y="1053"/>
                </a:cubicBezTo>
                <a:cubicBezTo>
                  <a:pt x="260" y="1057"/>
                  <a:pt x="266" y="1062"/>
                  <a:pt x="273" y="1068"/>
                </a:cubicBezTo>
                <a:close/>
                <a:moveTo>
                  <a:pt x="254" y="1090"/>
                </a:moveTo>
                <a:cubicBezTo>
                  <a:pt x="250" y="1085"/>
                  <a:pt x="245" y="1082"/>
                  <a:pt x="241" y="1079"/>
                </a:cubicBezTo>
                <a:cubicBezTo>
                  <a:pt x="236" y="1076"/>
                  <a:pt x="231" y="1075"/>
                  <a:pt x="227" y="1074"/>
                </a:cubicBezTo>
                <a:cubicBezTo>
                  <a:pt x="222" y="1074"/>
                  <a:pt x="217" y="1074"/>
                  <a:pt x="213" y="1076"/>
                </a:cubicBezTo>
                <a:cubicBezTo>
                  <a:pt x="208" y="1079"/>
                  <a:pt x="203" y="1082"/>
                  <a:pt x="198" y="1087"/>
                </a:cubicBezTo>
                <a:cubicBezTo>
                  <a:pt x="195" y="1090"/>
                  <a:pt x="192" y="1093"/>
                  <a:pt x="190" y="1097"/>
                </a:cubicBezTo>
                <a:cubicBezTo>
                  <a:pt x="187" y="1100"/>
                  <a:pt x="185" y="1103"/>
                  <a:pt x="184" y="1107"/>
                </a:cubicBezTo>
                <a:cubicBezTo>
                  <a:pt x="182" y="1111"/>
                  <a:pt x="180" y="1114"/>
                  <a:pt x="179" y="1118"/>
                </a:cubicBezTo>
                <a:cubicBezTo>
                  <a:pt x="178" y="1121"/>
                  <a:pt x="177" y="1125"/>
                  <a:pt x="176" y="1128"/>
                </a:cubicBezTo>
                <a:cubicBezTo>
                  <a:pt x="186" y="1138"/>
                  <a:pt x="195" y="1146"/>
                  <a:pt x="203" y="1151"/>
                </a:cubicBezTo>
                <a:cubicBezTo>
                  <a:pt x="211" y="1157"/>
                  <a:pt x="218" y="1160"/>
                  <a:pt x="225" y="1162"/>
                </a:cubicBezTo>
                <a:cubicBezTo>
                  <a:pt x="231" y="1164"/>
                  <a:pt x="237" y="1164"/>
                  <a:pt x="243" y="1162"/>
                </a:cubicBezTo>
                <a:cubicBezTo>
                  <a:pt x="248" y="1160"/>
                  <a:pt x="253" y="1156"/>
                  <a:pt x="258" y="1152"/>
                </a:cubicBezTo>
                <a:cubicBezTo>
                  <a:pt x="263" y="1147"/>
                  <a:pt x="266" y="1141"/>
                  <a:pt x="268" y="1136"/>
                </a:cubicBezTo>
                <a:cubicBezTo>
                  <a:pt x="270" y="1130"/>
                  <a:pt x="271" y="1125"/>
                  <a:pt x="270" y="1119"/>
                </a:cubicBezTo>
                <a:cubicBezTo>
                  <a:pt x="269" y="1114"/>
                  <a:pt x="267" y="1109"/>
                  <a:pt x="265" y="1104"/>
                </a:cubicBezTo>
                <a:cubicBezTo>
                  <a:pt x="262" y="1098"/>
                  <a:pt x="258" y="1094"/>
                  <a:pt x="254" y="1090"/>
                </a:cubicBezTo>
                <a:close/>
                <a:moveTo>
                  <a:pt x="405" y="947"/>
                </a:moveTo>
                <a:cubicBezTo>
                  <a:pt x="408" y="949"/>
                  <a:pt x="410" y="952"/>
                  <a:pt x="410" y="954"/>
                </a:cubicBezTo>
                <a:cubicBezTo>
                  <a:pt x="411" y="956"/>
                  <a:pt x="411" y="958"/>
                  <a:pt x="409" y="959"/>
                </a:cubicBezTo>
                <a:lnTo>
                  <a:pt x="392" y="976"/>
                </a:lnTo>
                <a:lnTo>
                  <a:pt x="424" y="1008"/>
                </a:lnTo>
                <a:cubicBezTo>
                  <a:pt x="425" y="1008"/>
                  <a:pt x="425" y="1009"/>
                  <a:pt x="425" y="1010"/>
                </a:cubicBezTo>
                <a:cubicBezTo>
                  <a:pt x="425" y="1011"/>
                  <a:pt x="425" y="1012"/>
                  <a:pt x="424" y="1013"/>
                </a:cubicBezTo>
                <a:cubicBezTo>
                  <a:pt x="424" y="1014"/>
                  <a:pt x="423" y="1015"/>
                  <a:pt x="422" y="1016"/>
                </a:cubicBezTo>
                <a:cubicBezTo>
                  <a:pt x="421" y="1018"/>
                  <a:pt x="419" y="1020"/>
                  <a:pt x="417" y="1022"/>
                </a:cubicBezTo>
                <a:cubicBezTo>
                  <a:pt x="415" y="1024"/>
                  <a:pt x="414" y="1025"/>
                  <a:pt x="412" y="1026"/>
                </a:cubicBezTo>
                <a:cubicBezTo>
                  <a:pt x="411" y="1027"/>
                  <a:pt x="410" y="1028"/>
                  <a:pt x="409" y="1028"/>
                </a:cubicBezTo>
                <a:cubicBezTo>
                  <a:pt x="408" y="1029"/>
                  <a:pt x="407" y="1029"/>
                  <a:pt x="406" y="1029"/>
                </a:cubicBezTo>
                <a:cubicBezTo>
                  <a:pt x="405" y="1029"/>
                  <a:pt x="405" y="1028"/>
                  <a:pt x="404" y="1028"/>
                </a:cubicBezTo>
                <a:lnTo>
                  <a:pt x="372" y="996"/>
                </a:lnTo>
                <a:lnTo>
                  <a:pt x="311" y="1058"/>
                </a:lnTo>
                <a:cubicBezTo>
                  <a:pt x="310" y="1059"/>
                  <a:pt x="309" y="1059"/>
                  <a:pt x="308" y="1060"/>
                </a:cubicBezTo>
                <a:cubicBezTo>
                  <a:pt x="307" y="1060"/>
                  <a:pt x="307" y="1060"/>
                  <a:pt x="305" y="1060"/>
                </a:cubicBezTo>
                <a:cubicBezTo>
                  <a:pt x="304" y="1060"/>
                  <a:pt x="303" y="1059"/>
                  <a:pt x="302" y="1058"/>
                </a:cubicBezTo>
                <a:cubicBezTo>
                  <a:pt x="300" y="1057"/>
                  <a:pt x="299" y="1056"/>
                  <a:pt x="297" y="1054"/>
                </a:cubicBezTo>
                <a:cubicBezTo>
                  <a:pt x="295" y="1053"/>
                  <a:pt x="294" y="1051"/>
                  <a:pt x="293" y="1050"/>
                </a:cubicBezTo>
                <a:cubicBezTo>
                  <a:pt x="292" y="1049"/>
                  <a:pt x="291" y="1048"/>
                  <a:pt x="290" y="1046"/>
                </a:cubicBezTo>
                <a:cubicBezTo>
                  <a:pt x="290" y="1045"/>
                  <a:pt x="289" y="1044"/>
                  <a:pt x="288" y="1043"/>
                </a:cubicBezTo>
                <a:cubicBezTo>
                  <a:pt x="288" y="1041"/>
                  <a:pt x="287" y="1040"/>
                  <a:pt x="287" y="1039"/>
                </a:cubicBezTo>
                <a:lnTo>
                  <a:pt x="249" y="894"/>
                </a:lnTo>
                <a:cubicBezTo>
                  <a:pt x="249" y="893"/>
                  <a:pt x="249" y="892"/>
                  <a:pt x="249" y="890"/>
                </a:cubicBezTo>
                <a:cubicBezTo>
                  <a:pt x="250" y="889"/>
                  <a:pt x="250" y="888"/>
                  <a:pt x="251" y="886"/>
                </a:cubicBezTo>
                <a:cubicBezTo>
                  <a:pt x="252" y="885"/>
                  <a:pt x="253" y="883"/>
                  <a:pt x="255" y="881"/>
                </a:cubicBezTo>
                <a:cubicBezTo>
                  <a:pt x="256" y="880"/>
                  <a:pt x="258" y="877"/>
                  <a:pt x="261" y="875"/>
                </a:cubicBezTo>
                <a:cubicBezTo>
                  <a:pt x="263" y="872"/>
                  <a:pt x="266" y="870"/>
                  <a:pt x="268" y="869"/>
                </a:cubicBezTo>
                <a:cubicBezTo>
                  <a:pt x="270" y="867"/>
                  <a:pt x="272" y="866"/>
                  <a:pt x="273" y="865"/>
                </a:cubicBezTo>
                <a:cubicBezTo>
                  <a:pt x="275" y="864"/>
                  <a:pt x="276" y="863"/>
                  <a:pt x="277" y="863"/>
                </a:cubicBezTo>
                <a:cubicBezTo>
                  <a:pt x="278" y="863"/>
                  <a:pt x="279" y="863"/>
                  <a:pt x="280" y="864"/>
                </a:cubicBezTo>
                <a:lnTo>
                  <a:pt x="376" y="960"/>
                </a:lnTo>
                <a:lnTo>
                  <a:pt x="393" y="943"/>
                </a:lnTo>
                <a:cubicBezTo>
                  <a:pt x="394" y="942"/>
                  <a:pt x="396" y="941"/>
                  <a:pt x="398" y="942"/>
                </a:cubicBezTo>
                <a:cubicBezTo>
                  <a:pt x="400" y="942"/>
                  <a:pt x="403" y="944"/>
                  <a:pt x="405" y="947"/>
                </a:cubicBezTo>
                <a:close/>
                <a:moveTo>
                  <a:pt x="274" y="897"/>
                </a:moveTo>
                <a:lnTo>
                  <a:pt x="273" y="898"/>
                </a:lnTo>
                <a:lnTo>
                  <a:pt x="307" y="1028"/>
                </a:lnTo>
                <a:lnTo>
                  <a:pt x="356" y="980"/>
                </a:lnTo>
                <a:lnTo>
                  <a:pt x="274" y="897"/>
                </a:lnTo>
                <a:close/>
                <a:moveTo>
                  <a:pt x="489" y="923"/>
                </a:moveTo>
                <a:cubicBezTo>
                  <a:pt x="494" y="929"/>
                  <a:pt x="497" y="933"/>
                  <a:pt x="497" y="937"/>
                </a:cubicBezTo>
                <a:cubicBezTo>
                  <a:pt x="497" y="941"/>
                  <a:pt x="495" y="945"/>
                  <a:pt x="490" y="950"/>
                </a:cubicBezTo>
                <a:cubicBezTo>
                  <a:pt x="485" y="954"/>
                  <a:pt x="481" y="957"/>
                  <a:pt x="478" y="957"/>
                </a:cubicBezTo>
                <a:cubicBezTo>
                  <a:pt x="474" y="957"/>
                  <a:pt x="470" y="954"/>
                  <a:pt x="464" y="949"/>
                </a:cubicBezTo>
                <a:cubicBezTo>
                  <a:pt x="459" y="943"/>
                  <a:pt x="456" y="939"/>
                  <a:pt x="456" y="935"/>
                </a:cubicBezTo>
                <a:cubicBezTo>
                  <a:pt x="456" y="931"/>
                  <a:pt x="458" y="927"/>
                  <a:pt x="463" y="922"/>
                </a:cubicBezTo>
                <a:cubicBezTo>
                  <a:pt x="468" y="918"/>
                  <a:pt x="472" y="915"/>
                  <a:pt x="476" y="915"/>
                </a:cubicBezTo>
                <a:cubicBezTo>
                  <a:pt x="479" y="915"/>
                  <a:pt x="484" y="918"/>
                  <a:pt x="489" y="923"/>
                </a:cubicBezTo>
                <a:close/>
                <a:moveTo>
                  <a:pt x="620" y="811"/>
                </a:moveTo>
                <a:cubicBezTo>
                  <a:pt x="621" y="812"/>
                  <a:pt x="621" y="813"/>
                  <a:pt x="621" y="813"/>
                </a:cubicBezTo>
                <a:cubicBezTo>
                  <a:pt x="622" y="814"/>
                  <a:pt x="621" y="815"/>
                  <a:pt x="621" y="816"/>
                </a:cubicBezTo>
                <a:cubicBezTo>
                  <a:pt x="621" y="817"/>
                  <a:pt x="620" y="818"/>
                  <a:pt x="619" y="820"/>
                </a:cubicBezTo>
                <a:cubicBezTo>
                  <a:pt x="618" y="821"/>
                  <a:pt x="616" y="823"/>
                  <a:pt x="614" y="825"/>
                </a:cubicBezTo>
                <a:cubicBezTo>
                  <a:pt x="613" y="826"/>
                  <a:pt x="611" y="828"/>
                  <a:pt x="609" y="829"/>
                </a:cubicBezTo>
                <a:cubicBezTo>
                  <a:pt x="608" y="830"/>
                  <a:pt x="607" y="831"/>
                  <a:pt x="606" y="831"/>
                </a:cubicBezTo>
                <a:cubicBezTo>
                  <a:pt x="605" y="832"/>
                  <a:pt x="604" y="832"/>
                  <a:pt x="603" y="832"/>
                </a:cubicBezTo>
                <a:cubicBezTo>
                  <a:pt x="603" y="832"/>
                  <a:pt x="602" y="831"/>
                  <a:pt x="601" y="831"/>
                </a:cubicBezTo>
                <a:lnTo>
                  <a:pt x="540" y="769"/>
                </a:lnTo>
                <a:cubicBezTo>
                  <a:pt x="534" y="763"/>
                  <a:pt x="529" y="759"/>
                  <a:pt x="524" y="756"/>
                </a:cubicBezTo>
                <a:cubicBezTo>
                  <a:pt x="520" y="754"/>
                  <a:pt x="515" y="752"/>
                  <a:pt x="511" y="751"/>
                </a:cubicBezTo>
                <a:cubicBezTo>
                  <a:pt x="506" y="750"/>
                  <a:pt x="502" y="751"/>
                  <a:pt x="498" y="752"/>
                </a:cubicBezTo>
                <a:cubicBezTo>
                  <a:pt x="494" y="753"/>
                  <a:pt x="490" y="756"/>
                  <a:pt x="486" y="760"/>
                </a:cubicBezTo>
                <a:cubicBezTo>
                  <a:pt x="481" y="764"/>
                  <a:pt x="478" y="771"/>
                  <a:pt x="477" y="779"/>
                </a:cubicBezTo>
                <a:cubicBezTo>
                  <a:pt x="475" y="787"/>
                  <a:pt x="475" y="797"/>
                  <a:pt x="477" y="809"/>
                </a:cubicBezTo>
                <a:lnTo>
                  <a:pt x="550" y="882"/>
                </a:lnTo>
                <a:cubicBezTo>
                  <a:pt x="550" y="883"/>
                  <a:pt x="551" y="883"/>
                  <a:pt x="551" y="884"/>
                </a:cubicBezTo>
                <a:cubicBezTo>
                  <a:pt x="551" y="885"/>
                  <a:pt x="551" y="886"/>
                  <a:pt x="550" y="887"/>
                </a:cubicBezTo>
                <a:cubicBezTo>
                  <a:pt x="550" y="888"/>
                  <a:pt x="549" y="889"/>
                  <a:pt x="548" y="890"/>
                </a:cubicBezTo>
                <a:cubicBezTo>
                  <a:pt x="547" y="892"/>
                  <a:pt x="545" y="893"/>
                  <a:pt x="544" y="895"/>
                </a:cubicBezTo>
                <a:cubicBezTo>
                  <a:pt x="542" y="897"/>
                  <a:pt x="540" y="899"/>
                  <a:pt x="539" y="900"/>
                </a:cubicBezTo>
                <a:cubicBezTo>
                  <a:pt x="537" y="901"/>
                  <a:pt x="536" y="902"/>
                  <a:pt x="535" y="902"/>
                </a:cubicBezTo>
                <a:cubicBezTo>
                  <a:pt x="534" y="902"/>
                  <a:pt x="533" y="903"/>
                  <a:pt x="532" y="902"/>
                </a:cubicBezTo>
                <a:cubicBezTo>
                  <a:pt x="532" y="902"/>
                  <a:pt x="531" y="902"/>
                  <a:pt x="530" y="901"/>
                </a:cubicBezTo>
                <a:lnTo>
                  <a:pt x="375" y="746"/>
                </a:lnTo>
                <a:cubicBezTo>
                  <a:pt x="375" y="746"/>
                  <a:pt x="374" y="745"/>
                  <a:pt x="374" y="744"/>
                </a:cubicBezTo>
                <a:cubicBezTo>
                  <a:pt x="374" y="744"/>
                  <a:pt x="374" y="743"/>
                  <a:pt x="375" y="742"/>
                </a:cubicBezTo>
                <a:cubicBezTo>
                  <a:pt x="375" y="741"/>
                  <a:pt x="376" y="739"/>
                  <a:pt x="377" y="738"/>
                </a:cubicBezTo>
                <a:cubicBezTo>
                  <a:pt x="378" y="737"/>
                  <a:pt x="379" y="735"/>
                  <a:pt x="381" y="733"/>
                </a:cubicBezTo>
                <a:cubicBezTo>
                  <a:pt x="383" y="731"/>
                  <a:pt x="385" y="730"/>
                  <a:pt x="386" y="729"/>
                </a:cubicBezTo>
                <a:cubicBezTo>
                  <a:pt x="388" y="727"/>
                  <a:pt x="389" y="727"/>
                  <a:pt x="390" y="726"/>
                </a:cubicBezTo>
                <a:cubicBezTo>
                  <a:pt x="391" y="726"/>
                  <a:pt x="392" y="726"/>
                  <a:pt x="393" y="726"/>
                </a:cubicBezTo>
                <a:cubicBezTo>
                  <a:pt x="393" y="726"/>
                  <a:pt x="394" y="727"/>
                  <a:pt x="395" y="727"/>
                </a:cubicBezTo>
                <a:lnTo>
                  <a:pt x="457" y="790"/>
                </a:lnTo>
                <a:cubicBezTo>
                  <a:pt x="457" y="778"/>
                  <a:pt x="458" y="769"/>
                  <a:pt x="461" y="760"/>
                </a:cubicBezTo>
                <a:cubicBezTo>
                  <a:pt x="464" y="752"/>
                  <a:pt x="468" y="745"/>
                  <a:pt x="473" y="739"/>
                </a:cubicBezTo>
                <a:cubicBezTo>
                  <a:pt x="480" y="732"/>
                  <a:pt x="487" y="727"/>
                  <a:pt x="494" y="725"/>
                </a:cubicBezTo>
                <a:cubicBezTo>
                  <a:pt x="502" y="723"/>
                  <a:pt x="509" y="722"/>
                  <a:pt x="515" y="723"/>
                </a:cubicBezTo>
                <a:cubicBezTo>
                  <a:pt x="522" y="724"/>
                  <a:pt x="529" y="727"/>
                  <a:pt x="536" y="731"/>
                </a:cubicBezTo>
                <a:cubicBezTo>
                  <a:pt x="542" y="735"/>
                  <a:pt x="549" y="740"/>
                  <a:pt x="557" y="748"/>
                </a:cubicBezTo>
                <a:lnTo>
                  <a:pt x="620" y="811"/>
                </a:lnTo>
                <a:close/>
                <a:moveTo>
                  <a:pt x="739" y="682"/>
                </a:moveTo>
                <a:cubicBezTo>
                  <a:pt x="740" y="683"/>
                  <a:pt x="741" y="684"/>
                  <a:pt x="742" y="686"/>
                </a:cubicBezTo>
                <a:cubicBezTo>
                  <a:pt x="743" y="687"/>
                  <a:pt x="744" y="688"/>
                  <a:pt x="744" y="689"/>
                </a:cubicBezTo>
                <a:cubicBezTo>
                  <a:pt x="744" y="690"/>
                  <a:pt x="744" y="691"/>
                  <a:pt x="744" y="692"/>
                </a:cubicBezTo>
                <a:cubicBezTo>
                  <a:pt x="744" y="693"/>
                  <a:pt x="744" y="694"/>
                  <a:pt x="743" y="695"/>
                </a:cubicBezTo>
                <a:lnTo>
                  <a:pt x="660" y="778"/>
                </a:lnTo>
                <a:cubicBezTo>
                  <a:pt x="659" y="779"/>
                  <a:pt x="658" y="780"/>
                  <a:pt x="657" y="780"/>
                </a:cubicBezTo>
                <a:cubicBezTo>
                  <a:pt x="656" y="781"/>
                  <a:pt x="654" y="781"/>
                  <a:pt x="653" y="781"/>
                </a:cubicBezTo>
                <a:cubicBezTo>
                  <a:pt x="652" y="781"/>
                  <a:pt x="651" y="780"/>
                  <a:pt x="649" y="779"/>
                </a:cubicBezTo>
                <a:cubicBezTo>
                  <a:pt x="648" y="779"/>
                  <a:pt x="646" y="777"/>
                  <a:pt x="645" y="776"/>
                </a:cubicBezTo>
                <a:cubicBezTo>
                  <a:pt x="643" y="774"/>
                  <a:pt x="642" y="773"/>
                  <a:pt x="641" y="771"/>
                </a:cubicBezTo>
                <a:cubicBezTo>
                  <a:pt x="640" y="770"/>
                  <a:pt x="639" y="769"/>
                  <a:pt x="638" y="767"/>
                </a:cubicBezTo>
                <a:cubicBezTo>
                  <a:pt x="638" y="766"/>
                  <a:pt x="638" y="765"/>
                  <a:pt x="637" y="763"/>
                </a:cubicBezTo>
                <a:cubicBezTo>
                  <a:pt x="637" y="762"/>
                  <a:pt x="637" y="760"/>
                  <a:pt x="637" y="758"/>
                </a:cubicBezTo>
                <a:lnTo>
                  <a:pt x="636" y="697"/>
                </a:lnTo>
                <a:cubicBezTo>
                  <a:pt x="636" y="683"/>
                  <a:pt x="635" y="671"/>
                  <a:pt x="633" y="661"/>
                </a:cubicBezTo>
                <a:cubicBezTo>
                  <a:pt x="632" y="652"/>
                  <a:pt x="630" y="643"/>
                  <a:pt x="628" y="636"/>
                </a:cubicBezTo>
                <a:cubicBezTo>
                  <a:pt x="625" y="629"/>
                  <a:pt x="623" y="624"/>
                  <a:pt x="619" y="619"/>
                </a:cubicBezTo>
                <a:cubicBezTo>
                  <a:pt x="616" y="615"/>
                  <a:pt x="613" y="611"/>
                  <a:pt x="610" y="607"/>
                </a:cubicBezTo>
                <a:cubicBezTo>
                  <a:pt x="607" y="604"/>
                  <a:pt x="603" y="602"/>
                  <a:pt x="599" y="600"/>
                </a:cubicBezTo>
                <a:cubicBezTo>
                  <a:pt x="595" y="598"/>
                  <a:pt x="590" y="597"/>
                  <a:pt x="586" y="597"/>
                </a:cubicBezTo>
                <a:cubicBezTo>
                  <a:pt x="582" y="597"/>
                  <a:pt x="577" y="597"/>
                  <a:pt x="573" y="599"/>
                </a:cubicBezTo>
                <a:cubicBezTo>
                  <a:pt x="568" y="601"/>
                  <a:pt x="564" y="604"/>
                  <a:pt x="560" y="608"/>
                </a:cubicBezTo>
                <a:cubicBezTo>
                  <a:pt x="555" y="613"/>
                  <a:pt x="551" y="618"/>
                  <a:pt x="549" y="623"/>
                </a:cubicBezTo>
                <a:cubicBezTo>
                  <a:pt x="546" y="629"/>
                  <a:pt x="544" y="633"/>
                  <a:pt x="543" y="638"/>
                </a:cubicBezTo>
                <a:cubicBezTo>
                  <a:pt x="541" y="642"/>
                  <a:pt x="540" y="646"/>
                  <a:pt x="540" y="650"/>
                </a:cubicBezTo>
                <a:cubicBezTo>
                  <a:pt x="539" y="653"/>
                  <a:pt x="538" y="655"/>
                  <a:pt x="537" y="656"/>
                </a:cubicBezTo>
                <a:cubicBezTo>
                  <a:pt x="537" y="656"/>
                  <a:pt x="536" y="657"/>
                  <a:pt x="535" y="657"/>
                </a:cubicBezTo>
                <a:cubicBezTo>
                  <a:pt x="535" y="657"/>
                  <a:pt x="534" y="657"/>
                  <a:pt x="533" y="656"/>
                </a:cubicBezTo>
                <a:cubicBezTo>
                  <a:pt x="532" y="656"/>
                  <a:pt x="531" y="655"/>
                  <a:pt x="529" y="654"/>
                </a:cubicBezTo>
                <a:cubicBezTo>
                  <a:pt x="528" y="653"/>
                  <a:pt x="527" y="652"/>
                  <a:pt x="525" y="650"/>
                </a:cubicBezTo>
                <a:cubicBezTo>
                  <a:pt x="524" y="649"/>
                  <a:pt x="523" y="648"/>
                  <a:pt x="522" y="647"/>
                </a:cubicBezTo>
                <a:cubicBezTo>
                  <a:pt x="521" y="646"/>
                  <a:pt x="521" y="645"/>
                  <a:pt x="520" y="645"/>
                </a:cubicBezTo>
                <a:cubicBezTo>
                  <a:pt x="520" y="644"/>
                  <a:pt x="520" y="643"/>
                  <a:pt x="519" y="642"/>
                </a:cubicBezTo>
                <a:cubicBezTo>
                  <a:pt x="519" y="641"/>
                  <a:pt x="519" y="640"/>
                  <a:pt x="519" y="638"/>
                </a:cubicBezTo>
                <a:cubicBezTo>
                  <a:pt x="519" y="637"/>
                  <a:pt x="520" y="634"/>
                  <a:pt x="521" y="630"/>
                </a:cubicBezTo>
                <a:cubicBezTo>
                  <a:pt x="522" y="626"/>
                  <a:pt x="523" y="622"/>
                  <a:pt x="525" y="617"/>
                </a:cubicBezTo>
                <a:cubicBezTo>
                  <a:pt x="527" y="613"/>
                  <a:pt x="530" y="608"/>
                  <a:pt x="533" y="603"/>
                </a:cubicBezTo>
                <a:cubicBezTo>
                  <a:pt x="536" y="598"/>
                  <a:pt x="540" y="593"/>
                  <a:pt x="545" y="588"/>
                </a:cubicBezTo>
                <a:cubicBezTo>
                  <a:pt x="552" y="581"/>
                  <a:pt x="559" y="576"/>
                  <a:pt x="567" y="572"/>
                </a:cubicBezTo>
                <a:cubicBezTo>
                  <a:pt x="574" y="569"/>
                  <a:pt x="582" y="567"/>
                  <a:pt x="589" y="567"/>
                </a:cubicBezTo>
                <a:cubicBezTo>
                  <a:pt x="596" y="567"/>
                  <a:pt x="603" y="568"/>
                  <a:pt x="609" y="571"/>
                </a:cubicBezTo>
                <a:cubicBezTo>
                  <a:pt x="616" y="574"/>
                  <a:pt x="622" y="578"/>
                  <a:pt x="627" y="584"/>
                </a:cubicBezTo>
                <a:cubicBezTo>
                  <a:pt x="632" y="589"/>
                  <a:pt x="636" y="594"/>
                  <a:pt x="640" y="599"/>
                </a:cubicBezTo>
                <a:cubicBezTo>
                  <a:pt x="644" y="605"/>
                  <a:pt x="647" y="612"/>
                  <a:pt x="650" y="620"/>
                </a:cubicBezTo>
                <a:cubicBezTo>
                  <a:pt x="653" y="629"/>
                  <a:pt x="655" y="639"/>
                  <a:pt x="657" y="651"/>
                </a:cubicBezTo>
                <a:cubicBezTo>
                  <a:pt x="658" y="663"/>
                  <a:pt x="659" y="677"/>
                  <a:pt x="659" y="695"/>
                </a:cubicBezTo>
                <a:lnTo>
                  <a:pt x="660" y="743"/>
                </a:lnTo>
                <a:lnTo>
                  <a:pt x="726" y="678"/>
                </a:lnTo>
                <a:cubicBezTo>
                  <a:pt x="726" y="677"/>
                  <a:pt x="727" y="677"/>
                  <a:pt x="728" y="677"/>
                </a:cubicBezTo>
                <a:cubicBezTo>
                  <a:pt x="729" y="676"/>
                  <a:pt x="730" y="676"/>
                  <a:pt x="731" y="677"/>
                </a:cubicBezTo>
                <a:cubicBezTo>
                  <a:pt x="732" y="677"/>
                  <a:pt x="733" y="678"/>
                  <a:pt x="735" y="678"/>
                </a:cubicBezTo>
                <a:cubicBezTo>
                  <a:pt x="736" y="679"/>
                  <a:pt x="737" y="680"/>
                  <a:pt x="739" y="682"/>
                </a:cubicBezTo>
                <a:close/>
                <a:moveTo>
                  <a:pt x="827" y="513"/>
                </a:moveTo>
                <a:cubicBezTo>
                  <a:pt x="833" y="520"/>
                  <a:pt x="839" y="527"/>
                  <a:pt x="843" y="536"/>
                </a:cubicBezTo>
                <a:cubicBezTo>
                  <a:pt x="847" y="544"/>
                  <a:pt x="849" y="552"/>
                  <a:pt x="850" y="561"/>
                </a:cubicBezTo>
                <a:cubicBezTo>
                  <a:pt x="850" y="570"/>
                  <a:pt x="849" y="579"/>
                  <a:pt x="845" y="588"/>
                </a:cubicBezTo>
                <a:cubicBezTo>
                  <a:pt x="842" y="597"/>
                  <a:pt x="836" y="606"/>
                  <a:pt x="827" y="615"/>
                </a:cubicBezTo>
                <a:cubicBezTo>
                  <a:pt x="821" y="621"/>
                  <a:pt x="814" y="626"/>
                  <a:pt x="808" y="629"/>
                </a:cubicBezTo>
                <a:cubicBezTo>
                  <a:pt x="802" y="633"/>
                  <a:pt x="795" y="635"/>
                  <a:pt x="789" y="635"/>
                </a:cubicBezTo>
                <a:cubicBezTo>
                  <a:pt x="782" y="636"/>
                  <a:pt x="776" y="635"/>
                  <a:pt x="769" y="634"/>
                </a:cubicBezTo>
                <a:cubicBezTo>
                  <a:pt x="763" y="632"/>
                  <a:pt x="756" y="629"/>
                  <a:pt x="749" y="625"/>
                </a:cubicBezTo>
                <a:cubicBezTo>
                  <a:pt x="743" y="621"/>
                  <a:pt x="736" y="616"/>
                  <a:pt x="729" y="611"/>
                </a:cubicBezTo>
                <a:cubicBezTo>
                  <a:pt x="722" y="605"/>
                  <a:pt x="715" y="598"/>
                  <a:pt x="707" y="591"/>
                </a:cubicBezTo>
                <a:cubicBezTo>
                  <a:pt x="701" y="585"/>
                  <a:pt x="695" y="578"/>
                  <a:pt x="689" y="571"/>
                </a:cubicBezTo>
                <a:cubicBezTo>
                  <a:pt x="683" y="563"/>
                  <a:pt x="678" y="556"/>
                  <a:pt x="674" y="548"/>
                </a:cubicBezTo>
                <a:cubicBezTo>
                  <a:pt x="669" y="540"/>
                  <a:pt x="666" y="532"/>
                  <a:pt x="664" y="523"/>
                </a:cubicBezTo>
                <a:cubicBezTo>
                  <a:pt x="661" y="515"/>
                  <a:pt x="661" y="506"/>
                  <a:pt x="661" y="498"/>
                </a:cubicBezTo>
                <a:cubicBezTo>
                  <a:pt x="662" y="489"/>
                  <a:pt x="664" y="481"/>
                  <a:pt x="668" y="472"/>
                </a:cubicBezTo>
                <a:cubicBezTo>
                  <a:pt x="672" y="463"/>
                  <a:pt x="679" y="455"/>
                  <a:pt x="687" y="446"/>
                </a:cubicBezTo>
                <a:cubicBezTo>
                  <a:pt x="690" y="443"/>
                  <a:pt x="693" y="440"/>
                  <a:pt x="696" y="438"/>
                </a:cubicBezTo>
                <a:cubicBezTo>
                  <a:pt x="700" y="435"/>
                  <a:pt x="703" y="433"/>
                  <a:pt x="706" y="431"/>
                </a:cubicBezTo>
                <a:cubicBezTo>
                  <a:pt x="709" y="429"/>
                  <a:pt x="712" y="428"/>
                  <a:pt x="714" y="427"/>
                </a:cubicBezTo>
                <a:cubicBezTo>
                  <a:pt x="716" y="426"/>
                  <a:pt x="718" y="425"/>
                  <a:pt x="719" y="425"/>
                </a:cubicBezTo>
                <a:cubicBezTo>
                  <a:pt x="720" y="425"/>
                  <a:pt x="721" y="425"/>
                  <a:pt x="722" y="425"/>
                </a:cubicBezTo>
                <a:cubicBezTo>
                  <a:pt x="722" y="425"/>
                  <a:pt x="723" y="426"/>
                  <a:pt x="724" y="426"/>
                </a:cubicBezTo>
                <a:cubicBezTo>
                  <a:pt x="725" y="427"/>
                  <a:pt x="725" y="427"/>
                  <a:pt x="726" y="428"/>
                </a:cubicBezTo>
                <a:cubicBezTo>
                  <a:pt x="727" y="429"/>
                  <a:pt x="728" y="429"/>
                  <a:pt x="729" y="430"/>
                </a:cubicBezTo>
                <a:cubicBezTo>
                  <a:pt x="731" y="432"/>
                  <a:pt x="732" y="433"/>
                  <a:pt x="733" y="434"/>
                </a:cubicBezTo>
                <a:cubicBezTo>
                  <a:pt x="734" y="435"/>
                  <a:pt x="734" y="436"/>
                  <a:pt x="735" y="437"/>
                </a:cubicBezTo>
                <a:cubicBezTo>
                  <a:pt x="735" y="438"/>
                  <a:pt x="735" y="439"/>
                  <a:pt x="735" y="439"/>
                </a:cubicBezTo>
                <a:cubicBezTo>
                  <a:pt x="735" y="440"/>
                  <a:pt x="734" y="441"/>
                  <a:pt x="734" y="442"/>
                </a:cubicBezTo>
                <a:cubicBezTo>
                  <a:pt x="733" y="442"/>
                  <a:pt x="731" y="443"/>
                  <a:pt x="729" y="444"/>
                </a:cubicBezTo>
                <a:cubicBezTo>
                  <a:pt x="727" y="445"/>
                  <a:pt x="725" y="446"/>
                  <a:pt x="722" y="448"/>
                </a:cubicBezTo>
                <a:cubicBezTo>
                  <a:pt x="720" y="449"/>
                  <a:pt x="716" y="451"/>
                  <a:pt x="713" y="454"/>
                </a:cubicBezTo>
                <a:cubicBezTo>
                  <a:pt x="709" y="456"/>
                  <a:pt x="706" y="459"/>
                  <a:pt x="702" y="463"/>
                </a:cubicBezTo>
                <a:cubicBezTo>
                  <a:pt x="695" y="470"/>
                  <a:pt x="690" y="478"/>
                  <a:pt x="688" y="486"/>
                </a:cubicBezTo>
                <a:cubicBezTo>
                  <a:pt x="685" y="494"/>
                  <a:pt x="685" y="502"/>
                  <a:pt x="687" y="511"/>
                </a:cubicBezTo>
                <a:cubicBezTo>
                  <a:pt x="688" y="519"/>
                  <a:pt x="692" y="527"/>
                  <a:pt x="697" y="535"/>
                </a:cubicBezTo>
                <a:cubicBezTo>
                  <a:pt x="702" y="543"/>
                  <a:pt x="708" y="551"/>
                  <a:pt x="714" y="558"/>
                </a:cubicBezTo>
                <a:cubicBezTo>
                  <a:pt x="715" y="555"/>
                  <a:pt x="716" y="552"/>
                  <a:pt x="718" y="548"/>
                </a:cubicBezTo>
                <a:cubicBezTo>
                  <a:pt x="719" y="544"/>
                  <a:pt x="721" y="541"/>
                  <a:pt x="723" y="537"/>
                </a:cubicBezTo>
                <a:cubicBezTo>
                  <a:pt x="725" y="533"/>
                  <a:pt x="727" y="529"/>
                  <a:pt x="730" y="525"/>
                </a:cubicBezTo>
                <a:cubicBezTo>
                  <a:pt x="733" y="521"/>
                  <a:pt x="736" y="517"/>
                  <a:pt x="740" y="514"/>
                </a:cubicBezTo>
                <a:cubicBezTo>
                  <a:pt x="748" y="505"/>
                  <a:pt x="756" y="500"/>
                  <a:pt x="764" y="496"/>
                </a:cubicBezTo>
                <a:cubicBezTo>
                  <a:pt x="771" y="493"/>
                  <a:pt x="779" y="491"/>
                  <a:pt x="786" y="492"/>
                </a:cubicBezTo>
                <a:cubicBezTo>
                  <a:pt x="794" y="492"/>
                  <a:pt x="801" y="495"/>
                  <a:pt x="807" y="498"/>
                </a:cubicBezTo>
                <a:cubicBezTo>
                  <a:pt x="814" y="502"/>
                  <a:pt x="821" y="507"/>
                  <a:pt x="827" y="513"/>
                </a:cubicBezTo>
                <a:close/>
                <a:moveTo>
                  <a:pt x="809" y="535"/>
                </a:moveTo>
                <a:cubicBezTo>
                  <a:pt x="804" y="531"/>
                  <a:pt x="800" y="527"/>
                  <a:pt x="795" y="525"/>
                </a:cubicBezTo>
                <a:cubicBezTo>
                  <a:pt x="790" y="522"/>
                  <a:pt x="786" y="520"/>
                  <a:pt x="781" y="520"/>
                </a:cubicBezTo>
                <a:cubicBezTo>
                  <a:pt x="777" y="519"/>
                  <a:pt x="772" y="520"/>
                  <a:pt x="767" y="522"/>
                </a:cubicBezTo>
                <a:cubicBezTo>
                  <a:pt x="762" y="524"/>
                  <a:pt x="757" y="528"/>
                  <a:pt x="752" y="533"/>
                </a:cubicBezTo>
                <a:cubicBezTo>
                  <a:pt x="749" y="536"/>
                  <a:pt x="747" y="539"/>
                  <a:pt x="744" y="542"/>
                </a:cubicBezTo>
                <a:cubicBezTo>
                  <a:pt x="742" y="546"/>
                  <a:pt x="740" y="549"/>
                  <a:pt x="738" y="553"/>
                </a:cubicBezTo>
                <a:cubicBezTo>
                  <a:pt x="736" y="556"/>
                  <a:pt x="735" y="560"/>
                  <a:pt x="733" y="563"/>
                </a:cubicBezTo>
                <a:cubicBezTo>
                  <a:pt x="732" y="567"/>
                  <a:pt x="731" y="571"/>
                  <a:pt x="731" y="574"/>
                </a:cubicBezTo>
                <a:cubicBezTo>
                  <a:pt x="741" y="584"/>
                  <a:pt x="750" y="592"/>
                  <a:pt x="758" y="597"/>
                </a:cubicBezTo>
                <a:cubicBezTo>
                  <a:pt x="766" y="603"/>
                  <a:pt x="773" y="606"/>
                  <a:pt x="779" y="608"/>
                </a:cubicBezTo>
                <a:cubicBezTo>
                  <a:pt x="786" y="609"/>
                  <a:pt x="792" y="609"/>
                  <a:pt x="797" y="607"/>
                </a:cubicBezTo>
                <a:cubicBezTo>
                  <a:pt x="803" y="605"/>
                  <a:pt x="808" y="602"/>
                  <a:pt x="813" y="597"/>
                </a:cubicBezTo>
                <a:cubicBezTo>
                  <a:pt x="817" y="592"/>
                  <a:pt x="821" y="587"/>
                  <a:pt x="823" y="582"/>
                </a:cubicBezTo>
                <a:cubicBezTo>
                  <a:pt x="824" y="576"/>
                  <a:pt x="825" y="571"/>
                  <a:pt x="824" y="565"/>
                </a:cubicBezTo>
                <a:cubicBezTo>
                  <a:pt x="823" y="559"/>
                  <a:pt x="822" y="554"/>
                  <a:pt x="819" y="549"/>
                </a:cubicBezTo>
                <a:cubicBezTo>
                  <a:pt x="816" y="544"/>
                  <a:pt x="813" y="540"/>
                  <a:pt x="809" y="535"/>
                </a:cubicBezTo>
                <a:close/>
                <a:moveTo>
                  <a:pt x="960" y="392"/>
                </a:moveTo>
                <a:cubicBezTo>
                  <a:pt x="962" y="395"/>
                  <a:pt x="964" y="397"/>
                  <a:pt x="965" y="400"/>
                </a:cubicBezTo>
                <a:cubicBezTo>
                  <a:pt x="965" y="402"/>
                  <a:pt x="965" y="404"/>
                  <a:pt x="964" y="405"/>
                </a:cubicBezTo>
                <a:lnTo>
                  <a:pt x="947" y="422"/>
                </a:lnTo>
                <a:lnTo>
                  <a:pt x="978" y="453"/>
                </a:lnTo>
                <a:cubicBezTo>
                  <a:pt x="979" y="454"/>
                  <a:pt x="979" y="455"/>
                  <a:pt x="979" y="456"/>
                </a:cubicBezTo>
                <a:cubicBezTo>
                  <a:pt x="979" y="456"/>
                  <a:pt x="979" y="457"/>
                  <a:pt x="979" y="458"/>
                </a:cubicBezTo>
                <a:cubicBezTo>
                  <a:pt x="978" y="459"/>
                  <a:pt x="978" y="461"/>
                  <a:pt x="976" y="462"/>
                </a:cubicBezTo>
                <a:cubicBezTo>
                  <a:pt x="975" y="464"/>
                  <a:pt x="974" y="465"/>
                  <a:pt x="972" y="467"/>
                </a:cubicBezTo>
                <a:cubicBezTo>
                  <a:pt x="970" y="469"/>
                  <a:pt x="968" y="471"/>
                  <a:pt x="967" y="472"/>
                </a:cubicBezTo>
                <a:cubicBezTo>
                  <a:pt x="965" y="473"/>
                  <a:pt x="964" y="474"/>
                  <a:pt x="963" y="474"/>
                </a:cubicBezTo>
                <a:cubicBezTo>
                  <a:pt x="962" y="475"/>
                  <a:pt x="961" y="475"/>
                  <a:pt x="960" y="475"/>
                </a:cubicBezTo>
                <a:cubicBezTo>
                  <a:pt x="960" y="474"/>
                  <a:pt x="959" y="474"/>
                  <a:pt x="958" y="473"/>
                </a:cubicBezTo>
                <a:lnTo>
                  <a:pt x="927" y="442"/>
                </a:lnTo>
                <a:lnTo>
                  <a:pt x="865" y="503"/>
                </a:lnTo>
                <a:cubicBezTo>
                  <a:pt x="864" y="504"/>
                  <a:pt x="864" y="505"/>
                  <a:pt x="863" y="505"/>
                </a:cubicBezTo>
                <a:cubicBezTo>
                  <a:pt x="862" y="506"/>
                  <a:pt x="861" y="506"/>
                  <a:pt x="860" y="506"/>
                </a:cubicBezTo>
                <a:cubicBezTo>
                  <a:pt x="859" y="506"/>
                  <a:pt x="857" y="505"/>
                  <a:pt x="856" y="504"/>
                </a:cubicBezTo>
                <a:cubicBezTo>
                  <a:pt x="855" y="503"/>
                  <a:pt x="853" y="502"/>
                  <a:pt x="851" y="500"/>
                </a:cubicBezTo>
                <a:cubicBezTo>
                  <a:pt x="850" y="498"/>
                  <a:pt x="849" y="497"/>
                  <a:pt x="847" y="496"/>
                </a:cubicBezTo>
                <a:cubicBezTo>
                  <a:pt x="846" y="494"/>
                  <a:pt x="845" y="493"/>
                  <a:pt x="845" y="492"/>
                </a:cubicBezTo>
                <a:cubicBezTo>
                  <a:pt x="844" y="491"/>
                  <a:pt x="843" y="490"/>
                  <a:pt x="843" y="488"/>
                </a:cubicBezTo>
                <a:cubicBezTo>
                  <a:pt x="842" y="487"/>
                  <a:pt x="842" y="486"/>
                  <a:pt x="841" y="484"/>
                </a:cubicBezTo>
                <a:lnTo>
                  <a:pt x="804" y="339"/>
                </a:lnTo>
                <a:cubicBezTo>
                  <a:pt x="803" y="338"/>
                  <a:pt x="803" y="337"/>
                  <a:pt x="804" y="336"/>
                </a:cubicBezTo>
                <a:cubicBezTo>
                  <a:pt x="804" y="335"/>
                  <a:pt x="805" y="334"/>
                  <a:pt x="806" y="332"/>
                </a:cubicBezTo>
                <a:cubicBezTo>
                  <a:pt x="806" y="331"/>
                  <a:pt x="808" y="329"/>
                  <a:pt x="809" y="327"/>
                </a:cubicBezTo>
                <a:cubicBezTo>
                  <a:pt x="811" y="325"/>
                  <a:pt x="813" y="323"/>
                  <a:pt x="815" y="321"/>
                </a:cubicBezTo>
                <a:cubicBezTo>
                  <a:pt x="818" y="318"/>
                  <a:pt x="820" y="316"/>
                  <a:pt x="822" y="314"/>
                </a:cubicBezTo>
                <a:cubicBezTo>
                  <a:pt x="824" y="312"/>
                  <a:pt x="826" y="311"/>
                  <a:pt x="828" y="310"/>
                </a:cubicBezTo>
                <a:cubicBezTo>
                  <a:pt x="829" y="309"/>
                  <a:pt x="831" y="309"/>
                  <a:pt x="832" y="309"/>
                </a:cubicBezTo>
                <a:cubicBezTo>
                  <a:pt x="833" y="309"/>
                  <a:pt x="834" y="309"/>
                  <a:pt x="834" y="310"/>
                </a:cubicBezTo>
                <a:lnTo>
                  <a:pt x="930" y="405"/>
                </a:lnTo>
                <a:lnTo>
                  <a:pt x="947" y="389"/>
                </a:lnTo>
                <a:cubicBezTo>
                  <a:pt x="949" y="387"/>
                  <a:pt x="950" y="387"/>
                  <a:pt x="952" y="387"/>
                </a:cubicBezTo>
                <a:cubicBezTo>
                  <a:pt x="955" y="388"/>
                  <a:pt x="957" y="390"/>
                  <a:pt x="960" y="392"/>
                </a:cubicBezTo>
                <a:close/>
                <a:moveTo>
                  <a:pt x="828" y="343"/>
                </a:moveTo>
                <a:lnTo>
                  <a:pt x="828" y="343"/>
                </a:lnTo>
                <a:lnTo>
                  <a:pt x="862" y="474"/>
                </a:lnTo>
                <a:lnTo>
                  <a:pt x="910" y="425"/>
                </a:lnTo>
                <a:lnTo>
                  <a:pt x="828" y="343"/>
                </a:lnTo>
                <a:close/>
                <a:moveTo>
                  <a:pt x="992" y="245"/>
                </a:moveTo>
                <a:cubicBezTo>
                  <a:pt x="993" y="247"/>
                  <a:pt x="995" y="248"/>
                  <a:pt x="996" y="249"/>
                </a:cubicBezTo>
                <a:cubicBezTo>
                  <a:pt x="997" y="251"/>
                  <a:pt x="998" y="252"/>
                  <a:pt x="998" y="253"/>
                </a:cubicBezTo>
                <a:cubicBezTo>
                  <a:pt x="999" y="253"/>
                  <a:pt x="999" y="254"/>
                  <a:pt x="999" y="255"/>
                </a:cubicBezTo>
                <a:cubicBezTo>
                  <a:pt x="999" y="256"/>
                  <a:pt x="998" y="256"/>
                  <a:pt x="998" y="257"/>
                </a:cubicBezTo>
                <a:cubicBezTo>
                  <a:pt x="997" y="257"/>
                  <a:pt x="996" y="258"/>
                  <a:pt x="995" y="259"/>
                </a:cubicBezTo>
                <a:cubicBezTo>
                  <a:pt x="994" y="259"/>
                  <a:pt x="992" y="260"/>
                  <a:pt x="991" y="261"/>
                </a:cubicBezTo>
                <a:cubicBezTo>
                  <a:pt x="990" y="261"/>
                  <a:pt x="988" y="262"/>
                  <a:pt x="986" y="263"/>
                </a:cubicBezTo>
                <a:cubicBezTo>
                  <a:pt x="985" y="264"/>
                  <a:pt x="983" y="266"/>
                  <a:pt x="981" y="267"/>
                </a:cubicBezTo>
                <a:cubicBezTo>
                  <a:pt x="979" y="269"/>
                  <a:pt x="978" y="272"/>
                  <a:pt x="977" y="274"/>
                </a:cubicBezTo>
                <a:cubicBezTo>
                  <a:pt x="976" y="277"/>
                  <a:pt x="975" y="280"/>
                  <a:pt x="975" y="284"/>
                </a:cubicBezTo>
                <a:cubicBezTo>
                  <a:pt x="974" y="288"/>
                  <a:pt x="975" y="292"/>
                  <a:pt x="975" y="297"/>
                </a:cubicBezTo>
                <a:cubicBezTo>
                  <a:pt x="976" y="303"/>
                  <a:pt x="977" y="309"/>
                  <a:pt x="979" y="316"/>
                </a:cubicBezTo>
                <a:lnTo>
                  <a:pt x="1047" y="384"/>
                </a:lnTo>
                <a:cubicBezTo>
                  <a:pt x="1048" y="385"/>
                  <a:pt x="1048" y="386"/>
                  <a:pt x="1048" y="386"/>
                </a:cubicBezTo>
                <a:cubicBezTo>
                  <a:pt x="1049" y="387"/>
                  <a:pt x="1048" y="388"/>
                  <a:pt x="1048" y="389"/>
                </a:cubicBezTo>
                <a:cubicBezTo>
                  <a:pt x="1048" y="390"/>
                  <a:pt x="1047" y="391"/>
                  <a:pt x="1046" y="393"/>
                </a:cubicBezTo>
                <a:cubicBezTo>
                  <a:pt x="1045" y="394"/>
                  <a:pt x="1043" y="396"/>
                  <a:pt x="1041" y="398"/>
                </a:cubicBezTo>
                <a:cubicBezTo>
                  <a:pt x="1040" y="399"/>
                  <a:pt x="1038" y="401"/>
                  <a:pt x="1036" y="402"/>
                </a:cubicBezTo>
                <a:cubicBezTo>
                  <a:pt x="1035" y="403"/>
                  <a:pt x="1034" y="404"/>
                  <a:pt x="1033" y="404"/>
                </a:cubicBezTo>
                <a:cubicBezTo>
                  <a:pt x="1032" y="405"/>
                  <a:pt x="1031" y="405"/>
                  <a:pt x="1030" y="405"/>
                </a:cubicBezTo>
                <a:cubicBezTo>
                  <a:pt x="1030" y="405"/>
                  <a:pt x="1029" y="404"/>
                  <a:pt x="1028" y="404"/>
                </a:cubicBezTo>
                <a:lnTo>
                  <a:pt x="924" y="299"/>
                </a:lnTo>
                <a:cubicBezTo>
                  <a:pt x="923" y="298"/>
                  <a:pt x="923" y="298"/>
                  <a:pt x="923" y="297"/>
                </a:cubicBezTo>
                <a:cubicBezTo>
                  <a:pt x="922" y="297"/>
                  <a:pt x="923" y="296"/>
                  <a:pt x="923" y="295"/>
                </a:cubicBezTo>
                <a:cubicBezTo>
                  <a:pt x="923" y="294"/>
                  <a:pt x="924" y="292"/>
                  <a:pt x="925" y="291"/>
                </a:cubicBezTo>
                <a:cubicBezTo>
                  <a:pt x="926" y="290"/>
                  <a:pt x="927" y="289"/>
                  <a:pt x="929" y="287"/>
                </a:cubicBezTo>
                <a:cubicBezTo>
                  <a:pt x="931" y="285"/>
                  <a:pt x="932" y="284"/>
                  <a:pt x="933" y="283"/>
                </a:cubicBezTo>
                <a:cubicBezTo>
                  <a:pt x="935" y="282"/>
                  <a:pt x="936" y="281"/>
                  <a:pt x="937" y="281"/>
                </a:cubicBezTo>
                <a:cubicBezTo>
                  <a:pt x="938" y="281"/>
                  <a:pt x="938" y="280"/>
                  <a:pt x="939" y="281"/>
                </a:cubicBezTo>
                <a:cubicBezTo>
                  <a:pt x="940" y="281"/>
                  <a:pt x="941" y="281"/>
                  <a:pt x="941" y="282"/>
                </a:cubicBezTo>
                <a:lnTo>
                  <a:pt x="956" y="297"/>
                </a:lnTo>
                <a:cubicBezTo>
                  <a:pt x="955" y="290"/>
                  <a:pt x="954" y="284"/>
                  <a:pt x="954" y="279"/>
                </a:cubicBezTo>
                <a:cubicBezTo>
                  <a:pt x="954" y="274"/>
                  <a:pt x="954" y="269"/>
                  <a:pt x="955" y="265"/>
                </a:cubicBezTo>
                <a:cubicBezTo>
                  <a:pt x="956" y="262"/>
                  <a:pt x="957" y="258"/>
                  <a:pt x="959" y="256"/>
                </a:cubicBezTo>
                <a:cubicBezTo>
                  <a:pt x="960" y="253"/>
                  <a:pt x="962" y="250"/>
                  <a:pt x="964" y="248"/>
                </a:cubicBezTo>
                <a:cubicBezTo>
                  <a:pt x="965" y="247"/>
                  <a:pt x="967" y="246"/>
                  <a:pt x="968" y="245"/>
                </a:cubicBezTo>
                <a:cubicBezTo>
                  <a:pt x="969" y="244"/>
                  <a:pt x="971" y="243"/>
                  <a:pt x="973" y="241"/>
                </a:cubicBezTo>
                <a:cubicBezTo>
                  <a:pt x="974" y="240"/>
                  <a:pt x="976" y="239"/>
                  <a:pt x="977" y="239"/>
                </a:cubicBezTo>
                <a:cubicBezTo>
                  <a:pt x="979" y="238"/>
                  <a:pt x="980" y="238"/>
                  <a:pt x="981" y="237"/>
                </a:cubicBezTo>
                <a:cubicBezTo>
                  <a:pt x="982" y="237"/>
                  <a:pt x="983" y="237"/>
                  <a:pt x="983" y="238"/>
                </a:cubicBezTo>
                <a:cubicBezTo>
                  <a:pt x="984" y="238"/>
                  <a:pt x="984" y="238"/>
                  <a:pt x="985" y="239"/>
                </a:cubicBezTo>
                <a:cubicBezTo>
                  <a:pt x="985" y="239"/>
                  <a:pt x="986" y="240"/>
                  <a:pt x="987" y="241"/>
                </a:cubicBezTo>
                <a:cubicBezTo>
                  <a:pt x="988" y="242"/>
                  <a:pt x="990" y="243"/>
                  <a:pt x="992" y="245"/>
                </a:cubicBezTo>
                <a:close/>
                <a:moveTo>
                  <a:pt x="1140" y="178"/>
                </a:moveTo>
                <a:cubicBezTo>
                  <a:pt x="1143" y="181"/>
                  <a:pt x="1144" y="184"/>
                  <a:pt x="1144" y="187"/>
                </a:cubicBezTo>
                <a:cubicBezTo>
                  <a:pt x="1144" y="190"/>
                  <a:pt x="1143" y="192"/>
                  <a:pt x="1141" y="194"/>
                </a:cubicBezTo>
                <a:lnTo>
                  <a:pt x="1072" y="263"/>
                </a:lnTo>
                <a:cubicBezTo>
                  <a:pt x="1078" y="269"/>
                  <a:pt x="1084" y="273"/>
                  <a:pt x="1089" y="277"/>
                </a:cubicBezTo>
                <a:cubicBezTo>
                  <a:pt x="1095" y="280"/>
                  <a:pt x="1101" y="282"/>
                  <a:pt x="1107" y="283"/>
                </a:cubicBezTo>
                <a:cubicBezTo>
                  <a:pt x="1113" y="284"/>
                  <a:pt x="1119" y="283"/>
                  <a:pt x="1125" y="280"/>
                </a:cubicBezTo>
                <a:cubicBezTo>
                  <a:pt x="1132" y="278"/>
                  <a:pt x="1138" y="273"/>
                  <a:pt x="1144" y="267"/>
                </a:cubicBezTo>
                <a:cubicBezTo>
                  <a:pt x="1149" y="262"/>
                  <a:pt x="1153" y="257"/>
                  <a:pt x="1156" y="252"/>
                </a:cubicBezTo>
                <a:cubicBezTo>
                  <a:pt x="1159" y="248"/>
                  <a:pt x="1162" y="243"/>
                  <a:pt x="1163" y="240"/>
                </a:cubicBezTo>
                <a:cubicBezTo>
                  <a:pt x="1165" y="236"/>
                  <a:pt x="1167" y="232"/>
                  <a:pt x="1168" y="230"/>
                </a:cubicBezTo>
                <a:cubicBezTo>
                  <a:pt x="1169" y="227"/>
                  <a:pt x="1170" y="225"/>
                  <a:pt x="1171" y="224"/>
                </a:cubicBezTo>
                <a:cubicBezTo>
                  <a:pt x="1171" y="224"/>
                  <a:pt x="1172" y="224"/>
                  <a:pt x="1173" y="223"/>
                </a:cubicBezTo>
                <a:cubicBezTo>
                  <a:pt x="1173" y="223"/>
                  <a:pt x="1174" y="223"/>
                  <a:pt x="1175" y="224"/>
                </a:cubicBezTo>
                <a:cubicBezTo>
                  <a:pt x="1176" y="224"/>
                  <a:pt x="1176" y="224"/>
                  <a:pt x="1178" y="225"/>
                </a:cubicBezTo>
                <a:cubicBezTo>
                  <a:pt x="1179" y="226"/>
                  <a:pt x="1180" y="227"/>
                  <a:pt x="1181" y="229"/>
                </a:cubicBezTo>
                <a:cubicBezTo>
                  <a:pt x="1182" y="230"/>
                  <a:pt x="1183" y="231"/>
                  <a:pt x="1184" y="231"/>
                </a:cubicBezTo>
                <a:cubicBezTo>
                  <a:pt x="1184" y="232"/>
                  <a:pt x="1185" y="233"/>
                  <a:pt x="1185" y="234"/>
                </a:cubicBezTo>
                <a:cubicBezTo>
                  <a:pt x="1186" y="234"/>
                  <a:pt x="1186" y="235"/>
                  <a:pt x="1186" y="236"/>
                </a:cubicBezTo>
                <a:cubicBezTo>
                  <a:pt x="1187" y="237"/>
                  <a:pt x="1187" y="237"/>
                  <a:pt x="1187" y="238"/>
                </a:cubicBezTo>
                <a:cubicBezTo>
                  <a:pt x="1187" y="239"/>
                  <a:pt x="1186" y="241"/>
                  <a:pt x="1185" y="244"/>
                </a:cubicBezTo>
                <a:cubicBezTo>
                  <a:pt x="1184" y="247"/>
                  <a:pt x="1182" y="251"/>
                  <a:pt x="1180" y="255"/>
                </a:cubicBezTo>
                <a:cubicBezTo>
                  <a:pt x="1177" y="259"/>
                  <a:pt x="1174" y="264"/>
                  <a:pt x="1171" y="269"/>
                </a:cubicBezTo>
                <a:cubicBezTo>
                  <a:pt x="1167" y="274"/>
                  <a:pt x="1163" y="279"/>
                  <a:pt x="1158" y="284"/>
                </a:cubicBezTo>
                <a:cubicBezTo>
                  <a:pt x="1149" y="293"/>
                  <a:pt x="1140" y="299"/>
                  <a:pt x="1132" y="303"/>
                </a:cubicBezTo>
                <a:cubicBezTo>
                  <a:pt x="1123" y="307"/>
                  <a:pt x="1114" y="309"/>
                  <a:pt x="1105" y="309"/>
                </a:cubicBezTo>
                <a:cubicBezTo>
                  <a:pt x="1096" y="308"/>
                  <a:pt x="1086" y="306"/>
                  <a:pt x="1077" y="301"/>
                </a:cubicBezTo>
                <a:cubicBezTo>
                  <a:pt x="1068" y="296"/>
                  <a:pt x="1058" y="289"/>
                  <a:pt x="1049" y="280"/>
                </a:cubicBezTo>
                <a:cubicBezTo>
                  <a:pt x="1040" y="271"/>
                  <a:pt x="1033" y="261"/>
                  <a:pt x="1028" y="252"/>
                </a:cubicBezTo>
                <a:cubicBezTo>
                  <a:pt x="1023" y="242"/>
                  <a:pt x="1020" y="233"/>
                  <a:pt x="1020" y="224"/>
                </a:cubicBezTo>
                <a:cubicBezTo>
                  <a:pt x="1019" y="214"/>
                  <a:pt x="1021" y="205"/>
                  <a:pt x="1024" y="196"/>
                </a:cubicBezTo>
                <a:cubicBezTo>
                  <a:pt x="1028" y="187"/>
                  <a:pt x="1033" y="179"/>
                  <a:pt x="1041" y="172"/>
                </a:cubicBezTo>
                <a:cubicBezTo>
                  <a:pt x="1049" y="163"/>
                  <a:pt x="1057" y="158"/>
                  <a:pt x="1066" y="155"/>
                </a:cubicBezTo>
                <a:cubicBezTo>
                  <a:pt x="1074" y="151"/>
                  <a:pt x="1083" y="150"/>
                  <a:pt x="1091" y="151"/>
                </a:cubicBezTo>
                <a:cubicBezTo>
                  <a:pt x="1099" y="152"/>
                  <a:pt x="1107" y="154"/>
                  <a:pt x="1115" y="158"/>
                </a:cubicBezTo>
                <a:cubicBezTo>
                  <a:pt x="1122" y="163"/>
                  <a:pt x="1130" y="168"/>
                  <a:pt x="1136" y="175"/>
                </a:cubicBezTo>
                <a:lnTo>
                  <a:pt x="1140" y="178"/>
                </a:lnTo>
                <a:close/>
                <a:moveTo>
                  <a:pt x="1115" y="192"/>
                </a:moveTo>
                <a:cubicBezTo>
                  <a:pt x="1105" y="182"/>
                  <a:pt x="1095" y="176"/>
                  <a:pt x="1084" y="175"/>
                </a:cubicBezTo>
                <a:cubicBezTo>
                  <a:pt x="1074" y="174"/>
                  <a:pt x="1064" y="178"/>
                  <a:pt x="1055" y="187"/>
                </a:cubicBezTo>
                <a:cubicBezTo>
                  <a:pt x="1050" y="192"/>
                  <a:pt x="1047" y="197"/>
                  <a:pt x="1045" y="203"/>
                </a:cubicBezTo>
                <a:cubicBezTo>
                  <a:pt x="1043" y="208"/>
                  <a:pt x="1043" y="213"/>
                  <a:pt x="1043" y="219"/>
                </a:cubicBezTo>
                <a:cubicBezTo>
                  <a:pt x="1044" y="224"/>
                  <a:pt x="1045" y="229"/>
                  <a:pt x="1048" y="235"/>
                </a:cubicBezTo>
                <a:cubicBezTo>
                  <a:pt x="1050" y="240"/>
                  <a:pt x="1054" y="245"/>
                  <a:pt x="1058" y="249"/>
                </a:cubicBezTo>
                <a:lnTo>
                  <a:pt x="1115" y="192"/>
                </a:lnTo>
                <a:close/>
                <a:moveTo>
                  <a:pt x="1130" y="7"/>
                </a:moveTo>
                <a:cubicBezTo>
                  <a:pt x="1132" y="8"/>
                  <a:pt x="1133" y="9"/>
                  <a:pt x="1134" y="10"/>
                </a:cubicBezTo>
                <a:cubicBezTo>
                  <a:pt x="1134" y="11"/>
                  <a:pt x="1135" y="12"/>
                  <a:pt x="1135" y="13"/>
                </a:cubicBezTo>
                <a:cubicBezTo>
                  <a:pt x="1136" y="14"/>
                  <a:pt x="1136" y="14"/>
                  <a:pt x="1136" y="15"/>
                </a:cubicBezTo>
                <a:cubicBezTo>
                  <a:pt x="1136" y="15"/>
                  <a:pt x="1135" y="16"/>
                  <a:pt x="1135" y="16"/>
                </a:cubicBezTo>
                <a:cubicBezTo>
                  <a:pt x="1134" y="17"/>
                  <a:pt x="1133" y="17"/>
                  <a:pt x="1132" y="18"/>
                </a:cubicBezTo>
                <a:cubicBezTo>
                  <a:pt x="1131" y="18"/>
                  <a:pt x="1130" y="19"/>
                  <a:pt x="1128" y="20"/>
                </a:cubicBezTo>
                <a:cubicBezTo>
                  <a:pt x="1127" y="20"/>
                  <a:pt x="1125" y="21"/>
                  <a:pt x="1123" y="23"/>
                </a:cubicBezTo>
                <a:cubicBezTo>
                  <a:pt x="1121" y="24"/>
                  <a:pt x="1119" y="26"/>
                  <a:pt x="1117" y="28"/>
                </a:cubicBezTo>
                <a:cubicBezTo>
                  <a:pt x="1114" y="31"/>
                  <a:pt x="1112" y="33"/>
                  <a:pt x="1111" y="36"/>
                </a:cubicBezTo>
                <a:cubicBezTo>
                  <a:pt x="1110" y="39"/>
                  <a:pt x="1110" y="42"/>
                  <a:pt x="1110" y="46"/>
                </a:cubicBezTo>
                <a:cubicBezTo>
                  <a:pt x="1111" y="49"/>
                  <a:pt x="1113" y="52"/>
                  <a:pt x="1115" y="56"/>
                </a:cubicBezTo>
                <a:cubicBezTo>
                  <a:pt x="1118" y="60"/>
                  <a:pt x="1122" y="64"/>
                  <a:pt x="1126" y="68"/>
                </a:cubicBezTo>
                <a:lnTo>
                  <a:pt x="1137" y="79"/>
                </a:lnTo>
                <a:lnTo>
                  <a:pt x="1161" y="56"/>
                </a:lnTo>
                <a:cubicBezTo>
                  <a:pt x="1161" y="56"/>
                  <a:pt x="1162" y="55"/>
                  <a:pt x="1163" y="55"/>
                </a:cubicBezTo>
                <a:cubicBezTo>
                  <a:pt x="1163" y="55"/>
                  <a:pt x="1164" y="55"/>
                  <a:pt x="1165" y="55"/>
                </a:cubicBezTo>
                <a:cubicBezTo>
                  <a:pt x="1166" y="56"/>
                  <a:pt x="1167" y="56"/>
                  <a:pt x="1169" y="57"/>
                </a:cubicBezTo>
                <a:cubicBezTo>
                  <a:pt x="1170" y="58"/>
                  <a:pt x="1171" y="59"/>
                  <a:pt x="1173" y="60"/>
                </a:cubicBezTo>
                <a:cubicBezTo>
                  <a:pt x="1175" y="63"/>
                  <a:pt x="1177" y="65"/>
                  <a:pt x="1178" y="67"/>
                </a:cubicBezTo>
                <a:cubicBezTo>
                  <a:pt x="1178" y="69"/>
                  <a:pt x="1178" y="71"/>
                  <a:pt x="1177" y="72"/>
                </a:cubicBezTo>
                <a:lnTo>
                  <a:pt x="1153" y="95"/>
                </a:lnTo>
                <a:lnTo>
                  <a:pt x="1245" y="187"/>
                </a:lnTo>
                <a:cubicBezTo>
                  <a:pt x="1245" y="188"/>
                  <a:pt x="1246" y="188"/>
                  <a:pt x="1246" y="189"/>
                </a:cubicBezTo>
                <a:cubicBezTo>
                  <a:pt x="1246" y="190"/>
                  <a:pt x="1246" y="191"/>
                  <a:pt x="1245" y="192"/>
                </a:cubicBezTo>
                <a:cubicBezTo>
                  <a:pt x="1245" y="193"/>
                  <a:pt x="1244" y="194"/>
                  <a:pt x="1243" y="195"/>
                </a:cubicBezTo>
                <a:cubicBezTo>
                  <a:pt x="1242" y="197"/>
                  <a:pt x="1241" y="198"/>
                  <a:pt x="1239" y="200"/>
                </a:cubicBezTo>
                <a:cubicBezTo>
                  <a:pt x="1237" y="202"/>
                  <a:pt x="1235" y="203"/>
                  <a:pt x="1234" y="205"/>
                </a:cubicBezTo>
                <a:cubicBezTo>
                  <a:pt x="1233" y="206"/>
                  <a:pt x="1231" y="206"/>
                  <a:pt x="1230" y="207"/>
                </a:cubicBezTo>
                <a:cubicBezTo>
                  <a:pt x="1229" y="207"/>
                  <a:pt x="1228" y="207"/>
                  <a:pt x="1228" y="207"/>
                </a:cubicBezTo>
                <a:cubicBezTo>
                  <a:pt x="1227" y="207"/>
                  <a:pt x="1226" y="207"/>
                  <a:pt x="1226" y="206"/>
                </a:cubicBezTo>
                <a:lnTo>
                  <a:pt x="1134" y="115"/>
                </a:lnTo>
                <a:lnTo>
                  <a:pt x="1119" y="129"/>
                </a:lnTo>
                <a:cubicBezTo>
                  <a:pt x="1118" y="131"/>
                  <a:pt x="1117" y="131"/>
                  <a:pt x="1115" y="130"/>
                </a:cubicBezTo>
                <a:cubicBezTo>
                  <a:pt x="1113" y="130"/>
                  <a:pt x="1110" y="128"/>
                  <a:pt x="1108" y="125"/>
                </a:cubicBezTo>
                <a:cubicBezTo>
                  <a:pt x="1106" y="124"/>
                  <a:pt x="1105" y="122"/>
                  <a:pt x="1104" y="121"/>
                </a:cubicBezTo>
                <a:cubicBezTo>
                  <a:pt x="1103" y="120"/>
                  <a:pt x="1103" y="119"/>
                  <a:pt x="1102" y="118"/>
                </a:cubicBezTo>
                <a:cubicBezTo>
                  <a:pt x="1102" y="117"/>
                  <a:pt x="1102" y="116"/>
                  <a:pt x="1102" y="116"/>
                </a:cubicBezTo>
                <a:cubicBezTo>
                  <a:pt x="1102" y="115"/>
                  <a:pt x="1103" y="114"/>
                  <a:pt x="1103" y="113"/>
                </a:cubicBezTo>
                <a:lnTo>
                  <a:pt x="1118" y="99"/>
                </a:lnTo>
                <a:lnTo>
                  <a:pt x="1107" y="88"/>
                </a:lnTo>
                <a:cubicBezTo>
                  <a:pt x="1100" y="81"/>
                  <a:pt x="1095" y="74"/>
                  <a:pt x="1091" y="67"/>
                </a:cubicBezTo>
                <a:cubicBezTo>
                  <a:pt x="1087" y="61"/>
                  <a:pt x="1085" y="54"/>
                  <a:pt x="1084" y="48"/>
                </a:cubicBezTo>
                <a:cubicBezTo>
                  <a:pt x="1083" y="42"/>
                  <a:pt x="1085" y="36"/>
                  <a:pt x="1087" y="30"/>
                </a:cubicBezTo>
                <a:cubicBezTo>
                  <a:pt x="1090" y="25"/>
                  <a:pt x="1094" y="19"/>
                  <a:pt x="1100" y="13"/>
                </a:cubicBezTo>
                <a:cubicBezTo>
                  <a:pt x="1102" y="10"/>
                  <a:pt x="1105" y="8"/>
                  <a:pt x="1108" y="6"/>
                </a:cubicBezTo>
                <a:cubicBezTo>
                  <a:pt x="1111" y="4"/>
                  <a:pt x="1114" y="2"/>
                  <a:pt x="1116" y="2"/>
                </a:cubicBezTo>
                <a:cubicBezTo>
                  <a:pt x="1118" y="1"/>
                  <a:pt x="1119" y="0"/>
                  <a:pt x="1120" y="0"/>
                </a:cubicBezTo>
                <a:cubicBezTo>
                  <a:pt x="1121" y="0"/>
                  <a:pt x="1122" y="1"/>
                  <a:pt x="1123" y="1"/>
                </a:cubicBezTo>
                <a:cubicBezTo>
                  <a:pt x="1124" y="1"/>
                  <a:pt x="1125" y="2"/>
                  <a:pt x="1127" y="3"/>
                </a:cubicBezTo>
                <a:cubicBezTo>
                  <a:pt x="1128" y="4"/>
                  <a:pt x="1129" y="5"/>
                  <a:pt x="1130"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noEditPoints="1"/>
          </p:cNvSpPr>
          <p:nvPr/>
        </p:nvSpPr>
        <p:spPr bwMode="auto">
          <a:xfrm>
            <a:off x="4606925" y="5462588"/>
            <a:ext cx="855663" cy="842962"/>
          </a:xfrm>
          <a:custGeom>
            <a:avLst/>
            <a:gdLst/>
            <a:ahLst/>
            <a:cxnLst>
              <a:cxn ang="0">
                <a:pos x="176" y="1071"/>
              </a:cxn>
              <a:cxn ang="0">
                <a:pos x="157" y="1090"/>
              </a:cxn>
              <a:cxn ang="0">
                <a:pos x="53" y="1120"/>
              </a:cxn>
              <a:cxn ang="0">
                <a:pos x="1" y="955"/>
              </a:cxn>
              <a:cxn ang="0">
                <a:pos x="25" y="926"/>
              </a:cxn>
              <a:cxn ang="0">
                <a:pos x="157" y="1008"/>
              </a:cxn>
              <a:cxn ang="0">
                <a:pos x="178" y="789"/>
              </a:cxn>
              <a:cxn ang="0">
                <a:pos x="260" y="987"/>
              </a:cxn>
              <a:cxn ang="0">
                <a:pos x="238" y="1007"/>
              </a:cxn>
              <a:cxn ang="0">
                <a:pos x="77" y="883"/>
              </a:cxn>
              <a:cxn ang="0">
                <a:pos x="170" y="783"/>
              </a:cxn>
              <a:cxn ang="0">
                <a:pos x="439" y="810"/>
              </a:cxn>
              <a:cxn ang="0">
                <a:pos x="348" y="887"/>
              </a:cxn>
              <a:cxn ang="0">
                <a:pos x="261" y="729"/>
              </a:cxn>
              <a:cxn ang="0">
                <a:pos x="233" y="773"/>
              </a:cxn>
              <a:cxn ang="0">
                <a:pos x="245" y="703"/>
              </a:cxn>
              <a:cxn ang="0">
                <a:pos x="263" y="691"/>
              </a:cxn>
              <a:cxn ang="0">
                <a:pos x="435" y="800"/>
              </a:cxn>
              <a:cxn ang="0">
                <a:pos x="456" y="747"/>
              </a:cxn>
              <a:cxn ang="0">
                <a:pos x="603" y="619"/>
              </a:cxn>
              <a:cxn ang="0">
                <a:pos x="472" y="670"/>
              </a:cxn>
              <a:cxn ang="0">
                <a:pos x="520" y="535"/>
              </a:cxn>
              <a:cxn ang="0">
                <a:pos x="501" y="563"/>
              </a:cxn>
              <a:cxn ang="0">
                <a:pos x="508" y="663"/>
              </a:cxn>
              <a:cxn ang="0">
                <a:pos x="571" y="603"/>
              </a:cxn>
              <a:cxn ang="0">
                <a:pos x="804" y="447"/>
              </a:cxn>
              <a:cxn ang="0">
                <a:pos x="714" y="379"/>
              </a:cxn>
              <a:cxn ang="0">
                <a:pos x="742" y="502"/>
              </a:cxn>
              <a:cxn ang="0">
                <a:pos x="728" y="522"/>
              </a:cxn>
              <a:cxn ang="0">
                <a:pos x="621" y="442"/>
              </a:cxn>
              <a:cxn ang="0">
                <a:pos x="675" y="575"/>
              </a:cxn>
              <a:cxn ang="0">
                <a:pos x="655" y="589"/>
              </a:cxn>
              <a:cxn ang="0">
                <a:pos x="560" y="468"/>
              </a:cxn>
              <a:cxn ang="0">
                <a:pos x="597" y="428"/>
              </a:cxn>
              <a:cxn ang="0">
                <a:pos x="652" y="382"/>
              </a:cxn>
              <a:cxn ang="0">
                <a:pos x="744" y="368"/>
              </a:cxn>
              <a:cxn ang="0">
                <a:pos x="932" y="320"/>
              </a:cxn>
              <a:cxn ang="0">
                <a:pos x="841" y="252"/>
              </a:cxn>
              <a:cxn ang="0">
                <a:pos x="867" y="378"/>
              </a:cxn>
              <a:cxn ang="0">
                <a:pos x="852" y="398"/>
              </a:cxn>
              <a:cxn ang="0">
                <a:pos x="744" y="285"/>
              </a:cxn>
              <a:cxn ang="0">
                <a:pos x="774" y="289"/>
              </a:cxn>
              <a:cxn ang="0">
                <a:pos x="874" y="243"/>
              </a:cxn>
              <a:cxn ang="0">
                <a:pos x="954" y="225"/>
              </a:cxn>
              <a:cxn ang="0">
                <a:pos x="1032" y="178"/>
              </a:cxn>
              <a:cxn ang="0">
                <a:pos x="1048" y="180"/>
              </a:cxn>
              <a:cxn ang="0">
                <a:pos x="1035" y="217"/>
              </a:cxn>
              <a:cxn ang="0">
                <a:pos x="893" y="200"/>
              </a:cxn>
              <a:cxn ang="0">
                <a:pos x="979" y="106"/>
              </a:cxn>
              <a:cxn ang="0">
                <a:pos x="910" y="151"/>
              </a:cxn>
              <a:cxn ang="0">
                <a:pos x="1137" y="103"/>
              </a:cxn>
              <a:cxn ang="0">
                <a:pos x="1109" y="141"/>
              </a:cxn>
              <a:cxn ang="0">
                <a:pos x="979" y="79"/>
              </a:cxn>
              <a:cxn ang="0">
                <a:pos x="982" y="47"/>
              </a:cxn>
              <a:cxn ang="0">
                <a:pos x="968" y="5"/>
              </a:cxn>
              <a:cxn ang="0">
                <a:pos x="1030" y="0"/>
              </a:cxn>
              <a:cxn ang="0">
                <a:pos x="1017" y="44"/>
              </a:cxn>
              <a:cxn ang="0">
                <a:pos x="1120" y="96"/>
              </a:cxn>
            </a:cxnLst>
            <a:rect l="0" t="0" r="r" b="b"/>
            <a:pathLst>
              <a:path w="1138" h="1121">
                <a:moveTo>
                  <a:pt x="157" y="1008"/>
                </a:moveTo>
                <a:cubicBezTo>
                  <a:pt x="159" y="1010"/>
                  <a:pt x="161" y="1013"/>
                  <a:pt x="162" y="1015"/>
                </a:cubicBezTo>
                <a:cubicBezTo>
                  <a:pt x="162" y="1017"/>
                  <a:pt x="162" y="1019"/>
                  <a:pt x="161" y="1021"/>
                </a:cubicBezTo>
                <a:lnTo>
                  <a:pt x="144" y="1038"/>
                </a:lnTo>
                <a:lnTo>
                  <a:pt x="175" y="1069"/>
                </a:lnTo>
                <a:cubicBezTo>
                  <a:pt x="176" y="1070"/>
                  <a:pt x="176" y="1070"/>
                  <a:pt x="176" y="1071"/>
                </a:cubicBezTo>
                <a:cubicBezTo>
                  <a:pt x="176" y="1072"/>
                  <a:pt x="176" y="1073"/>
                  <a:pt x="176" y="1074"/>
                </a:cubicBezTo>
                <a:cubicBezTo>
                  <a:pt x="175" y="1075"/>
                  <a:pt x="175" y="1076"/>
                  <a:pt x="173" y="1078"/>
                </a:cubicBezTo>
                <a:cubicBezTo>
                  <a:pt x="172" y="1079"/>
                  <a:pt x="171" y="1081"/>
                  <a:pt x="169" y="1083"/>
                </a:cubicBezTo>
                <a:cubicBezTo>
                  <a:pt x="167" y="1085"/>
                  <a:pt x="165" y="1086"/>
                  <a:pt x="164" y="1087"/>
                </a:cubicBezTo>
                <a:cubicBezTo>
                  <a:pt x="162" y="1088"/>
                  <a:pt x="161" y="1089"/>
                  <a:pt x="160" y="1090"/>
                </a:cubicBezTo>
                <a:cubicBezTo>
                  <a:pt x="159" y="1090"/>
                  <a:pt x="158" y="1090"/>
                  <a:pt x="157" y="1090"/>
                </a:cubicBezTo>
                <a:cubicBezTo>
                  <a:pt x="157" y="1090"/>
                  <a:pt x="156" y="1090"/>
                  <a:pt x="155" y="1089"/>
                </a:cubicBezTo>
                <a:lnTo>
                  <a:pt x="124" y="1057"/>
                </a:lnTo>
                <a:lnTo>
                  <a:pt x="62" y="1119"/>
                </a:lnTo>
                <a:cubicBezTo>
                  <a:pt x="61" y="1120"/>
                  <a:pt x="61" y="1120"/>
                  <a:pt x="60" y="1121"/>
                </a:cubicBezTo>
                <a:cubicBezTo>
                  <a:pt x="59" y="1121"/>
                  <a:pt x="58" y="1121"/>
                  <a:pt x="57" y="1121"/>
                </a:cubicBezTo>
                <a:cubicBezTo>
                  <a:pt x="56" y="1121"/>
                  <a:pt x="54" y="1121"/>
                  <a:pt x="53" y="1120"/>
                </a:cubicBezTo>
                <a:cubicBezTo>
                  <a:pt x="52" y="1119"/>
                  <a:pt x="50" y="1117"/>
                  <a:pt x="48" y="1115"/>
                </a:cubicBezTo>
                <a:cubicBezTo>
                  <a:pt x="47" y="1114"/>
                  <a:pt x="46" y="1113"/>
                  <a:pt x="44" y="1111"/>
                </a:cubicBezTo>
                <a:cubicBezTo>
                  <a:pt x="43" y="1110"/>
                  <a:pt x="42" y="1109"/>
                  <a:pt x="42" y="1108"/>
                </a:cubicBezTo>
                <a:cubicBezTo>
                  <a:pt x="41" y="1106"/>
                  <a:pt x="40" y="1105"/>
                  <a:pt x="40" y="1104"/>
                </a:cubicBezTo>
                <a:cubicBezTo>
                  <a:pt x="39" y="1103"/>
                  <a:pt x="39" y="1101"/>
                  <a:pt x="38" y="1100"/>
                </a:cubicBezTo>
                <a:lnTo>
                  <a:pt x="1" y="955"/>
                </a:lnTo>
                <a:cubicBezTo>
                  <a:pt x="0" y="954"/>
                  <a:pt x="1" y="953"/>
                  <a:pt x="1" y="952"/>
                </a:cubicBezTo>
                <a:cubicBezTo>
                  <a:pt x="1" y="950"/>
                  <a:pt x="2" y="949"/>
                  <a:pt x="3" y="948"/>
                </a:cubicBezTo>
                <a:cubicBezTo>
                  <a:pt x="3" y="946"/>
                  <a:pt x="5" y="944"/>
                  <a:pt x="6" y="943"/>
                </a:cubicBezTo>
                <a:cubicBezTo>
                  <a:pt x="8" y="941"/>
                  <a:pt x="10" y="939"/>
                  <a:pt x="12" y="936"/>
                </a:cubicBezTo>
                <a:cubicBezTo>
                  <a:pt x="15" y="934"/>
                  <a:pt x="17" y="932"/>
                  <a:pt x="19" y="930"/>
                </a:cubicBezTo>
                <a:cubicBezTo>
                  <a:pt x="21" y="928"/>
                  <a:pt x="23" y="927"/>
                  <a:pt x="25" y="926"/>
                </a:cubicBezTo>
                <a:cubicBezTo>
                  <a:pt x="26" y="925"/>
                  <a:pt x="28" y="924"/>
                  <a:pt x="29" y="924"/>
                </a:cubicBezTo>
                <a:cubicBezTo>
                  <a:pt x="30" y="924"/>
                  <a:pt x="31" y="925"/>
                  <a:pt x="31" y="925"/>
                </a:cubicBezTo>
                <a:lnTo>
                  <a:pt x="127" y="1021"/>
                </a:lnTo>
                <a:lnTo>
                  <a:pt x="144" y="1004"/>
                </a:lnTo>
                <a:cubicBezTo>
                  <a:pt x="146" y="1003"/>
                  <a:pt x="147" y="1002"/>
                  <a:pt x="149" y="1003"/>
                </a:cubicBezTo>
                <a:cubicBezTo>
                  <a:pt x="152" y="1003"/>
                  <a:pt x="154" y="1005"/>
                  <a:pt x="157" y="1008"/>
                </a:cubicBezTo>
                <a:close/>
                <a:moveTo>
                  <a:pt x="25" y="959"/>
                </a:moveTo>
                <a:lnTo>
                  <a:pt x="25" y="959"/>
                </a:lnTo>
                <a:lnTo>
                  <a:pt x="59" y="1089"/>
                </a:lnTo>
                <a:lnTo>
                  <a:pt x="107" y="1041"/>
                </a:lnTo>
                <a:lnTo>
                  <a:pt x="25" y="959"/>
                </a:lnTo>
                <a:close/>
                <a:moveTo>
                  <a:pt x="178" y="789"/>
                </a:moveTo>
                <a:cubicBezTo>
                  <a:pt x="180" y="790"/>
                  <a:pt x="181" y="792"/>
                  <a:pt x="182" y="793"/>
                </a:cubicBezTo>
                <a:cubicBezTo>
                  <a:pt x="183" y="794"/>
                  <a:pt x="184" y="795"/>
                  <a:pt x="185" y="796"/>
                </a:cubicBezTo>
                <a:cubicBezTo>
                  <a:pt x="186" y="798"/>
                  <a:pt x="186" y="799"/>
                  <a:pt x="187" y="800"/>
                </a:cubicBezTo>
                <a:cubicBezTo>
                  <a:pt x="187" y="802"/>
                  <a:pt x="188" y="803"/>
                  <a:pt x="189" y="805"/>
                </a:cubicBezTo>
                <a:lnTo>
                  <a:pt x="259" y="983"/>
                </a:lnTo>
                <a:cubicBezTo>
                  <a:pt x="260" y="985"/>
                  <a:pt x="260" y="986"/>
                  <a:pt x="260" y="987"/>
                </a:cubicBezTo>
                <a:cubicBezTo>
                  <a:pt x="260" y="988"/>
                  <a:pt x="260" y="989"/>
                  <a:pt x="259" y="991"/>
                </a:cubicBezTo>
                <a:cubicBezTo>
                  <a:pt x="259" y="992"/>
                  <a:pt x="258" y="993"/>
                  <a:pt x="257" y="995"/>
                </a:cubicBezTo>
                <a:cubicBezTo>
                  <a:pt x="255" y="996"/>
                  <a:pt x="254" y="998"/>
                  <a:pt x="252" y="1000"/>
                </a:cubicBezTo>
                <a:cubicBezTo>
                  <a:pt x="249" y="1003"/>
                  <a:pt x="247" y="1005"/>
                  <a:pt x="245" y="1006"/>
                </a:cubicBezTo>
                <a:cubicBezTo>
                  <a:pt x="243" y="1007"/>
                  <a:pt x="242" y="1008"/>
                  <a:pt x="241" y="1008"/>
                </a:cubicBezTo>
                <a:cubicBezTo>
                  <a:pt x="240" y="1008"/>
                  <a:pt x="239" y="1008"/>
                  <a:pt x="238" y="1007"/>
                </a:cubicBezTo>
                <a:cubicBezTo>
                  <a:pt x="237" y="1006"/>
                  <a:pt x="237" y="1005"/>
                  <a:pt x="236" y="1003"/>
                </a:cubicBezTo>
                <a:lnTo>
                  <a:pt x="166" y="819"/>
                </a:lnTo>
                <a:lnTo>
                  <a:pt x="94" y="891"/>
                </a:lnTo>
                <a:cubicBezTo>
                  <a:pt x="92" y="893"/>
                  <a:pt x="90" y="893"/>
                  <a:pt x="88" y="892"/>
                </a:cubicBezTo>
                <a:cubicBezTo>
                  <a:pt x="86" y="891"/>
                  <a:pt x="83" y="890"/>
                  <a:pt x="80" y="887"/>
                </a:cubicBezTo>
                <a:cubicBezTo>
                  <a:pt x="79" y="885"/>
                  <a:pt x="78" y="884"/>
                  <a:pt x="77" y="883"/>
                </a:cubicBezTo>
                <a:cubicBezTo>
                  <a:pt x="76" y="881"/>
                  <a:pt x="75" y="880"/>
                  <a:pt x="75" y="879"/>
                </a:cubicBezTo>
                <a:cubicBezTo>
                  <a:pt x="75" y="878"/>
                  <a:pt x="75" y="877"/>
                  <a:pt x="75" y="876"/>
                </a:cubicBezTo>
                <a:cubicBezTo>
                  <a:pt x="75" y="875"/>
                  <a:pt x="76" y="874"/>
                  <a:pt x="76" y="874"/>
                </a:cubicBezTo>
                <a:lnTo>
                  <a:pt x="164" y="786"/>
                </a:lnTo>
                <a:cubicBezTo>
                  <a:pt x="165" y="785"/>
                  <a:pt x="166" y="784"/>
                  <a:pt x="167" y="784"/>
                </a:cubicBezTo>
                <a:cubicBezTo>
                  <a:pt x="168" y="783"/>
                  <a:pt x="169" y="783"/>
                  <a:pt x="170" y="783"/>
                </a:cubicBezTo>
                <a:cubicBezTo>
                  <a:pt x="171" y="784"/>
                  <a:pt x="172" y="784"/>
                  <a:pt x="174" y="785"/>
                </a:cubicBezTo>
                <a:cubicBezTo>
                  <a:pt x="175" y="786"/>
                  <a:pt x="177" y="787"/>
                  <a:pt x="178" y="789"/>
                </a:cubicBezTo>
                <a:close/>
                <a:moveTo>
                  <a:pt x="435" y="800"/>
                </a:moveTo>
                <a:cubicBezTo>
                  <a:pt x="436" y="801"/>
                  <a:pt x="437" y="803"/>
                  <a:pt x="438" y="804"/>
                </a:cubicBezTo>
                <a:cubicBezTo>
                  <a:pt x="439" y="805"/>
                  <a:pt x="439" y="806"/>
                  <a:pt x="439" y="807"/>
                </a:cubicBezTo>
                <a:cubicBezTo>
                  <a:pt x="440" y="808"/>
                  <a:pt x="440" y="809"/>
                  <a:pt x="439" y="810"/>
                </a:cubicBezTo>
                <a:cubicBezTo>
                  <a:pt x="439" y="811"/>
                  <a:pt x="439" y="811"/>
                  <a:pt x="438" y="812"/>
                </a:cubicBezTo>
                <a:lnTo>
                  <a:pt x="360" y="890"/>
                </a:lnTo>
                <a:cubicBezTo>
                  <a:pt x="359" y="891"/>
                  <a:pt x="359" y="891"/>
                  <a:pt x="358" y="891"/>
                </a:cubicBezTo>
                <a:cubicBezTo>
                  <a:pt x="357" y="892"/>
                  <a:pt x="356" y="892"/>
                  <a:pt x="355" y="891"/>
                </a:cubicBezTo>
                <a:cubicBezTo>
                  <a:pt x="354" y="891"/>
                  <a:pt x="353" y="891"/>
                  <a:pt x="352" y="890"/>
                </a:cubicBezTo>
                <a:cubicBezTo>
                  <a:pt x="351" y="889"/>
                  <a:pt x="349" y="888"/>
                  <a:pt x="348" y="887"/>
                </a:cubicBezTo>
                <a:cubicBezTo>
                  <a:pt x="346" y="885"/>
                  <a:pt x="345" y="884"/>
                  <a:pt x="345" y="883"/>
                </a:cubicBezTo>
                <a:cubicBezTo>
                  <a:pt x="344" y="881"/>
                  <a:pt x="343" y="880"/>
                  <a:pt x="343" y="879"/>
                </a:cubicBezTo>
                <a:cubicBezTo>
                  <a:pt x="343" y="878"/>
                  <a:pt x="342" y="877"/>
                  <a:pt x="343" y="877"/>
                </a:cubicBezTo>
                <a:cubicBezTo>
                  <a:pt x="343" y="876"/>
                  <a:pt x="343" y="875"/>
                  <a:pt x="344" y="874"/>
                </a:cubicBezTo>
                <a:lnTo>
                  <a:pt x="375" y="843"/>
                </a:lnTo>
                <a:lnTo>
                  <a:pt x="261" y="729"/>
                </a:lnTo>
                <a:lnTo>
                  <a:pt x="249" y="775"/>
                </a:lnTo>
                <a:cubicBezTo>
                  <a:pt x="249" y="777"/>
                  <a:pt x="248" y="779"/>
                  <a:pt x="247" y="780"/>
                </a:cubicBezTo>
                <a:cubicBezTo>
                  <a:pt x="246" y="781"/>
                  <a:pt x="245" y="782"/>
                  <a:pt x="244" y="782"/>
                </a:cubicBezTo>
                <a:cubicBezTo>
                  <a:pt x="243" y="782"/>
                  <a:pt x="242" y="781"/>
                  <a:pt x="241" y="780"/>
                </a:cubicBezTo>
                <a:cubicBezTo>
                  <a:pt x="239" y="779"/>
                  <a:pt x="238" y="778"/>
                  <a:pt x="236" y="776"/>
                </a:cubicBezTo>
                <a:cubicBezTo>
                  <a:pt x="235" y="775"/>
                  <a:pt x="234" y="774"/>
                  <a:pt x="233" y="773"/>
                </a:cubicBezTo>
                <a:cubicBezTo>
                  <a:pt x="232" y="772"/>
                  <a:pt x="232" y="771"/>
                  <a:pt x="231" y="770"/>
                </a:cubicBezTo>
                <a:cubicBezTo>
                  <a:pt x="231" y="769"/>
                  <a:pt x="231" y="768"/>
                  <a:pt x="231" y="767"/>
                </a:cubicBezTo>
                <a:cubicBezTo>
                  <a:pt x="230" y="766"/>
                  <a:pt x="231" y="765"/>
                  <a:pt x="231" y="764"/>
                </a:cubicBezTo>
                <a:lnTo>
                  <a:pt x="243" y="707"/>
                </a:lnTo>
                <a:cubicBezTo>
                  <a:pt x="243" y="707"/>
                  <a:pt x="243" y="706"/>
                  <a:pt x="244" y="706"/>
                </a:cubicBezTo>
                <a:cubicBezTo>
                  <a:pt x="244" y="705"/>
                  <a:pt x="245" y="704"/>
                  <a:pt x="245" y="703"/>
                </a:cubicBezTo>
                <a:cubicBezTo>
                  <a:pt x="246" y="703"/>
                  <a:pt x="246" y="702"/>
                  <a:pt x="247" y="701"/>
                </a:cubicBezTo>
                <a:cubicBezTo>
                  <a:pt x="248" y="700"/>
                  <a:pt x="249" y="699"/>
                  <a:pt x="251" y="697"/>
                </a:cubicBezTo>
                <a:cubicBezTo>
                  <a:pt x="253" y="695"/>
                  <a:pt x="254" y="694"/>
                  <a:pt x="256" y="693"/>
                </a:cubicBezTo>
                <a:cubicBezTo>
                  <a:pt x="257" y="692"/>
                  <a:pt x="258" y="691"/>
                  <a:pt x="259" y="691"/>
                </a:cubicBezTo>
                <a:cubicBezTo>
                  <a:pt x="260" y="690"/>
                  <a:pt x="261" y="690"/>
                  <a:pt x="261" y="690"/>
                </a:cubicBezTo>
                <a:cubicBezTo>
                  <a:pt x="262" y="690"/>
                  <a:pt x="263" y="691"/>
                  <a:pt x="263" y="691"/>
                </a:cubicBezTo>
                <a:lnTo>
                  <a:pt x="395" y="823"/>
                </a:lnTo>
                <a:lnTo>
                  <a:pt x="422" y="796"/>
                </a:lnTo>
                <a:cubicBezTo>
                  <a:pt x="423" y="795"/>
                  <a:pt x="424" y="795"/>
                  <a:pt x="424" y="795"/>
                </a:cubicBezTo>
                <a:cubicBezTo>
                  <a:pt x="425" y="795"/>
                  <a:pt x="426" y="795"/>
                  <a:pt x="427" y="795"/>
                </a:cubicBezTo>
                <a:cubicBezTo>
                  <a:pt x="428" y="795"/>
                  <a:pt x="429" y="796"/>
                  <a:pt x="431" y="797"/>
                </a:cubicBezTo>
                <a:cubicBezTo>
                  <a:pt x="432" y="797"/>
                  <a:pt x="433" y="798"/>
                  <a:pt x="435" y="800"/>
                </a:cubicBezTo>
                <a:close/>
                <a:moveTo>
                  <a:pt x="489" y="736"/>
                </a:moveTo>
                <a:cubicBezTo>
                  <a:pt x="495" y="741"/>
                  <a:pt x="497" y="746"/>
                  <a:pt x="497" y="749"/>
                </a:cubicBezTo>
                <a:cubicBezTo>
                  <a:pt x="497" y="753"/>
                  <a:pt x="495" y="757"/>
                  <a:pt x="490" y="762"/>
                </a:cubicBezTo>
                <a:cubicBezTo>
                  <a:pt x="486" y="767"/>
                  <a:pt x="481" y="769"/>
                  <a:pt x="478" y="769"/>
                </a:cubicBezTo>
                <a:cubicBezTo>
                  <a:pt x="474" y="769"/>
                  <a:pt x="470" y="766"/>
                  <a:pt x="465" y="761"/>
                </a:cubicBezTo>
                <a:cubicBezTo>
                  <a:pt x="459" y="756"/>
                  <a:pt x="456" y="751"/>
                  <a:pt x="456" y="747"/>
                </a:cubicBezTo>
                <a:cubicBezTo>
                  <a:pt x="456" y="744"/>
                  <a:pt x="459" y="739"/>
                  <a:pt x="463" y="735"/>
                </a:cubicBezTo>
                <a:cubicBezTo>
                  <a:pt x="468" y="730"/>
                  <a:pt x="472" y="728"/>
                  <a:pt x="476" y="728"/>
                </a:cubicBezTo>
                <a:cubicBezTo>
                  <a:pt x="479" y="728"/>
                  <a:pt x="484" y="730"/>
                  <a:pt x="489" y="736"/>
                </a:cubicBezTo>
                <a:close/>
                <a:moveTo>
                  <a:pt x="574" y="563"/>
                </a:moveTo>
                <a:cubicBezTo>
                  <a:pt x="583" y="572"/>
                  <a:pt x="590" y="581"/>
                  <a:pt x="595" y="590"/>
                </a:cubicBezTo>
                <a:cubicBezTo>
                  <a:pt x="600" y="599"/>
                  <a:pt x="602" y="609"/>
                  <a:pt x="603" y="619"/>
                </a:cubicBezTo>
                <a:cubicBezTo>
                  <a:pt x="604" y="628"/>
                  <a:pt x="602" y="638"/>
                  <a:pt x="598" y="647"/>
                </a:cubicBezTo>
                <a:cubicBezTo>
                  <a:pt x="595" y="657"/>
                  <a:pt x="588" y="666"/>
                  <a:pt x="580" y="675"/>
                </a:cubicBezTo>
                <a:cubicBezTo>
                  <a:pt x="571" y="684"/>
                  <a:pt x="562" y="690"/>
                  <a:pt x="553" y="694"/>
                </a:cubicBezTo>
                <a:cubicBezTo>
                  <a:pt x="544" y="697"/>
                  <a:pt x="535" y="699"/>
                  <a:pt x="526" y="698"/>
                </a:cubicBezTo>
                <a:cubicBezTo>
                  <a:pt x="517" y="698"/>
                  <a:pt x="508" y="695"/>
                  <a:pt x="499" y="690"/>
                </a:cubicBezTo>
                <a:cubicBezTo>
                  <a:pt x="490" y="685"/>
                  <a:pt x="481" y="678"/>
                  <a:pt x="472" y="670"/>
                </a:cubicBezTo>
                <a:cubicBezTo>
                  <a:pt x="464" y="661"/>
                  <a:pt x="457" y="652"/>
                  <a:pt x="452" y="643"/>
                </a:cubicBezTo>
                <a:cubicBezTo>
                  <a:pt x="447" y="634"/>
                  <a:pt x="444" y="624"/>
                  <a:pt x="443" y="614"/>
                </a:cubicBezTo>
                <a:cubicBezTo>
                  <a:pt x="443" y="605"/>
                  <a:pt x="444" y="595"/>
                  <a:pt x="448" y="586"/>
                </a:cubicBezTo>
                <a:cubicBezTo>
                  <a:pt x="452" y="576"/>
                  <a:pt x="458" y="567"/>
                  <a:pt x="467" y="558"/>
                </a:cubicBezTo>
                <a:cubicBezTo>
                  <a:pt x="476" y="549"/>
                  <a:pt x="484" y="543"/>
                  <a:pt x="493" y="539"/>
                </a:cubicBezTo>
                <a:cubicBezTo>
                  <a:pt x="502" y="536"/>
                  <a:pt x="511" y="534"/>
                  <a:pt x="520" y="535"/>
                </a:cubicBezTo>
                <a:cubicBezTo>
                  <a:pt x="530" y="535"/>
                  <a:pt x="539" y="538"/>
                  <a:pt x="548" y="543"/>
                </a:cubicBezTo>
                <a:cubicBezTo>
                  <a:pt x="557" y="548"/>
                  <a:pt x="566" y="554"/>
                  <a:pt x="574" y="563"/>
                </a:cubicBezTo>
                <a:close/>
                <a:moveTo>
                  <a:pt x="556" y="584"/>
                </a:moveTo>
                <a:cubicBezTo>
                  <a:pt x="550" y="579"/>
                  <a:pt x="544" y="574"/>
                  <a:pt x="538" y="570"/>
                </a:cubicBezTo>
                <a:cubicBezTo>
                  <a:pt x="532" y="566"/>
                  <a:pt x="526" y="563"/>
                  <a:pt x="520" y="562"/>
                </a:cubicBezTo>
                <a:cubicBezTo>
                  <a:pt x="514" y="560"/>
                  <a:pt x="507" y="561"/>
                  <a:pt x="501" y="563"/>
                </a:cubicBezTo>
                <a:cubicBezTo>
                  <a:pt x="495" y="565"/>
                  <a:pt x="488" y="569"/>
                  <a:pt x="482" y="575"/>
                </a:cubicBezTo>
                <a:cubicBezTo>
                  <a:pt x="477" y="581"/>
                  <a:pt x="473" y="586"/>
                  <a:pt x="471" y="593"/>
                </a:cubicBezTo>
                <a:cubicBezTo>
                  <a:pt x="469" y="599"/>
                  <a:pt x="468" y="605"/>
                  <a:pt x="469" y="611"/>
                </a:cubicBezTo>
                <a:cubicBezTo>
                  <a:pt x="470" y="618"/>
                  <a:pt x="472" y="624"/>
                  <a:pt x="476" y="630"/>
                </a:cubicBezTo>
                <a:cubicBezTo>
                  <a:pt x="480" y="636"/>
                  <a:pt x="485" y="643"/>
                  <a:pt x="491" y="649"/>
                </a:cubicBezTo>
                <a:cubicBezTo>
                  <a:pt x="496" y="654"/>
                  <a:pt x="502" y="659"/>
                  <a:pt x="508" y="663"/>
                </a:cubicBezTo>
                <a:cubicBezTo>
                  <a:pt x="515" y="667"/>
                  <a:pt x="521" y="670"/>
                  <a:pt x="527" y="671"/>
                </a:cubicBezTo>
                <a:cubicBezTo>
                  <a:pt x="533" y="672"/>
                  <a:pt x="539" y="672"/>
                  <a:pt x="546" y="670"/>
                </a:cubicBezTo>
                <a:cubicBezTo>
                  <a:pt x="552" y="668"/>
                  <a:pt x="558" y="664"/>
                  <a:pt x="564" y="658"/>
                </a:cubicBezTo>
                <a:cubicBezTo>
                  <a:pt x="570" y="652"/>
                  <a:pt x="574" y="646"/>
                  <a:pt x="576" y="640"/>
                </a:cubicBezTo>
                <a:cubicBezTo>
                  <a:pt x="578" y="634"/>
                  <a:pt x="579" y="628"/>
                  <a:pt x="578" y="622"/>
                </a:cubicBezTo>
                <a:cubicBezTo>
                  <a:pt x="577" y="615"/>
                  <a:pt x="574" y="609"/>
                  <a:pt x="571" y="603"/>
                </a:cubicBezTo>
                <a:cubicBezTo>
                  <a:pt x="567" y="596"/>
                  <a:pt x="562" y="590"/>
                  <a:pt x="556" y="584"/>
                </a:cubicBezTo>
                <a:close/>
                <a:moveTo>
                  <a:pt x="810" y="434"/>
                </a:moveTo>
                <a:cubicBezTo>
                  <a:pt x="811" y="435"/>
                  <a:pt x="811" y="436"/>
                  <a:pt x="811" y="436"/>
                </a:cubicBezTo>
                <a:cubicBezTo>
                  <a:pt x="811" y="437"/>
                  <a:pt x="811" y="438"/>
                  <a:pt x="811" y="439"/>
                </a:cubicBezTo>
                <a:cubicBezTo>
                  <a:pt x="810" y="440"/>
                  <a:pt x="810" y="441"/>
                  <a:pt x="809" y="443"/>
                </a:cubicBezTo>
                <a:cubicBezTo>
                  <a:pt x="807" y="444"/>
                  <a:pt x="806" y="446"/>
                  <a:pt x="804" y="447"/>
                </a:cubicBezTo>
                <a:cubicBezTo>
                  <a:pt x="802" y="449"/>
                  <a:pt x="801" y="451"/>
                  <a:pt x="799" y="452"/>
                </a:cubicBezTo>
                <a:cubicBezTo>
                  <a:pt x="798" y="453"/>
                  <a:pt x="797" y="454"/>
                  <a:pt x="796" y="454"/>
                </a:cubicBezTo>
                <a:cubicBezTo>
                  <a:pt x="794" y="455"/>
                  <a:pt x="794" y="455"/>
                  <a:pt x="793" y="455"/>
                </a:cubicBezTo>
                <a:cubicBezTo>
                  <a:pt x="792" y="455"/>
                  <a:pt x="791" y="454"/>
                  <a:pt x="791" y="454"/>
                </a:cubicBezTo>
                <a:lnTo>
                  <a:pt x="727" y="390"/>
                </a:lnTo>
                <a:cubicBezTo>
                  <a:pt x="723" y="386"/>
                  <a:pt x="719" y="382"/>
                  <a:pt x="714" y="379"/>
                </a:cubicBezTo>
                <a:cubicBezTo>
                  <a:pt x="710" y="376"/>
                  <a:pt x="705" y="374"/>
                  <a:pt x="701" y="374"/>
                </a:cubicBezTo>
                <a:cubicBezTo>
                  <a:pt x="697" y="373"/>
                  <a:pt x="693" y="373"/>
                  <a:pt x="688" y="374"/>
                </a:cubicBezTo>
                <a:cubicBezTo>
                  <a:pt x="684" y="375"/>
                  <a:pt x="681" y="378"/>
                  <a:pt x="677" y="381"/>
                </a:cubicBezTo>
                <a:cubicBezTo>
                  <a:pt x="673" y="386"/>
                  <a:pt x="670" y="392"/>
                  <a:pt x="669" y="400"/>
                </a:cubicBezTo>
                <a:cubicBezTo>
                  <a:pt x="668" y="407"/>
                  <a:pt x="668" y="417"/>
                  <a:pt x="669" y="429"/>
                </a:cubicBezTo>
                <a:lnTo>
                  <a:pt x="742" y="502"/>
                </a:lnTo>
                <a:cubicBezTo>
                  <a:pt x="743" y="503"/>
                  <a:pt x="743" y="503"/>
                  <a:pt x="743" y="504"/>
                </a:cubicBezTo>
                <a:cubicBezTo>
                  <a:pt x="743" y="505"/>
                  <a:pt x="743" y="506"/>
                  <a:pt x="743" y="507"/>
                </a:cubicBezTo>
                <a:cubicBezTo>
                  <a:pt x="742" y="508"/>
                  <a:pt x="742" y="509"/>
                  <a:pt x="741" y="511"/>
                </a:cubicBezTo>
                <a:cubicBezTo>
                  <a:pt x="739" y="512"/>
                  <a:pt x="738" y="514"/>
                  <a:pt x="736" y="515"/>
                </a:cubicBezTo>
                <a:cubicBezTo>
                  <a:pt x="734" y="517"/>
                  <a:pt x="733" y="519"/>
                  <a:pt x="731" y="520"/>
                </a:cubicBezTo>
                <a:cubicBezTo>
                  <a:pt x="730" y="521"/>
                  <a:pt x="729" y="522"/>
                  <a:pt x="728" y="522"/>
                </a:cubicBezTo>
                <a:cubicBezTo>
                  <a:pt x="727" y="522"/>
                  <a:pt x="726" y="523"/>
                  <a:pt x="725" y="522"/>
                </a:cubicBezTo>
                <a:cubicBezTo>
                  <a:pt x="724" y="522"/>
                  <a:pt x="724" y="522"/>
                  <a:pt x="723" y="521"/>
                </a:cubicBezTo>
                <a:lnTo>
                  <a:pt x="660" y="458"/>
                </a:lnTo>
                <a:cubicBezTo>
                  <a:pt x="655" y="453"/>
                  <a:pt x="651" y="450"/>
                  <a:pt x="646" y="447"/>
                </a:cubicBezTo>
                <a:cubicBezTo>
                  <a:pt x="642" y="444"/>
                  <a:pt x="637" y="442"/>
                  <a:pt x="633" y="441"/>
                </a:cubicBezTo>
                <a:cubicBezTo>
                  <a:pt x="629" y="441"/>
                  <a:pt x="625" y="441"/>
                  <a:pt x="621" y="442"/>
                </a:cubicBezTo>
                <a:cubicBezTo>
                  <a:pt x="617" y="443"/>
                  <a:pt x="613" y="445"/>
                  <a:pt x="609" y="449"/>
                </a:cubicBezTo>
                <a:cubicBezTo>
                  <a:pt x="605" y="453"/>
                  <a:pt x="602" y="460"/>
                  <a:pt x="601" y="467"/>
                </a:cubicBezTo>
                <a:cubicBezTo>
                  <a:pt x="600" y="475"/>
                  <a:pt x="600" y="485"/>
                  <a:pt x="601" y="497"/>
                </a:cubicBezTo>
                <a:lnTo>
                  <a:pt x="674" y="570"/>
                </a:lnTo>
                <a:cubicBezTo>
                  <a:pt x="675" y="571"/>
                  <a:pt x="675" y="571"/>
                  <a:pt x="675" y="572"/>
                </a:cubicBezTo>
                <a:cubicBezTo>
                  <a:pt x="676" y="573"/>
                  <a:pt x="675" y="574"/>
                  <a:pt x="675" y="575"/>
                </a:cubicBezTo>
                <a:cubicBezTo>
                  <a:pt x="675" y="576"/>
                  <a:pt x="674" y="577"/>
                  <a:pt x="673" y="578"/>
                </a:cubicBezTo>
                <a:cubicBezTo>
                  <a:pt x="672" y="580"/>
                  <a:pt x="670" y="581"/>
                  <a:pt x="668" y="583"/>
                </a:cubicBezTo>
                <a:cubicBezTo>
                  <a:pt x="666" y="585"/>
                  <a:pt x="665" y="587"/>
                  <a:pt x="663" y="588"/>
                </a:cubicBezTo>
                <a:cubicBezTo>
                  <a:pt x="662" y="589"/>
                  <a:pt x="661" y="590"/>
                  <a:pt x="660" y="590"/>
                </a:cubicBezTo>
                <a:cubicBezTo>
                  <a:pt x="659" y="590"/>
                  <a:pt x="658" y="590"/>
                  <a:pt x="657" y="590"/>
                </a:cubicBezTo>
                <a:cubicBezTo>
                  <a:pt x="656" y="590"/>
                  <a:pt x="656" y="590"/>
                  <a:pt x="655" y="589"/>
                </a:cubicBezTo>
                <a:lnTo>
                  <a:pt x="551" y="485"/>
                </a:lnTo>
                <a:cubicBezTo>
                  <a:pt x="550" y="484"/>
                  <a:pt x="550" y="484"/>
                  <a:pt x="550" y="483"/>
                </a:cubicBezTo>
                <a:cubicBezTo>
                  <a:pt x="549" y="482"/>
                  <a:pt x="549" y="481"/>
                  <a:pt x="550" y="480"/>
                </a:cubicBezTo>
                <a:cubicBezTo>
                  <a:pt x="550" y="479"/>
                  <a:pt x="551" y="478"/>
                  <a:pt x="552" y="477"/>
                </a:cubicBezTo>
                <a:cubicBezTo>
                  <a:pt x="553" y="476"/>
                  <a:pt x="554" y="474"/>
                  <a:pt x="556" y="472"/>
                </a:cubicBezTo>
                <a:cubicBezTo>
                  <a:pt x="558" y="471"/>
                  <a:pt x="559" y="469"/>
                  <a:pt x="560" y="468"/>
                </a:cubicBezTo>
                <a:cubicBezTo>
                  <a:pt x="562" y="467"/>
                  <a:pt x="563" y="467"/>
                  <a:pt x="564" y="466"/>
                </a:cubicBezTo>
                <a:cubicBezTo>
                  <a:pt x="565" y="466"/>
                  <a:pt x="565" y="466"/>
                  <a:pt x="566" y="466"/>
                </a:cubicBezTo>
                <a:cubicBezTo>
                  <a:pt x="567" y="466"/>
                  <a:pt x="567" y="467"/>
                  <a:pt x="568" y="467"/>
                </a:cubicBezTo>
                <a:lnTo>
                  <a:pt x="582" y="481"/>
                </a:lnTo>
                <a:cubicBezTo>
                  <a:pt x="581" y="469"/>
                  <a:pt x="582" y="458"/>
                  <a:pt x="585" y="450"/>
                </a:cubicBezTo>
                <a:cubicBezTo>
                  <a:pt x="587" y="441"/>
                  <a:pt x="591" y="434"/>
                  <a:pt x="597" y="428"/>
                </a:cubicBezTo>
                <a:cubicBezTo>
                  <a:pt x="601" y="424"/>
                  <a:pt x="605" y="421"/>
                  <a:pt x="610" y="418"/>
                </a:cubicBezTo>
                <a:cubicBezTo>
                  <a:pt x="614" y="416"/>
                  <a:pt x="619" y="414"/>
                  <a:pt x="623" y="413"/>
                </a:cubicBezTo>
                <a:cubicBezTo>
                  <a:pt x="628" y="413"/>
                  <a:pt x="632" y="412"/>
                  <a:pt x="636" y="413"/>
                </a:cubicBezTo>
                <a:cubicBezTo>
                  <a:pt x="641" y="414"/>
                  <a:pt x="645" y="415"/>
                  <a:pt x="650" y="417"/>
                </a:cubicBezTo>
                <a:cubicBezTo>
                  <a:pt x="649" y="410"/>
                  <a:pt x="649" y="403"/>
                  <a:pt x="650" y="397"/>
                </a:cubicBezTo>
                <a:cubicBezTo>
                  <a:pt x="650" y="392"/>
                  <a:pt x="651" y="386"/>
                  <a:pt x="652" y="382"/>
                </a:cubicBezTo>
                <a:cubicBezTo>
                  <a:pt x="654" y="377"/>
                  <a:pt x="655" y="373"/>
                  <a:pt x="657" y="370"/>
                </a:cubicBezTo>
                <a:cubicBezTo>
                  <a:pt x="659" y="366"/>
                  <a:pt x="662" y="363"/>
                  <a:pt x="665" y="361"/>
                </a:cubicBezTo>
                <a:cubicBezTo>
                  <a:pt x="671" y="354"/>
                  <a:pt x="678" y="349"/>
                  <a:pt x="685" y="347"/>
                </a:cubicBezTo>
                <a:cubicBezTo>
                  <a:pt x="692" y="345"/>
                  <a:pt x="699" y="344"/>
                  <a:pt x="706" y="345"/>
                </a:cubicBezTo>
                <a:cubicBezTo>
                  <a:pt x="712" y="347"/>
                  <a:pt x="719" y="349"/>
                  <a:pt x="725" y="353"/>
                </a:cubicBezTo>
                <a:cubicBezTo>
                  <a:pt x="732" y="357"/>
                  <a:pt x="738" y="362"/>
                  <a:pt x="744" y="368"/>
                </a:cubicBezTo>
                <a:lnTo>
                  <a:pt x="810" y="434"/>
                </a:lnTo>
                <a:close/>
                <a:moveTo>
                  <a:pt x="937" y="307"/>
                </a:moveTo>
                <a:cubicBezTo>
                  <a:pt x="938" y="308"/>
                  <a:pt x="938" y="308"/>
                  <a:pt x="939" y="309"/>
                </a:cubicBezTo>
                <a:cubicBezTo>
                  <a:pt x="939" y="310"/>
                  <a:pt x="939" y="311"/>
                  <a:pt x="938" y="312"/>
                </a:cubicBezTo>
                <a:cubicBezTo>
                  <a:pt x="938" y="313"/>
                  <a:pt x="937" y="314"/>
                  <a:pt x="936" y="315"/>
                </a:cubicBezTo>
                <a:cubicBezTo>
                  <a:pt x="935" y="317"/>
                  <a:pt x="933" y="318"/>
                  <a:pt x="932" y="320"/>
                </a:cubicBezTo>
                <a:cubicBezTo>
                  <a:pt x="930" y="322"/>
                  <a:pt x="928" y="323"/>
                  <a:pt x="927" y="325"/>
                </a:cubicBezTo>
                <a:cubicBezTo>
                  <a:pt x="925" y="326"/>
                  <a:pt x="924" y="326"/>
                  <a:pt x="923" y="327"/>
                </a:cubicBezTo>
                <a:cubicBezTo>
                  <a:pt x="922" y="327"/>
                  <a:pt x="921" y="327"/>
                  <a:pt x="920" y="327"/>
                </a:cubicBezTo>
                <a:cubicBezTo>
                  <a:pt x="920" y="327"/>
                  <a:pt x="919" y="327"/>
                  <a:pt x="918" y="326"/>
                </a:cubicBezTo>
                <a:lnTo>
                  <a:pt x="857" y="265"/>
                </a:lnTo>
                <a:cubicBezTo>
                  <a:pt x="851" y="259"/>
                  <a:pt x="846" y="255"/>
                  <a:pt x="841" y="252"/>
                </a:cubicBezTo>
                <a:cubicBezTo>
                  <a:pt x="837" y="249"/>
                  <a:pt x="832" y="247"/>
                  <a:pt x="828" y="247"/>
                </a:cubicBezTo>
                <a:cubicBezTo>
                  <a:pt x="824" y="246"/>
                  <a:pt x="819" y="246"/>
                  <a:pt x="815" y="247"/>
                </a:cubicBezTo>
                <a:cubicBezTo>
                  <a:pt x="811" y="249"/>
                  <a:pt x="807" y="251"/>
                  <a:pt x="803" y="255"/>
                </a:cubicBezTo>
                <a:cubicBezTo>
                  <a:pt x="798" y="260"/>
                  <a:pt x="795" y="266"/>
                  <a:pt x="794" y="275"/>
                </a:cubicBezTo>
                <a:cubicBezTo>
                  <a:pt x="792" y="283"/>
                  <a:pt x="792" y="293"/>
                  <a:pt x="794" y="305"/>
                </a:cubicBezTo>
                <a:lnTo>
                  <a:pt x="867" y="378"/>
                </a:lnTo>
                <a:cubicBezTo>
                  <a:pt x="867" y="378"/>
                  <a:pt x="868" y="379"/>
                  <a:pt x="868" y="380"/>
                </a:cubicBezTo>
                <a:cubicBezTo>
                  <a:pt x="868" y="380"/>
                  <a:pt x="868" y="381"/>
                  <a:pt x="867" y="382"/>
                </a:cubicBezTo>
                <a:cubicBezTo>
                  <a:pt x="867" y="383"/>
                  <a:pt x="866" y="385"/>
                  <a:pt x="865" y="386"/>
                </a:cubicBezTo>
                <a:cubicBezTo>
                  <a:pt x="864" y="387"/>
                  <a:pt x="863" y="389"/>
                  <a:pt x="861" y="391"/>
                </a:cubicBezTo>
                <a:cubicBezTo>
                  <a:pt x="859" y="393"/>
                  <a:pt x="857" y="394"/>
                  <a:pt x="856" y="395"/>
                </a:cubicBezTo>
                <a:cubicBezTo>
                  <a:pt x="854" y="396"/>
                  <a:pt x="853" y="397"/>
                  <a:pt x="852" y="398"/>
                </a:cubicBezTo>
                <a:cubicBezTo>
                  <a:pt x="851" y="398"/>
                  <a:pt x="850" y="398"/>
                  <a:pt x="849" y="398"/>
                </a:cubicBezTo>
                <a:cubicBezTo>
                  <a:pt x="849" y="398"/>
                  <a:pt x="848" y="397"/>
                  <a:pt x="848" y="397"/>
                </a:cubicBezTo>
                <a:lnTo>
                  <a:pt x="743" y="292"/>
                </a:lnTo>
                <a:cubicBezTo>
                  <a:pt x="742" y="292"/>
                  <a:pt x="742" y="291"/>
                  <a:pt x="742" y="291"/>
                </a:cubicBezTo>
                <a:cubicBezTo>
                  <a:pt x="742" y="290"/>
                  <a:pt x="742" y="289"/>
                  <a:pt x="742" y="288"/>
                </a:cubicBezTo>
                <a:cubicBezTo>
                  <a:pt x="742" y="287"/>
                  <a:pt x="743" y="286"/>
                  <a:pt x="744" y="285"/>
                </a:cubicBezTo>
                <a:cubicBezTo>
                  <a:pt x="745" y="283"/>
                  <a:pt x="746" y="282"/>
                  <a:pt x="748" y="280"/>
                </a:cubicBezTo>
                <a:cubicBezTo>
                  <a:pt x="750" y="278"/>
                  <a:pt x="751" y="277"/>
                  <a:pt x="753" y="276"/>
                </a:cubicBezTo>
                <a:cubicBezTo>
                  <a:pt x="754" y="275"/>
                  <a:pt x="755" y="274"/>
                  <a:pt x="756" y="274"/>
                </a:cubicBezTo>
                <a:cubicBezTo>
                  <a:pt x="757" y="274"/>
                  <a:pt x="758" y="274"/>
                  <a:pt x="758" y="274"/>
                </a:cubicBezTo>
                <a:cubicBezTo>
                  <a:pt x="759" y="274"/>
                  <a:pt x="760" y="275"/>
                  <a:pt x="760" y="275"/>
                </a:cubicBezTo>
                <a:lnTo>
                  <a:pt x="774" y="289"/>
                </a:lnTo>
                <a:cubicBezTo>
                  <a:pt x="774" y="277"/>
                  <a:pt x="775" y="266"/>
                  <a:pt x="777" y="257"/>
                </a:cubicBezTo>
                <a:cubicBezTo>
                  <a:pt x="780" y="248"/>
                  <a:pt x="784" y="241"/>
                  <a:pt x="790" y="235"/>
                </a:cubicBezTo>
                <a:cubicBezTo>
                  <a:pt x="797" y="228"/>
                  <a:pt x="804" y="223"/>
                  <a:pt x="812" y="221"/>
                </a:cubicBezTo>
                <a:cubicBezTo>
                  <a:pt x="819" y="218"/>
                  <a:pt x="826" y="218"/>
                  <a:pt x="833" y="219"/>
                </a:cubicBezTo>
                <a:cubicBezTo>
                  <a:pt x="839" y="220"/>
                  <a:pt x="846" y="222"/>
                  <a:pt x="853" y="226"/>
                </a:cubicBezTo>
                <a:cubicBezTo>
                  <a:pt x="859" y="230"/>
                  <a:pt x="866" y="236"/>
                  <a:pt x="874" y="243"/>
                </a:cubicBezTo>
                <a:lnTo>
                  <a:pt x="937" y="307"/>
                </a:lnTo>
                <a:close/>
                <a:moveTo>
                  <a:pt x="1004" y="127"/>
                </a:moveTo>
                <a:cubicBezTo>
                  <a:pt x="1007" y="130"/>
                  <a:pt x="1009" y="132"/>
                  <a:pt x="1009" y="135"/>
                </a:cubicBezTo>
                <a:cubicBezTo>
                  <a:pt x="1008" y="138"/>
                  <a:pt x="1007" y="140"/>
                  <a:pt x="1005" y="142"/>
                </a:cubicBezTo>
                <a:lnTo>
                  <a:pt x="936" y="211"/>
                </a:lnTo>
                <a:cubicBezTo>
                  <a:pt x="942" y="217"/>
                  <a:pt x="948" y="222"/>
                  <a:pt x="954" y="225"/>
                </a:cubicBezTo>
                <a:cubicBezTo>
                  <a:pt x="960" y="229"/>
                  <a:pt x="966" y="231"/>
                  <a:pt x="972" y="231"/>
                </a:cubicBezTo>
                <a:cubicBezTo>
                  <a:pt x="978" y="232"/>
                  <a:pt x="984" y="231"/>
                  <a:pt x="990" y="228"/>
                </a:cubicBezTo>
                <a:cubicBezTo>
                  <a:pt x="996" y="226"/>
                  <a:pt x="1002" y="221"/>
                  <a:pt x="1009" y="215"/>
                </a:cubicBezTo>
                <a:cubicBezTo>
                  <a:pt x="1014" y="210"/>
                  <a:pt x="1018" y="205"/>
                  <a:pt x="1021" y="200"/>
                </a:cubicBezTo>
                <a:cubicBezTo>
                  <a:pt x="1024" y="196"/>
                  <a:pt x="1026" y="191"/>
                  <a:pt x="1028" y="188"/>
                </a:cubicBezTo>
                <a:cubicBezTo>
                  <a:pt x="1030" y="184"/>
                  <a:pt x="1031" y="181"/>
                  <a:pt x="1032" y="178"/>
                </a:cubicBezTo>
                <a:cubicBezTo>
                  <a:pt x="1033" y="175"/>
                  <a:pt x="1034" y="173"/>
                  <a:pt x="1035" y="173"/>
                </a:cubicBezTo>
                <a:cubicBezTo>
                  <a:pt x="1036" y="172"/>
                  <a:pt x="1036" y="172"/>
                  <a:pt x="1037" y="171"/>
                </a:cubicBezTo>
                <a:cubicBezTo>
                  <a:pt x="1038" y="171"/>
                  <a:pt x="1038" y="171"/>
                  <a:pt x="1039" y="172"/>
                </a:cubicBezTo>
                <a:cubicBezTo>
                  <a:pt x="1040" y="172"/>
                  <a:pt x="1041" y="173"/>
                  <a:pt x="1042" y="173"/>
                </a:cubicBezTo>
                <a:cubicBezTo>
                  <a:pt x="1043" y="174"/>
                  <a:pt x="1044" y="175"/>
                  <a:pt x="1046" y="177"/>
                </a:cubicBezTo>
                <a:cubicBezTo>
                  <a:pt x="1047" y="178"/>
                  <a:pt x="1048" y="179"/>
                  <a:pt x="1048" y="180"/>
                </a:cubicBezTo>
                <a:cubicBezTo>
                  <a:pt x="1049" y="180"/>
                  <a:pt x="1049" y="181"/>
                  <a:pt x="1050" y="182"/>
                </a:cubicBezTo>
                <a:cubicBezTo>
                  <a:pt x="1050" y="182"/>
                  <a:pt x="1051" y="183"/>
                  <a:pt x="1051" y="184"/>
                </a:cubicBezTo>
                <a:cubicBezTo>
                  <a:pt x="1051" y="185"/>
                  <a:pt x="1051" y="185"/>
                  <a:pt x="1051" y="186"/>
                </a:cubicBezTo>
                <a:cubicBezTo>
                  <a:pt x="1051" y="187"/>
                  <a:pt x="1051" y="189"/>
                  <a:pt x="1050" y="192"/>
                </a:cubicBezTo>
                <a:cubicBezTo>
                  <a:pt x="1048" y="195"/>
                  <a:pt x="1047" y="199"/>
                  <a:pt x="1044" y="203"/>
                </a:cubicBezTo>
                <a:cubicBezTo>
                  <a:pt x="1042" y="207"/>
                  <a:pt x="1039" y="212"/>
                  <a:pt x="1035" y="217"/>
                </a:cubicBezTo>
                <a:cubicBezTo>
                  <a:pt x="1032" y="222"/>
                  <a:pt x="1027" y="227"/>
                  <a:pt x="1022" y="232"/>
                </a:cubicBezTo>
                <a:cubicBezTo>
                  <a:pt x="1014" y="241"/>
                  <a:pt x="1005" y="247"/>
                  <a:pt x="996" y="251"/>
                </a:cubicBezTo>
                <a:cubicBezTo>
                  <a:pt x="987" y="255"/>
                  <a:pt x="978" y="257"/>
                  <a:pt x="969" y="257"/>
                </a:cubicBezTo>
                <a:cubicBezTo>
                  <a:pt x="960" y="257"/>
                  <a:pt x="951" y="254"/>
                  <a:pt x="941" y="249"/>
                </a:cubicBezTo>
                <a:cubicBezTo>
                  <a:pt x="932" y="244"/>
                  <a:pt x="923" y="237"/>
                  <a:pt x="913" y="228"/>
                </a:cubicBezTo>
                <a:cubicBezTo>
                  <a:pt x="904" y="219"/>
                  <a:pt x="897" y="209"/>
                  <a:pt x="893" y="200"/>
                </a:cubicBezTo>
                <a:cubicBezTo>
                  <a:pt x="888" y="190"/>
                  <a:pt x="885" y="181"/>
                  <a:pt x="884" y="172"/>
                </a:cubicBezTo>
                <a:cubicBezTo>
                  <a:pt x="884" y="162"/>
                  <a:pt x="885" y="153"/>
                  <a:pt x="889" y="144"/>
                </a:cubicBezTo>
                <a:cubicBezTo>
                  <a:pt x="892" y="136"/>
                  <a:pt x="898" y="127"/>
                  <a:pt x="906" y="120"/>
                </a:cubicBezTo>
                <a:cubicBezTo>
                  <a:pt x="914" y="111"/>
                  <a:pt x="922" y="106"/>
                  <a:pt x="930" y="103"/>
                </a:cubicBezTo>
                <a:cubicBezTo>
                  <a:pt x="939" y="99"/>
                  <a:pt x="947" y="98"/>
                  <a:pt x="955" y="99"/>
                </a:cubicBezTo>
                <a:cubicBezTo>
                  <a:pt x="963" y="100"/>
                  <a:pt x="971" y="102"/>
                  <a:pt x="979" y="106"/>
                </a:cubicBezTo>
                <a:cubicBezTo>
                  <a:pt x="987" y="111"/>
                  <a:pt x="994" y="116"/>
                  <a:pt x="1001" y="123"/>
                </a:cubicBezTo>
                <a:lnTo>
                  <a:pt x="1004" y="127"/>
                </a:lnTo>
                <a:close/>
                <a:moveTo>
                  <a:pt x="979" y="140"/>
                </a:moveTo>
                <a:cubicBezTo>
                  <a:pt x="970" y="130"/>
                  <a:pt x="959" y="124"/>
                  <a:pt x="949" y="123"/>
                </a:cubicBezTo>
                <a:cubicBezTo>
                  <a:pt x="939" y="122"/>
                  <a:pt x="929" y="126"/>
                  <a:pt x="919" y="136"/>
                </a:cubicBezTo>
                <a:cubicBezTo>
                  <a:pt x="915" y="140"/>
                  <a:pt x="911" y="145"/>
                  <a:pt x="910" y="151"/>
                </a:cubicBezTo>
                <a:cubicBezTo>
                  <a:pt x="908" y="156"/>
                  <a:pt x="907" y="161"/>
                  <a:pt x="908" y="167"/>
                </a:cubicBezTo>
                <a:cubicBezTo>
                  <a:pt x="908" y="172"/>
                  <a:pt x="910" y="177"/>
                  <a:pt x="912" y="183"/>
                </a:cubicBezTo>
                <a:cubicBezTo>
                  <a:pt x="915" y="188"/>
                  <a:pt x="918" y="193"/>
                  <a:pt x="922" y="197"/>
                </a:cubicBezTo>
                <a:lnTo>
                  <a:pt x="979" y="140"/>
                </a:lnTo>
                <a:close/>
                <a:moveTo>
                  <a:pt x="1132" y="97"/>
                </a:moveTo>
                <a:cubicBezTo>
                  <a:pt x="1134" y="100"/>
                  <a:pt x="1136" y="101"/>
                  <a:pt x="1137" y="103"/>
                </a:cubicBezTo>
                <a:cubicBezTo>
                  <a:pt x="1138" y="105"/>
                  <a:pt x="1138" y="106"/>
                  <a:pt x="1138" y="107"/>
                </a:cubicBezTo>
                <a:cubicBezTo>
                  <a:pt x="1138" y="109"/>
                  <a:pt x="1138" y="110"/>
                  <a:pt x="1137" y="112"/>
                </a:cubicBezTo>
                <a:cubicBezTo>
                  <a:pt x="1136" y="114"/>
                  <a:pt x="1135" y="116"/>
                  <a:pt x="1134" y="117"/>
                </a:cubicBezTo>
                <a:cubicBezTo>
                  <a:pt x="1133" y="119"/>
                  <a:pt x="1132" y="121"/>
                  <a:pt x="1130" y="123"/>
                </a:cubicBezTo>
                <a:cubicBezTo>
                  <a:pt x="1128" y="125"/>
                  <a:pt x="1127" y="127"/>
                  <a:pt x="1125" y="129"/>
                </a:cubicBezTo>
                <a:cubicBezTo>
                  <a:pt x="1120" y="135"/>
                  <a:pt x="1114" y="138"/>
                  <a:pt x="1109" y="141"/>
                </a:cubicBezTo>
                <a:cubicBezTo>
                  <a:pt x="1104" y="143"/>
                  <a:pt x="1098" y="144"/>
                  <a:pt x="1093" y="144"/>
                </a:cubicBezTo>
                <a:cubicBezTo>
                  <a:pt x="1088" y="143"/>
                  <a:pt x="1082" y="142"/>
                  <a:pt x="1077" y="138"/>
                </a:cubicBezTo>
                <a:cubicBezTo>
                  <a:pt x="1071" y="135"/>
                  <a:pt x="1065" y="130"/>
                  <a:pt x="1059" y="124"/>
                </a:cubicBezTo>
                <a:lnTo>
                  <a:pt x="998" y="63"/>
                </a:lnTo>
                <a:lnTo>
                  <a:pt x="983" y="78"/>
                </a:lnTo>
                <a:cubicBezTo>
                  <a:pt x="982" y="79"/>
                  <a:pt x="981" y="79"/>
                  <a:pt x="979" y="79"/>
                </a:cubicBezTo>
                <a:cubicBezTo>
                  <a:pt x="977" y="78"/>
                  <a:pt x="975" y="77"/>
                  <a:pt x="972" y="74"/>
                </a:cubicBezTo>
                <a:cubicBezTo>
                  <a:pt x="970" y="72"/>
                  <a:pt x="969" y="71"/>
                  <a:pt x="968" y="70"/>
                </a:cubicBezTo>
                <a:cubicBezTo>
                  <a:pt x="968" y="69"/>
                  <a:pt x="967" y="67"/>
                  <a:pt x="967" y="67"/>
                </a:cubicBezTo>
                <a:cubicBezTo>
                  <a:pt x="966" y="66"/>
                  <a:pt x="966" y="65"/>
                  <a:pt x="966" y="64"/>
                </a:cubicBezTo>
                <a:cubicBezTo>
                  <a:pt x="967" y="63"/>
                  <a:pt x="967" y="62"/>
                  <a:pt x="968" y="62"/>
                </a:cubicBezTo>
                <a:lnTo>
                  <a:pt x="982" y="47"/>
                </a:lnTo>
                <a:lnTo>
                  <a:pt x="957" y="22"/>
                </a:lnTo>
                <a:cubicBezTo>
                  <a:pt x="957" y="22"/>
                  <a:pt x="956" y="21"/>
                  <a:pt x="956" y="21"/>
                </a:cubicBezTo>
                <a:cubicBezTo>
                  <a:pt x="956" y="20"/>
                  <a:pt x="956" y="19"/>
                  <a:pt x="957" y="18"/>
                </a:cubicBezTo>
                <a:cubicBezTo>
                  <a:pt x="957" y="17"/>
                  <a:pt x="958" y="16"/>
                  <a:pt x="959" y="14"/>
                </a:cubicBezTo>
                <a:cubicBezTo>
                  <a:pt x="960" y="13"/>
                  <a:pt x="961" y="11"/>
                  <a:pt x="963" y="9"/>
                </a:cubicBezTo>
                <a:cubicBezTo>
                  <a:pt x="965" y="7"/>
                  <a:pt x="967" y="6"/>
                  <a:pt x="968" y="5"/>
                </a:cubicBezTo>
                <a:cubicBezTo>
                  <a:pt x="970" y="4"/>
                  <a:pt x="971" y="3"/>
                  <a:pt x="972" y="3"/>
                </a:cubicBezTo>
                <a:cubicBezTo>
                  <a:pt x="973" y="2"/>
                  <a:pt x="974" y="2"/>
                  <a:pt x="975" y="2"/>
                </a:cubicBezTo>
                <a:cubicBezTo>
                  <a:pt x="975" y="2"/>
                  <a:pt x="976" y="3"/>
                  <a:pt x="977" y="3"/>
                </a:cubicBezTo>
                <a:lnTo>
                  <a:pt x="1001" y="28"/>
                </a:lnTo>
                <a:lnTo>
                  <a:pt x="1028" y="1"/>
                </a:lnTo>
                <a:cubicBezTo>
                  <a:pt x="1029" y="1"/>
                  <a:pt x="1029" y="0"/>
                  <a:pt x="1030" y="0"/>
                </a:cubicBezTo>
                <a:cubicBezTo>
                  <a:pt x="1031" y="0"/>
                  <a:pt x="1032" y="0"/>
                  <a:pt x="1033" y="0"/>
                </a:cubicBezTo>
                <a:cubicBezTo>
                  <a:pt x="1034" y="1"/>
                  <a:pt x="1035" y="1"/>
                  <a:pt x="1036" y="2"/>
                </a:cubicBezTo>
                <a:cubicBezTo>
                  <a:pt x="1037" y="3"/>
                  <a:pt x="1039" y="4"/>
                  <a:pt x="1040" y="6"/>
                </a:cubicBezTo>
                <a:cubicBezTo>
                  <a:pt x="1043" y="8"/>
                  <a:pt x="1044" y="11"/>
                  <a:pt x="1045" y="13"/>
                </a:cubicBezTo>
                <a:cubicBezTo>
                  <a:pt x="1046" y="15"/>
                  <a:pt x="1045" y="16"/>
                  <a:pt x="1044" y="17"/>
                </a:cubicBezTo>
                <a:lnTo>
                  <a:pt x="1017" y="44"/>
                </a:lnTo>
                <a:lnTo>
                  <a:pt x="1075" y="102"/>
                </a:lnTo>
                <a:cubicBezTo>
                  <a:pt x="1083" y="109"/>
                  <a:pt x="1089" y="114"/>
                  <a:pt x="1095" y="115"/>
                </a:cubicBezTo>
                <a:cubicBezTo>
                  <a:pt x="1101" y="117"/>
                  <a:pt x="1106" y="115"/>
                  <a:pt x="1112" y="109"/>
                </a:cubicBezTo>
                <a:cubicBezTo>
                  <a:pt x="1114" y="108"/>
                  <a:pt x="1115" y="106"/>
                  <a:pt x="1116" y="104"/>
                </a:cubicBezTo>
                <a:cubicBezTo>
                  <a:pt x="1117" y="102"/>
                  <a:pt x="1118" y="101"/>
                  <a:pt x="1119" y="99"/>
                </a:cubicBezTo>
                <a:cubicBezTo>
                  <a:pt x="1119" y="98"/>
                  <a:pt x="1120" y="97"/>
                  <a:pt x="1120" y="96"/>
                </a:cubicBezTo>
                <a:cubicBezTo>
                  <a:pt x="1121" y="94"/>
                  <a:pt x="1121" y="94"/>
                  <a:pt x="1122" y="93"/>
                </a:cubicBezTo>
                <a:cubicBezTo>
                  <a:pt x="1122" y="93"/>
                  <a:pt x="1123" y="92"/>
                  <a:pt x="1123" y="92"/>
                </a:cubicBezTo>
                <a:cubicBezTo>
                  <a:pt x="1124" y="92"/>
                  <a:pt x="1125" y="92"/>
                  <a:pt x="1125" y="92"/>
                </a:cubicBezTo>
                <a:cubicBezTo>
                  <a:pt x="1126" y="93"/>
                  <a:pt x="1127" y="93"/>
                  <a:pt x="1128" y="94"/>
                </a:cubicBezTo>
                <a:cubicBezTo>
                  <a:pt x="1129" y="95"/>
                  <a:pt x="1130" y="96"/>
                  <a:pt x="1132" y="9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noEditPoints="1"/>
          </p:cNvSpPr>
          <p:nvPr/>
        </p:nvSpPr>
        <p:spPr bwMode="auto">
          <a:xfrm>
            <a:off x="5478463" y="5403850"/>
            <a:ext cx="109538" cy="109537"/>
          </a:xfrm>
          <a:custGeom>
            <a:avLst/>
            <a:gdLst/>
            <a:ahLst/>
            <a:cxnLst>
              <a:cxn ang="0">
                <a:pos x="32" y="113"/>
              </a:cxn>
              <a:cxn ang="0">
                <a:pos x="40" y="127"/>
              </a:cxn>
              <a:cxn ang="0">
                <a:pos x="33" y="139"/>
              </a:cxn>
              <a:cxn ang="0">
                <a:pos x="21" y="146"/>
              </a:cxn>
              <a:cxn ang="0">
                <a:pos x="8" y="138"/>
              </a:cxn>
              <a:cxn ang="0">
                <a:pos x="0" y="124"/>
              </a:cxn>
              <a:cxn ang="0">
                <a:pos x="7" y="112"/>
              </a:cxn>
              <a:cxn ang="0">
                <a:pos x="19" y="105"/>
              </a:cxn>
              <a:cxn ang="0">
                <a:pos x="32" y="113"/>
              </a:cxn>
              <a:cxn ang="0">
                <a:pos x="84" y="61"/>
              </a:cxn>
              <a:cxn ang="0">
                <a:pos x="93" y="74"/>
              </a:cxn>
              <a:cxn ang="0">
                <a:pos x="86" y="87"/>
              </a:cxn>
              <a:cxn ang="0">
                <a:pos x="74" y="93"/>
              </a:cxn>
              <a:cxn ang="0">
                <a:pos x="60" y="85"/>
              </a:cxn>
              <a:cxn ang="0">
                <a:pos x="52" y="72"/>
              </a:cxn>
              <a:cxn ang="0">
                <a:pos x="59" y="60"/>
              </a:cxn>
              <a:cxn ang="0">
                <a:pos x="71" y="53"/>
              </a:cxn>
              <a:cxn ang="0">
                <a:pos x="84" y="61"/>
              </a:cxn>
              <a:cxn ang="0">
                <a:pos x="137" y="8"/>
              </a:cxn>
              <a:cxn ang="0">
                <a:pos x="145" y="22"/>
              </a:cxn>
              <a:cxn ang="0">
                <a:pos x="138" y="34"/>
              </a:cxn>
              <a:cxn ang="0">
                <a:pos x="126" y="41"/>
              </a:cxn>
              <a:cxn ang="0">
                <a:pos x="113" y="33"/>
              </a:cxn>
              <a:cxn ang="0">
                <a:pos x="105" y="19"/>
              </a:cxn>
              <a:cxn ang="0">
                <a:pos x="112" y="7"/>
              </a:cxn>
              <a:cxn ang="0">
                <a:pos x="124" y="0"/>
              </a:cxn>
              <a:cxn ang="0">
                <a:pos x="137" y="8"/>
              </a:cxn>
            </a:cxnLst>
            <a:rect l="0" t="0" r="r" b="b"/>
            <a:pathLst>
              <a:path w="145" h="146">
                <a:moveTo>
                  <a:pt x="32" y="113"/>
                </a:moveTo>
                <a:cubicBezTo>
                  <a:pt x="38" y="118"/>
                  <a:pt x="40" y="123"/>
                  <a:pt x="40" y="127"/>
                </a:cubicBezTo>
                <a:cubicBezTo>
                  <a:pt x="40" y="130"/>
                  <a:pt x="38" y="134"/>
                  <a:pt x="33" y="139"/>
                </a:cubicBezTo>
                <a:cubicBezTo>
                  <a:pt x="29" y="143"/>
                  <a:pt x="25" y="146"/>
                  <a:pt x="21" y="146"/>
                </a:cubicBezTo>
                <a:cubicBezTo>
                  <a:pt x="18" y="146"/>
                  <a:pt x="13" y="143"/>
                  <a:pt x="8" y="138"/>
                </a:cubicBezTo>
                <a:cubicBezTo>
                  <a:pt x="3" y="132"/>
                  <a:pt x="0" y="128"/>
                  <a:pt x="0" y="124"/>
                </a:cubicBezTo>
                <a:cubicBezTo>
                  <a:pt x="0" y="121"/>
                  <a:pt x="2" y="116"/>
                  <a:pt x="7" y="112"/>
                </a:cubicBezTo>
                <a:cubicBezTo>
                  <a:pt x="11" y="107"/>
                  <a:pt x="15" y="105"/>
                  <a:pt x="19" y="105"/>
                </a:cubicBezTo>
                <a:cubicBezTo>
                  <a:pt x="22" y="105"/>
                  <a:pt x="27" y="108"/>
                  <a:pt x="32" y="113"/>
                </a:cubicBezTo>
                <a:close/>
                <a:moveTo>
                  <a:pt x="84" y="61"/>
                </a:moveTo>
                <a:cubicBezTo>
                  <a:pt x="90" y="66"/>
                  <a:pt x="93" y="71"/>
                  <a:pt x="93" y="74"/>
                </a:cubicBezTo>
                <a:cubicBezTo>
                  <a:pt x="93" y="78"/>
                  <a:pt x="90" y="82"/>
                  <a:pt x="86" y="87"/>
                </a:cubicBezTo>
                <a:cubicBezTo>
                  <a:pt x="81" y="91"/>
                  <a:pt x="77" y="93"/>
                  <a:pt x="74" y="93"/>
                </a:cubicBezTo>
                <a:cubicBezTo>
                  <a:pt x="70" y="93"/>
                  <a:pt x="66" y="91"/>
                  <a:pt x="60" y="85"/>
                </a:cubicBezTo>
                <a:cubicBezTo>
                  <a:pt x="55" y="80"/>
                  <a:pt x="52" y="75"/>
                  <a:pt x="52" y="72"/>
                </a:cubicBezTo>
                <a:cubicBezTo>
                  <a:pt x="52" y="68"/>
                  <a:pt x="55" y="64"/>
                  <a:pt x="59" y="60"/>
                </a:cubicBezTo>
                <a:cubicBezTo>
                  <a:pt x="64" y="55"/>
                  <a:pt x="68" y="53"/>
                  <a:pt x="71" y="53"/>
                </a:cubicBezTo>
                <a:cubicBezTo>
                  <a:pt x="75" y="53"/>
                  <a:pt x="79" y="55"/>
                  <a:pt x="84" y="61"/>
                </a:cubicBezTo>
                <a:close/>
                <a:moveTo>
                  <a:pt x="137" y="8"/>
                </a:moveTo>
                <a:cubicBezTo>
                  <a:pt x="142" y="14"/>
                  <a:pt x="145" y="18"/>
                  <a:pt x="145" y="22"/>
                </a:cubicBezTo>
                <a:cubicBezTo>
                  <a:pt x="145" y="25"/>
                  <a:pt x="143" y="30"/>
                  <a:pt x="138" y="34"/>
                </a:cubicBezTo>
                <a:cubicBezTo>
                  <a:pt x="134" y="39"/>
                  <a:pt x="130" y="41"/>
                  <a:pt x="126" y="41"/>
                </a:cubicBezTo>
                <a:cubicBezTo>
                  <a:pt x="122" y="41"/>
                  <a:pt x="118" y="38"/>
                  <a:pt x="113" y="33"/>
                </a:cubicBezTo>
                <a:cubicBezTo>
                  <a:pt x="107" y="28"/>
                  <a:pt x="105" y="23"/>
                  <a:pt x="105" y="19"/>
                </a:cubicBezTo>
                <a:cubicBezTo>
                  <a:pt x="105" y="16"/>
                  <a:pt x="107" y="12"/>
                  <a:pt x="112" y="7"/>
                </a:cubicBezTo>
                <a:cubicBezTo>
                  <a:pt x="116" y="3"/>
                  <a:pt x="120" y="0"/>
                  <a:pt x="124" y="0"/>
                </a:cubicBezTo>
                <a:cubicBezTo>
                  <a:pt x="127" y="0"/>
                  <a:pt x="132" y="3"/>
                  <a:pt x="137"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noEditPoints="1"/>
          </p:cNvSpPr>
          <p:nvPr/>
        </p:nvSpPr>
        <p:spPr bwMode="auto">
          <a:xfrm>
            <a:off x="5927725" y="5441950"/>
            <a:ext cx="322263" cy="322262"/>
          </a:xfrm>
          <a:custGeom>
            <a:avLst/>
            <a:gdLst/>
            <a:ahLst/>
            <a:cxnLst>
              <a:cxn ang="0">
                <a:pos x="106" y="217"/>
              </a:cxn>
              <a:cxn ang="0">
                <a:pos x="109" y="223"/>
              </a:cxn>
              <a:cxn ang="0">
                <a:pos x="101" y="228"/>
              </a:cxn>
              <a:cxn ang="0">
                <a:pos x="69" y="240"/>
              </a:cxn>
              <a:cxn ang="0">
                <a:pos x="31" y="282"/>
              </a:cxn>
              <a:cxn ang="0">
                <a:pos x="36" y="341"/>
              </a:cxn>
              <a:cxn ang="0">
                <a:pos x="85" y="390"/>
              </a:cxn>
              <a:cxn ang="0">
                <a:pos x="144" y="393"/>
              </a:cxn>
              <a:cxn ang="0">
                <a:pos x="182" y="359"/>
              </a:cxn>
              <a:cxn ang="0">
                <a:pos x="146" y="297"/>
              </a:cxn>
              <a:cxn ang="0">
                <a:pos x="106" y="333"/>
              </a:cxn>
              <a:cxn ang="0">
                <a:pos x="96" y="324"/>
              </a:cxn>
              <a:cxn ang="0">
                <a:pos x="94" y="318"/>
              </a:cxn>
              <a:cxn ang="0">
                <a:pos x="143" y="268"/>
              </a:cxn>
              <a:cxn ang="0">
                <a:pos x="149" y="265"/>
              </a:cxn>
              <a:cxn ang="0">
                <a:pos x="158" y="269"/>
              </a:cxn>
              <a:cxn ang="0">
                <a:pos x="219" y="332"/>
              </a:cxn>
              <a:cxn ang="0">
                <a:pos x="214" y="353"/>
              </a:cxn>
              <a:cxn ang="0">
                <a:pos x="197" y="381"/>
              </a:cxn>
              <a:cxn ang="0">
                <a:pos x="149" y="419"/>
              </a:cxn>
              <a:cxn ang="0">
                <a:pos x="72" y="417"/>
              </a:cxn>
              <a:cxn ang="0">
                <a:pos x="9" y="353"/>
              </a:cxn>
              <a:cxn ang="0">
                <a:pos x="8" y="274"/>
              </a:cxn>
              <a:cxn ang="0">
                <a:pos x="50" y="223"/>
              </a:cxn>
              <a:cxn ang="0">
                <a:pos x="81" y="208"/>
              </a:cxn>
              <a:cxn ang="0">
                <a:pos x="96" y="208"/>
              </a:cxn>
              <a:cxn ang="0">
                <a:pos x="427" y="142"/>
              </a:cxn>
              <a:cxn ang="0">
                <a:pos x="427" y="147"/>
              </a:cxn>
              <a:cxn ang="0">
                <a:pos x="420" y="156"/>
              </a:cxn>
              <a:cxn ang="0">
                <a:pos x="412" y="163"/>
              </a:cxn>
              <a:cxn ang="0">
                <a:pos x="407" y="162"/>
              </a:cxn>
              <a:cxn ang="0">
                <a:pos x="276" y="32"/>
              </a:cxn>
              <a:cxn ang="0">
                <a:pos x="355" y="218"/>
              </a:cxn>
              <a:cxn ang="0">
                <a:pos x="351" y="224"/>
              </a:cxn>
              <a:cxn ang="0">
                <a:pos x="343" y="233"/>
              </a:cxn>
              <a:cxn ang="0">
                <a:pos x="337" y="236"/>
              </a:cxn>
              <a:cxn ang="0">
                <a:pos x="153" y="154"/>
              </a:cxn>
              <a:cxn ang="0">
                <a:pos x="283" y="285"/>
              </a:cxn>
              <a:cxn ang="0">
                <a:pos x="284" y="290"/>
              </a:cxn>
              <a:cxn ang="0">
                <a:pos x="277" y="299"/>
              </a:cxn>
              <a:cxn ang="0">
                <a:pos x="268" y="306"/>
              </a:cxn>
              <a:cxn ang="0">
                <a:pos x="263" y="305"/>
              </a:cxn>
              <a:cxn ang="0">
                <a:pos x="121" y="158"/>
              </a:cxn>
              <a:cxn ang="0">
                <a:pos x="137" y="138"/>
              </a:cxn>
              <a:cxn ang="0">
                <a:pos x="151" y="129"/>
              </a:cxn>
              <a:cxn ang="0">
                <a:pos x="167" y="132"/>
              </a:cxn>
              <a:cxn ang="0">
                <a:pos x="319" y="197"/>
              </a:cxn>
              <a:cxn ang="0">
                <a:pos x="252" y="36"/>
              </a:cxn>
              <a:cxn ang="0">
                <a:pos x="254" y="22"/>
              </a:cxn>
              <a:cxn ang="0">
                <a:pos x="271" y="4"/>
              </a:cxn>
              <a:cxn ang="0">
                <a:pos x="279" y="0"/>
              </a:cxn>
              <a:cxn ang="0">
                <a:pos x="289" y="4"/>
              </a:cxn>
            </a:cxnLst>
            <a:rect l="0" t="0" r="r" b="b"/>
            <a:pathLst>
              <a:path w="428" h="427">
                <a:moveTo>
                  <a:pt x="102" y="213"/>
                </a:moveTo>
                <a:cubicBezTo>
                  <a:pt x="104" y="214"/>
                  <a:pt x="105" y="216"/>
                  <a:pt x="106" y="217"/>
                </a:cubicBezTo>
                <a:cubicBezTo>
                  <a:pt x="107" y="218"/>
                  <a:pt x="108" y="219"/>
                  <a:pt x="108" y="221"/>
                </a:cubicBezTo>
                <a:cubicBezTo>
                  <a:pt x="109" y="222"/>
                  <a:pt x="109" y="222"/>
                  <a:pt x="109" y="223"/>
                </a:cubicBezTo>
                <a:cubicBezTo>
                  <a:pt x="108" y="224"/>
                  <a:pt x="108" y="225"/>
                  <a:pt x="108" y="225"/>
                </a:cubicBezTo>
                <a:cubicBezTo>
                  <a:pt x="107" y="226"/>
                  <a:pt x="104" y="227"/>
                  <a:pt x="101" y="228"/>
                </a:cubicBezTo>
                <a:cubicBezTo>
                  <a:pt x="97" y="228"/>
                  <a:pt x="93" y="230"/>
                  <a:pt x="87" y="231"/>
                </a:cubicBezTo>
                <a:cubicBezTo>
                  <a:pt x="82" y="233"/>
                  <a:pt x="76" y="236"/>
                  <a:pt x="69" y="240"/>
                </a:cubicBezTo>
                <a:cubicBezTo>
                  <a:pt x="63" y="243"/>
                  <a:pt x="56" y="249"/>
                  <a:pt x="49" y="255"/>
                </a:cubicBezTo>
                <a:cubicBezTo>
                  <a:pt x="41" y="264"/>
                  <a:pt x="35" y="273"/>
                  <a:pt x="31" y="282"/>
                </a:cubicBezTo>
                <a:cubicBezTo>
                  <a:pt x="28" y="292"/>
                  <a:pt x="26" y="302"/>
                  <a:pt x="27" y="312"/>
                </a:cubicBezTo>
                <a:cubicBezTo>
                  <a:pt x="28" y="321"/>
                  <a:pt x="31" y="331"/>
                  <a:pt x="36" y="341"/>
                </a:cubicBezTo>
                <a:cubicBezTo>
                  <a:pt x="40" y="351"/>
                  <a:pt x="47" y="360"/>
                  <a:pt x="56" y="369"/>
                </a:cubicBezTo>
                <a:cubicBezTo>
                  <a:pt x="65" y="378"/>
                  <a:pt x="75" y="385"/>
                  <a:pt x="85" y="390"/>
                </a:cubicBezTo>
                <a:cubicBezTo>
                  <a:pt x="95" y="395"/>
                  <a:pt x="105" y="397"/>
                  <a:pt x="115" y="398"/>
                </a:cubicBezTo>
                <a:cubicBezTo>
                  <a:pt x="125" y="398"/>
                  <a:pt x="135" y="396"/>
                  <a:pt x="144" y="393"/>
                </a:cubicBezTo>
                <a:cubicBezTo>
                  <a:pt x="153" y="389"/>
                  <a:pt x="161" y="383"/>
                  <a:pt x="169" y="375"/>
                </a:cubicBezTo>
                <a:cubicBezTo>
                  <a:pt x="174" y="370"/>
                  <a:pt x="178" y="365"/>
                  <a:pt x="182" y="359"/>
                </a:cubicBezTo>
                <a:cubicBezTo>
                  <a:pt x="185" y="353"/>
                  <a:pt x="188" y="347"/>
                  <a:pt x="190" y="341"/>
                </a:cubicBezTo>
                <a:lnTo>
                  <a:pt x="146" y="297"/>
                </a:lnTo>
                <a:lnTo>
                  <a:pt x="111" y="332"/>
                </a:lnTo>
                <a:cubicBezTo>
                  <a:pt x="110" y="333"/>
                  <a:pt x="108" y="334"/>
                  <a:pt x="106" y="333"/>
                </a:cubicBezTo>
                <a:cubicBezTo>
                  <a:pt x="104" y="332"/>
                  <a:pt x="102" y="331"/>
                  <a:pt x="99" y="328"/>
                </a:cubicBezTo>
                <a:cubicBezTo>
                  <a:pt x="98" y="326"/>
                  <a:pt x="97" y="325"/>
                  <a:pt x="96" y="324"/>
                </a:cubicBezTo>
                <a:cubicBezTo>
                  <a:pt x="95" y="323"/>
                  <a:pt x="94" y="321"/>
                  <a:pt x="94" y="320"/>
                </a:cubicBezTo>
                <a:cubicBezTo>
                  <a:pt x="94" y="319"/>
                  <a:pt x="93" y="319"/>
                  <a:pt x="94" y="318"/>
                </a:cubicBezTo>
                <a:cubicBezTo>
                  <a:pt x="94" y="317"/>
                  <a:pt x="94" y="316"/>
                  <a:pt x="95" y="316"/>
                </a:cubicBezTo>
                <a:lnTo>
                  <a:pt x="143" y="268"/>
                </a:lnTo>
                <a:cubicBezTo>
                  <a:pt x="143" y="267"/>
                  <a:pt x="144" y="266"/>
                  <a:pt x="146" y="266"/>
                </a:cubicBezTo>
                <a:cubicBezTo>
                  <a:pt x="147" y="265"/>
                  <a:pt x="148" y="265"/>
                  <a:pt x="149" y="265"/>
                </a:cubicBezTo>
                <a:cubicBezTo>
                  <a:pt x="151" y="265"/>
                  <a:pt x="152" y="265"/>
                  <a:pt x="154" y="266"/>
                </a:cubicBezTo>
                <a:cubicBezTo>
                  <a:pt x="155" y="267"/>
                  <a:pt x="156" y="268"/>
                  <a:pt x="158" y="269"/>
                </a:cubicBezTo>
                <a:lnTo>
                  <a:pt x="215" y="326"/>
                </a:lnTo>
                <a:cubicBezTo>
                  <a:pt x="217" y="328"/>
                  <a:pt x="218" y="330"/>
                  <a:pt x="219" y="332"/>
                </a:cubicBezTo>
                <a:cubicBezTo>
                  <a:pt x="220" y="335"/>
                  <a:pt x="220" y="337"/>
                  <a:pt x="219" y="341"/>
                </a:cubicBezTo>
                <a:cubicBezTo>
                  <a:pt x="218" y="344"/>
                  <a:pt x="216" y="348"/>
                  <a:pt x="214" y="353"/>
                </a:cubicBezTo>
                <a:cubicBezTo>
                  <a:pt x="211" y="358"/>
                  <a:pt x="209" y="363"/>
                  <a:pt x="206" y="367"/>
                </a:cubicBezTo>
                <a:cubicBezTo>
                  <a:pt x="203" y="372"/>
                  <a:pt x="200" y="377"/>
                  <a:pt x="197" y="381"/>
                </a:cubicBezTo>
                <a:cubicBezTo>
                  <a:pt x="193" y="385"/>
                  <a:pt x="190" y="389"/>
                  <a:pt x="186" y="393"/>
                </a:cubicBezTo>
                <a:cubicBezTo>
                  <a:pt x="174" y="405"/>
                  <a:pt x="162" y="413"/>
                  <a:pt x="149" y="419"/>
                </a:cubicBezTo>
                <a:cubicBezTo>
                  <a:pt x="137" y="424"/>
                  <a:pt x="124" y="427"/>
                  <a:pt x="111" y="427"/>
                </a:cubicBezTo>
                <a:cubicBezTo>
                  <a:pt x="98" y="426"/>
                  <a:pt x="85" y="423"/>
                  <a:pt x="72" y="417"/>
                </a:cubicBezTo>
                <a:cubicBezTo>
                  <a:pt x="60" y="411"/>
                  <a:pt x="48" y="403"/>
                  <a:pt x="36" y="391"/>
                </a:cubicBezTo>
                <a:cubicBezTo>
                  <a:pt x="24" y="379"/>
                  <a:pt x="15" y="367"/>
                  <a:pt x="9" y="353"/>
                </a:cubicBezTo>
                <a:cubicBezTo>
                  <a:pt x="3" y="340"/>
                  <a:pt x="0" y="327"/>
                  <a:pt x="0" y="313"/>
                </a:cubicBezTo>
                <a:cubicBezTo>
                  <a:pt x="0" y="300"/>
                  <a:pt x="2" y="287"/>
                  <a:pt x="8" y="274"/>
                </a:cubicBezTo>
                <a:cubicBezTo>
                  <a:pt x="13" y="261"/>
                  <a:pt x="21" y="249"/>
                  <a:pt x="32" y="238"/>
                </a:cubicBezTo>
                <a:cubicBezTo>
                  <a:pt x="38" y="232"/>
                  <a:pt x="44" y="227"/>
                  <a:pt x="50" y="223"/>
                </a:cubicBezTo>
                <a:cubicBezTo>
                  <a:pt x="56" y="219"/>
                  <a:pt x="62" y="216"/>
                  <a:pt x="67" y="214"/>
                </a:cubicBezTo>
                <a:cubicBezTo>
                  <a:pt x="72" y="211"/>
                  <a:pt x="77" y="209"/>
                  <a:pt x="81" y="208"/>
                </a:cubicBezTo>
                <a:cubicBezTo>
                  <a:pt x="85" y="207"/>
                  <a:pt x="89" y="206"/>
                  <a:pt x="91" y="206"/>
                </a:cubicBezTo>
                <a:cubicBezTo>
                  <a:pt x="93" y="206"/>
                  <a:pt x="94" y="207"/>
                  <a:pt x="96" y="208"/>
                </a:cubicBezTo>
                <a:cubicBezTo>
                  <a:pt x="98" y="209"/>
                  <a:pt x="100" y="210"/>
                  <a:pt x="102" y="213"/>
                </a:cubicBezTo>
                <a:close/>
                <a:moveTo>
                  <a:pt x="427" y="142"/>
                </a:moveTo>
                <a:cubicBezTo>
                  <a:pt x="427" y="143"/>
                  <a:pt x="428" y="143"/>
                  <a:pt x="428" y="144"/>
                </a:cubicBezTo>
                <a:cubicBezTo>
                  <a:pt x="428" y="145"/>
                  <a:pt x="428" y="146"/>
                  <a:pt x="427" y="147"/>
                </a:cubicBezTo>
                <a:cubicBezTo>
                  <a:pt x="427" y="148"/>
                  <a:pt x="426" y="149"/>
                  <a:pt x="425" y="151"/>
                </a:cubicBezTo>
                <a:cubicBezTo>
                  <a:pt x="424" y="152"/>
                  <a:pt x="422" y="154"/>
                  <a:pt x="420" y="156"/>
                </a:cubicBezTo>
                <a:cubicBezTo>
                  <a:pt x="419" y="158"/>
                  <a:pt x="417" y="159"/>
                  <a:pt x="415" y="160"/>
                </a:cubicBezTo>
                <a:cubicBezTo>
                  <a:pt x="414" y="161"/>
                  <a:pt x="413" y="162"/>
                  <a:pt x="412" y="163"/>
                </a:cubicBezTo>
                <a:cubicBezTo>
                  <a:pt x="411" y="163"/>
                  <a:pt x="410" y="163"/>
                  <a:pt x="409" y="163"/>
                </a:cubicBezTo>
                <a:cubicBezTo>
                  <a:pt x="408" y="163"/>
                  <a:pt x="407" y="163"/>
                  <a:pt x="407" y="162"/>
                </a:cubicBezTo>
                <a:lnTo>
                  <a:pt x="276" y="31"/>
                </a:lnTo>
                <a:lnTo>
                  <a:pt x="276" y="32"/>
                </a:lnTo>
                <a:lnTo>
                  <a:pt x="354" y="216"/>
                </a:lnTo>
                <a:cubicBezTo>
                  <a:pt x="354" y="217"/>
                  <a:pt x="355" y="217"/>
                  <a:pt x="355" y="218"/>
                </a:cubicBezTo>
                <a:cubicBezTo>
                  <a:pt x="355" y="219"/>
                  <a:pt x="354" y="220"/>
                  <a:pt x="354" y="221"/>
                </a:cubicBezTo>
                <a:cubicBezTo>
                  <a:pt x="353" y="222"/>
                  <a:pt x="352" y="223"/>
                  <a:pt x="351" y="224"/>
                </a:cubicBezTo>
                <a:cubicBezTo>
                  <a:pt x="350" y="226"/>
                  <a:pt x="349" y="227"/>
                  <a:pt x="348" y="229"/>
                </a:cubicBezTo>
                <a:cubicBezTo>
                  <a:pt x="346" y="230"/>
                  <a:pt x="344" y="232"/>
                  <a:pt x="343" y="233"/>
                </a:cubicBezTo>
                <a:cubicBezTo>
                  <a:pt x="342" y="234"/>
                  <a:pt x="341" y="234"/>
                  <a:pt x="340" y="235"/>
                </a:cubicBezTo>
                <a:cubicBezTo>
                  <a:pt x="339" y="235"/>
                  <a:pt x="338" y="236"/>
                  <a:pt x="337" y="236"/>
                </a:cubicBezTo>
                <a:cubicBezTo>
                  <a:pt x="336" y="236"/>
                  <a:pt x="335" y="236"/>
                  <a:pt x="335" y="235"/>
                </a:cubicBezTo>
                <a:lnTo>
                  <a:pt x="153" y="154"/>
                </a:lnTo>
                <a:lnTo>
                  <a:pt x="153" y="155"/>
                </a:lnTo>
                <a:lnTo>
                  <a:pt x="283" y="285"/>
                </a:lnTo>
                <a:cubicBezTo>
                  <a:pt x="284" y="286"/>
                  <a:pt x="284" y="287"/>
                  <a:pt x="285" y="287"/>
                </a:cubicBezTo>
                <a:cubicBezTo>
                  <a:pt x="285" y="288"/>
                  <a:pt x="285" y="289"/>
                  <a:pt x="284" y="290"/>
                </a:cubicBezTo>
                <a:cubicBezTo>
                  <a:pt x="283" y="291"/>
                  <a:pt x="283" y="293"/>
                  <a:pt x="282" y="294"/>
                </a:cubicBezTo>
                <a:cubicBezTo>
                  <a:pt x="280" y="295"/>
                  <a:pt x="279" y="297"/>
                  <a:pt x="277" y="299"/>
                </a:cubicBezTo>
                <a:cubicBezTo>
                  <a:pt x="275" y="301"/>
                  <a:pt x="273" y="303"/>
                  <a:pt x="272" y="304"/>
                </a:cubicBezTo>
                <a:cubicBezTo>
                  <a:pt x="270" y="305"/>
                  <a:pt x="269" y="306"/>
                  <a:pt x="268" y="306"/>
                </a:cubicBezTo>
                <a:cubicBezTo>
                  <a:pt x="267" y="307"/>
                  <a:pt x="266" y="307"/>
                  <a:pt x="265" y="306"/>
                </a:cubicBezTo>
                <a:cubicBezTo>
                  <a:pt x="265" y="306"/>
                  <a:pt x="264" y="306"/>
                  <a:pt x="263" y="305"/>
                </a:cubicBezTo>
                <a:lnTo>
                  <a:pt x="125" y="167"/>
                </a:lnTo>
                <a:cubicBezTo>
                  <a:pt x="122" y="164"/>
                  <a:pt x="121" y="161"/>
                  <a:pt x="121" y="158"/>
                </a:cubicBezTo>
                <a:cubicBezTo>
                  <a:pt x="121" y="155"/>
                  <a:pt x="123" y="152"/>
                  <a:pt x="125" y="150"/>
                </a:cubicBezTo>
                <a:lnTo>
                  <a:pt x="137" y="138"/>
                </a:lnTo>
                <a:cubicBezTo>
                  <a:pt x="139" y="135"/>
                  <a:pt x="142" y="133"/>
                  <a:pt x="144" y="132"/>
                </a:cubicBezTo>
                <a:cubicBezTo>
                  <a:pt x="147" y="130"/>
                  <a:pt x="149" y="129"/>
                  <a:pt x="151" y="129"/>
                </a:cubicBezTo>
                <a:cubicBezTo>
                  <a:pt x="154" y="129"/>
                  <a:pt x="156" y="129"/>
                  <a:pt x="159" y="129"/>
                </a:cubicBezTo>
                <a:cubicBezTo>
                  <a:pt x="161" y="130"/>
                  <a:pt x="164" y="131"/>
                  <a:pt x="167" y="132"/>
                </a:cubicBezTo>
                <a:lnTo>
                  <a:pt x="318" y="198"/>
                </a:lnTo>
                <a:lnTo>
                  <a:pt x="319" y="197"/>
                </a:lnTo>
                <a:lnTo>
                  <a:pt x="255" y="44"/>
                </a:lnTo>
                <a:cubicBezTo>
                  <a:pt x="254" y="41"/>
                  <a:pt x="253" y="38"/>
                  <a:pt x="252" y="36"/>
                </a:cubicBezTo>
                <a:cubicBezTo>
                  <a:pt x="252" y="33"/>
                  <a:pt x="251" y="31"/>
                  <a:pt x="252" y="28"/>
                </a:cubicBezTo>
                <a:cubicBezTo>
                  <a:pt x="252" y="26"/>
                  <a:pt x="253" y="24"/>
                  <a:pt x="254" y="22"/>
                </a:cubicBezTo>
                <a:cubicBezTo>
                  <a:pt x="255" y="20"/>
                  <a:pt x="256" y="18"/>
                  <a:pt x="258" y="16"/>
                </a:cubicBezTo>
                <a:lnTo>
                  <a:pt x="271" y="4"/>
                </a:lnTo>
                <a:cubicBezTo>
                  <a:pt x="272" y="2"/>
                  <a:pt x="273" y="1"/>
                  <a:pt x="275" y="1"/>
                </a:cubicBezTo>
                <a:cubicBezTo>
                  <a:pt x="276" y="0"/>
                  <a:pt x="278" y="0"/>
                  <a:pt x="279" y="0"/>
                </a:cubicBezTo>
                <a:cubicBezTo>
                  <a:pt x="281" y="0"/>
                  <a:pt x="282" y="0"/>
                  <a:pt x="284" y="1"/>
                </a:cubicBezTo>
                <a:cubicBezTo>
                  <a:pt x="285" y="1"/>
                  <a:pt x="287" y="2"/>
                  <a:pt x="289" y="4"/>
                </a:cubicBezTo>
                <a:lnTo>
                  <a:pt x="427" y="1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33"/>
          <p:cNvSpPr>
            <a:spLocks noEditPoints="1"/>
          </p:cNvSpPr>
          <p:nvPr/>
        </p:nvSpPr>
        <p:spPr bwMode="auto">
          <a:xfrm>
            <a:off x="7231063" y="5448300"/>
            <a:ext cx="560388" cy="606425"/>
          </a:xfrm>
          <a:custGeom>
            <a:avLst/>
            <a:gdLst/>
            <a:ahLst/>
            <a:cxnLst>
              <a:cxn ang="0">
                <a:pos x="169" y="779"/>
              </a:cxn>
              <a:cxn ang="0">
                <a:pos x="114" y="805"/>
              </a:cxn>
              <a:cxn ang="0">
                <a:pos x="102" y="787"/>
              </a:cxn>
              <a:cxn ang="0">
                <a:pos x="163" y="747"/>
              </a:cxn>
              <a:cxn ang="0">
                <a:pos x="128" y="699"/>
              </a:cxn>
              <a:cxn ang="0">
                <a:pos x="35" y="714"/>
              </a:cxn>
              <a:cxn ang="0">
                <a:pos x="23" y="617"/>
              </a:cxn>
              <a:cxn ang="0">
                <a:pos x="67" y="594"/>
              </a:cxn>
              <a:cxn ang="0">
                <a:pos x="82" y="608"/>
              </a:cxn>
              <a:cxn ang="0">
                <a:pos x="52" y="623"/>
              </a:cxn>
              <a:cxn ang="0">
                <a:pos x="35" y="679"/>
              </a:cxn>
              <a:cxn ang="0">
                <a:pos x="119" y="670"/>
              </a:cxn>
              <a:cxn ang="0">
                <a:pos x="253" y="519"/>
              </a:cxn>
              <a:cxn ang="0">
                <a:pos x="268" y="670"/>
              </a:cxn>
              <a:cxn ang="0">
                <a:pos x="256" y="689"/>
              </a:cxn>
              <a:cxn ang="0">
                <a:pos x="105" y="543"/>
              </a:cxn>
              <a:cxn ang="0">
                <a:pos x="180" y="478"/>
              </a:cxn>
              <a:cxn ang="0">
                <a:pos x="199" y="506"/>
              </a:cxn>
              <a:cxn ang="0">
                <a:pos x="197" y="600"/>
              </a:cxn>
              <a:cxn ang="0">
                <a:pos x="217" y="518"/>
              </a:cxn>
              <a:cxn ang="0">
                <a:pos x="455" y="489"/>
              </a:cxn>
              <a:cxn ang="0">
                <a:pos x="229" y="418"/>
              </a:cxn>
              <a:cxn ang="0">
                <a:pos x="312" y="341"/>
              </a:cxn>
              <a:cxn ang="0">
                <a:pos x="320" y="357"/>
              </a:cxn>
              <a:cxn ang="0">
                <a:pos x="364" y="411"/>
              </a:cxn>
              <a:cxn ang="0">
                <a:pos x="376" y="426"/>
              </a:cxn>
              <a:cxn ang="0">
                <a:pos x="440" y="472"/>
              </a:cxn>
              <a:cxn ang="0">
                <a:pos x="570" y="338"/>
              </a:cxn>
              <a:cxn ang="0">
                <a:pos x="568" y="369"/>
              </a:cxn>
              <a:cxn ang="0">
                <a:pos x="443" y="419"/>
              </a:cxn>
              <a:cxn ang="0">
                <a:pos x="394" y="246"/>
              </a:cxn>
              <a:cxn ang="0">
                <a:pos x="450" y="220"/>
              </a:cxn>
              <a:cxn ang="0">
                <a:pos x="465" y="235"/>
              </a:cxn>
              <a:cxn ang="0">
                <a:pos x="429" y="251"/>
              </a:cxn>
              <a:cxn ang="0">
                <a:pos x="426" y="369"/>
              </a:cxn>
              <a:cxn ang="0">
                <a:pos x="544" y="365"/>
              </a:cxn>
              <a:cxn ang="0">
                <a:pos x="559" y="328"/>
              </a:cxn>
              <a:cxn ang="0">
                <a:pos x="555" y="118"/>
              </a:cxn>
              <a:cxn ang="0">
                <a:pos x="602" y="177"/>
              </a:cxn>
              <a:cxn ang="0">
                <a:pos x="618" y="186"/>
              </a:cxn>
              <a:cxn ang="0">
                <a:pos x="630" y="308"/>
              </a:cxn>
              <a:cxn ang="0">
                <a:pos x="618" y="326"/>
              </a:cxn>
              <a:cxn ang="0">
                <a:pos x="467" y="181"/>
              </a:cxn>
              <a:cxn ang="0">
                <a:pos x="546" y="107"/>
              </a:cxn>
              <a:cxn ang="0">
                <a:pos x="726" y="97"/>
              </a:cxn>
              <a:cxn ang="0">
                <a:pos x="743" y="200"/>
              </a:cxn>
              <a:cxn ang="0">
                <a:pos x="725" y="216"/>
              </a:cxn>
              <a:cxn ang="0">
                <a:pos x="616" y="28"/>
              </a:cxn>
              <a:cxn ang="0">
                <a:pos x="694" y="7"/>
              </a:cxn>
              <a:cxn ang="0">
                <a:pos x="642" y="36"/>
              </a:cxn>
              <a:cxn ang="0">
                <a:pos x="703" y="89"/>
              </a:cxn>
            </a:cxnLst>
            <a:rect l="0" t="0" r="r" b="b"/>
            <a:pathLst>
              <a:path w="744" h="806">
                <a:moveTo>
                  <a:pt x="176" y="684"/>
                </a:moveTo>
                <a:cubicBezTo>
                  <a:pt x="183" y="691"/>
                  <a:pt x="188" y="698"/>
                  <a:pt x="191" y="706"/>
                </a:cubicBezTo>
                <a:cubicBezTo>
                  <a:pt x="194" y="715"/>
                  <a:pt x="195" y="723"/>
                  <a:pt x="194" y="731"/>
                </a:cubicBezTo>
                <a:cubicBezTo>
                  <a:pt x="193" y="740"/>
                  <a:pt x="191" y="748"/>
                  <a:pt x="187" y="756"/>
                </a:cubicBezTo>
                <a:cubicBezTo>
                  <a:pt x="182" y="764"/>
                  <a:pt x="177" y="772"/>
                  <a:pt x="169" y="779"/>
                </a:cubicBezTo>
                <a:cubicBezTo>
                  <a:pt x="164" y="784"/>
                  <a:pt x="159" y="788"/>
                  <a:pt x="154" y="792"/>
                </a:cubicBezTo>
                <a:cubicBezTo>
                  <a:pt x="149" y="795"/>
                  <a:pt x="144" y="798"/>
                  <a:pt x="139" y="800"/>
                </a:cubicBezTo>
                <a:cubicBezTo>
                  <a:pt x="135" y="802"/>
                  <a:pt x="131" y="804"/>
                  <a:pt x="127" y="805"/>
                </a:cubicBezTo>
                <a:cubicBezTo>
                  <a:pt x="124" y="806"/>
                  <a:pt x="121" y="806"/>
                  <a:pt x="119" y="806"/>
                </a:cubicBezTo>
                <a:cubicBezTo>
                  <a:pt x="117" y="806"/>
                  <a:pt x="115" y="806"/>
                  <a:pt x="114" y="805"/>
                </a:cubicBezTo>
                <a:cubicBezTo>
                  <a:pt x="112" y="804"/>
                  <a:pt x="110" y="802"/>
                  <a:pt x="107" y="800"/>
                </a:cubicBezTo>
                <a:cubicBezTo>
                  <a:pt x="105" y="798"/>
                  <a:pt x="104" y="796"/>
                  <a:pt x="103" y="795"/>
                </a:cubicBezTo>
                <a:cubicBezTo>
                  <a:pt x="102" y="794"/>
                  <a:pt x="101" y="793"/>
                  <a:pt x="101" y="792"/>
                </a:cubicBezTo>
                <a:cubicBezTo>
                  <a:pt x="101" y="791"/>
                  <a:pt x="101" y="790"/>
                  <a:pt x="101" y="789"/>
                </a:cubicBezTo>
                <a:cubicBezTo>
                  <a:pt x="101" y="788"/>
                  <a:pt x="101" y="788"/>
                  <a:pt x="102" y="787"/>
                </a:cubicBezTo>
                <a:cubicBezTo>
                  <a:pt x="103" y="786"/>
                  <a:pt x="105" y="785"/>
                  <a:pt x="109" y="784"/>
                </a:cubicBezTo>
                <a:cubicBezTo>
                  <a:pt x="112" y="784"/>
                  <a:pt x="116" y="783"/>
                  <a:pt x="120" y="781"/>
                </a:cubicBezTo>
                <a:cubicBezTo>
                  <a:pt x="125" y="780"/>
                  <a:pt x="130" y="777"/>
                  <a:pt x="136" y="774"/>
                </a:cubicBezTo>
                <a:cubicBezTo>
                  <a:pt x="142" y="771"/>
                  <a:pt x="147" y="767"/>
                  <a:pt x="153" y="761"/>
                </a:cubicBezTo>
                <a:cubicBezTo>
                  <a:pt x="158" y="757"/>
                  <a:pt x="161" y="752"/>
                  <a:pt x="163" y="747"/>
                </a:cubicBezTo>
                <a:cubicBezTo>
                  <a:pt x="166" y="743"/>
                  <a:pt x="167" y="738"/>
                  <a:pt x="168" y="733"/>
                </a:cubicBezTo>
                <a:cubicBezTo>
                  <a:pt x="168" y="729"/>
                  <a:pt x="168" y="724"/>
                  <a:pt x="166" y="719"/>
                </a:cubicBezTo>
                <a:cubicBezTo>
                  <a:pt x="164" y="715"/>
                  <a:pt x="161" y="711"/>
                  <a:pt x="157" y="707"/>
                </a:cubicBezTo>
                <a:cubicBezTo>
                  <a:pt x="153" y="703"/>
                  <a:pt x="149" y="700"/>
                  <a:pt x="144" y="699"/>
                </a:cubicBezTo>
                <a:cubicBezTo>
                  <a:pt x="139" y="698"/>
                  <a:pt x="133" y="698"/>
                  <a:pt x="128" y="699"/>
                </a:cubicBezTo>
                <a:cubicBezTo>
                  <a:pt x="123" y="699"/>
                  <a:pt x="117" y="701"/>
                  <a:pt x="111" y="703"/>
                </a:cubicBezTo>
                <a:cubicBezTo>
                  <a:pt x="105" y="705"/>
                  <a:pt x="99" y="708"/>
                  <a:pt x="93" y="710"/>
                </a:cubicBezTo>
                <a:cubicBezTo>
                  <a:pt x="86" y="712"/>
                  <a:pt x="80" y="714"/>
                  <a:pt x="74" y="716"/>
                </a:cubicBezTo>
                <a:cubicBezTo>
                  <a:pt x="67" y="717"/>
                  <a:pt x="61" y="718"/>
                  <a:pt x="54" y="718"/>
                </a:cubicBezTo>
                <a:cubicBezTo>
                  <a:pt x="48" y="718"/>
                  <a:pt x="42" y="717"/>
                  <a:pt x="35" y="714"/>
                </a:cubicBezTo>
                <a:cubicBezTo>
                  <a:pt x="29" y="712"/>
                  <a:pt x="23" y="708"/>
                  <a:pt x="17" y="701"/>
                </a:cubicBezTo>
                <a:cubicBezTo>
                  <a:pt x="10" y="695"/>
                  <a:pt x="6" y="689"/>
                  <a:pt x="3" y="681"/>
                </a:cubicBezTo>
                <a:cubicBezTo>
                  <a:pt x="1" y="674"/>
                  <a:pt x="0" y="667"/>
                  <a:pt x="0" y="659"/>
                </a:cubicBezTo>
                <a:cubicBezTo>
                  <a:pt x="1" y="652"/>
                  <a:pt x="3" y="645"/>
                  <a:pt x="7" y="637"/>
                </a:cubicBezTo>
                <a:cubicBezTo>
                  <a:pt x="11" y="630"/>
                  <a:pt x="16" y="623"/>
                  <a:pt x="23" y="617"/>
                </a:cubicBezTo>
                <a:cubicBezTo>
                  <a:pt x="26" y="613"/>
                  <a:pt x="30" y="610"/>
                  <a:pt x="34" y="607"/>
                </a:cubicBezTo>
                <a:cubicBezTo>
                  <a:pt x="38" y="605"/>
                  <a:pt x="42" y="602"/>
                  <a:pt x="46" y="600"/>
                </a:cubicBezTo>
                <a:cubicBezTo>
                  <a:pt x="49" y="598"/>
                  <a:pt x="53" y="597"/>
                  <a:pt x="57" y="596"/>
                </a:cubicBezTo>
                <a:cubicBezTo>
                  <a:pt x="60" y="594"/>
                  <a:pt x="63" y="594"/>
                  <a:pt x="64" y="594"/>
                </a:cubicBezTo>
                <a:cubicBezTo>
                  <a:pt x="66" y="594"/>
                  <a:pt x="67" y="594"/>
                  <a:pt x="67" y="594"/>
                </a:cubicBezTo>
                <a:cubicBezTo>
                  <a:pt x="68" y="594"/>
                  <a:pt x="69" y="595"/>
                  <a:pt x="70" y="595"/>
                </a:cubicBezTo>
                <a:cubicBezTo>
                  <a:pt x="70" y="596"/>
                  <a:pt x="71" y="596"/>
                  <a:pt x="72" y="597"/>
                </a:cubicBezTo>
                <a:cubicBezTo>
                  <a:pt x="73" y="598"/>
                  <a:pt x="75" y="599"/>
                  <a:pt x="76" y="601"/>
                </a:cubicBezTo>
                <a:cubicBezTo>
                  <a:pt x="77" y="602"/>
                  <a:pt x="79" y="603"/>
                  <a:pt x="80" y="605"/>
                </a:cubicBezTo>
                <a:cubicBezTo>
                  <a:pt x="81" y="606"/>
                  <a:pt x="81" y="607"/>
                  <a:pt x="82" y="608"/>
                </a:cubicBezTo>
                <a:cubicBezTo>
                  <a:pt x="82" y="609"/>
                  <a:pt x="82" y="610"/>
                  <a:pt x="82" y="610"/>
                </a:cubicBezTo>
                <a:cubicBezTo>
                  <a:pt x="82" y="611"/>
                  <a:pt x="82" y="612"/>
                  <a:pt x="81" y="612"/>
                </a:cubicBezTo>
                <a:cubicBezTo>
                  <a:pt x="81" y="613"/>
                  <a:pt x="79" y="614"/>
                  <a:pt x="76" y="615"/>
                </a:cubicBezTo>
                <a:cubicBezTo>
                  <a:pt x="73" y="616"/>
                  <a:pt x="70" y="617"/>
                  <a:pt x="66" y="618"/>
                </a:cubicBezTo>
                <a:cubicBezTo>
                  <a:pt x="62" y="619"/>
                  <a:pt x="57" y="621"/>
                  <a:pt x="52" y="623"/>
                </a:cubicBezTo>
                <a:cubicBezTo>
                  <a:pt x="48" y="626"/>
                  <a:pt x="43" y="629"/>
                  <a:pt x="39" y="634"/>
                </a:cubicBezTo>
                <a:cubicBezTo>
                  <a:pt x="35" y="638"/>
                  <a:pt x="31" y="642"/>
                  <a:pt x="29" y="646"/>
                </a:cubicBezTo>
                <a:cubicBezTo>
                  <a:pt x="27" y="651"/>
                  <a:pt x="26" y="655"/>
                  <a:pt x="26" y="659"/>
                </a:cubicBezTo>
                <a:cubicBezTo>
                  <a:pt x="26" y="662"/>
                  <a:pt x="27" y="666"/>
                  <a:pt x="28" y="670"/>
                </a:cubicBezTo>
                <a:cubicBezTo>
                  <a:pt x="30" y="673"/>
                  <a:pt x="32" y="676"/>
                  <a:pt x="35" y="679"/>
                </a:cubicBezTo>
                <a:cubicBezTo>
                  <a:pt x="39" y="684"/>
                  <a:pt x="44" y="686"/>
                  <a:pt x="49" y="687"/>
                </a:cubicBezTo>
                <a:cubicBezTo>
                  <a:pt x="54" y="688"/>
                  <a:pt x="59" y="688"/>
                  <a:pt x="64" y="688"/>
                </a:cubicBezTo>
                <a:cubicBezTo>
                  <a:pt x="70" y="687"/>
                  <a:pt x="76" y="685"/>
                  <a:pt x="82" y="683"/>
                </a:cubicBezTo>
                <a:cubicBezTo>
                  <a:pt x="88" y="681"/>
                  <a:pt x="94" y="679"/>
                  <a:pt x="100" y="676"/>
                </a:cubicBezTo>
                <a:cubicBezTo>
                  <a:pt x="106" y="674"/>
                  <a:pt x="113" y="672"/>
                  <a:pt x="119" y="670"/>
                </a:cubicBezTo>
                <a:cubicBezTo>
                  <a:pt x="126" y="668"/>
                  <a:pt x="132" y="668"/>
                  <a:pt x="138" y="668"/>
                </a:cubicBezTo>
                <a:cubicBezTo>
                  <a:pt x="145" y="668"/>
                  <a:pt x="151" y="669"/>
                  <a:pt x="158" y="671"/>
                </a:cubicBezTo>
                <a:cubicBezTo>
                  <a:pt x="164" y="674"/>
                  <a:pt x="170" y="678"/>
                  <a:pt x="176" y="684"/>
                </a:cubicBezTo>
                <a:close/>
                <a:moveTo>
                  <a:pt x="237" y="495"/>
                </a:moveTo>
                <a:cubicBezTo>
                  <a:pt x="244" y="502"/>
                  <a:pt x="250" y="510"/>
                  <a:pt x="253" y="519"/>
                </a:cubicBezTo>
                <a:cubicBezTo>
                  <a:pt x="257" y="527"/>
                  <a:pt x="258" y="536"/>
                  <a:pt x="258" y="545"/>
                </a:cubicBezTo>
                <a:cubicBezTo>
                  <a:pt x="258" y="554"/>
                  <a:pt x="255" y="563"/>
                  <a:pt x="251" y="572"/>
                </a:cubicBezTo>
                <a:cubicBezTo>
                  <a:pt x="247" y="581"/>
                  <a:pt x="240" y="590"/>
                  <a:pt x="231" y="599"/>
                </a:cubicBezTo>
                <a:lnTo>
                  <a:pt x="214" y="616"/>
                </a:lnTo>
                <a:lnTo>
                  <a:pt x="268" y="670"/>
                </a:lnTo>
                <a:cubicBezTo>
                  <a:pt x="268" y="671"/>
                  <a:pt x="269" y="672"/>
                  <a:pt x="269" y="673"/>
                </a:cubicBezTo>
                <a:cubicBezTo>
                  <a:pt x="269" y="673"/>
                  <a:pt x="269" y="674"/>
                  <a:pt x="268" y="675"/>
                </a:cubicBezTo>
                <a:cubicBezTo>
                  <a:pt x="268" y="676"/>
                  <a:pt x="267" y="677"/>
                  <a:pt x="266" y="679"/>
                </a:cubicBezTo>
                <a:cubicBezTo>
                  <a:pt x="265" y="680"/>
                  <a:pt x="263" y="682"/>
                  <a:pt x="261" y="684"/>
                </a:cubicBezTo>
                <a:cubicBezTo>
                  <a:pt x="259" y="686"/>
                  <a:pt x="258" y="688"/>
                  <a:pt x="256" y="689"/>
                </a:cubicBezTo>
                <a:cubicBezTo>
                  <a:pt x="255" y="690"/>
                  <a:pt x="254" y="690"/>
                  <a:pt x="252" y="691"/>
                </a:cubicBezTo>
                <a:cubicBezTo>
                  <a:pt x="251" y="691"/>
                  <a:pt x="251" y="692"/>
                  <a:pt x="250" y="691"/>
                </a:cubicBezTo>
                <a:cubicBezTo>
                  <a:pt x="249" y="691"/>
                  <a:pt x="248" y="691"/>
                  <a:pt x="248" y="690"/>
                </a:cubicBezTo>
                <a:lnTo>
                  <a:pt x="109" y="552"/>
                </a:lnTo>
                <a:cubicBezTo>
                  <a:pt x="106" y="549"/>
                  <a:pt x="105" y="546"/>
                  <a:pt x="105" y="543"/>
                </a:cubicBezTo>
                <a:cubicBezTo>
                  <a:pt x="105" y="540"/>
                  <a:pt x="106" y="537"/>
                  <a:pt x="108" y="535"/>
                </a:cubicBezTo>
                <a:lnTo>
                  <a:pt x="141" y="503"/>
                </a:lnTo>
                <a:cubicBezTo>
                  <a:pt x="144" y="500"/>
                  <a:pt x="147" y="497"/>
                  <a:pt x="150" y="494"/>
                </a:cubicBezTo>
                <a:cubicBezTo>
                  <a:pt x="154" y="492"/>
                  <a:pt x="158" y="489"/>
                  <a:pt x="163" y="485"/>
                </a:cubicBezTo>
                <a:cubicBezTo>
                  <a:pt x="168" y="482"/>
                  <a:pt x="173" y="480"/>
                  <a:pt x="180" y="478"/>
                </a:cubicBezTo>
                <a:cubicBezTo>
                  <a:pt x="187" y="476"/>
                  <a:pt x="193" y="476"/>
                  <a:pt x="200" y="476"/>
                </a:cubicBezTo>
                <a:cubicBezTo>
                  <a:pt x="206" y="477"/>
                  <a:pt x="213" y="479"/>
                  <a:pt x="219" y="482"/>
                </a:cubicBezTo>
                <a:cubicBezTo>
                  <a:pt x="225" y="485"/>
                  <a:pt x="231" y="489"/>
                  <a:pt x="237" y="495"/>
                </a:cubicBezTo>
                <a:close/>
                <a:moveTo>
                  <a:pt x="217" y="518"/>
                </a:moveTo>
                <a:cubicBezTo>
                  <a:pt x="211" y="511"/>
                  <a:pt x="205" y="508"/>
                  <a:pt x="199" y="506"/>
                </a:cubicBezTo>
                <a:cubicBezTo>
                  <a:pt x="192" y="504"/>
                  <a:pt x="186" y="504"/>
                  <a:pt x="181" y="505"/>
                </a:cubicBezTo>
                <a:cubicBezTo>
                  <a:pt x="176" y="506"/>
                  <a:pt x="171" y="509"/>
                  <a:pt x="167" y="512"/>
                </a:cubicBezTo>
                <a:cubicBezTo>
                  <a:pt x="163" y="515"/>
                  <a:pt x="159" y="518"/>
                  <a:pt x="155" y="521"/>
                </a:cubicBezTo>
                <a:lnTo>
                  <a:pt x="137" y="540"/>
                </a:lnTo>
                <a:lnTo>
                  <a:pt x="197" y="600"/>
                </a:lnTo>
                <a:lnTo>
                  <a:pt x="215" y="582"/>
                </a:lnTo>
                <a:cubicBezTo>
                  <a:pt x="221" y="576"/>
                  <a:pt x="225" y="570"/>
                  <a:pt x="228" y="565"/>
                </a:cubicBezTo>
                <a:cubicBezTo>
                  <a:pt x="230" y="559"/>
                  <a:pt x="232" y="554"/>
                  <a:pt x="231" y="548"/>
                </a:cubicBezTo>
                <a:cubicBezTo>
                  <a:pt x="231" y="543"/>
                  <a:pt x="230" y="537"/>
                  <a:pt x="228" y="532"/>
                </a:cubicBezTo>
                <a:cubicBezTo>
                  <a:pt x="225" y="527"/>
                  <a:pt x="222" y="522"/>
                  <a:pt x="217" y="518"/>
                </a:cubicBezTo>
                <a:close/>
                <a:moveTo>
                  <a:pt x="450" y="477"/>
                </a:moveTo>
                <a:cubicBezTo>
                  <a:pt x="452" y="479"/>
                  <a:pt x="453" y="480"/>
                  <a:pt x="454" y="481"/>
                </a:cubicBezTo>
                <a:cubicBezTo>
                  <a:pt x="455" y="482"/>
                  <a:pt x="455" y="483"/>
                  <a:pt x="456" y="484"/>
                </a:cubicBezTo>
                <a:cubicBezTo>
                  <a:pt x="456" y="486"/>
                  <a:pt x="456" y="486"/>
                  <a:pt x="456" y="487"/>
                </a:cubicBezTo>
                <a:cubicBezTo>
                  <a:pt x="456" y="488"/>
                  <a:pt x="455" y="489"/>
                  <a:pt x="455" y="489"/>
                </a:cubicBezTo>
                <a:lnTo>
                  <a:pt x="383" y="561"/>
                </a:lnTo>
                <a:cubicBezTo>
                  <a:pt x="381" y="563"/>
                  <a:pt x="378" y="564"/>
                  <a:pt x="376" y="565"/>
                </a:cubicBezTo>
                <a:cubicBezTo>
                  <a:pt x="373" y="565"/>
                  <a:pt x="370" y="564"/>
                  <a:pt x="367" y="561"/>
                </a:cubicBezTo>
                <a:lnTo>
                  <a:pt x="233" y="427"/>
                </a:lnTo>
                <a:cubicBezTo>
                  <a:pt x="230" y="424"/>
                  <a:pt x="229" y="421"/>
                  <a:pt x="229" y="418"/>
                </a:cubicBezTo>
                <a:cubicBezTo>
                  <a:pt x="230" y="415"/>
                  <a:pt x="231" y="413"/>
                  <a:pt x="232" y="411"/>
                </a:cubicBezTo>
                <a:lnTo>
                  <a:pt x="304" y="340"/>
                </a:lnTo>
                <a:cubicBezTo>
                  <a:pt x="304" y="340"/>
                  <a:pt x="305" y="339"/>
                  <a:pt x="306" y="339"/>
                </a:cubicBezTo>
                <a:cubicBezTo>
                  <a:pt x="307" y="339"/>
                  <a:pt x="308" y="339"/>
                  <a:pt x="309" y="339"/>
                </a:cubicBezTo>
                <a:cubicBezTo>
                  <a:pt x="310" y="340"/>
                  <a:pt x="311" y="340"/>
                  <a:pt x="312" y="341"/>
                </a:cubicBezTo>
                <a:cubicBezTo>
                  <a:pt x="313" y="342"/>
                  <a:pt x="315" y="343"/>
                  <a:pt x="316" y="345"/>
                </a:cubicBezTo>
                <a:cubicBezTo>
                  <a:pt x="317" y="346"/>
                  <a:pt x="319" y="347"/>
                  <a:pt x="319" y="349"/>
                </a:cubicBezTo>
                <a:cubicBezTo>
                  <a:pt x="320" y="350"/>
                  <a:pt x="321" y="351"/>
                  <a:pt x="321" y="352"/>
                </a:cubicBezTo>
                <a:cubicBezTo>
                  <a:pt x="322" y="353"/>
                  <a:pt x="322" y="354"/>
                  <a:pt x="321" y="355"/>
                </a:cubicBezTo>
                <a:cubicBezTo>
                  <a:pt x="321" y="355"/>
                  <a:pt x="321" y="356"/>
                  <a:pt x="320" y="357"/>
                </a:cubicBezTo>
                <a:lnTo>
                  <a:pt x="262" y="415"/>
                </a:lnTo>
                <a:lnTo>
                  <a:pt x="309" y="463"/>
                </a:lnTo>
                <a:lnTo>
                  <a:pt x="359" y="412"/>
                </a:lnTo>
                <a:cubicBezTo>
                  <a:pt x="360" y="412"/>
                  <a:pt x="360" y="411"/>
                  <a:pt x="361" y="411"/>
                </a:cubicBezTo>
                <a:cubicBezTo>
                  <a:pt x="362" y="411"/>
                  <a:pt x="363" y="411"/>
                  <a:pt x="364" y="411"/>
                </a:cubicBezTo>
                <a:cubicBezTo>
                  <a:pt x="365" y="411"/>
                  <a:pt x="366" y="412"/>
                  <a:pt x="367" y="413"/>
                </a:cubicBezTo>
                <a:cubicBezTo>
                  <a:pt x="368" y="414"/>
                  <a:pt x="370" y="415"/>
                  <a:pt x="371" y="417"/>
                </a:cubicBezTo>
                <a:cubicBezTo>
                  <a:pt x="373" y="418"/>
                  <a:pt x="374" y="419"/>
                  <a:pt x="375" y="420"/>
                </a:cubicBezTo>
                <a:cubicBezTo>
                  <a:pt x="375" y="422"/>
                  <a:pt x="376" y="423"/>
                  <a:pt x="376" y="424"/>
                </a:cubicBezTo>
                <a:cubicBezTo>
                  <a:pt x="377" y="425"/>
                  <a:pt x="377" y="425"/>
                  <a:pt x="376" y="426"/>
                </a:cubicBezTo>
                <a:cubicBezTo>
                  <a:pt x="376" y="427"/>
                  <a:pt x="376" y="428"/>
                  <a:pt x="375" y="428"/>
                </a:cubicBezTo>
                <a:lnTo>
                  <a:pt x="325" y="479"/>
                </a:lnTo>
                <a:lnTo>
                  <a:pt x="378" y="532"/>
                </a:lnTo>
                <a:lnTo>
                  <a:pt x="438" y="473"/>
                </a:lnTo>
                <a:cubicBezTo>
                  <a:pt x="439" y="472"/>
                  <a:pt x="439" y="472"/>
                  <a:pt x="440" y="472"/>
                </a:cubicBezTo>
                <a:cubicBezTo>
                  <a:pt x="441" y="471"/>
                  <a:pt x="442" y="471"/>
                  <a:pt x="443" y="472"/>
                </a:cubicBezTo>
                <a:cubicBezTo>
                  <a:pt x="444" y="472"/>
                  <a:pt x="445" y="473"/>
                  <a:pt x="446" y="473"/>
                </a:cubicBezTo>
                <a:cubicBezTo>
                  <a:pt x="447" y="474"/>
                  <a:pt x="449" y="476"/>
                  <a:pt x="450" y="477"/>
                </a:cubicBezTo>
                <a:close/>
                <a:moveTo>
                  <a:pt x="567" y="334"/>
                </a:moveTo>
                <a:cubicBezTo>
                  <a:pt x="568" y="336"/>
                  <a:pt x="570" y="337"/>
                  <a:pt x="570" y="338"/>
                </a:cubicBezTo>
                <a:cubicBezTo>
                  <a:pt x="571" y="339"/>
                  <a:pt x="572" y="340"/>
                  <a:pt x="572" y="341"/>
                </a:cubicBezTo>
                <a:cubicBezTo>
                  <a:pt x="573" y="341"/>
                  <a:pt x="573" y="342"/>
                  <a:pt x="574" y="343"/>
                </a:cubicBezTo>
                <a:cubicBezTo>
                  <a:pt x="574" y="344"/>
                  <a:pt x="574" y="345"/>
                  <a:pt x="574" y="347"/>
                </a:cubicBezTo>
                <a:cubicBezTo>
                  <a:pt x="574" y="348"/>
                  <a:pt x="573" y="351"/>
                  <a:pt x="573" y="355"/>
                </a:cubicBezTo>
                <a:cubicBezTo>
                  <a:pt x="572" y="359"/>
                  <a:pt x="570" y="364"/>
                  <a:pt x="568" y="369"/>
                </a:cubicBezTo>
                <a:cubicBezTo>
                  <a:pt x="566" y="374"/>
                  <a:pt x="563" y="380"/>
                  <a:pt x="559" y="385"/>
                </a:cubicBezTo>
                <a:cubicBezTo>
                  <a:pt x="555" y="391"/>
                  <a:pt x="551" y="397"/>
                  <a:pt x="545" y="403"/>
                </a:cubicBezTo>
                <a:cubicBezTo>
                  <a:pt x="535" y="412"/>
                  <a:pt x="525" y="420"/>
                  <a:pt x="514" y="424"/>
                </a:cubicBezTo>
                <a:cubicBezTo>
                  <a:pt x="503" y="429"/>
                  <a:pt x="491" y="431"/>
                  <a:pt x="479" y="430"/>
                </a:cubicBezTo>
                <a:cubicBezTo>
                  <a:pt x="468" y="429"/>
                  <a:pt x="455" y="425"/>
                  <a:pt x="443" y="419"/>
                </a:cubicBezTo>
                <a:cubicBezTo>
                  <a:pt x="431" y="413"/>
                  <a:pt x="419" y="404"/>
                  <a:pt x="406" y="391"/>
                </a:cubicBezTo>
                <a:cubicBezTo>
                  <a:pt x="394" y="379"/>
                  <a:pt x="385" y="366"/>
                  <a:pt x="378" y="353"/>
                </a:cubicBezTo>
                <a:cubicBezTo>
                  <a:pt x="371" y="340"/>
                  <a:pt x="368" y="328"/>
                  <a:pt x="367" y="315"/>
                </a:cubicBezTo>
                <a:cubicBezTo>
                  <a:pt x="366" y="302"/>
                  <a:pt x="368" y="290"/>
                  <a:pt x="372" y="279"/>
                </a:cubicBezTo>
                <a:cubicBezTo>
                  <a:pt x="377" y="267"/>
                  <a:pt x="384" y="256"/>
                  <a:pt x="394" y="246"/>
                </a:cubicBezTo>
                <a:cubicBezTo>
                  <a:pt x="398" y="242"/>
                  <a:pt x="403" y="238"/>
                  <a:pt x="407" y="235"/>
                </a:cubicBezTo>
                <a:cubicBezTo>
                  <a:pt x="412" y="232"/>
                  <a:pt x="417" y="229"/>
                  <a:pt x="422" y="227"/>
                </a:cubicBezTo>
                <a:cubicBezTo>
                  <a:pt x="427" y="225"/>
                  <a:pt x="431" y="223"/>
                  <a:pt x="435" y="222"/>
                </a:cubicBezTo>
                <a:cubicBezTo>
                  <a:pt x="440" y="221"/>
                  <a:pt x="443" y="220"/>
                  <a:pt x="445" y="220"/>
                </a:cubicBezTo>
                <a:cubicBezTo>
                  <a:pt x="447" y="220"/>
                  <a:pt x="449" y="220"/>
                  <a:pt x="450" y="220"/>
                </a:cubicBezTo>
                <a:cubicBezTo>
                  <a:pt x="450" y="221"/>
                  <a:pt x="451" y="221"/>
                  <a:pt x="452" y="222"/>
                </a:cubicBezTo>
                <a:cubicBezTo>
                  <a:pt x="453" y="222"/>
                  <a:pt x="454" y="223"/>
                  <a:pt x="455" y="224"/>
                </a:cubicBezTo>
                <a:cubicBezTo>
                  <a:pt x="456" y="225"/>
                  <a:pt x="458" y="226"/>
                  <a:pt x="459" y="227"/>
                </a:cubicBezTo>
                <a:cubicBezTo>
                  <a:pt x="461" y="229"/>
                  <a:pt x="462" y="230"/>
                  <a:pt x="463" y="231"/>
                </a:cubicBezTo>
                <a:cubicBezTo>
                  <a:pt x="464" y="233"/>
                  <a:pt x="464" y="234"/>
                  <a:pt x="465" y="235"/>
                </a:cubicBezTo>
                <a:cubicBezTo>
                  <a:pt x="465" y="236"/>
                  <a:pt x="465" y="237"/>
                  <a:pt x="465" y="238"/>
                </a:cubicBezTo>
                <a:cubicBezTo>
                  <a:pt x="465" y="238"/>
                  <a:pt x="465" y="239"/>
                  <a:pt x="464" y="240"/>
                </a:cubicBezTo>
                <a:cubicBezTo>
                  <a:pt x="463" y="241"/>
                  <a:pt x="461" y="242"/>
                  <a:pt x="457" y="242"/>
                </a:cubicBezTo>
                <a:cubicBezTo>
                  <a:pt x="454" y="242"/>
                  <a:pt x="450" y="243"/>
                  <a:pt x="445" y="244"/>
                </a:cubicBezTo>
                <a:cubicBezTo>
                  <a:pt x="440" y="246"/>
                  <a:pt x="435" y="248"/>
                  <a:pt x="429" y="251"/>
                </a:cubicBezTo>
                <a:cubicBezTo>
                  <a:pt x="423" y="254"/>
                  <a:pt x="417" y="258"/>
                  <a:pt x="411" y="264"/>
                </a:cubicBezTo>
                <a:cubicBezTo>
                  <a:pt x="404" y="271"/>
                  <a:pt x="399" y="278"/>
                  <a:pt x="396" y="286"/>
                </a:cubicBezTo>
                <a:cubicBezTo>
                  <a:pt x="394" y="295"/>
                  <a:pt x="393" y="303"/>
                  <a:pt x="394" y="312"/>
                </a:cubicBezTo>
                <a:cubicBezTo>
                  <a:pt x="395" y="321"/>
                  <a:pt x="399" y="331"/>
                  <a:pt x="404" y="340"/>
                </a:cubicBezTo>
                <a:cubicBezTo>
                  <a:pt x="409" y="350"/>
                  <a:pt x="417" y="360"/>
                  <a:pt x="426" y="369"/>
                </a:cubicBezTo>
                <a:cubicBezTo>
                  <a:pt x="436" y="379"/>
                  <a:pt x="445" y="386"/>
                  <a:pt x="455" y="391"/>
                </a:cubicBezTo>
                <a:cubicBezTo>
                  <a:pt x="464" y="396"/>
                  <a:pt x="473" y="400"/>
                  <a:pt x="482" y="401"/>
                </a:cubicBezTo>
                <a:cubicBezTo>
                  <a:pt x="491" y="402"/>
                  <a:pt x="499" y="401"/>
                  <a:pt x="507" y="398"/>
                </a:cubicBezTo>
                <a:cubicBezTo>
                  <a:pt x="515" y="395"/>
                  <a:pt x="523" y="390"/>
                  <a:pt x="530" y="382"/>
                </a:cubicBezTo>
                <a:cubicBezTo>
                  <a:pt x="536" y="376"/>
                  <a:pt x="541" y="370"/>
                  <a:pt x="544" y="365"/>
                </a:cubicBezTo>
                <a:cubicBezTo>
                  <a:pt x="547" y="359"/>
                  <a:pt x="549" y="353"/>
                  <a:pt x="550" y="348"/>
                </a:cubicBezTo>
                <a:cubicBezTo>
                  <a:pt x="551" y="343"/>
                  <a:pt x="552" y="339"/>
                  <a:pt x="553" y="335"/>
                </a:cubicBezTo>
                <a:cubicBezTo>
                  <a:pt x="553" y="332"/>
                  <a:pt x="554" y="330"/>
                  <a:pt x="555" y="329"/>
                </a:cubicBezTo>
                <a:cubicBezTo>
                  <a:pt x="556" y="328"/>
                  <a:pt x="557" y="328"/>
                  <a:pt x="557" y="327"/>
                </a:cubicBezTo>
                <a:cubicBezTo>
                  <a:pt x="558" y="327"/>
                  <a:pt x="559" y="327"/>
                  <a:pt x="559" y="328"/>
                </a:cubicBezTo>
                <a:cubicBezTo>
                  <a:pt x="560" y="328"/>
                  <a:pt x="561" y="329"/>
                  <a:pt x="563" y="330"/>
                </a:cubicBezTo>
                <a:cubicBezTo>
                  <a:pt x="564" y="331"/>
                  <a:pt x="565" y="333"/>
                  <a:pt x="567" y="334"/>
                </a:cubicBezTo>
                <a:close/>
                <a:moveTo>
                  <a:pt x="550" y="111"/>
                </a:moveTo>
                <a:cubicBezTo>
                  <a:pt x="552" y="112"/>
                  <a:pt x="553" y="114"/>
                  <a:pt x="554" y="115"/>
                </a:cubicBezTo>
                <a:cubicBezTo>
                  <a:pt x="555" y="116"/>
                  <a:pt x="555" y="117"/>
                  <a:pt x="555" y="118"/>
                </a:cubicBezTo>
                <a:cubicBezTo>
                  <a:pt x="556" y="119"/>
                  <a:pt x="556" y="120"/>
                  <a:pt x="556" y="121"/>
                </a:cubicBezTo>
                <a:cubicBezTo>
                  <a:pt x="555" y="122"/>
                  <a:pt x="555" y="123"/>
                  <a:pt x="554" y="123"/>
                </a:cubicBezTo>
                <a:lnTo>
                  <a:pt x="499" y="178"/>
                </a:lnTo>
                <a:lnTo>
                  <a:pt x="551" y="229"/>
                </a:lnTo>
                <a:lnTo>
                  <a:pt x="602" y="177"/>
                </a:lnTo>
                <a:cubicBezTo>
                  <a:pt x="603" y="177"/>
                  <a:pt x="604" y="176"/>
                  <a:pt x="604" y="176"/>
                </a:cubicBezTo>
                <a:cubicBezTo>
                  <a:pt x="605" y="176"/>
                  <a:pt x="606" y="176"/>
                  <a:pt x="607" y="176"/>
                </a:cubicBezTo>
                <a:cubicBezTo>
                  <a:pt x="608" y="176"/>
                  <a:pt x="609" y="177"/>
                  <a:pt x="610" y="178"/>
                </a:cubicBezTo>
                <a:cubicBezTo>
                  <a:pt x="612" y="179"/>
                  <a:pt x="613" y="180"/>
                  <a:pt x="615" y="182"/>
                </a:cubicBezTo>
                <a:cubicBezTo>
                  <a:pt x="616" y="183"/>
                  <a:pt x="617" y="184"/>
                  <a:pt x="618" y="186"/>
                </a:cubicBezTo>
                <a:cubicBezTo>
                  <a:pt x="619" y="187"/>
                  <a:pt x="620" y="188"/>
                  <a:pt x="620" y="189"/>
                </a:cubicBezTo>
                <a:cubicBezTo>
                  <a:pt x="620" y="190"/>
                  <a:pt x="620" y="191"/>
                  <a:pt x="620" y="192"/>
                </a:cubicBezTo>
                <a:cubicBezTo>
                  <a:pt x="620" y="193"/>
                  <a:pt x="620" y="193"/>
                  <a:pt x="619" y="194"/>
                </a:cubicBezTo>
                <a:lnTo>
                  <a:pt x="567" y="246"/>
                </a:lnTo>
                <a:lnTo>
                  <a:pt x="630" y="308"/>
                </a:lnTo>
                <a:cubicBezTo>
                  <a:pt x="630" y="309"/>
                  <a:pt x="631" y="310"/>
                  <a:pt x="631" y="310"/>
                </a:cubicBezTo>
                <a:cubicBezTo>
                  <a:pt x="631" y="311"/>
                  <a:pt x="631" y="312"/>
                  <a:pt x="630" y="313"/>
                </a:cubicBezTo>
                <a:cubicBezTo>
                  <a:pt x="630" y="314"/>
                  <a:pt x="629" y="315"/>
                  <a:pt x="628" y="317"/>
                </a:cubicBezTo>
                <a:cubicBezTo>
                  <a:pt x="627" y="318"/>
                  <a:pt x="625" y="320"/>
                  <a:pt x="623" y="322"/>
                </a:cubicBezTo>
                <a:cubicBezTo>
                  <a:pt x="622" y="324"/>
                  <a:pt x="620" y="325"/>
                  <a:pt x="618" y="326"/>
                </a:cubicBezTo>
                <a:cubicBezTo>
                  <a:pt x="617" y="328"/>
                  <a:pt x="616" y="328"/>
                  <a:pt x="614" y="329"/>
                </a:cubicBezTo>
                <a:cubicBezTo>
                  <a:pt x="613" y="329"/>
                  <a:pt x="613" y="330"/>
                  <a:pt x="612" y="329"/>
                </a:cubicBezTo>
                <a:cubicBezTo>
                  <a:pt x="611" y="329"/>
                  <a:pt x="610" y="329"/>
                  <a:pt x="610" y="328"/>
                </a:cubicBezTo>
                <a:lnTo>
                  <a:pt x="471" y="189"/>
                </a:lnTo>
                <a:cubicBezTo>
                  <a:pt x="468" y="186"/>
                  <a:pt x="466" y="183"/>
                  <a:pt x="467" y="181"/>
                </a:cubicBezTo>
                <a:cubicBezTo>
                  <a:pt x="467" y="178"/>
                  <a:pt x="468" y="176"/>
                  <a:pt x="470" y="174"/>
                </a:cubicBezTo>
                <a:lnTo>
                  <a:pt x="538" y="106"/>
                </a:lnTo>
                <a:cubicBezTo>
                  <a:pt x="538" y="106"/>
                  <a:pt x="539" y="105"/>
                  <a:pt x="540" y="105"/>
                </a:cubicBezTo>
                <a:cubicBezTo>
                  <a:pt x="540" y="105"/>
                  <a:pt x="541" y="105"/>
                  <a:pt x="542" y="105"/>
                </a:cubicBezTo>
                <a:cubicBezTo>
                  <a:pt x="543" y="106"/>
                  <a:pt x="545" y="106"/>
                  <a:pt x="546" y="107"/>
                </a:cubicBezTo>
                <a:cubicBezTo>
                  <a:pt x="547" y="108"/>
                  <a:pt x="549" y="109"/>
                  <a:pt x="550" y="111"/>
                </a:cubicBezTo>
                <a:close/>
                <a:moveTo>
                  <a:pt x="712" y="20"/>
                </a:moveTo>
                <a:cubicBezTo>
                  <a:pt x="719" y="27"/>
                  <a:pt x="725" y="35"/>
                  <a:pt x="729" y="44"/>
                </a:cubicBezTo>
                <a:cubicBezTo>
                  <a:pt x="732" y="52"/>
                  <a:pt x="734" y="61"/>
                  <a:pt x="733" y="70"/>
                </a:cubicBezTo>
                <a:cubicBezTo>
                  <a:pt x="733" y="79"/>
                  <a:pt x="731" y="88"/>
                  <a:pt x="726" y="97"/>
                </a:cubicBezTo>
                <a:cubicBezTo>
                  <a:pt x="722" y="106"/>
                  <a:pt x="715" y="115"/>
                  <a:pt x="706" y="124"/>
                </a:cubicBezTo>
                <a:lnTo>
                  <a:pt x="689" y="141"/>
                </a:lnTo>
                <a:lnTo>
                  <a:pt x="743" y="195"/>
                </a:lnTo>
                <a:cubicBezTo>
                  <a:pt x="743" y="196"/>
                  <a:pt x="744" y="197"/>
                  <a:pt x="744" y="197"/>
                </a:cubicBezTo>
                <a:cubicBezTo>
                  <a:pt x="744" y="198"/>
                  <a:pt x="744" y="199"/>
                  <a:pt x="743" y="200"/>
                </a:cubicBezTo>
                <a:cubicBezTo>
                  <a:pt x="743" y="201"/>
                  <a:pt x="742" y="202"/>
                  <a:pt x="741" y="204"/>
                </a:cubicBezTo>
                <a:cubicBezTo>
                  <a:pt x="740" y="205"/>
                  <a:pt x="738" y="207"/>
                  <a:pt x="737" y="209"/>
                </a:cubicBezTo>
                <a:cubicBezTo>
                  <a:pt x="735" y="211"/>
                  <a:pt x="733" y="212"/>
                  <a:pt x="731" y="213"/>
                </a:cubicBezTo>
                <a:cubicBezTo>
                  <a:pt x="730" y="214"/>
                  <a:pt x="729" y="215"/>
                  <a:pt x="728" y="216"/>
                </a:cubicBezTo>
                <a:cubicBezTo>
                  <a:pt x="727" y="216"/>
                  <a:pt x="726" y="216"/>
                  <a:pt x="725" y="216"/>
                </a:cubicBezTo>
                <a:cubicBezTo>
                  <a:pt x="724" y="216"/>
                  <a:pt x="723" y="216"/>
                  <a:pt x="723" y="215"/>
                </a:cubicBezTo>
                <a:lnTo>
                  <a:pt x="584" y="77"/>
                </a:lnTo>
                <a:cubicBezTo>
                  <a:pt x="581" y="74"/>
                  <a:pt x="580" y="71"/>
                  <a:pt x="580" y="68"/>
                </a:cubicBezTo>
                <a:cubicBezTo>
                  <a:pt x="580" y="65"/>
                  <a:pt x="582" y="62"/>
                  <a:pt x="584" y="60"/>
                </a:cubicBezTo>
                <a:lnTo>
                  <a:pt x="616" y="28"/>
                </a:lnTo>
                <a:cubicBezTo>
                  <a:pt x="619" y="25"/>
                  <a:pt x="622" y="22"/>
                  <a:pt x="625" y="19"/>
                </a:cubicBezTo>
                <a:cubicBezTo>
                  <a:pt x="629" y="16"/>
                  <a:pt x="633" y="13"/>
                  <a:pt x="638" y="10"/>
                </a:cubicBezTo>
                <a:cubicBezTo>
                  <a:pt x="643" y="7"/>
                  <a:pt x="649" y="5"/>
                  <a:pt x="655" y="3"/>
                </a:cubicBezTo>
                <a:cubicBezTo>
                  <a:pt x="662" y="1"/>
                  <a:pt x="668" y="0"/>
                  <a:pt x="675" y="1"/>
                </a:cubicBezTo>
                <a:cubicBezTo>
                  <a:pt x="681" y="2"/>
                  <a:pt x="688" y="4"/>
                  <a:pt x="694" y="7"/>
                </a:cubicBezTo>
                <a:cubicBezTo>
                  <a:pt x="700" y="10"/>
                  <a:pt x="706" y="14"/>
                  <a:pt x="712" y="20"/>
                </a:cubicBezTo>
                <a:close/>
                <a:moveTo>
                  <a:pt x="693" y="42"/>
                </a:moveTo>
                <a:cubicBezTo>
                  <a:pt x="686" y="36"/>
                  <a:pt x="680" y="32"/>
                  <a:pt x="674" y="31"/>
                </a:cubicBezTo>
                <a:cubicBezTo>
                  <a:pt x="667" y="29"/>
                  <a:pt x="662" y="28"/>
                  <a:pt x="656" y="30"/>
                </a:cubicBezTo>
                <a:cubicBezTo>
                  <a:pt x="651" y="31"/>
                  <a:pt x="646" y="33"/>
                  <a:pt x="642" y="36"/>
                </a:cubicBezTo>
                <a:cubicBezTo>
                  <a:pt x="638" y="39"/>
                  <a:pt x="634" y="43"/>
                  <a:pt x="631" y="46"/>
                </a:cubicBezTo>
                <a:lnTo>
                  <a:pt x="612" y="65"/>
                </a:lnTo>
                <a:lnTo>
                  <a:pt x="672" y="125"/>
                </a:lnTo>
                <a:lnTo>
                  <a:pt x="690" y="107"/>
                </a:lnTo>
                <a:cubicBezTo>
                  <a:pt x="696" y="101"/>
                  <a:pt x="701" y="95"/>
                  <a:pt x="703" y="89"/>
                </a:cubicBezTo>
                <a:cubicBezTo>
                  <a:pt x="705" y="84"/>
                  <a:pt x="707" y="78"/>
                  <a:pt x="707" y="73"/>
                </a:cubicBezTo>
                <a:cubicBezTo>
                  <a:pt x="707" y="68"/>
                  <a:pt x="705" y="62"/>
                  <a:pt x="703" y="57"/>
                </a:cubicBezTo>
                <a:cubicBezTo>
                  <a:pt x="700" y="52"/>
                  <a:pt x="697" y="47"/>
                  <a:pt x="693" y="4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34"/>
          <p:cNvSpPr>
            <a:spLocks noEditPoints="1"/>
          </p:cNvSpPr>
          <p:nvPr/>
        </p:nvSpPr>
        <p:spPr bwMode="auto">
          <a:xfrm>
            <a:off x="8083550" y="5468938"/>
            <a:ext cx="546100" cy="519112"/>
          </a:xfrm>
          <a:custGeom>
            <a:avLst/>
            <a:gdLst/>
            <a:ahLst/>
            <a:cxnLst>
              <a:cxn ang="0">
                <a:pos x="126" y="598"/>
              </a:cxn>
              <a:cxn ang="0">
                <a:pos x="161" y="677"/>
              </a:cxn>
              <a:cxn ang="0">
                <a:pos x="143" y="689"/>
              </a:cxn>
              <a:cxn ang="0">
                <a:pos x="46" y="493"/>
              </a:cxn>
              <a:cxn ang="0">
                <a:pos x="132" y="493"/>
              </a:cxn>
              <a:cxn ang="0">
                <a:pos x="51" y="520"/>
              </a:cxn>
              <a:cxn ang="0">
                <a:pos x="127" y="546"/>
              </a:cxn>
              <a:cxn ang="0">
                <a:pos x="344" y="495"/>
              </a:cxn>
              <a:cxn ang="0">
                <a:pos x="317" y="494"/>
              </a:cxn>
              <a:cxn ang="0">
                <a:pos x="248" y="558"/>
              </a:cxn>
              <a:cxn ang="0">
                <a:pos x="249" y="460"/>
              </a:cxn>
              <a:cxn ang="0">
                <a:pos x="220" y="427"/>
              </a:cxn>
              <a:cxn ang="0">
                <a:pos x="184" y="481"/>
              </a:cxn>
              <a:cxn ang="0">
                <a:pos x="168" y="473"/>
              </a:cxn>
              <a:cxn ang="0">
                <a:pos x="193" y="419"/>
              </a:cxn>
              <a:cxn ang="0">
                <a:pos x="344" y="488"/>
              </a:cxn>
              <a:cxn ang="0">
                <a:pos x="244" y="516"/>
              </a:cxn>
              <a:cxn ang="0">
                <a:pos x="300" y="481"/>
              </a:cxn>
              <a:cxn ang="0">
                <a:pos x="349" y="305"/>
              </a:cxn>
              <a:cxn ang="0">
                <a:pos x="331" y="317"/>
              </a:cxn>
              <a:cxn ang="0">
                <a:pos x="398" y="434"/>
              </a:cxn>
              <a:cxn ang="0">
                <a:pos x="387" y="452"/>
              </a:cxn>
              <a:cxn ang="0">
                <a:pos x="273" y="347"/>
              </a:cxn>
              <a:cxn ang="0">
                <a:pos x="287" y="331"/>
              </a:cxn>
              <a:cxn ang="0">
                <a:pos x="305" y="315"/>
              </a:cxn>
              <a:cxn ang="0">
                <a:pos x="328" y="289"/>
              </a:cxn>
              <a:cxn ang="0">
                <a:pos x="342" y="295"/>
              </a:cxn>
              <a:cxn ang="0">
                <a:pos x="487" y="355"/>
              </a:cxn>
              <a:cxn ang="0">
                <a:pos x="443" y="375"/>
              </a:cxn>
              <a:cxn ang="0">
                <a:pos x="432" y="359"/>
              </a:cxn>
              <a:cxn ang="0">
                <a:pos x="480" y="329"/>
              </a:cxn>
              <a:cxn ang="0">
                <a:pos x="456" y="296"/>
              </a:cxn>
              <a:cxn ang="0">
                <a:pos x="387" y="311"/>
              </a:cxn>
              <a:cxn ang="0">
                <a:pos x="380" y="232"/>
              </a:cxn>
              <a:cxn ang="0">
                <a:pos x="416" y="214"/>
              </a:cxn>
              <a:cxn ang="0">
                <a:pos x="429" y="226"/>
              </a:cxn>
              <a:cxn ang="0">
                <a:pos x="406" y="239"/>
              </a:cxn>
              <a:cxn ang="0">
                <a:pos x="390" y="282"/>
              </a:cxn>
              <a:cxn ang="0">
                <a:pos x="452" y="271"/>
              </a:cxn>
              <a:cxn ang="0">
                <a:pos x="585" y="147"/>
              </a:cxn>
              <a:cxn ang="0">
                <a:pos x="566" y="240"/>
              </a:cxn>
              <a:cxn ang="0">
                <a:pos x="611" y="184"/>
              </a:cxn>
              <a:cxn ang="0">
                <a:pos x="624" y="191"/>
              </a:cxn>
              <a:cxn ang="0">
                <a:pos x="620" y="214"/>
              </a:cxn>
              <a:cxn ang="0">
                <a:pos x="518" y="260"/>
              </a:cxn>
              <a:cxn ang="0">
                <a:pos x="482" y="131"/>
              </a:cxn>
              <a:cxn ang="0">
                <a:pos x="581" y="138"/>
              </a:cxn>
              <a:cxn ang="0">
                <a:pos x="484" y="178"/>
              </a:cxn>
              <a:cxn ang="0">
                <a:pos x="724" y="83"/>
              </a:cxn>
              <a:cxn ang="0">
                <a:pos x="722" y="113"/>
              </a:cxn>
              <a:cxn ang="0">
                <a:pos x="630" y="148"/>
              </a:cxn>
              <a:cxn ang="0">
                <a:pos x="593" y="20"/>
              </a:cxn>
              <a:cxn ang="0">
                <a:pos x="637" y="0"/>
              </a:cxn>
              <a:cxn ang="0">
                <a:pos x="651" y="18"/>
              </a:cxn>
              <a:cxn ang="0">
                <a:pos x="599" y="68"/>
              </a:cxn>
              <a:cxn ang="0">
                <a:pos x="691" y="117"/>
              </a:cxn>
              <a:cxn ang="0">
                <a:pos x="710" y="73"/>
              </a:cxn>
            </a:cxnLst>
            <a:rect l="0" t="0" r="r" b="b"/>
            <a:pathLst>
              <a:path w="727" h="690">
                <a:moveTo>
                  <a:pt x="132" y="493"/>
                </a:moveTo>
                <a:cubicBezTo>
                  <a:pt x="140" y="501"/>
                  <a:pt x="145" y="509"/>
                  <a:pt x="149" y="517"/>
                </a:cubicBezTo>
                <a:cubicBezTo>
                  <a:pt x="152" y="526"/>
                  <a:pt x="154" y="534"/>
                  <a:pt x="153" y="543"/>
                </a:cubicBezTo>
                <a:cubicBezTo>
                  <a:pt x="153" y="552"/>
                  <a:pt x="151" y="561"/>
                  <a:pt x="146" y="570"/>
                </a:cubicBezTo>
                <a:cubicBezTo>
                  <a:pt x="142" y="579"/>
                  <a:pt x="135" y="588"/>
                  <a:pt x="126" y="598"/>
                </a:cubicBezTo>
                <a:lnTo>
                  <a:pt x="109" y="615"/>
                </a:lnTo>
                <a:lnTo>
                  <a:pt x="163" y="669"/>
                </a:lnTo>
                <a:cubicBezTo>
                  <a:pt x="164" y="669"/>
                  <a:pt x="164" y="670"/>
                  <a:pt x="164" y="671"/>
                </a:cubicBezTo>
                <a:cubicBezTo>
                  <a:pt x="164" y="672"/>
                  <a:pt x="164" y="673"/>
                  <a:pt x="163" y="674"/>
                </a:cubicBezTo>
                <a:cubicBezTo>
                  <a:pt x="163" y="675"/>
                  <a:pt x="162" y="676"/>
                  <a:pt x="161" y="677"/>
                </a:cubicBezTo>
                <a:cubicBezTo>
                  <a:pt x="160" y="679"/>
                  <a:pt x="159" y="680"/>
                  <a:pt x="157" y="682"/>
                </a:cubicBezTo>
                <a:cubicBezTo>
                  <a:pt x="155" y="684"/>
                  <a:pt x="153" y="686"/>
                  <a:pt x="152" y="687"/>
                </a:cubicBezTo>
                <a:cubicBezTo>
                  <a:pt x="150" y="688"/>
                  <a:pt x="149" y="689"/>
                  <a:pt x="148" y="689"/>
                </a:cubicBezTo>
                <a:cubicBezTo>
                  <a:pt x="147" y="690"/>
                  <a:pt x="146" y="690"/>
                  <a:pt x="145" y="690"/>
                </a:cubicBezTo>
                <a:cubicBezTo>
                  <a:pt x="144" y="690"/>
                  <a:pt x="144" y="689"/>
                  <a:pt x="143" y="689"/>
                </a:cubicBezTo>
                <a:lnTo>
                  <a:pt x="4" y="550"/>
                </a:lnTo>
                <a:cubicBezTo>
                  <a:pt x="1" y="547"/>
                  <a:pt x="0" y="544"/>
                  <a:pt x="0" y="541"/>
                </a:cubicBezTo>
                <a:cubicBezTo>
                  <a:pt x="1" y="538"/>
                  <a:pt x="2" y="536"/>
                  <a:pt x="4" y="534"/>
                </a:cubicBezTo>
                <a:lnTo>
                  <a:pt x="36" y="502"/>
                </a:lnTo>
                <a:cubicBezTo>
                  <a:pt x="39" y="498"/>
                  <a:pt x="42" y="495"/>
                  <a:pt x="46" y="493"/>
                </a:cubicBezTo>
                <a:cubicBezTo>
                  <a:pt x="49" y="490"/>
                  <a:pt x="53" y="487"/>
                  <a:pt x="58" y="484"/>
                </a:cubicBezTo>
                <a:cubicBezTo>
                  <a:pt x="63" y="481"/>
                  <a:pt x="69" y="478"/>
                  <a:pt x="75" y="476"/>
                </a:cubicBezTo>
                <a:cubicBezTo>
                  <a:pt x="82" y="475"/>
                  <a:pt x="89" y="474"/>
                  <a:pt x="95" y="475"/>
                </a:cubicBezTo>
                <a:cubicBezTo>
                  <a:pt x="102" y="475"/>
                  <a:pt x="108" y="477"/>
                  <a:pt x="114" y="480"/>
                </a:cubicBezTo>
                <a:cubicBezTo>
                  <a:pt x="120" y="483"/>
                  <a:pt x="126" y="488"/>
                  <a:pt x="132" y="493"/>
                </a:cubicBezTo>
                <a:close/>
                <a:moveTo>
                  <a:pt x="113" y="516"/>
                </a:moveTo>
                <a:cubicBezTo>
                  <a:pt x="107" y="510"/>
                  <a:pt x="100" y="506"/>
                  <a:pt x="94" y="504"/>
                </a:cubicBezTo>
                <a:cubicBezTo>
                  <a:pt x="88" y="502"/>
                  <a:pt x="82" y="502"/>
                  <a:pt x="76" y="503"/>
                </a:cubicBezTo>
                <a:cubicBezTo>
                  <a:pt x="71" y="505"/>
                  <a:pt x="66" y="507"/>
                  <a:pt x="62" y="510"/>
                </a:cubicBezTo>
                <a:cubicBezTo>
                  <a:pt x="58" y="513"/>
                  <a:pt x="54" y="516"/>
                  <a:pt x="51" y="520"/>
                </a:cubicBezTo>
                <a:lnTo>
                  <a:pt x="32" y="538"/>
                </a:lnTo>
                <a:lnTo>
                  <a:pt x="92" y="598"/>
                </a:lnTo>
                <a:lnTo>
                  <a:pt x="110" y="580"/>
                </a:lnTo>
                <a:cubicBezTo>
                  <a:pt x="116" y="574"/>
                  <a:pt x="121" y="568"/>
                  <a:pt x="123" y="563"/>
                </a:cubicBezTo>
                <a:cubicBezTo>
                  <a:pt x="126" y="557"/>
                  <a:pt x="127" y="552"/>
                  <a:pt x="127" y="546"/>
                </a:cubicBezTo>
                <a:cubicBezTo>
                  <a:pt x="127" y="541"/>
                  <a:pt x="125" y="536"/>
                  <a:pt x="123" y="530"/>
                </a:cubicBezTo>
                <a:cubicBezTo>
                  <a:pt x="121" y="525"/>
                  <a:pt x="117" y="520"/>
                  <a:pt x="113" y="516"/>
                </a:cubicBezTo>
                <a:close/>
                <a:moveTo>
                  <a:pt x="344" y="488"/>
                </a:moveTo>
                <a:cubicBezTo>
                  <a:pt x="345" y="489"/>
                  <a:pt x="345" y="490"/>
                  <a:pt x="345" y="491"/>
                </a:cubicBezTo>
                <a:cubicBezTo>
                  <a:pt x="345" y="492"/>
                  <a:pt x="345" y="493"/>
                  <a:pt x="344" y="495"/>
                </a:cubicBezTo>
                <a:cubicBezTo>
                  <a:pt x="343" y="496"/>
                  <a:pt x="341" y="498"/>
                  <a:pt x="339" y="500"/>
                </a:cubicBezTo>
                <a:cubicBezTo>
                  <a:pt x="337" y="502"/>
                  <a:pt x="336" y="503"/>
                  <a:pt x="334" y="504"/>
                </a:cubicBezTo>
                <a:cubicBezTo>
                  <a:pt x="333" y="505"/>
                  <a:pt x="332" y="506"/>
                  <a:pt x="330" y="506"/>
                </a:cubicBezTo>
                <a:cubicBezTo>
                  <a:pt x="329" y="506"/>
                  <a:pt x="329" y="505"/>
                  <a:pt x="328" y="504"/>
                </a:cubicBezTo>
                <a:lnTo>
                  <a:pt x="317" y="494"/>
                </a:lnTo>
                <a:cubicBezTo>
                  <a:pt x="317" y="503"/>
                  <a:pt x="316" y="512"/>
                  <a:pt x="313" y="521"/>
                </a:cubicBezTo>
                <a:cubicBezTo>
                  <a:pt x="310" y="529"/>
                  <a:pt x="306" y="536"/>
                  <a:pt x="300" y="543"/>
                </a:cubicBezTo>
                <a:cubicBezTo>
                  <a:pt x="294" y="548"/>
                  <a:pt x="288" y="552"/>
                  <a:pt x="282" y="555"/>
                </a:cubicBezTo>
                <a:cubicBezTo>
                  <a:pt x="277" y="558"/>
                  <a:pt x="271" y="560"/>
                  <a:pt x="265" y="560"/>
                </a:cubicBezTo>
                <a:cubicBezTo>
                  <a:pt x="259" y="561"/>
                  <a:pt x="253" y="560"/>
                  <a:pt x="248" y="558"/>
                </a:cubicBezTo>
                <a:cubicBezTo>
                  <a:pt x="242" y="556"/>
                  <a:pt x="237" y="552"/>
                  <a:pt x="232" y="547"/>
                </a:cubicBezTo>
                <a:cubicBezTo>
                  <a:pt x="226" y="541"/>
                  <a:pt x="222" y="535"/>
                  <a:pt x="220" y="528"/>
                </a:cubicBezTo>
                <a:cubicBezTo>
                  <a:pt x="218" y="521"/>
                  <a:pt x="218" y="514"/>
                  <a:pt x="219" y="507"/>
                </a:cubicBezTo>
                <a:cubicBezTo>
                  <a:pt x="221" y="500"/>
                  <a:pt x="224" y="492"/>
                  <a:pt x="229" y="484"/>
                </a:cubicBezTo>
                <a:cubicBezTo>
                  <a:pt x="234" y="476"/>
                  <a:pt x="241" y="468"/>
                  <a:pt x="249" y="460"/>
                </a:cubicBezTo>
                <a:lnTo>
                  <a:pt x="264" y="446"/>
                </a:lnTo>
                <a:lnTo>
                  <a:pt x="255" y="437"/>
                </a:lnTo>
                <a:cubicBezTo>
                  <a:pt x="251" y="433"/>
                  <a:pt x="247" y="430"/>
                  <a:pt x="243" y="428"/>
                </a:cubicBezTo>
                <a:cubicBezTo>
                  <a:pt x="240" y="426"/>
                  <a:pt x="236" y="425"/>
                  <a:pt x="232" y="424"/>
                </a:cubicBezTo>
                <a:cubicBezTo>
                  <a:pt x="228" y="424"/>
                  <a:pt x="224" y="425"/>
                  <a:pt x="220" y="427"/>
                </a:cubicBezTo>
                <a:cubicBezTo>
                  <a:pt x="216" y="429"/>
                  <a:pt x="211" y="432"/>
                  <a:pt x="207" y="437"/>
                </a:cubicBezTo>
                <a:cubicBezTo>
                  <a:pt x="202" y="441"/>
                  <a:pt x="199" y="446"/>
                  <a:pt x="196" y="451"/>
                </a:cubicBezTo>
                <a:cubicBezTo>
                  <a:pt x="193" y="456"/>
                  <a:pt x="191" y="460"/>
                  <a:pt x="190" y="465"/>
                </a:cubicBezTo>
                <a:cubicBezTo>
                  <a:pt x="188" y="469"/>
                  <a:pt x="187" y="472"/>
                  <a:pt x="186" y="475"/>
                </a:cubicBezTo>
                <a:cubicBezTo>
                  <a:pt x="186" y="478"/>
                  <a:pt x="185" y="480"/>
                  <a:pt x="184" y="481"/>
                </a:cubicBezTo>
                <a:cubicBezTo>
                  <a:pt x="183" y="482"/>
                  <a:pt x="183" y="482"/>
                  <a:pt x="182" y="483"/>
                </a:cubicBezTo>
                <a:cubicBezTo>
                  <a:pt x="181" y="483"/>
                  <a:pt x="180" y="483"/>
                  <a:pt x="179" y="482"/>
                </a:cubicBezTo>
                <a:cubicBezTo>
                  <a:pt x="178" y="482"/>
                  <a:pt x="177" y="482"/>
                  <a:pt x="176" y="481"/>
                </a:cubicBezTo>
                <a:cubicBezTo>
                  <a:pt x="175" y="480"/>
                  <a:pt x="174" y="479"/>
                  <a:pt x="173" y="478"/>
                </a:cubicBezTo>
                <a:cubicBezTo>
                  <a:pt x="171" y="476"/>
                  <a:pt x="169" y="474"/>
                  <a:pt x="168" y="473"/>
                </a:cubicBezTo>
                <a:cubicBezTo>
                  <a:pt x="168" y="471"/>
                  <a:pt x="167" y="470"/>
                  <a:pt x="167" y="468"/>
                </a:cubicBezTo>
                <a:cubicBezTo>
                  <a:pt x="167" y="466"/>
                  <a:pt x="168" y="463"/>
                  <a:pt x="169" y="459"/>
                </a:cubicBezTo>
                <a:cubicBezTo>
                  <a:pt x="170" y="455"/>
                  <a:pt x="172" y="451"/>
                  <a:pt x="174" y="446"/>
                </a:cubicBezTo>
                <a:cubicBezTo>
                  <a:pt x="176" y="442"/>
                  <a:pt x="179" y="437"/>
                  <a:pt x="182" y="432"/>
                </a:cubicBezTo>
                <a:cubicBezTo>
                  <a:pt x="186" y="428"/>
                  <a:pt x="189" y="423"/>
                  <a:pt x="193" y="419"/>
                </a:cubicBezTo>
                <a:cubicBezTo>
                  <a:pt x="201" y="412"/>
                  <a:pt x="208" y="406"/>
                  <a:pt x="215" y="403"/>
                </a:cubicBezTo>
                <a:cubicBezTo>
                  <a:pt x="222" y="399"/>
                  <a:pt x="229" y="398"/>
                  <a:pt x="235" y="398"/>
                </a:cubicBezTo>
                <a:cubicBezTo>
                  <a:pt x="242" y="398"/>
                  <a:pt x="248" y="399"/>
                  <a:pt x="254" y="403"/>
                </a:cubicBezTo>
                <a:cubicBezTo>
                  <a:pt x="261" y="406"/>
                  <a:pt x="267" y="411"/>
                  <a:pt x="274" y="418"/>
                </a:cubicBezTo>
                <a:lnTo>
                  <a:pt x="344" y="488"/>
                </a:lnTo>
                <a:close/>
                <a:moveTo>
                  <a:pt x="277" y="459"/>
                </a:moveTo>
                <a:lnTo>
                  <a:pt x="261" y="476"/>
                </a:lnTo>
                <a:cubicBezTo>
                  <a:pt x="256" y="481"/>
                  <a:pt x="252" y="486"/>
                  <a:pt x="249" y="491"/>
                </a:cubicBezTo>
                <a:cubicBezTo>
                  <a:pt x="246" y="495"/>
                  <a:pt x="244" y="500"/>
                  <a:pt x="243" y="504"/>
                </a:cubicBezTo>
                <a:cubicBezTo>
                  <a:pt x="242" y="509"/>
                  <a:pt x="242" y="513"/>
                  <a:pt x="244" y="516"/>
                </a:cubicBezTo>
                <a:cubicBezTo>
                  <a:pt x="245" y="520"/>
                  <a:pt x="247" y="523"/>
                  <a:pt x="250" y="526"/>
                </a:cubicBezTo>
                <a:cubicBezTo>
                  <a:pt x="256" y="532"/>
                  <a:pt x="262" y="534"/>
                  <a:pt x="268" y="534"/>
                </a:cubicBezTo>
                <a:cubicBezTo>
                  <a:pt x="275" y="534"/>
                  <a:pt x="281" y="531"/>
                  <a:pt x="288" y="525"/>
                </a:cubicBezTo>
                <a:cubicBezTo>
                  <a:pt x="293" y="519"/>
                  <a:pt x="296" y="514"/>
                  <a:pt x="298" y="507"/>
                </a:cubicBezTo>
                <a:cubicBezTo>
                  <a:pt x="299" y="500"/>
                  <a:pt x="300" y="491"/>
                  <a:pt x="300" y="481"/>
                </a:cubicBezTo>
                <a:lnTo>
                  <a:pt x="277" y="459"/>
                </a:lnTo>
                <a:close/>
                <a:moveTo>
                  <a:pt x="342" y="295"/>
                </a:moveTo>
                <a:cubicBezTo>
                  <a:pt x="344" y="297"/>
                  <a:pt x="345" y="298"/>
                  <a:pt x="346" y="299"/>
                </a:cubicBezTo>
                <a:cubicBezTo>
                  <a:pt x="347" y="300"/>
                  <a:pt x="348" y="302"/>
                  <a:pt x="348" y="302"/>
                </a:cubicBezTo>
                <a:cubicBezTo>
                  <a:pt x="349" y="303"/>
                  <a:pt x="349" y="304"/>
                  <a:pt x="349" y="305"/>
                </a:cubicBezTo>
                <a:cubicBezTo>
                  <a:pt x="349" y="305"/>
                  <a:pt x="349" y="306"/>
                  <a:pt x="348" y="307"/>
                </a:cubicBezTo>
                <a:cubicBezTo>
                  <a:pt x="347" y="307"/>
                  <a:pt x="346" y="308"/>
                  <a:pt x="345" y="308"/>
                </a:cubicBezTo>
                <a:cubicBezTo>
                  <a:pt x="344" y="309"/>
                  <a:pt x="343" y="310"/>
                  <a:pt x="341" y="310"/>
                </a:cubicBezTo>
                <a:cubicBezTo>
                  <a:pt x="340" y="311"/>
                  <a:pt x="338" y="312"/>
                  <a:pt x="336" y="313"/>
                </a:cubicBezTo>
                <a:cubicBezTo>
                  <a:pt x="335" y="314"/>
                  <a:pt x="333" y="316"/>
                  <a:pt x="331" y="317"/>
                </a:cubicBezTo>
                <a:cubicBezTo>
                  <a:pt x="330" y="319"/>
                  <a:pt x="328" y="322"/>
                  <a:pt x="327" y="324"/>
                </a:cubicBezTo>
                <a:cubicBezTo>
                  <a:pt x="326" y="327"/>
                  <a:pt x="325" y="330"/>
                  <a:pt x="325" y="334"/>
                </a:cubicBezTo>
                <a:cubicBezTo>
                  <a:pt x="325" y="338"/>
                  <a:pt x="325" y="342"/>
                  <a:pt x="326" y="347"/>
                </a:cubicBezTo>
                <a:cubicBezTo>
                  <a:pt x="326" y="353"/>
                  <a:pt x="327" y="359"/>
                  <a:pt x="329" y="366"/>
                </a:cubicBezTo>
                <a:lnTo>
                  <a:pt x="398" y="434"/>
                </a:lnTo>
                <a:cubicBezTo>
                  <a:pt x="398" y="435"/>
                  <a:pt x="399" y="436"/>
                  <a:pt x="399" y="436"/>
                </a:cubicBezTo>
                <a:cubicBezTo>
                  <a:pt x="399" y="437"/>
                  <a:pt x="399" y="438"/>
                  <a:pt x="398" y="439"/>
                </a:cubicBezTo>
                <a:cubicBezTo>
                  <a:pt x="398" y="440"/>
                  <a:pt x="397" y="441"/>
                  <a:pt x="396" y="442"/>
                </a:cubicBezTo>
                <a:cubicBezTo>
                  <a:pt x="395" y="444"/>
                  <a:pt x="393" y="446"/>
                  <a:pt x="392" y="447"/>
                </a:cubicBezTo>
                <a:cubicBezTo>
                  <a:pt x="390" y="449"/>
                  <a:pt x="388" y="451"/>
                  <a:pt x="387" y="452"/>
                </a:cubicBezTo>
                <a:cubicBezTo>
                  <a:pt x="385" y="453"/>
                  <a:pt x="384" y="454"/>
                  <a:pt x="383" y="454"/>
                </a:cubicBezTo>
                <a:cubicBezTo>
                  <a:pt x="382" y="455"/>
                  <a:pt x="381" y="455"/>
                  <a:pt x="380" y="455"/>
                </a:cubicBezTo>
                <a:cubicBezTo>
                  <a:pt x="380" y="454"/>
                  <a:pt x="379" y="454"/>
                  <a:pt x="378" y="453"/>
                </a:cubicBezTo>
                <a:lnTo>
                  <a:pt x="274" y="349"/>
                </a:lnTo>
                <a:cubicBezTo>
                  <a:pt x="273" y="348"/>
                  <a:pt x="273" y="348"/>
                  <a:pt x="273" y="347"/>
                </a:cubicBezTo>
                <a:cubicBezTo>
                  <a:pt x="273" y="346"/>
                  <a:pt x="273" y="346"/>
                  <a:pt x="273" y="345"/>
                </a:cubicBezTo>
                <a:cubicBezTo>
                  <a:pt x="273" y="343"/>
                  <a:pt x="274" y="342"/>
                  <a:pt x="275" y="341"/>
                </a:cubicBezTo>
                <a:cubicBezTo>
                  <a:pt x="276" y="340"/>
                  <a:pt x="277" y="338"/>
                  <a:pt x="279" y="337"/>
                </a:cubicBezTo>
                <a:cubicBezTo>
                  <a:pt x="281" y="335"/>
                  <a:pt x="282" y="334"/>
                  <a:pt x="284" y="333"/>
                </a:cubicBezTo>
                <a:cubicBezTo>
                  <a:pt x="285" y="332"/>
                  <a:pt x="286" y="331"/>
                  <a:pt x="287" y="331"/>
                </a:cubicBezTo>
                <a:cubicBezTo>
                  <a:pt x="288" y="330"/>
                  <a:pt x="289" y="330"/>
                  <a:pt x="289" y="331"/>
                </a:cubicBezTo>
                <a:cubicBezTo>
                  <a:pt x="290" y="331"/>
                  <a:pt x="291" y="331"/>
                  <a:pt x="291" y="332"/>
                </a:cubicBezTo>
                <a:lnTo>
                  <a:pt x="307" y="347"/>
                </a:lnTo>
                <a:cubicBezTo>
                  <a:pt x="305" y="340"/>
                  <a:pt x="304" y="334"/>
                  <a:pt x="304" y="329"/>
                </a:cubicBezTo>
                <a:cubicBezTo>
                  <a:pt x="304" y="323"/>
                  <a:pt x="305" y="319"/>
                  <a:pt x="305" y="315"/>
                </a:cubicBezTo>
                <a:cubicBezTo>
                  <a:pt x="306" y="312"/>
                  <a:pt x="307" y="308"/>
                  <a:pt x="309" y="305"/>
                </a:cubicBezTo>
                <a:cubicBezTo>
                  <a:pt x="310" y="303"/>
                  <a:pt x="312" y="300"/>
                  <a:pt x="315" y="298"/>
                </a:cubicBezTo>
                <a:cubicBezTo>
                  <a:pt x="316" y="297"/>
                  <a:pt x="317" y="296"/>
                  <a:pt x="318" y="295"/>
                </a:cubicBezTo>
                <a:cubicBezTo>
                  <a:pt x="320" y="294"/>
                  <a:pt x="321" y="292"/>
                  <a:pt x="323" y="291"/>
                </a:cubicBezTo>
                <a:cubicBezTo>
                  <a:pt x="325" y="290"/>
                  <a:pt x="326" y="289"/>
                  <a:pt x="328" y="289"/>
                </a:cubicBezTo>
                <a:cubicBezTo>
                  <a:pt x="329" y="288"/>
                  <a:pt x="330" y="287"/>
                  <a:pt x="331" y="287"/>
                </a:cubicBezTo>
                <a:cubicBezTo>
                  <a:pt x="332" y="287"/>
                  <a:pt x="333" y="287"/>
                  <a:pt x="333" y="288"/>
                </a:cubicBezTo>
                <a:cubicBezTo>
                  <a:pt x="334" y="288"/>
                  <a:pt x="334" y="288"/>
                  <a:pt x="335" y="288"/>
                </a:cubicBezTo>
                <a:cubicBezTo>
                  <a:pt x="336" y="289"/>
                  <a:pt x="337" y="290"/>
                  <a:pt x="338" y="291"/>
                </a:cubicBezTo>
                <a:cubicBezTo>
                  <a:pt x="339" y="292"/>
                  <a:pt x="340" y="293"/>
                  <a:pt x="342" y="295"/>
                </a:cubicBezTo>
                <a:close/>
                <a:moveTo>
                  <a:pt x="495" y="280"/>
                </a:moveTo>
                <a:cubicBezTo>
                  <a:pt x="500" y="286"/>
                  <a:pt x="504" y="291"/>
                  <a:pt x="506" y="297"/>
                </a:cubicBezTo>
                <a:cubicBezTo>
                  <a:pt x="508" y="304"/>
                  <a:pt x="509" y="310"/>
                  <a:pt x="508" y="316"/>
                </a:cubicBezTo>
                <a:cubicBezTo>
                  <a:pt x="507" y="323"/>
                  <a:pt x="505" y="329"/>
                  <a:pt x="502" y="336"/>
                </a:cubicBezTo>
                <a:cubicBezTo>
                  <a:pt x="498" y="342"/>
                  <a:pt x="493" y="349"/>
                  <a:pt x="487" y="355"/>
                </a:cubicBezTo>
                <a:cubicBezTo>
                  <a:pt x="484" y="358"/>
                  <a:pt x="480" y="362"/>
                  <a:pt x="476" y="364"/>
                </a:cubicBezTo>
                <a:cubicBezTo>
                  <a:pt x="472" y="367"/>
                  <a:pt x="468" y="370"/>
                  <a:pt x="465" y="371"/>
                </a:cubicBezTo>
                <a:cubicBezTo>
                  <a:pt x="461" y="373"/>
                  <a:pt x="458" y="374"/>
                  <a:pt x="455" y="375"/>
                </a:cubicBezTo>
                <a:cubicBezTo>
                  <a:pt x="452" y="376"/>
                  <a:pt x="450" y="377"/>
                  <a:pt x="448" y="377"/>
                </a:cubicBezTo>
                <a:cubicBezTo>
                  <a:pt x="447" y="377"/>
                  <a:pt x="445" y="376"/>
                  <a:pt x="443" y="375"/>
                </a:cubicBezTo>
                <a:cubicBezTo>
                  <a:pt x="441" y="374"/>
                  <a:pt x="439" y="373"/>
                  <a:pt x="437" y="370"/>
                </a:cubicBezTo>
                <a:cubicBezTo>
                  <a:pt x="436" y="369"/>
                  <a:pt x="434" y="367"/>
                  <a:pt x="434" y="366"/>
                </a:cubicBezTo>
                <a:cubicBezTo>
                  <a:pt x="433" y="365"/>
                  <a:pt x="432" y="364"/>
                  <a:pt x="432" y="363"/>
                </a:cubicBezTo>
                <a:cubicBezTo>
                  <a:pt x="431" y="362"/>
                  <a:pt x="431" y="362"/>
                  <a:pt x="431" y="361"/>
                </a:cubicBezTo>
                <a:cubicBezTo>
                  <a:pt x="431" y="360"/>
                  <a:pt x="432" y="360"/>
                  <a:pt x="432" y="359"/>
                </a:cubicBezTo>
                <a:cubicBezTo>
                  <a:pt x="433" y="358"/>
                  <a:pt x="435" y="358"/>
                  <a:pt x="438" y="357"/>
                </a:cubicBezTo>
                <a:cubicBezTo>
                  <a:pt x="440" y="356"/>
                  <a:pt x="444" y="355"/>
                  <a:pt x="447" y="354"/>
                </a:cubicBezTo>
                <a:cubicBezTo>
                  <a:pt x="451" y="353"/>
                  <a:pt x="455" y="351"/>
                  <a:pt x="459" y="349"/>
                </a:cubicBezTo>
                <a:cubicBezTo>
                  <a:pt x="464" y="347"/>
                  <a:pt x="468" y="343"/>
                  <a:pt x="472" y="339"/>
                </a:cubicBezTo>
                <a:cubicBezTo>
                  <a:pt x="476" y="336"/>
                  <a:pt x="478" y="333"/>
                  <a:pt x="480" y="329"/>
                </a:cubicBezTo>
                <a:cubicBezTo>
                  <a:pt x="482" y="326"/>
                  <a:pt x="483" y="323"/>
                  <a:pt x="484" y="319"/>
                </a:cubicBezTo>
                <a:cubicBezTo>
                  <a:pt x="484" y="316"/>
                  <a:pt x="484" y="313"/>
                  <a:pt x="483" y="310"/>
                </a:cubicBezTo>
                <a:cubicBezTo>
                  <a:pt x="482" y="306"/>
                  <a:pt x="480" y="303"/>
                  <a:pt x="477" y="301"/>
                </a:cubicBezTo>
                <a:cubicBezTo>
                  <a:pt x="474" y="298"/>
                  <a:pt x="471" y="296"/>
                  <a:pt x="468" y="295"/>
                </a:cubicBezTo>
                <a:cubicBezTo>
                  <a:pt x="464" y="295"/>
                  <a:pt x="460" y="295"/>
                  <a:pt x="456" y="296"/>
                </a:cubicBezTo>
                <a:cubicBezTo>
                  <a:pt x="452" y="297"/>
                  <a:pt x="448" y="298"/>
                  <a:pt x="444" y="300"/>
                </a:cubicBezTo>
                <a:cubicBezTo>
                  <a:pt x="440" y="302"/>
                  <a:pt x="435" y="304"/>
                  <a:pt x="431" y="306"/>
                </a:cubicBezTo>
                <a:cubicBezTo>
                  <a:pt x="426" y="308"/>
                  <a:pt x="421" y="310"/>
                  <a:pt x="416" y="311"/>
                </a:cubicBezTo>
                <a:cubicBezTo>
                  <a:pt x="412" y="313"/>
                  <a:pt x="407" y="314"/>
                  <a:pt x="402" y="314"/>
                </a:cubicBezTo>
                <a:cubicBezTo>
                  <a:pt x="397" y="314"/>
                  <a:pt x="392" y="313"/>
                  <a:pt x="387" y="311"/>
                </a:cubicBezTo>
                <a:cubicBezTo>
                  <a:pt x="383" y="309"/>
                  <a:pt x="378" y="306"/>
                  <a:pt x="373" y="301"/>
                </a:cubicBezTo>
                <a:cubicBezTo>
                  <a:pt x="369" y="297"/>
                  <a:pt x="366" y="293"/>
                  <a:pt x="364" y="287"/>
                </a:cubicBezTo>
                <a:cubicBezTo>
                  <a:pt x="362" y="282"/>
                  <a:pt x="361" y="276"/>
                  <a:pt x="361" y="270"/>
                </a:cubicBezTo>
                <a:cubicBezTo>
                  <a:pt x="361" y="264"/>
                  <a:pt x="363" y="258"/>
                  <a:pt x="366" y="252"/>
                </a:cubicBezTo>
                <a:cubicBezTo>
                  <a:pt x="369" y="245"/>
                  <a:pt x="374" y="239"/>
                  <a:pt x="380" y="232"/>
                </a:cubicBezTo>
                <a:cubicBezTo>
                  <a:pt x="383" y="230"/>
                  <a:pt x="386" y="227"/>
                  <a:pt x="389" y="225"/>
                </a:cubicBezTo>
                <a:cubicBezTo>
                  <a:pt x="393" y="222"/>
                  <a:pt x="396" y="220"/>
                  <a:pt x="399" y="219"/>
                </a:cubicBezTo>
                <a:cubicBezTo>
                  <a:pt x="402" y="217"/>
                  <a:pt x="404" y="216"/>
                  <a:pt x="407" y="215"/>
                </a:cubicBezTo>
                <a:cubicBezTo>
                  <a:pt x="409" y="215"/>
                  <a:pt x="411" y="214"/>
                  <a:pt x="412" y="214"/>
                </a:cubicBezTo>
                <a:cubicBezTo>
                  <a:pt x="414" y="214"/>
                  <a:pt x="415" y="214"/>
                  <a:pt x="416" y="214"/>
                </a:cubicBezTo>
                <a:cubicBezTo>
                  <a:pt x="416" y="214"/>
                  <a:pt x="417" y="214"/>
                  <a:pt x="418" y="215"/>
                </a:cubicBezTo>
                <a:cubicBezTo>
                  <a:pt x="418" y="215"/>
                  <a:pt x="419" y="216"/>
                  <a:pt x="420" y="217"/>
                </a:cubicBezTo>
                <a:cubicBezTo>
                  <a:pt x="421" y="217"/>
                  <a:pt x="422" y="218"/>
                  <a:pt x="424" y="220"/>
                </a:cubicBezTo>
                <a:cubicBezTo>
                  <a:pt x="425" y="221"/>
                  <a:pt x="426" y="222"/>
                  <a:pt x="427" y="223"/>
                </a:cubicBezTo>
                <a:cubicBezTo>
                  <a:pt x="428" y="224"/>
                  <a:pt x="428" y="225"/>
                  <a:pt x="429" y="226"/>
                </a:cubicBezTo>
                <a:cubicBezTo>
                  <a:pt x="429" y="227"/>
                  <a:pt x="429" y="228"/>
                  <a:pt x="429" y="229"/>
                </a:cubicBezTo>
                <a:cubicBezTo>
                  <a:pt x="429" y="229"/>
                  <a:pt x="429" y="230"/>
                  <a:pt x="428" y="230"/>
                </a:cubicBezTo>
                <a:cubicBezTo>
                  <a:pt x="427" y="231"/>
                  <a:pt x="426" y="231"/>
                  <a:pt x="424" y="232"/>
                </a:cubicBezTo>
                <a:cubicBezTo>
                  <a:pt x="422" y="232"/>
                  <a:pt x="419" y="233"/>
                  <a:pt x="416" y="234"/>
                </a:cubicBezTo>
                <a:cubicBezTo>
                  <a:pt x="413" y="235"/>
                  <a:pt x="410" y="237"/>
                  <a:pt x="406" y="239"/>
                </a:cubicBezTo>
                <a:cubicBezTo>
                  <a:pt x="402" y="241"/>
                  <a:pt x="399" y="244"/>
                  <a:pt x="395" y="247"/>
                </a:cubicBezTo>
                <a:cubicBezTo>
                  <a:pt x="392" y="251"/>
                  <a:pt x="389" y="254"/>
                  <a:pt x="387" y="257"/>
                </a:cubicBezTo>
                <a:cubicBezTo>
                  <a:pt x="386" y="260"/>
                  <a:pt x="385" y="263"/>
                  <a:pt x="384" y="266"/>
                </a:cubicBezTo>
                <a:cubicBezTo>
                  <a:pt x="384" y="269"/>
                  <a:pt x="385" y="272"/>
                  <a:pt x="386" y="275"/>
                </a:cubicBezTo>
                <a:cubicBezTo>
                  <a:pt x="387" y="277"/>
                  <a:pt x="388" y="280"/>
                  <a:pt x="390" y="282"/>
                </a:cubicBezTo>
                <a:cubicBezTo>
                  <a:pt x="393" y="285"/>
                  <a:pt x="397" y="287"/>
                  <a:pt x="400" y="287"/>
                </a:cubicBezTo>
                <a:cubicBezTo>
                  <a:pt x="404" y="288"/>
                  <a:pt x="408" y="288"/>
                  <a:pt x="412" y="287"/>
                </a:cubicBezTo>
                <a:cubicBezTo>
                  <a:pt x="416" y="286"/>
                  <a:pt x="420" y="284"/>
                  <a:pt x="424" y="282"/>
                </a:cubicBezTo>
                <a:cubicBezTo>
                  <a:pt x="429" y="280"/>
                  <a:pt x="433" y="278"/>
                  <a:pt x="438" y="276"/>
                </a:cubicBezTo>
                <a:cubicBezTo>
                  <a:pt x="443" y="274"/>
                  <a:pt x="447" y="273"/>
                  <a:pt x="452" y="271"/>
                </a:cubicBezTo>
                <a:cubicBezTo>
                  <a:pt x="457" y="270"/>
                  <a:pt x="462" y="269"/>
                  <a:pt x="467" y="269"/>
                </a:cubicBezTo>
                <a:cubicBezTo>
                  <a:pt x="471" y="268"/>
                  <a:pt x="476" y="269"/>
                  <a:pt x="481" y="271"/>
                </a:cubicBezTo>
                <a:cubicBezTo>
                  <a:pt x="486" y="273"/>
                  <a:pt x="490" y="276"/>
                  <a:pt x="495" y="280"/>
                </a:cubicBezTo>
                <a:close/>
                <a:moveTo>
                  <a:pt x="581" y="138"/>
                </a:moveTo>
                <a:cubicBezTo>
                  <a:pt x="584" y="141"/>
                  <a:pt x="585" y="144"/>
                  <a:pt x="585" y="147"/>
                </a:cubicBezTo>
                <a:cubicBezTo>
                  <a:pt x="584" y="149"/>
                  <a:pt x="583" y="152"/>
                  <a:pt x="581" y="154"/>
                </a:cubicBezTo>
                <a:lnTo>
                  <a:pt x="513" y="222"/>
                </a:lnTo>
                <a:cubicBezTo>
                  <a:pt x="518" y="228"/>
                  <a:pt x="524" y="233"/>
                  <a:pt x="530" y="236"/>
                </a:cubicBezTo>
                <a:cubicBezTo>
                  <a:pt x="536" y="240"/>
                  <a:pt x="542" y="242"/>
                  <a:pt x="548" y="242"/>
                </a:cubicBezTo>
                <a:cubicBezTo>
                  <a:pt x="554" y="243"/>
                  <a:pt x="560" y="242"/>
                  <a:pt x="566" y="240"/>
                </a:cubicBezTo>
                <a:cubicBezTo>
                  <a:pt x="572" y="237"/>
                  <a:pt x="578" y="232"/>
                  <a:pt x="585" y="226"/>
                </a:cubicBezTo>
                <a:cubicBezTo>
                  <a:pt x="590" y="221"/>
                  <a:pt x="594" y="216"/>
                  <a:pt x="597" y="212"/>
                </a:cubicBezTo>
                <a:cubicBezTo>
                  <a:pt x="600" y="207"/>
                  <a:pt x="602" y="203"/>
                  <a:pt x="604" y="199"/>
                </a:cubicBezTo>
                <a:cubicBezTo>
                  <a:pt x="606" y="195"/>
                  <a:pt x="607" y="192"/>
                  <a:pt x="608" y="189"/>
                </a:cubicBezTo>
                <a:cubicBezTo>
                  <a:pt x="609" y="187"/>
                  <a:pt x="610" y="185"/>
                  <a:pt x="611" y="184"/>
                </a:cubicBezTo>
                <a:cubicBezTo>
                  <a:pt x="612" y="183"/>
                  <a:pt x="613" y="183"/>
                  <a:pt x="613" y="183"/>
                </a:cubicBezTo>
                <a:cubicBezTo>
                  <a:pt x="614" y="183"/>
                  <a:pt x="615" y="183"/>
                  <a:pt x="615" y="183"/>
                </a:cubicBezTo>
                <a:cubicBezTo>
                  <a:pt x="616" y="183"/>
                  <a:pt x="617" y="184"/>
                  <a:pt x="618" y="185"/>
                </a:cubicBezTo>
                <a:cubicBezTo>
                  <a:pt x="619" y="186"/>
                  <a:pt x="621" y="187"/>
                  <a:pt x="622" y="188"/>
                </a:cubicBezTo>
                <a:cubicBezTo>
                  <a:pt x="623" y="189"/>
                  <a:pt x="624" y="190"/>
                  <a:pt x="624" y="191"/>
                </a:cubicBezTo>
                <a:cubicBezTo>
                  <a:pt x="625" y="192"/>
                  <a:pt x="626" y="192"/>
                  <a:pt x="626" y="193"/>
                </a:cubicBezTo>
                <a:cubicBezTo>
                  <a:pt x="627" y="194"/>
                  <a:pt x="627" y="194"/>
                  <a:pt x="627" y="195"/>
                </a:cubicBezTo>
                <a:cubicBezTo>
                  <a:pt x="627" y="196"/>
                  <a:pt x="627" y="197"/>
                  <a:pt x="627" y="198"/>
                </a:cubicBezTo>
                <a:cubicBezTo>
                  <a:pt x="627" y="198"/>
                  <a:pt x="627" y="200"/>
                  <a:pt x="626" y="203"/>
                </a:cubicBezTo>
                <a:cubicBezTo>
                  <a:pt x="625" y="207"/>
                  <a:pt x="623" y="210"/>
                  <a:pt x="620" y="214"/>
                </a:cubicBezTo>
                <a:cubicBezTo>
                  <a:pt x="618" y="219"/>
                  <a:pt x="615" y="223"/>
                  <a:pt x="611" y="228"/>
                </a:cubicBezTo>
                <a:cubicBezTo>
                  <a:pt x="608" y="234"/>
                  <a:pt x="603" y="239"/>
                  <a:pt x="598" y="244"/>
                </a:cubicBezTo>
                <a:cubicBezTo>
                  <a:pt x="590" y="252"/>
                  <a:pt x="581" y="258"/>
                  <a:pt x="572" y="263"/>
                </a:cubicBezTo>
                <a:cubicBezTo>
                  <a:pt x="563" y="267"/>
                  <a:pt x="554" y="268"/>
                  <a:pt x="545" y="268"/>
                </a:cubicBezTo>
                <a:cubicBezTo>
                  <a:pt x="536" y="268"/>
                  <a:pt x="527" y="265"/>
                  <a:pt x="518" y="260"/>
                </a:cubicBezTo>
                <a:cubicBezTo>
                  <a:pt x="508" y="255"/>
                  <a:pt x="499" y="248"/>
                  <a:pt x="489" y="239"/>
                </a:cubicBezTo>
                <a:cubicBezTo>
                  <a:pt x="480" y="230"/>
                  <a:pt x="474" y="221"/>
                  <a:pt x="469" y="211"/>
                </a:cubicBezTo>
                <a:cubicBezTo>
                  <a:pt x="464" y="202"/>
                  <a:pt x="461" y="192"/>
                  <a:pt x="461" y="183"/>
                </a:cubicBezTo>
                <a:cubicBezTo>
                  <a:pt x="460" y="174"/>
                  <a:pt x="461" y="165"/>
                  <a:pt x="465" y="156"/>
                </a:cubicBezTo>
                <a:cubicBezTo>
                  <a:pt x="468" y="147"/>
                  <a:pt x="474" y="139"/>
                  <a:pt x="482" y="131"/>
                </a:cubicBezTo>
                <a:cubicBezTo>
                  <a:pt x="490" y="123"/>
                  <a:pt x="498" y="117"/>
                  <a:pt x="507" y="114"/>
                </a:cubicBezTo>
                <a:cubicBezTo>
                  <a:pt x="515" y="111"/>
                  <a:pt x="523" y="110"/>
                  <a:pt x="531" y="110"/>
                </a:cubicBezTo>
                <a:cubicBezTo>
                  <a:pt x="540" y="111"/>
                  <a:pt x="547" y="114"/>
                  <a:pt x="555" y="118"/>
                </a:cubicBezTo>
                <a:cubicBezTo>
                  <a:pt x="563" y="122"/>
                  <a:pt x="570" y="128"/>
                  <a:pt x="577" y="134"/>
                </a:cubicBezTo>
                <a:lnTo>
                  <a:pt x="581" y="138"/>
                </a:lnTo>
                <a:close/>
                <a:moveTo>
                  <a:pt x="556" y="151"/>
                </a:moveTo>
                <a:cubicBezTo>
                  <a:pt x="546" y="141"/>
                  <a:pt x="536" y="135"/>
                  <a:pt x="525" y="134"/>
                </a:cubicBezTo>
                <a:cubicBezTo>
                  <a:pt x="515" y="133"/>
                  <a:pt x="505" y="138"/>
                  <a:pt x="496" y="147"/>
                </a:cubicBezTo>
                <a:cubicBezTo>
                  <a:pt x="491" y="152"/>
                  <a:pt x="488" y="157"/>
                  <a:pt x="486" y="162"/>
                </a:cubicBezTo>
                <a:cubicBezTo>
                  <a:pt x="484" y="167"/>
                  <a:pt x="483" y="173"/>
                  <a:pt x="484" y="178"/>
                </a:cubicBezTo>
                <a:cubicBezTo>
                  <a:pt x="484" y="183"/>
                  <a:pt x="486" y="189"/>
                  <a:pt x="489" y="194"/>
                </a:cubicBezTo>
                <a:cubicBezTo>
                  <a:pt x="491" y="199"/>
                  <a:pt x="495" y="204"/>
                  <a:pt x="499" y="208"/>
                </a:cubicBezTo>
                <a:lnTo>
                  <a:pt x="556" y="151"/>
                </a:lnTo>
                <a:close/>
                <a:moveTo>
                  <a:pt x="720" y="80"/>
                </a:moveTo>
                <a:cubicBezTo>
                  <a:pt x="722" y="81"/>
                  <a:pt x="723" y="82"/>
                  <a:pt x="724" y="83"/>
                </a:cubicBezTo>
                <a:cubicBezTo>
                  <a:pt x="725" y="84"/>
                  <a:pt x="725" y="85"/>
                  <a:pt x="726" y="86"/>
                </a:cubicBezTo>
                <a:cubicBezTo>
                  <a:pt x="726" y="87"/>
                  <a:pt x="727" y="88"/>
                  <a:pt x="727" y="88"/>
                </a:cubicBezTo>
                <a:cubicBezTo>
                  <a:pt x="727" y="89"/>
                  <a:pt x="727" y="91"/>
                  <a:pt x="727" y="92"/>
                </a:cubicBezTo>
                <a:cubicBezTo>
                  <a:pt x="727" y="94"/>
                  <a:pt x="727" y="97"/>
                  <a:pt x="726" y="101"/>
                </a:cubicBezTo>
                <a:cubicBezTo>
                  <a:pt x="725" y="105"/>
                  <a:pt x="724" y="109"/>
                  <a:pt x="722" y="113"/>
                </a:cubicBezTo>
                <a:cubicBezTo>
                  <a:pt x="720" y="117"/>
                  <a:pt x="718" y="121"/>
                  <a:pt x="715" y="125"/>
                </a:cubicBezTo>
                <a:cubicBezTo>
                  <a:pt x="712" y="129"/>
                  <a:pt x="709" y="133"/>
                  <a:pt x="706" y="136"/>
                </a:cubicBezTo>
                <a:cubicBezTo>
                  <a:pt x="698" y="144"/>
                  <a:pt x="690" y="149"/>
                  <a:pt x="682" y="153"/>
                </a:cubicBezTo>
                <a:cubicBezTo>
                  <a:pt x="674" y="156"/>
                  <a:pt x="665" y="157"/>
                  <a:pt x="657" y="156"/>
                </a:cubicBezTo>
                <a:cubicBezTo>
                  <a:pt x="648" y="156"/>
                  <a:pt x="639" y="153"/>
                  <a:pt x="630" y="148"/>
                </a:cubicBezTo>
                <a:cubicBezTo>
                  <a:pt x="621" y="143"/>
                  <a:pt x="612" y="136"/>
                  <a:pt x="603" y="127"/>
                </a:cubicBezTo>
                <a:cubicBezTo>
                  <a:pt x="593" y="117"/>
                  <a:pt x="585" y="107"/>
                  <a:pt x="580" y="97"/>
                </a:cubicBezTo>
                <a:cubicBezTo>
                  <a:pt x="575" y="87"/>
                  <a:pt x="573" y="77"/>
                  <a:pt x="572" y="68"/>
                </a:cubicBezTo>
                <a:cubicBezTo>
                  <a:pt x="572" y="59"/>
                  <a:pt x="574" y="50"/>
                  <a:pt x="577" y="42"/>
                </a:cubicBezTo>
                <a:cubicBezTo>
                  <a:pt x="581" y="34"/>
                  <a:pt x="586" y="26"/>
                  <a:pt x="593" y="20"/>
                </a:cubicBezTo>
                <a:cubicBezTo>
                  <a:pt x="597" y="16"/>
                  <a:pt x="600" y="13"/>
                  <a:pt x="604" y="11"/>
                </a:cubicBezTo>
                <a:cubicBezTo>
                  <a:pt x="608" y="8"/>
                  <a:pt x="611" y="6"/>
                  <a:pt x="615" y="5"/>
                </a:cubicBezTo>
                <a:cubicBezTo>
                  <a:pt x="619" y="3"/>
                  <a:pt x="622" y="2"/>
                  <a:pt x="625" y="1"/>
                </a:cubicBezTo>
                <a:cubicBezTo>
                  <a:pt x="629" y="0"/>
                  <a:pt x="631" y="0"/>
                  <a:pt x="633" y="0"/>
                </a:cubicBezTo>
                <a:cubicBezTo>
                  <a:pt x="635" y="0"/>
                  <a:pt x="636" y="0"/>
                  <a:pt x="637" y="0"/>
                </a:cubicBezTo>
                <a:cubicBezTo>
                  <a:pt x="638" y="0"/>
                  <a:pt x="639" y="1"/>
                  <a:pt x="640" y="1"/>
                </a:cubicBezTo>
                <a:cubicBezTo>
                  <a:pt x="641" y="2"/>
                  <a:pt x="642" y="3"/>
                  <a:pt x="643" y="3"/>
                </a:cubicBezTo>
                <a:cubicBezTo>
                  <a:pt x="644" y="4"/>
                  <a:pt x="645" y="5"/>
                  <a:pt x="647" y="7"/>
                </a:cubicBezTo>
                <a:cubicBezTo>
                  <a:pt x="650" y="10"/>
                  <a:pt x="651" y="12"/>
                  <a:pt x="652" y="14"/>
                </a:cubicBezTo>
                <a:cubicBezTo>
                  <a:pt x="652" y="16"/>
                  <a:pt x="652" y="17"/>
                  <a:pt x="651" y="18"/>
                </a:cubicBezTo>
                <a:cubicBezTo>
                  <a:pt x="650" y="20"/>
                  <a:pt x="648" y="20"/>
                  <a:pt x="645" y="21"/>
                </a:cubicBezTo>
                <a:cubicBezTo>
                  <a:pt x="642" y="21"/>
                  <a:pt x="639" y="21"/>
                  <a:pt x="635" y="22"/>
                </a:cubicBezTo>
                <a:cubicBezTo>
                  <a:pt x="631" y="23"/>
                  <a:pt x="627" y="24"/>
                  <a:pt x="623" y="26"/>
                </a:cubicBezTo>
                <a:cubicBezTo>
                  <a:pt x="618" y="28"/>
                  <a:pt x="614" y="31"/>
                  <a:pt x="609" y="36"/>
                </a:cubicBezTo>
                <a:cubicBezTo>
                  <a:pt x="600" y="45"/>
                  <a:pt x="596" y="56"/>
                  <a:pt x="599" y="68"/>
                </a:cubicBezTo>
                <a:cubicBezTo>
                  <a:pt x="601" y="80"/>
                  <a:pt x="608" y="92"/>
                  <a:pt x="622" y="106"/>
                </a:cubicBezTo>
                <a:cubicBezTo>
                  <a:pt x="629" y="113"/>
                  <a:pt x="635" y="118"/>
                  <a:pt x="642" y="122"/>
                </a:cubicBezTo>
                <a:cubicBezTo>
                  <a:pt x="648" y="125"/>
                  <a:pt x="654" y="128"/>
                  <a:pt x="660" y="129"/>
                </a:cubicBezTo>
                <a:cubicBezTo>
                  <a:pt x="666" y="130"/>
                  <a:pt x="671" y="129"/>
                  <a:pt x="677" y="127"/>
                </a:cubicBezTo>
                <a:cubicBezTo>
                  <a:pt x="682" y="125"/>
                  <a:pt x="687" y="122"/>
                  <a:pt x="691" y="117"/>
                </a:cubicBezTo>
                <a:cubicBezTo>
                  <a:pt x="696" y="113"/>
                  <a:pt x="699" y="108"/>
                  <a:pt x="701" y="104"/>
                </a:cubicBezTo>
                <a:cubicBezTo>
                  <a:pt x="703" y="99"/>
                  <a:pt x="704" y="95"/>
                  <a:pt x="705" y="90"/>
                </a:cubicBezTo>
                <a:cubicBezTo>
                  <a:pt x="706" y="86"/>
                  <a:pt x="706" y="83"/>
                  <a:pt x="707" y="80"/>
                </a:cubicBezTo>
                <a:cubicBezTo>
                  <a:pt x="707" y="77"/>
                  <a:pt x="708" y="75"/>
                  <a:pt x="708" y="74"/>
                </a:cubicBezTo>
                <a:cubicBezTo>
                  <a:pt x="709" y="73"/>
                  <a:pt x="710" y="73"/>
                  <a:pt x="710" y="73"/>
                </a:cubicBezTo>
                <a:cubicBezTo>
                  <a:pt x="711" y="73"/>
                  <a:pt x="712" y="73"/>
                  <a:pt x="713" y="74"/>
                </a:cubicBezTo>
                <a:cubicBezTo>
                  <a:pt x="714" y="74"/>
                  <a:pt x="715" y="75"/>
                  <a:pt x="716" y="76"/>
                </a:cubicBezTo>
                <a:cubicBezTo>
                  <a:pt x="718" y="77"/>
                  <a:pt x="719" y="78"/>
                  <a:pt x="720" y="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4" name="Group 73"/>
          <p:cNvGrpSpPr/>
          <p:nvPr/>
        </p:nvGrpSpPr>
        <p:grpSpPr>
          <a:xfrm>
            <a:off x="1222375" y="1576388"/>
            <a:ext cx="7370763" cy="3541712"/>
            <a:chOff x="1222375" y="1576388"/>
            <a:chExt cx="7370763" cy="3541712"/>
          </a:xfrm>
        </p:grpSpPr>
        <p:sp>
          <p:nvSpPr>
            <p:cNvPr id="1033" name="Freeform 9"/>
            <p:cNvSpPr>
              <a:spLocks noEditPoints="1"/>
            </p:cNvSpPr>
            <p:nvPr/>
          </p:nvSpPr>
          <p:spPr bwMode="auto">
            <a:xfrm>
              <a:off x="1222375" y="4732338"/>
              <a:ext cx="7370763" cy="385762"/>
            </a:xfrm>
            <a:custGeom>
              <a:avLst/>
              <a:gdLst/>
              <a:ahLst/>
              <a:cxnLst>
                <a:cxn ang="0">
                  <a:pos x="0" y="114"/>
                </a:cxn>
                <a:cxn ang="0">
                  <a:pos x="144" y="114"/>
                </a:cxn>
                <a:cxn ang="0">
                  <a:pos x="144" y="243"/>
                </a:cxn>
                <a:cxn ang="0">
                  <a:pos x="0" y="243"/>
                </a:cxn>
                <a:cxn ang="0">
                  <a:pos x="0" y="114"/>
                </a:cxn>
                <a:cxn ang="0">
                  <a:pos x="501" y="91"/>
                </a:cxn>
                <a:cxn ang="0">
                  <a:pos x="645" y="91"/>
                </a:cxn>
                <a:cxn ang="0">
                  <a:pos x="645" y="243"/>
                </a:cxn>
                <a:cxn ang="0">
                  <a:pos x="501" y="243"/>
                </a:cxn>
                <a:cxn ang="0">
                  <a:pos x="501" y="91"/>
                </a:cxn>
                <a:cxn ang="0">
                  <a:pos x="1001" y="68"/>
                </a:cxn>
                <a:cxn ang="0">
                  <a:pos x="1145" y="68"/>
                </a:cxn>
                <a:cxn ang="0">
                  <a:pos x="1145" y="243"/>
                </a:cxn>
                <a:cxn ang="0">
                  <a:pos x="1001" y="243"/>
                </a:cxn>
                <a:cxn ang="0">
                  <a:pos x="1001" y="68"/>
                </a:cxn>
                <a:cxn ang="0">
                  <a:pos x="1502" y="61"/>
                </a:cxn>
                <a:cxn ang="0">
                  <a:pos x="1646" y="61"/>
                </a:cxn>
                <a:cxn ang="0">
                  <a:pos x="1646" y="243"/>
                </a:cxn>
                <a:cxn ang="0">
                  <a:pos x="1502" y="243"/>
                </a:cxn>
                <a:cxn ang="0">
                  <a:pos x="1502" y="61"/>
                </a:cxn>
                <a:cxn ang="0">
                  <a:pos x="2003" y="38"/>
                </a:cxn>
                <a:cxn ang="0">
                  <a:pos x="2147" y="38"/>
                </a:cxn>
                <a:cxn ang="0">
                  <a:pos x="2147" y="243"/>
                </a:cxn>
                <a:cxn ang="0">
                  <a:pos x="2003" y="243"/>
                </a:cxn>
                <a:cxn ang="0">
                  <a:pos x="2003" y="38"/>
                </a:cxn>
                <a:cxn ang="0">
                  <a:pos x="2504" y="167"/>
                </a:cxn>
                <a:cxn ang="0">
                  <a:pos x="2640" y="167"/>
                </a:cxn>
                <a:cxn ang="0">
                  <a:pos x="2640" y="243"/>
                </a:cxn>
                <a:cxn ang="0">
                  <a:pos x="2504" y="243"/>
                </a:cxn>
                <a:cxn ang="0">
                  <a:pos x="2504" y="167"/>
                </a:cxn>
                <a:cxn ang="0">
                  <a:pos x="3004" y="23"/>
                </a:cxn>
                <a:cxn ang="0">
                  <a:pos x="3141" y="23"/>
                </a:cxn>
                <a:cxn ang="0">
                  <a:pos x="3141" y="243"/>
                </a:cxn>
                <a:cxn ang="0">
                  <a:pos x="3004" y="243"/>
                </a:cxn>
                <a:cxn ang="0">
                  <a:pos x="3004" y="23"/>
                </a:cxn>
                <a:cxn ang="0">
                  <a:pos x="3998" y="114"/>
                </a:cxn>
                <a:cxn ang="0">
                  <a:pos x="4142" y="114"/>
                </a:cxn>
                <a:cxn ang="0">
                  <a:pos x="4142" y="243"/>
                </a:cxn>
                <a:cxn ang="0">
                  <a:pos x="3998" y="243"/>
                </a:cxn>
                <a:cxn ang="0">
                  <a:pos x="3998" y="114"/>
                </a:cxn>
                <a:cxn ang="0">
                  <a:pos x="4499" y="0"/>
                </a:cxn>
                <a:cxn ang="0">
                  <a:pos x="4643" y="0"/>
                </a:cxn>
                <a:cxn ang="0">
                  <a:pos x="4643" y="243"/>
                </a:cxn>
                <a:cxn ang="0">
                  <a:pos x="4499" y="243"/>
                </a:cxn>
                <a:cxn ang="0">
                  <a:pos x="4499" y="0"/>
                </a:cxn>
              </a:cxnLst>
              <a:rect l="0" t="0" r="r" b="b"/>
              <a:pathLst>
                <a:path w="4643" h="243">
                  <a:moveTo>
                    <a:pt x="0" y="114"/>
                  </a:moveTo>
                  <a:lnTo>
                    <a:pt x="144" y="114"/>
                  </a:lnTo>
                  <a:lnTo>
                    <a:pt x="144" y="243"/>
                  </a:lnTo>
                  <a:lnTo>
                    <a:pt x="0" y="243"/>
                  </a:lnTo>
                  <a:lnTo>
                    <a:pt x="0" y="114"/>
                  </a:lnTo>
                  <a:close/>
                  <a:moveTo>
                    <a:pt x="501" y="91"/>
                  </a:moveTo>
                  <a:lnTo>
                    <a:pt x="645" y="91"/>
                  </a:lnTo>
                  <a:lnTo>
                    <a:pt x="645" y="243"/>
                  </a:lnTo>
                  <a:lnTo>
                    <a:pt x="501" y="243"/>
                  </a:lnTo>
                  <a:lnTo>
                    <a:pt x="501" y="91"/>
                  </a:lnTo>
                  <a:close/>
                  <a:moveTo>
                    <a:pt x="1001" y="68"/>
                  </a:moveTo>
                  <a:lnTo>
                    <a:pt x="1145" y="68"/>
                  </a:lnTo>
                  <a:lnTo>
                    <a:pt x="1145" y="243"/>
                  </a:lnTo>
                  <a:lnTo>
                    <a:pt x="1001" y="243"/>
                  </a:lnTo>
                  <a:lnTo>
                    <a:pt x="1001" y="68"/>
                  </a:lnTo>
                  <a:close/>
                  <a:moveTo>
                    <a:pt x="1502" y="61"/>
                  </a:moveTo>
                  <a:lnTo>
                    <a:pt x="1646" y="61"/>
                  </a:lnTo>
                  <a:lnTo>
                    <a:pt x="1646" y="243"/>
                  </a:lnTo>
                  <a:lnTo>
                    <a:pt x="1502" y="243"/>
                  </a:lnTo>
                  <a:lnTo>
                    <a:pt x="1502" y="61"/>
                  </a:lnTo>
                  <a:close/>
                  <a:moveTo>
                    <a:pt x="2003" y="38"/>
                  </a:moveTo>
                  <a:lnTo>
                    <a:pt x="2147" y="38"/>
                  </a:lnTo>
                  <a:lnTo>
                    <a:pt x="2147" y="243"/>
                  </a:lnTo>
                  <a:lnTo>
                    <a:pt x="2003" y="243"/>
                  </a:lnTo>
                  <a:lnTo>
                    <a:pt x="2003" y="38"/>
                  </a:lnTo>
                  <a:close/>
                  <a:moveTo>
                    <a:pt x="2504" y="167"/>
                  </a:moveTo>
                  <a:lnTo>
                    <a:pt x="2640" y="167"/>
                  </a:lnTo>
                  <a:lnTo>
                    <a:pt x="2640" y="243"/>
                  </a:lnTo>
                  <a:lnTo>
                    <a:pt x="2504" y="243"/>
                  </a:lnTo>
                  <a:lnTo>
                    <a:pt x="2504" y="167"/>
                  </a:lnTo>
                  <a:close/>
                  <a:moveTo>
                    <a:pt x="3004" y="23"/>
                  </a:moveTo>
                  <a:lnTo>
                    <a:pt x="3141" y="23"/>
                  </a:lnTo>
                  <a:lnTo>
                    <a:pt x="3141" y="243"/>
                  </a:lnTo>
                  <a:lnTo>
                    <a:pt x="3004" y="243"/>
                  </a:lnTo>
                  <a:lnTo>
                    <a:pt x="3004" y="23"/>
                  </a:lnTo>
                  <a:close/>
                  <a:moveTo>
                    <a:pt x="3998" y="114"/>
                  </a:moveTo>
                  <a:lnTo>
                    <a:pt x="4142" y="114"/>
                  </a:lnTo>
                  <a:lnTo>
                    <a:pt x="4142" y="243"/>
                  </a:lnTo>
                  <a:lnTo>
                    <a:pt x="3998" y="243"/>
                  </a:lnTo>
                  <a:lnTo>
                    <a:pt x="3998" y="114"/>
                  </a:lnTo>
                  <a:close/>
                  <a:moveTo>
                    <a:pt x="4499" y="0"/>
                  </a:moveTo>
                  <a:lnTo>
                    <a:pt x="4643" y="0"/>
                  </a:lnTo>
                  <a:lnTo>
                    <a:pt x="4643" y="243"/>
                  </a:lnTo>
                  <a:lnTo>
                    <a:pt x="4499" y="243"/>
                  </a:lnTo>
                  <a:lnTo>
                    <a:pt x="4499" y="0"/>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9" name="Rectangle 35"/>
            <p:cNvSpPr>
              <a:spLocks noChangeArrowheads="1"/>
            </p:cNvSpPr>
            <p:nvPr/>
          </p:nvSpPr>
          <p:spPr bwMode="auto">
            <a:xfrm>
              <a:off x="5486400" y="1673225"/>
              <a:ext cx="144463" cy="144462"/>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0" name="Rectangle 36"/>
            <p:cNvSpPr>
              <a:spLocks noChangeArrowheads="1"/>
            </p:cNvSpPr>
            <p:nvPr/>
          </p:nvSpPr>
          <p:spPr bwMode="auto">
            <a:xfrm>
              <a:off x="5700713" y="1576388"/>
              <a:ext cx="711200" cy="3857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Naïve</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75" name="Group 74"/>
          <p:cNvGrpSpPr/>
          <p:nvPr/>
        </p:nvGrpSpPr>
        <p:grpSpPr>
          <a:xfrm>
            <a:off x="1450975" y="1576388"/>
            <a:ext cx="7370763" cy="3541712"/>
            <a:chOff x="1450975" y="1576388"/>
            <a:chExt cx="7370763" cy="3541712"/>
          </a:xfrm>
        </p:grpSpPr>
        <p:sp>
          <p:nvSpPr>
            <p:cNvPr id="1034" name="Freeform 10"/>
            <p:cNvSpPr>
              <a:spLocks noEditPoints="1"/>
            </p:cNvSpPr>
            <p:nvPr/>
          </p:nvSpPr>
          <p:spPr bwMode="auto">
            <a:xfrm>
              <a:off x="1450975" y="1793875"/>
              <a:ext cx="7370763" cy="3324225"/>
            </a:xfrm>
            <a:custGeom>
              <a:avLst/>
              <a:gdLst/>
              <a:ahLst/>
              <a:cxnLst>
                <a:cxn ang="0">
                  <a:pos x="0" y="1388"/>
                </a:cxn>
                <a:cxn ang="0">
                  <a:pos x="144" y="1388"/>
                </a:cxn>
                <a:cxn ang="0">
                  <a:pos x="144" y="2094"/>
                </a:cxn>
                <a:cxn ang="0">
                  <a:pos x="0" y="2094"/>
                </a:cxn>
                <a:cxn ang="0">
                  <a:pos x="0" y="1388"/>
                </a:cxn>
                <a:cxn ang="0">
                  <a:pos x="501" y="0"/>
                </a:cxn>
                <a:cxn ang="0">
                  <a:pos x="645" y="0"/>
                </a:cxn>
                <a:cxn ang="0">
                  <a:pos x="645" y="2094"/>
                </a:cxn>
                <a:cxn ang="0">
                  <a:pos x="501" y="2094"/>
                </a:cxn>
                <a:cxn ang="0">
                  <a:pos x="501" y="0"/>
                </a:cxn>
                <a:cxn ang="0">
                  <a:pos x="1001" y="1153"/>
                </a:cxn>
                <a:cxn ang="0">
                  <a:pos x="1146" y="1153"/>
                </a:cxn>
                <a:cxn ang="0">
                  <a:pos x="1146" y="2094"/>
                </a:cxn>
                <a:cxn ang="0">
                  <a:pos x="1001" y="2094"/>
                </a:cxn>
                <a:cxn ang="0">
                  <a:pos x="1001" y="1153"/>
                </a:cxn>
                <a:cxn ang="0">
                  <a:pos x="1502" y="668"/>
                </a:cxn>
                <a:cxn ang="0">
                  <a:pos x="1639" y="668"/>
                </a:cxn>
                <a:cxn ang="0">
                  <a:pos x="1639" y="2094"/>
                </a:cxn>
                <a:cxn ang="0">
                  <a:pos x="1502" y="2094"/>
                </a:cxn>
                <a:cxn ang="0">
                  <a:pos x="1502" y="668"/>
                </a:cxn>
                <a:cxn ang="0">
                  <a:pos x="2003" y="918"/>
                </a:cxn>
                <a:cxn ang="0">
                  <a:pos x="2139" y="918"/>
                </a:cxn>
                <a:cxn ang="0">
                  <a:pos x="2139" y="2094"/>
                </a:cxn>
                <a:cxn ang="0">
                  <a:pos x="2003" y="2094"/>
                </a:cxn>
                <a:cxn ang="0">
                  <a:pos x="2003" y="918"/>
                </a:cxn>
                <a:cxn ang="0">
                  <a:pos x="2496" y="68"/>
                </a:cxn>
                <a:cxn ang="0">
                  <a:pos x="2640" y="68"/>
                </a:cxn>
                <a:cxn ang="0">
                  <a:pos x="2640" y="2094"/>
                </a:cxn>
                <a:cxn ang="0">
                  <a:pos x="2496" y="2094"/>
                </a:cxn>
                <a:cxn ang="0">
                  <a:pos x="2496" y="68"/>
                </a:cxn>
                <a:cxn ang="0">
                  <a:pos x="2997" y="539"/>
                </a:cxn>
                <a:cxn ang="0">
                  <a:pos x="3141" y="539"/>
                </a:cxn>
                <a:cxn ang="0">
                  <a:pos x="3141" y="2094"/>
                </a:cxn>
                <a:cxn ang="0">
                  <a:pos x="2997" y="2094"/>
                </a:cxn>
                <a:cxn ang="0">
                  <a:pos x="2997" y="539"/>
                </a:cxn>
                <a:cxn ang="0">
                  <a:pos x="3998" y="1457"/>
                </a:cxn>
                <a:cxn ang="0">
                  <a:pos x="4142" y="1457"/>
                </a:cxn>
                <a:cxn ang="0">
                  <a:pos x="4142" y="2094"/>
                </a:cxn>
                <a:cxn ang="0">
                  <a:pos x="3998" y="2094"/>
                </a:cxn>
                <a:cxn ang="0">
                  <a:pos x="3998" y="1457"/>
                </a:cxn>
                <a:cxn ang="0">
                  <a:pos x="4499" y="827"/>
                </a:cxn>
                <a:cxn ang="0">
                  <a:pos x="4643" y="827"/>
                </a:cxn>
                <a:cxn ang="0">
                  <a:pos x="4643" y="2094"/>
                </a:cxn>
                <a:cxn ang="0">
                  <a:pos x="4499" y="2094"/>
                </a:cxn>
                <a:cxn ang="0">
                  <a:pos x="4499" y="827"/>
                </a:cxn>
              </a:cxnLst>
              <a:rect l="0" t="0" r="r" b="b"/>
              <a:pathLst>
                <a:path w="4643" h="2094">
                  <a:moveTo>
                    <a:pt x="0" y="1388"/>
                  </a:moveTo>
                  <a:lnTo>
                    <a:pt x="144" y="1388"/>
                  </a:lnTo>
                  <a:lnTo>
                    <a:pt x="144" y="2094"/>
                  </a:lnTo>
                  <a:lnTo>
                    <a:pt x="0" y="2094"/>
                  </a:lnTo>
                  <a:lnTo>
                    <a:pt x="0" y="1388"/>
                  </a:lnTo>
                  <a:close/>
                  <a:moveTo>
                    <a:pt x="501" y="0"/>
                  </a:moveTo>
                  <a:lnTo>
                    <a:pt x="645" y="0"/>
                  </a:lnTo>
                  <a:lnTo>
                    <a:pt x="645" y="2094"/>
                  </a:lnTo>
                  <a:lnTo>
                    <a:pt x="501" y="2094"/>
                  </a:lnTo>
                  <a:lnTo>
                    <a:pt x="501" y="0"/>
                  </a:lnTo>
                  <a:close/>
                  <a:moveTo>
                    <a:pt x="1001" y="1153"/>
                  </a:moveTo>
                  <a:lnTo>
                    <a:pt x="1146" y="1153"/>
                  </a:lnTo>
                  <a:lnTo>
                    <a:pt x="1146" y="2094"/>
                  </a:lnTo>
                  <a:lnTo>
                    <a:pt x="1001" y="2094"/>
                  </a:lnTo>
                  <a:lnTo>
                    <a:pt x="1001" y="1153"/>
                  </a:lnTo>
                  <a:close/>
                  <a:moveTo>
                    <a:pt x="1502" y="668"/>
                  </a:moveTo>
                  <a:lnTo>
                    <a:pt x="1639" y="668"/>
                  </a:lnTo>
                  <a:lnTo>
                    <a:pt x="1639" y="2094"/>
                  </a:lnTo>
                  <a:lnTo>
                    <a:pt x="1502" y="2094"/>
                  </a:lnTo>
                  <a:lnTo>
                    <a:pt x="1502" y="668"/>
                  </a:lnTo>
                  <a:close/>
                  <a:moveTo>
                    <a:pt x="2003" y="918"/>
                  </a:moveTo>
                  <a:lnTo>
                    <a:pt x="2139" y="918"/>
                  </a:lnTo>
                  <a:lnTo>
                    <a:pt x="2139" y="2094"/>
                  </a:lnTo>
                  <a:lnTo>
                    <a:pt x="2003" y="2094"/>
                  </a:lnTo>
                  <a:lnTo>
                    <a:pt x="2003" y="918"/>
                  </a:lnTo>
                  <a:close/>
                  <a:moveTo>
                    <a:pt x="2496" y="68"/>
                  </a:moveTo>
                  <a:lnTo>
                    <a:pt x="2640" y="68"/>
                  </a:lnTo>
                  <a:lnTo>
                    <a:pt x="2640" y="2094"/>
                  </a:lnTo>
                  <a:lnTo>
                    <a:pt x="2496" y="2094"/>
                  </a:lnTo>
                  <a:lnTo>
                    <a:pt x="2496" y="68"/>
                  </a:lnTo>
                  <a:close/>
                  <a:moveTo>
                    <a:pt x="2997" y="539"/>
                  </a:moveTo>
                  <a:lnTo>
                    <a:pt x="3141" y="539"/>
                  </a:lnTo>
                  <a:lnTo>
                    <a:pt x="3141" y="2094"/>
                  </a:lnTo>
                  <a:lnTo>
                    <a:pt x="2997" y="2094"/>
                  </a:lnTo>
                  <a:lnTo>
                    <a:pt x="2997" y="539"/>
                  </a:lnTo>
                  <a:close/>
                  <a:moveTo>
                    <a:pt x="3998" y="1457"/>
                  </a:moveTo>
                  <a:lnTo>
                    <a:pt x="4142" y="1457"/>
                  </a:lnTo>
                  <a:lnTo>
                    <a:pt x="4142" y="2094"/>
                  </a:lnTo>
                  <a:lnTo>
                    <a:pt x="3998" y="2094"/>
                  </a:lnTo>
                  <a:lnTo>
                    <a:pt x="3998" y="1457"/>
                  </a:lnTo>
                  <a:close/>
                  <a:moveTo>
                    <a:pt x="4499" y="827"/>
                  </a:moveTo>
                  <a:lnTo>
                    <a:pt x="4643" y="827"/>
                  </a:lnTo>
                  <a:lnTo>
                    <a:pt x="4643" y="2094"/>
                  </a:lnTo>
                  <a:lnTo>
                    <a:pt x="4499" y="2094"/>
                  </a:lnTo>
                  <a:lnTo>
                    <a:pt x="4499" y="827"/>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Rectangle 37"/>
            <p:cNvSpPr>
              <a:spLocks noChangeArrowheads="1"/>
            </p:cNvSpPr>
            <p:nvPr/>
          </p:nvSpPr>
          <p:spPr bwMode="auto">
            <a:xfrm>
              <a:off x="7112000" y="1673225"/>
              <a:ext cx="144463" cy="144462"/>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2" name="Rectangle 38"/>
            <p:cNvSpPr>
              <a:spLocks noChangeArrowheads="1"/>
            </p:cNvSpPr>
            <p:nvPr/>
          </p:nvSpPr>
          <p:spPr bwMode="auto">
            <a:xfrm>
              <a:off x="7323138" y="1576388"/>
              <a:ext cx="866775" cy="3857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rPr>
                <a:t>Perfect</a:t>
              </a: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76" name="Rectangle 17"/>
          <p:cNvSpPr>
            <a:spLocks noChangeArrowheads="1"/>
          </p:cNvSpPr>
          <p:nvPr/>
        </p:nvSpPr>
        <p:spPr bwMode="auto">
          <a:xfrm rot="16200000">
            <a:off x="-1372493" y="3399116"/>
            <a:ext cx="335756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rPr>
              <a:t>Avg.</a:t>
            </a:r>
            <a:r>
              <a:rPr kumimoji="0" lang="en-US" sz="2400" b="1" i="0" u="none" strike="noStrike" cap="none" normalizeH="0" dirty="0" smtClean="0">
                <a:ln>
                  <a:noFill/>
                </a:ln>
                <a:solidFill>
                  <a:srgbClr val="000000"/>
                </a:solidFill>
                <a:effectLst/>
                <a:latin typeface="Calibri" pitchFamily="34" charset="0"/>
              </a:rPr>
              <a:t> # of </a:t>
            </a:r>
            <a:r>
              <a:rPr kumimoji="0" lang="en-US" sz="2400" b="1" i="0" u="none" strike="noStrike" cap="none" normalizeH="0" dirty="0" err="1" smtClean="0">
                <a:ln>
                  <a:noFill/>
                </a:ln>
                <a:solidFill>
                  <a:srgbClr val="000000"/>
                </a:solidFill>
                <a:effectLst/>
                <a:latin typeface="Calibri" pitchFamily="34" charset="0"/>
              </a:rPr>
              <a:t>insts</a:t>
            </a:r>
            <a:endParaRPr kumimoji="0" lang="en-US" sz="20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sp>
        <p:nvSpPr>
          <p:cNvPr id="3" name="Content Placeholder 2"/>
          <p:cNvSpPr>
            <a:spLocks noGrp="1"/>
          </p:cNvSpPr>
          <p:nvPr>
            <p:ph idx="1"/>
          </p:nvPr>
        </p:nvSpPr>
        <p:spPr/>
        <p:txBody>
          <a:bodyPr/>
          <a:lstStyle/>
          <a:p>
            <a:r>
              <a:rPr lang="en-US" dirty="0" smtClean="0"/>
              <a:t>Do such regions exist, how large are they?</a:t>
            </a:r>
          </a:p>
          <a:p>
            <a:pPr lvl="1"/>
            <a:r>
              <a:rPr lang="en-US" dirty="0" smtClean="0"/>
              <a:t>Yes, usefully large</a:t>
            </a:r>
          </a:p>
          <a:p>
            <a:r>
              <a:rPr lang="en-US" b="1" dirty="0" smtClean="0"/>
              <a:t>Can a compiler find them?</a:t>
            </a:r>
          </a:p>
          <a:p>
            <a:r>
              <a:rPr lang="en-US" dirty="0" smtClean="0"/>
              <a:t>How exactly to exploit in architecture?</a:t>
            </a:r>
          </a:p>
          <a:p>
            <a:r>
              <a:rPr lang="en-US" dirty="0" smtClean="0"/>
              <a:t>How useful is it?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327230" y="3352800"/>
            <a:ext cx="685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Conventional Compiler</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
        <p:nvSpPr>
          <p:cNvPr id="10" name="TextBox 9"/>
          <p:cNvSpPr txBox="1"/>
          <p:nvPr/>
        </p:nvSpPr>
        <p:spPr>
          <a:xfrm>
            <a:off x="457200" y="1066800"/>
            <a:ext cx="5181600" cy="5632311"/>
          </a:xfrm>
          <a:prstGeom prst="rect">
            <a:avLst/>
          </a:prstGeom>
          <a:noFill/>
        </p:spPr>
        <p:txBody>
          <a:bodyPr wrap="square" rtlCol="0">
            <a:spAutoFit/>
          </a:bodyPr>
          <a:lstStyle/>
          <a:p>
            <a:pPr>
              <a:lnSpc>
                <a:spcPts val="1600"/>
              </a:lnSpc>
            </a:pPr>
            <a:r>
              <a:rPr lang="en-US" dirty="0" smtClean="0">
                <a:latin typeface="Lucida Console" pitchFamily="49" charset="0"/>
              </a:rPr>
              <a:t>1 </a:t>
            </a:r>
            <a:r>
              <a:rPr lang="en-US" b="1" dirty="0" smtClean="0">
                <a:latin typeface="Lucida Console" pitchFamily="49" charset="0"/>
              </a:rPr>
              <a:t> </a:t>
            </a:r>
            <a:r>
              <a:rPr lang="en-US" b="1" dirty="0" err="1" smtClean="0">
                <a:latin typeface="Lucida Console" pitchFamily="49" charset="0"/>
              </a:rPr>
              <a:t>typedef</a:t>
            </a:r>
            <a:r>
              <a:rPr lang="en-US" b="1" dirty="0" smtClean="0">
                <a:latin typeface="Lucida Console" pitchFamily="49" charset="0"/>
              </a:rPr>
              <a:t> </a:t>
            </a:r>
            <a:r>
              <a:rPr lang="en-US" b="1" dirty="0" err="1" smtClean="0">
                <a:latin typeface="Lucida Console" pitchFamily="49" charset="0"/>
              </a:rPr>
              <a:t>struct</a:t>
            </a:r>
            <a:r>
              <a:rPr lang="en-US" b="1" dirty="0" smtClean="0">
                <a:latin typeface="Lucida Console" pitchFamily="49" charset="0"/>
              </a:rPr>
              <a:t> {</a:t>
            </a:r>
          </a:p>
          <a:p>
            <a:pPr>
              <a:lnSpc>
                <a:spcPts val="1600"/>
              </a:lnSpc>
            </a:pPr>
            <a:r>
              <a:rPr lang="en-US" dirty="0" smtClean="0">
                <a:latin typeface="Lucida Console" pitchFamily="49" charset="0"/>
              </a:rPr>
              <a:t>2    </a:t>
            </a:r>
            <a:r>
              <a:rPr lang="en-US" dirty="0" err="1" smtClean="0">
                <a:latin typeface="Lucida Console" pitchFamily="49" charset="0"/>
              </a:rPr>
              <a:t>int</a:t>
            </a:r>
            <a:r>
              <a:rPr lang="en-US" dirty="0" smtClean="0">
                <a:latin typeface="Lucida Console" pitchFamily="49" charset="0"/>
              </a:rPr>
              <a:t> *</a:t>
            </a:r>
            <a:r>
              <a:rPr lang="en-US" dirty="0" err="1" smtClean="0">
                <a:latin typeface="Lucida Console" pitchFamily="49" charset="0"/>
              </a:rPr>
              <a:t>buf</a:t>
            </a:r>
            <a:r>
              <a:rPr lang="en-US" dirty="0" smtClean="0">
                <a:latin typeface="Lucida Console" pitchFamily="49" charset="0"/>
              </a:rPr>
              <a:t>;  </a:t>
            </a:r>
            <a:r>
              <a:rPr lang="en-US" dirty="0" smtClean="0">
                <a:solidFill>
                  <a:srgbClr val="C00000"/>
                </a:solidFill>
                <a:latin typeface="Lucida Console" pitchFamily="49" charset="0"/>
              </a:rPr>
              <a:t>// buffer</a:t>
            </a:r>
          </a:p>
          <a:p>
            <a:pPr>
              <a:lnSpc>
                <a:spcPts val="1600"/>
              </a:lnSpc>
            </a:pPr>
            <a:r>
              <a:rPr lang="en-US" dirty="0" smtClean="0">
                <a:latin typeface="Lucida Console" pitchFamily="49" charset="0"/>
              </a:rPr>
              <a:t>3    </a:t>
            </a:r>
            <a:r>
              <a:rPr lang="en-US" dirty="0" err="1" smtClean="0">
                <a:latin typeface="Lucida Console" pitchFamily="49" charset="0"/>
              </a:rPr>
              <a:t>int</a:t>
            </a:r>
            <a:r>
              <a:rPr lang="en-US" dirty="0" smtClean="0">
                <a:latin typeface="Lucida Console" pitchFamily="49" charset="0"/>
              </a:rPr>
              <a:t>  size;</a:t>
            </a:r>
            <a:r>
              <a:rPr lang="en-US" dirty="0" smtClean="0">
                <a:solidFill>
                  <a:srgbClr val="C00000"/>
                </a:solidFill>
                <a:latin typeface="Lucida Console" pitchFamily="49" charset="0"/>
              </a:rPr>
              <a:t> // num elements</a:t>
            </a:r>
          </a:p>
          <a:p>
            <a:pPr>
              <a:lnSpc>
                <a:spcPts val="1600"/>
              </a:lnSpc>
            </a:pPr>
            <a:r>
              <a:rPr lang="en-US" dirty="0" smtClean="0">
                <a:latin typeface="Lucida Console" pitchFamily="49" charset="0"/>
              </a:rPr>
              <a:t>4    </a:t>
            </a:r>
            <a:r>
              <a:rPr lang="en-US" dirty="0" err="1" smtClean="0">
                <a:latin typeface="Lucida Console" pitchFamily="49" charset="0"/>
              </a:rPr>
              <a:t>int</a:t>
            </a:r>
            <a:r>
              <a:rPr lang="en-US" dirty="0" smtClean="0">
                <a:latin typeface="Lucida Console" pitchFamily="49" charset="0"/>
              </a:rPr>
              <a:t>  cap;  </a:t>
            </a:r>
            <a:r>
              <a:rPr lang="en-US" dirty="0" smtClean="0">
                <a:solidFill>
                  <a:srgbClr val="C00000"/>
                </a:solidFill>
                <a:latin typeface="Lucida Console" pitchFamily="49" charset="0"/>
              </a:rPr>
              <a:t>// capacity</a:t>
            </a:r>
          </a:p>
          <a:p>
            <a:pPr>
              <a:lnSpc>
                <a:spcPts val="1600"/>
              </a:lnSpc>
            </a:pPr>
            <a:r>
              <a:rPr lang="en-US" dirty="0" smtClean="0">
                <a:latin typeface="Lucida Console" pitchFamily="49" charset="0"/>
              </a:rPr>
              <a:t>5  </a:t>
            </a:r>
            <a:r>
              <a:rPr lang="en-US" b="1" dirty="0" smtClean="0">
                <a:latin typeface="Lucida Console" pitchFamily="49" charset="0"/>
              </a:rPr>
              <a:t>} </a:t>
            </a:r>
            <a:r>
              <a:rPr lang="en-US" b="1" dirty="0" err="1" smtClean="0">
                <a:latin typeface="Lucida Console" pitchFamily="49" charset="0"/>
              </a:rPr>
              <a:t>list_t</a:t>
            </a:r>
            <a:r>
              <a:rPr lang="en-US" b="1" dirty="0" smtClean="0">
                <a:latin typeface="Lucida Console" pitchFamily="49" charset="0"/>
              </a:rPr>
              <a:t>;</a:t>
            </a:r>
          </a:p>
          <a:p>
            <a:pPr>
              <a:lnSpc>
                <a:spcPts val="1600"/>
              </a:lnSpc>
            </a:pPr>
            <a:r>
              <a:rPr lang="en-US" dirty="0" smtClean="0">
                <a:latin typeface="Lucida Console" pitchFamily="49" charset="0"/>
              </a:rPr>
              <a:t>6 </a:t>
            </a:r>
          </a:p>
          <a:p>
            <a:pPr>
              <a:lnSpc>
                <a:spcPts val="1600"/>
              </a:lnSpc>
            </a:pPr>
            <a:r>
              <a:rPr lang="en-US" dirty="0" smtClean="0">
                <a:latin typeface="Lucida Console" pitchFamily="49" charset="0"/>
              </a:rPr>
              <a:t>7  </a:t>
            </a:r>
            <a:r>
              <a:rPr lang="en-US" b="1" dirty="0" smtClean="0">
                <a:latin typeface="Lucida Console" pitchFamily="49" charset="0"/>
              </a:rPr>
              <a:t>extern </a:t>
            </a:r>
            <a:r>
              <a:rPr lang="en-US" b="1" dirty="0" err="1" smtClean="0">
                <a:latin typeface="Lucida Console" pitchFamily="49" charset="0"/>
              </a:rPr>
              <a:t>list_t</a:t>
            </a:r>
            <a:r>
              <a:rPr lang="en-US" b="1" dirty="0" smtClean="0">
                <a:latin typeface="Lucida Console" pitchFamily="49" charset="0"/>
              </a:rPr>
              <a:t> </a:t>
            </a:r>
            <a:r>
              <a:rPr lang="en-US" dirty="0" smtClean="0">
                <a:latin typeface="Lucida Console" pitchFamily="49" charset="0"/>
              </a:rPr>
              <a:t>*</a:t>
            </a:r>
            <a:r>
              <a:rPr lang="en-US" dirty="0" err="1" smtClean="0">
                <a:latin typeface="Lucida Console" pitchFamily="49" charset="0"/>
              </a:rPr>
              <a:t>overflow_list</a:t>
            </a:r>
            <a:r>
              <a:rPr lang="en-US" dirty="0" smtClean="0">
                <a:latin typeface="Lucida Console" pitchFamily="49" charset="0"/>
              </a:rPr>
              <a:t>;</a:t>
            </a:r>
          </a:p>
          <a:p>
            <a:pPr>
              <a:lnSpc>
                <a:spcPts val="1600"/>
              </a:lnSpc>
            </a:pPr>
            <a:r>
              <a:rPr lang="en-US" dirty="0" smtClean="0">
                <a:latin typeface="Lucida Console" pitchFamily="49" charset="0"/>
              </a:rPr>
              <a:t>8 </a:t>
            </a:r>
          </a:p>
          <a:p>
            <a:pPr>
              <a:lnSpc>
                <a:spcPts val="1600"/>
              </a:lnSpc>
            </a:pPr>
            <a:r>
              <a:rPr lang="en-US" dirty="0" smtClean="0">
                <a:latin typeface="Lucida Console" pitchFamily="49" charset="0"/>
              </a:rPr>
              <a:t>9 </a:t>
            </a:r>
            <a:r>
              <a:rPr lang="en-US" b="1" dirty="0" smtClean="0">
                <a:latin typeface="Lucida Console" pitchFamily="49" charset="0"/>
              </a:rPr>
              <a:t> </a:t>
            </a:r>
            <a:r>
              <a:rPr lang="en-US" b="1" dirty="0" err="1" smtClean="0">
                <a:latin typeface="Lucida Console" pitchFamily="49" charset="0"/>
              </a:rPr>
              <a:t>int</a:t>
            </a:r>
            <a:r>
              <a:rPr lang="en-US" b="1" dirty="0" smtClean="0">
                <a:latin typeface="Lucida Console" pitchFamily="49" charset="0"/>
              </a:rPr>
              <a:t> </a:t>
            </a:r>
            <a:r>
              <a:rPr lang="en-US" dirty="0" err="1" smtClean="0">
                <a:latin typeface="Lucida Console" pitchFamily="49" charset="0"/>
              </a:rPr>
              <a:t>list_push</a:t>
            </a:r>
            <a:r>
              <a:rPr lang="en-US" dirty="0" smtClean="0">
                <a:latin typeface="Lucida Console" pitchFamily="49" charset="0"/>
              </a:rPr>
              <a:t>(</a:t>
            </a:r>
            <a:r>
              <a:rPr lang="en-US" b="1" dirty="0" err="1" smtClean="0">
                <a:latin typeface="Lucida Console" pitchFamily="49" charset="0"/>
              </a:rPr>
              <a:t>list_t</a:t>
            </a:r>
            <a:r>
              <a:rPr lang="en-US" dirty="0" smtClean="0">
                <a:latin typeface="Lucida Console" pitchFamily="49" charset="0"/>
              </a:rPr>
              <a:t> *list,</a:t>
            </a:r>
          </a:p>
          <a:p>
            <a:pPr>
              <a:lnSpc>
                <a:spcPts val="1600"/>
              </a:lnSpc>
            </a:pPr>
            <a:r>
              <a:rPr lang="en-US" dirty="0" smtClean="0">
                <a:latin typeface="Lucida Console" pitchFamily="49" charset="0"/>
              </a:rPr>
              <a:t>10 	          </a:t>
            </a:r>
            <a:r>
              <a:rPr lang="en-US" b="1" dirty="0" err="1" smtClean="0">
                <a:latin typeface="Lucida Console" pitchFamily="49" charset="0"/>
              </a:rPr>
              <a:t>int</a:t>
            </a:r>
            <a:r>
              <a:rPr lang="en-US" dirty="0" smtClean="0">
                <a:latin typeface="Lucida Console" pitchFamily="49" charset="0"/>
              </a:rPr>
              <a:t>     </a:t>
            </a:r>
            <a:r>
              <a:rPr lang="en-US" dirty="0" err="1" smtClean="0">
                <a:latin typeface="Lucida Console" pitchFamily="49" charset="0"/>
              </a:rPr>
              <a:t>elem</a:t>
            </a:r>
            <a:r>
              <a:rPr lang="en-US" dirty="0" smtClean="0">
                <a:latin typeface="Lucida Console" pitchFamily="49" charset="0"/>
              </a:rPr>
              <a:t>)</a:t>
            </a:r>
          </a:p>
          <a:p>
            <a:pPr>
              <a:lnSpc>
                <a:spcPts val="1600"/>
              </a:lnSpc>
            </a:pPr>
            <a:r>
              <a:rPr lang="en-US" dirty="0" smtClean="0">
                <a:latin typeface="Lucida Console" pitchFamily="49" charset="0"/>
              </a:rPr>
              <a:t>11 {</a:t>
            </a:r>
          </a:p>
          <a:p>
            <a:pPr>
              <a:lnSpc>
                <a:spcPts val="1600"/>
              </a:lnSpc>
            </a:pPr>
            <a:r>
              <a:rPr lang="en-US" dirty="0" smtClean="0">
                <a:latin typeface="Lucida Console" pitchFamily="49" charset="0"/>
              </a:rPr>
              <a:t>12   </a:t>
            </a:r>
            <a:r>
              <a:rPr lang="en-US" b="1" dirty="0" smtClean="0">
                <a:solidFill>
                  <a:srgbClr val="C00000"/>
                </a:solidFill>
                <a:latin typeface="Lucida Console" pitchFamily="49" charset="0"/>
              </a:rPr>
              <a:t>// check for overflow</a:t>
            </a:r>
          </a:p>
          <a:p>
            <a:pPr>
              <a:lnSpc>
                <a:spcPts val="1600"/>
              </a:lnSpc>
            </a:pPr>
            <a:r>
              <a:rPr lang="en-US" dirty="0" smtClean="0">
                <a:latin typeface="Lucida Console" pitchFamily="49" charset="0"/>
              </a:rPr>
              <a:t>13   </a:t>
            </a:r>
            <a:r>
              <a:rPr lang="en-US" b="1" dirty="0" err="1" smtClean="0">
                <a:latin typeface="Lucida Console" pitchFamily="49" charset="0"/>
              </a:rPr>
              <a:t>int</a:t>
            </a:r>
            <a:r>
              <a:rPr lang="en-US" dirty="0" smtClean="0">
                <a:latin typeface="Lucida Console" pitchFamily="49" charset="0"/>
              </a:rPr>
              <a:t> overflow =</a:t>
            </a:r>
          </a:p>
          <a:p>
            <a:pPr>
              <a:lnSpc>
                <a:spcPts val="1600"/>
              </a:lnSpc>
            </a:pPr>
            <a:r>
              <a:rPr lang="en-US" dirty="0" smtClean="0">
                <a:latin typeface="Lucida Console" pitchFamily="49" charset="0"/>
              </a:rPr>
              <a:t>14       (list-&gt;size == list-&gt;cap);</a:t>
            </a:r>
          </a:p>
          <a:p>
            <a:pPr>
              <a:lnSpc>
                <a:spcPts val="1600"/>
              </a:lnSpc>
            </a:pPr>
            <a:r>
              <a:rPr lang="en-US" dirty="0" smtClean="0">
                <a:latin typeface="Lucida Console" pitchFamily="49" charset="0"/>
              </a:rPr>
              <a:t>15</a:t>
            </a:r>
          </a:p>
          <a:p>
            <a:pPr>
              <a:lnSpc>
                <a:spcPts val="1600"/>
              </a:lnSpc>
            </a:pPr>
            <a:r>
              <a:rPr lang="en-US" dirty="0" smtClean="0">
                <a:latin typeface="Lucida Console" pitchFamily="49" charset="0"/>
              </a:rPr>
              <a:t>16   </a:t>
            </a:r>
            <a:r>
              <a:rPr lang="en-US" b="1" dirty="0" smtClean="0">
                <a:solidFill>
                  <a:srgbClr val="C00000"/>
                </a:solidFill>
                <a:latin typeface="Lucida Console" pitchFamily="49" charset="0"/>
              </a:rPr>
              <a:t>// if overflow use other list</a:t>
            </a:r>
          </a:p>
          <a:p>
            <a:pPr>
              <a:lnSpc>
                <a:spcPts val="1600"/>
              </a:lnSpc>
            </a:pPr>
            <a:r>
              <a:rPr lang="en-US" dirty="0" smtClean="0">
                <a:latin typeface="Lucida Console" pitchFamily="49" charset="0"/>
              </a:rPr>
              <a:t>17   </a:t>
            </a:r>
            <a:r>
              <a:rPr lang="en-US" b="1" dirty="0" smtClean="0">
                <a:latin typeface="Lucida Console" pitchFamily="49" charset="0"/>
              </a:rPr>
              <a:t>if</a:t>
            </a:r>
            <a:r>
              <a:rPr lang="en-US" dirty="0" smtClean="0">
                <a:latin typeface="Lucida Console" pitchFamily="49" charset="0"/>
              </a:rPr>
              <a:t> (overflow)</a:t>
            </a:r>
          </a:p>
          <a:p>
            <a:pPr>
              <a:lnSpc>
                <a:spcPts val="1600"/>
              </a:lnSpc>
            </a:pPr>
            <a:r>
              <a:rPr lang="en-US" dirty="0" smtClean="0">
                <a:latin typeface="Lucida Console" pitchFamily="49" charset="0"/>
              </a:rPr>
              <a:t>18     list = </a:t>
            </a:r>
            <a:r>
              <a:rPr lang="en-US" dirty="0" err="1" smtClean="0">
                <a:latin typeface="Lucida Console" pitchFamily="49" charset="0"/>
              </a:rPr>
              <a:t>overflow_list</a:t>
            </a:r>
            <a:r>
              <a:rPr lang="en-US" dirty="0" smtClean="0">
                <a:latin typeface="Lucida Console" pitchFamily="49" charset="0"/>
              </a:rPr>
              <a:t>;</a:t>
            </a:r>
          </a:p>
          <a:p>
            <a:pPr>
              <a:lnSpc>
                <a:spcPts val="1600"/>
              </a:lnSpc>
            </a:pPr>
            <a:r>
              <a:rPr lang="en-US" dirty="0" smtClean="0">
                <a:latin typeface="Lucida Console" pitchFamily="49" charset="0"/>
              </a:rPr>
              <a:t>19</a:t>
            </a:r>
          </a:p>
          <a:p>
            <a:pPr>
              <a:lnSpc>
                <a:spcPts val="1600"/>
              </a:lnSpc>
            </a:pPr>
            <a:r>
              <a:rPr lang="en-US" dirty="0" smtClean="0">
                <a:latin typeface="Lucida Console" pitchFamily="49" charset="0"/>
              </a:rPr>
              <a:t>20   </a:t>
            </a:r>
            <a:r>
              <a:rPr lang="en-US" b="1" dirty="0" smtClean="0">
                <a:solidFill>
                  <a:srgbClr val="C00000"/>
                </a:solidFill>
                <a:latin typeface="Lucida Console" pitchFamily="49" charset="0"/>
              </a:rPr>
              <a:t>// insert at end of list</a:t>
            </a:r>
          </a:p>
          <a:p>
            <a:pPr>
              <a:lnSpc>
                <a:spcPts val="1600"/>
              </a:lnSpc>
            </a:pPr>
            <a:r>
              <a:rPr lang="en-US" dirty="0" smtClean="0">
                <a:latin typeface="Lucida Console" pitchFamily="49" charset="0"/>
              </a:rPr>
              <a:t>21   list-&gt;</a:t>
            </a:r>
            <a:r>
              <a:rPr lang="en-US" dirty="0" err="1" smtClean="0">
                <a:latin typeface="Lucida Console" pitchFamily="49" charset="0"/>
              </a:rPr>
              <a:t>buf</a:t>
            </a:r>
            <a:r>
              <a:rPr lang="en-US" dirty="0" smtClean="0">
                <a:latin typeface="Lucida Console" pitchFamily="49" charset="0"/>
              </a:rPr>
              <a:t>[list-&gt;size] = </a:t>
            </a:r>
            <a:r>
              <a:rPr lang="en-US" dirty="0" err="1" smtClean="0">
                <a:latin typeface="Lucida Console" pitchFamily="49" charset="0"/>
              </a:rPr>
              <a:t>elem</a:t>
            </a:r>
            <a:r>
              <a:rPr lang="en-US" dirty="0" smtClean="0">
                <a:latin typeface="Lucida Console" pitchFamily="49" charset="0"/>
              </a:rPr>
              <a:t>;</a:t>
            </a:r>
          </a:p>
          <a:p>
            <a:pPr>
              <a:lnSpc>
                <a:spcPts val="1600"/>
              </a:lnSpc>
            </a:pPr>
            <a:r>
              <a:rPr lang="en-US" dirty="0" smtClean="0">
                <a:latin typeface="Lucida Console" pitchFamily="49" charset="0"/>
              </a:rPr>
              <a:t>22   list-&gt;size++;</a:t>
            </a:r>
          </a:p>
          <a:p>
            <a:pPr>
              <a:lnSpc>
                <a:spcPts val="1600"/>
              </a:lnSpc>
            </a:pPr>
            <a:r>
              <a:rPr lang="en-US" dirty="0" smtClean="0">
                <a:latin typeface="Lucida Console" pitchFamily="49" charset="0"/>
              </a:rPr>
              <a:t>23</a:t>
            </a:r>
          </a:p>
          <a:p>
            <a:pPr>
              <a:lnSpc>
                <a:spcPts val="1600"/>
              </a:lnSpc>
            </a:pPr>
            <a:r>
              <a:rPr lang="en-US" dirty="0" smtClean="0">
                <a:latin typeface="Lucida Console" pitchFamily="49" charset="0"/>
              </a:rPr>
              <a:t>24   </a:t>
            </a:r>
            <a:r>
              <a:rPr lang="en-US" b="1" dirty="0" smtClean="0">
                <a:latin typeface="Lucida Console" pitchFamily="49" charset="0"/>
              </a:rPr>
              <a:t>return</a:t>
            </a:r>
            <a:r>
              <a:rPr lang="en-US" dirty="0" smtClean="0">
                <a:latin typeface="Lucida Console" pitchFamily="49" charset="0"/>
              </a:rPr>
              <a:t> overflow;</a:t>
            </a:r>
          </a:p>
          <a:p>
            <a:pPr>
              <a:lnSpc>
                <a:spcPts val="1600"/>
              </a:lnSpc>
            </a:pPr>
            <a:r>
              <a:rPr lang="en-US" dirty="0" smtClean="0">
                <a:latin typeface="Lucida Console" pitchFamily="49" charset="0"/>
              </a:rPr>
              <a:t>25 }</a:t>
            </a:r>
          </a:p>
          <a:p>
            <a:pPr>
              <a:lnSpc>
                <a:spcPts val="1600"/>
              </a:lnSpc>
            </a:pPr>
            <a:endParaRPr lang="en-US" dirty="0">
              <a:latin typeface="Lucida Console" pitchFamily="49" charset="0"/>
            </a:endParaRPr>
          </a:p>
        </p:txBody>
      </p:sp>
      <p:grpSp>
        <p:nvGrpSpPr>
          <p:cNvPr id="3" name="Group 23"/>
          <p:cNvGrpSpPr/>
          <p:nvPr/>
        </p:nvGrpSpPr>
        <p:grpSpPr>
          <a:xfrm>
            <a:off x="5562600" y="914400"/>
            <a:ext cx="3124200" cy="5791200"/>
            <a:chOff x="5562600" y="914400"/>
            <a:chExt cx="3124200" cy="5791200"/>
          </a:xfrm>
        </p:grpSpPr>
        <p:cxnSp>
          <p:nvCxnSpPr>
            <p:cNvPr id="18" name="Straight Arrow Connector 17"/>
            <p:cNvCxnSpPr>
              <a:stCxn id="12" idx="2"/>
              <a:endCxn id="14" idx="0"/>
            </p:cNvCxnSpPr>
            <p:nvPr/>
          </p:nvCxnSpPr>
          <p:spPr>
            <a:xfrm rot="5400000">
              <a:off x="6896862" y="3810762"/>
              <a:ext cx="685800" cy="684276"/>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62600" y="914400"/>
              <a:ext cx="2667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srgbClr val="C00000"/>
                  </a:solidFill>
                  <a:latin typeface="Lucida Sans" pitchFamily="34" charset="0"/>
                </a:rPr>
                <a:t>bool</a:t>
              </a:r>
              <a:r>
                <a:rPr lang="en-US" b="1" i="1" dirty="0" smtClean="0">
                  <a:solidFill>
                    <a:srgbClr val="C00000"/>
                  </a:solidFill>
                  <a:latin typeface="Lucida Sans" pitchFamily="34" charset="0"/>
                </a:rPr>
                <a:t> overflow = […]</a:t>
              </a:r>
            </a:p>
            <a:p>
              <a:r>
                <a:rPr lang="en-US" dirty="0" smtClean="0">
                  <a:solidFill>
                    <a:schemeClr val="tx1"/>
                  </a:solidFill>
                  <a:latin typeface="Lucida Sans" pitchFamily="34" charset="0"/>
                </a:rPr>
                <a:t>t2=</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p>
            <a:p>
              <a:r>
                <a:rPr lang="en-US" dirty="0" smtClean="0">
                  <a:solidFill>
                    <a:schemeClr val="tx1"/>
                  </a:solidFill>
                  <a:latin typeface="Lucida Sans" pitchFamily="34" charset="0"/>
                </a:rPr>
                <a:t>t3=</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[t0+8]</a:t>
              </a:r>
            </a:p>
            <a:p>
              <a:r>
                <a:rPr lang="en-US" dirty="0" smtClean="0">
                  <a:solidFill>
                    <a:schemeClr val="tx1"/>
                  </a:solidFill>
                  <a:latin typeface="Lucida Sans" pitchFamily="34" charset="0"/>
                </a:rPr>
                <a:t>t3 = t2== t3</a:t>
              </a:r>
              <a:br>
                <a:rPr lang="en-US" dirty="0" smtClean="0">
                  <a:solidFill>
                    <a:schemeClr val="tx1"/>
                  </a:solidFill>
                  <a:latin typeface="Lucida Sans" pitchFamily="34" charset="0"/>
                </a:rPr>
              </a:br>
              <a:r>
                <a:rPr lang="en-US" b="1" i="1" dirty="0" smtClean="0">
                  <a:solidFill>
                    <a:srgbClr val="C00000"/>
                  </a:solidFill>
                  <a:latin typeface="Lucida Sans" pitchFamily="34" charset="0"/>
                </a:rPr>
                <a:t>if (overflow)</a:t>
              </a:r>
            </a:p>
            <a:p>
              <a:r>
                <a:rPr lang="en-US" dirty="0" smtClean="0">
                  <a:solidFill>
                    <a:schemeClr val="tx1"/>
                  </a:solidFill>
                  <a:latin typeface="Lucida Sans" pitchFamily="34" charset="0"/>
                </a:rPr>
                <a:t>If t3 &gt; 0</a:t>
              </a:r>
              <a:endParaRPr lang="en-US" dirty="0">
                <a:solidFill>
                  <a:schemeClr val="tx1"/>
                </a:solidFill>
                <a:latin typeface="Lucida Sans" pitchFamily="34" charset="0"/>
              </a:endParaRPr>
            </a:p>
          </p:txBody>
        </p:sp>
        <p:sp>
          <p:nvSpPr>
            <p:cNvPr id="12" name="Rectangle 11"/>
            <p:cNvSpPr/>
            <p:nvPr/>
          </p:nvSpPr>
          <p:spPr>
            <a:xfrm>
              <a:off x="6477000" y="3124200"/>
              <a:ext cx="22098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 = </a:t>
              </a:r>
              <a:r>
                <a:rPr lang="en-US" b="1" i="1" dirty="0" err="1" smtClean="0">
                  <a:solidFill>
                    <a:srgbClr val="C00000"/>
                  </a:solidFill>
                  <a:latin typeface="Lucida Sans" pitchFamily="34" charset="0"/>
                </a:rPr>
                <a:t>other_list</a:t>
              </a:r>
              <a:r>
                <a:rPr lang="en-US" b="1" i="1" dirty="0" smtClean="0">
                  <a:solidFill>
                    <a:srgbClr val="C00000"/>
                  </a:solidFill>
                  <a:latin typeface="Lucida Sans" pitchFamily="34" charset="0"/>
                </a:rPr>
                <a:t/>
              </a:r>
              <a:br>
                <a:rPr lang="en-US" b="1" i="1" dirty="0" smtClean="0">
                  <a:solidFill>
                    <a:srgbClr val="C00000"/>
                  </a:solidFill>
                  <a:latin typeface="Lucida Sans" pitchFamily="34" charset="0"/>
                </a:rPr>
              </a:br>
              <a:r>
                <a:rPr lang="en-US" dirty="0" smtClean="0">
                  <a:solidFill>
                    <a:schemeClr val="tx1"/>
                  </a:solidFill>
                  <a:latin typeface="Lucida Sans" pitchFamily="34" charset="0"/>
                </a:rPr>
                <a:t>t0 = {</a:t>
              </a:r>
              <a:r>
                <a:rPr lang="en-US" dirty="0" err="1" smtClean="0">
                  <a:solidFill>
                    <a:schemeClr val="tx1"/>
                  </a:solidFill>
                  <a:latin typeface="Lucida Sans" pitchFamily="34" charset="0"/>
                </a:rPr>
                <a:t>other_list</a:t>
              </a:r>
              <a:r>
                <a:rPr lang="en-US" dirty="0" smtClean="0">
                  <a:solidFill>
                    <a:schemeClr val="tx1"/>
                  </a:solidFill>
                  <a:latin typeface="Lucida Sans" pitchFamily="34" charset="0"/>
                </a:rPr>
                <a:t>}</a:t>
              </a:r>
              <a:endParaRPr lang="en-US" dirty="0">
                <a:solidFill>
                  <a:schemeClr val="tx1"/>
                </a:solidFill>
                <a:latin typeface="Lucida Sans" pitchFamily="34" charset="0"/>
              </a:endParaRPr>
            </a:p>
          </p:txBody>
        </p:sp>
        <p:sp>
          <p:nvSpPr>
            <p:cNvPr id="14" name="Rectangle 13"/>
            <p:cNvSpPr/>
            <p:nvPr/>
          </p:nvSpPr>
          <p:spPr>
            <a:xfrm>
              <a:off x="5562600" y="4495800"/>
              <a:ext cx="2670048"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list-&gt;</a:t>
              </a:r>
              <a:r>
                <a:rPr lang="en-US" b="1" i="1" dirty="0" err="1" smtClean="0">
                  <a:solidFill>
                    <a:srgbClr val="C00000"/>
                  </a:solidFill>
                  <a:latin typeface="Lucida Sans" pitchFamily="34" charset="0"/>
                </a:rPr>
                <a:t>buf</a:t>
              </a:r>
              <a:r>
                <a:rPr lang="en-US" b="1" i="1" dirty="0" smtClean="0">
                  <a:solidFill>
                    <a:srgbClr val="C00000"/>
                  </a:solidFill>
                  <a:latin typeface="Lucida Sans" pitchFamily="34" charset="0"/>
                </a:rPr>
                <a:t>[…] = </a:t>
              </a:r>
              <a:r>
                <a:rPr lang="en-US" b="1" i="1" dirty="0" err="1" smtClean="0">
                  <a:solidFill>
                    <a:srgbClr val="C00000"/>
                  </a:solidFill>
                  <a:latin typeface="Lucida Sans" pitchFamily="34" charset="0"/>
                </a:rPr>
                <a:t>elem</a:t>
              </a:r>
              <a:endParaRPr lang="en-US" b="1" i="1" dirty="0" smtClean="0">
                <a:solidFill>
                  <a:srgbClr val="C00000"/>
                </a:solidFill>
                <a:latin typeface="Lucida Sans" pitchFamily="34" charset="0"/>
              </a:endParaRPr>
            </a:p>
            <a:p>
              <a:r>
                <a:rPr lang="en-US" dirty="0" smtClean="0">
                  <a:solidFill>
                    <a:schemeClr val="tx1"/>
                  </a:solidFill>
                  <a:latin typeface="Lucida Sans" pitchFamily="34" charset="0"/>
                </a:rPr>
                <a:t>t2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[t0+0]</a:t>
              </a:r>
              <a:br>
                <a:rPr lang="en-US" dirty="0" smtClean="0">
                  <a:solidFill>
                    <a:schemeClr val="tx1"/>
                  </a:solidFill>
                  <a:latin typeface="Lucida Sans" pitchFamily="34" charset="0"/>
                </a:rPr>
              </a:br>
              <a:r>
                <a:rPr lang="en-US" dirty="0" smtClean="0">
                  <a:solidFill>
                    <a:schemeClr val="tx1"/>
                  </a:solidFill>
                  <a:latin typeface="Lucida Sans" pitchFamily="34" charset="0"/>
                </a:rPr>
                <a:t>t3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br>
                <a:rPr lang="en-US" dirty="0" smtClean="0">
                  <a:solidFill>
                    <a:schemeClr val="tx1"/>
                  </a:solidFill>
                  <a:latin typeface="Lucida Sans" pitchFamily="34" charset="0"/>
                </a:rPr>
              </a:br>
              <a:r>
                <a:rPr lang="en-US" dirty="0" err="1" smtClean="0">
                  <a:solidFill>
                    <a:schemeClr val="tx1"/>
                  </a:solidFill>
                  <a:latin typeface="Lucida Sans" pitchFamily="34" charset="0"/>
                </a:rPr>
                <a:t>mem</a:t>
              </a:r>
              <a:r>
                <a:rPr lang="en-US" dirty="0" smtClean="0">
                  <a:solidFill>
                    <a:schemeClr val="tx1"/>
                  </a:solidFill>
                  <a:latin typeface="Lucida Sans" pitchFamily="34" charset="0"/>
                </a:rPr>
                <a:t>[t2+t3] = t1</a:t>
              </a:r>
              <a:br>
                <a:rPr lang="en-US" dirty="0" smtClean="0">
                  <a:solidFill>
                    <a:schemeClr val="tx1"/>
                  </a:solidFill>
                  <a:latin typeface="Lucida Sans" pitchFamily="34" charset="0"/>
                </a:rPr>
              </a:br>
              <a:endParaRPr lang="en-US" dirty="0" smtClean="0">
                <a:solidFill>
                  <a:schemeClr val="tx1"/>
                </a:solidFill>
                <a:latin typeface="Lucida Sans" pitchFamily="34" charset="0"/>
              </a:endParaRPr>
            </a:p>
            <a:p>
              <a:r>
                <a:rPr lang="en-US" b="1" i="1" dirty="0" smtClean="0">
                  <a:solidFill>
                    <a:srgbClr val="C00000"/>
                  </a:solidFill>
                  <a:latin typeface="Lucida Sans" pitchFamily="34" charset="0"/>
                </a:rPr>
                <a:t>list-&gt;size++</a:t>
              </a:r>
              <a:br>
                <a:rPr lang="en-US" b="1" i="1" dirty="0" smtClean="0">
                  <a:solidFill>
                    <a:srgbClr val="C00000"/>
                  </a:solidFill>
                  <a:latin typeface="Lucida Sans" pitchFamily="34" charset="0"/>
                </a:rPr>
              </a:br>
              <a:r>
                <a:rPr lang="en-US" dirty="0" smtClean="0">
                  <a:solidFill>
                    <a:schemeClr val="tx1"/>
                  </a:solidFill>
                  <a:latin typeface="Lucida Sans" pitchFamily="34" charset="0"/>
                </a:rPr>
                <a:t>t3=t3+1</a:t>
              </a:r>
            </a:p>
            <a:p>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[t0+4]=t3</a:t>
              </a:r>
              <a:endParaRPr lang="en-US" dirty="0">
                <a:solidFill>
                  <a:srgbClr val="C00000"/>
                </a:solidFill>
                <a:latin typeface="Lucida Sans" pitchFamily="34" charset="0"/>
              </a:endParaRPr>
            </a:p>
          </p:txBody>
        </p:sp>
        <p:cxnSp>
          <p:nvCxnSpPr>
            <p:cNvPr id="15" name="Straight Arrow Connector 14"/>
            <p:cNvCxnSpPr>
              <a:stCxn id="11" idx="2"/>
              <a:endCxn id="12" idx="0"/>
            </p:cNvCxnSpPr>
            <p:nvPr/>
          </p:nvCxnSpPr>
          <p:spPr>
            <a:xfrm rot="16200000" flipH="1">
              <a:off x="7010400" y="2552700"/>
              <a:ext cx="457200" cy="6858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5799162" y="2661313"/>
              <a:ext cx="1105468" cy="1828800"/>
            </a:xfrm>
            <a:custGeom>
              <a:avLst/>
              <a:gdLst>
                <a:gd name="connsiteX0" fmla="*/ 1078172 w 1105468"/>
                <a:gd name="connsiteY0" fmla="*/ 0 h 1828800"/>
                <a:gd name="connsiteX1" fmla="*/ 150125 w 1105468"/>
                <a:gd name="connsiteY1" fmla="*/ 600502 h 1828800"/>
                <a:gd name="connsiteX2" fmla="*/ 177420 w 1105468"/>
                <a:gd name="connsiteY2" fmla="*/ 1241947 h 1828800"/>
                <a:gd name="connsiteX3" fmla="*/ 1105468 w 1105468"/>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105468" h="1828800">
                  <a:moveTo>
                    <a:pt x="1078172" y="0"/>
                  </a:moveTo>
                  <a:cubicBezTo>
                    <a:pt x="689211" y="196755"/>
                    <a:pt x="300250" y="393511"/>
                    <a:pt x="150125" y="600502"/>
                  </a:cubicBezTo>
                  <a:cubicBezTo>
                    <a:pt x="0" y="807493"/>
                    <a:pt x="18196" y="1037231"/>
                    <a:pt x="177420" y="1241947"/>
                  </a:cubicBezTo>
                  <a:cubicBezTo>
                    <a:pt x="336644" y="1446663"/>
                    <a:pt x="721056" y="1637731"/>
                    <a:pt x="1105468" y="1828800"/>
                  </a:cubicBezTo>
                </a:path>
              </a:pathLst>
            </a:cu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Compiler</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Recall: sequence of instructions is idempotent</a:t>
            </a:r>
          </a:p>
          <a:p>
            <a:pPr marL="971550" lvl="1" indent="-514350">
              <a:buFont typeface="+mj-lt"/>
              <a:buAutoNum type="arabicParenR"/>
            </a:pPr>
            <a:r>
              <a:rPr lang="en-US" dirty="0" smtClean="0"/>
              <a:t>Does not contain any anti-dependences (WAR)</a:t>
            </a:r>
          </a:p>
          <a:p>
            <a:pPr marL="971550" lvl="1" indent="-514350">
              <a:buFont typeface="+mj-lt"/>
              <a:buAutoNum type="arabicParenR"/>
            </a:pPr>
            <a:r>
              <a:rPr lang="en-US" dirty="0" smtClean="0"/>
              <a:t>Unless preceded by a flow-dependence (RAW)</a:t>
            </a:r>
          </a:p>
          <a:p>
            <a:r>
              <a:rPr lang="en-US" dirty="0" smtClean="0"/>
              <a:t>Determine semantic anti-dependence</a:t>
            </a:r>
          </a:p>
          <a:p>
            <a:pPr lvl="1"/>
            <a:r>
              <a:rPr lang="en-US" dirty="0" smtClean="0"/>
              <a:t>typically heap and global memory</a:t>
            </a:r>
          </a:p>
          <a:p>
            <a:r>
              <a:rPr lang="en-US" dirty="0" smtClean="0"/>
              <a:t>Remove artificial anti-dependence</a:t>
            </a:r>
          </a:p>
          <a:p>
            <a:pPr lvl="1"/>
            <a:r>
              <a:rPr lang="en-US" dirty="0" smtClean="0"/>
              <a:t>typically registers and stack variables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 Design</a:t>
            </a:r>
            <a:endParaRPr lang="en-US" dirty="0"/>
          </a:p>
        </p:txBody>
      </p:sp>
      <p:sp>
        <p:nvSpPr>
          <p:cNvPr id="3" name="Content Placeholder 2"/>
          <p:cNvSpPr>
            <a:spLocks noGrp="1"/>
          </p:cNvSpPr>
          <p:nvPr>
            <p:ph idx="1"/>
          </p:nvPr>
        </p:nvSpPr>
        <p:spPr/>
        <p:txBody>
          <a:bodyPr/>
          <a:lstStyle/>
          <a:p>
            <a:r>
              <a:rPr lang="en-US" dirty="0" smtClean="0"/>
              <a:t>Convert to SSA</a:t>
            </a:r>
          </a:p>
          <a:p>
            <a:r>
              <a:rPr lang="en-US" dirty="0" smtClean="0"/>
              <a:t>Some memory redundancy elimination</a:t>
            </a:r>
          </a:p>
          <a:p>
            <a:r>
              <a:rPr lang="en-US" dirty="0" smtClean="0"/>
              <a:t>Convert to Program Dependence Graph (PDG)</a:t>
            </a:r>
          </a:p>
          <a:p>
            <a:pPr lvl="1"/>
            <a:r>
              <a:rPr lang="en-US" dirty="0" smtClean="0"/>
              <a:t>Determining regions is equivalent to cuts in graph</a:t>
            </a:r>
          </a:p>
          <a:p>
            <a:pPr lvl="1"/>
            <a:r>
              <a:rPr lang="en-US" dirty="0" smtClean="0"/>
              <a:t>Need to maximize region size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1"/>
          <p:cNvSpPr/>
          <p:nvPr/>
        </p:nvSpPr>
        <p:spPr>
          <a:xfrm>
            <a:off x="3439510" y="672663"/>
            <a:ext cx="5796455" cy="6411310"/>
          </a:xfrm>
          <a:custGeom>
            <a:avLst/>
            <a:gdLst>
              <a:gd name="connsiteX0" fmla="*/ 675290 w 5796455"/>
              <a:gd name="connsiteY0" fmla="*/ 320565 h 6411310"/>
              <a:gd name="connsiteX1" fmla="*/ 4332890 w 5796455"/>
              <a:gd name="connsiteY1" fmla="*/ 304799 h 6411310"/>
              <a:gd name="connsiteX2" fmla="*/ 5594131 w 5796455"/>
              <a:gd name="connsiteY2" fmla="*/ 1282261 h 6411310"/>
              <a:gd name="connsiteX3" fmla="*/ 5546835 w 5796455"/>
              <a:gd name="connsiteY3" fmla="*/ 5270937 h 6411310"/>
              <a:gd name="connsiteX4" fmla="*/ 4191000 w 5796455"/>
              <a:gd name="connsiteY4" fmla="*/ 5192109 h 6411310"/>
              <a:gd name="connsiteX5" fmla="*/ 2409497 w 5796455"/>
              <a:gd name="connsiteY5" fmla="*/ 5854261 h 6411310"/>
              <a:gd name="connsiteX6" fmla="*/ 864476 w 5796455"/>
              <a:gd name="connsiteY6" fmla="*/ 5806965 h 6411310"/>
              <a:gd name="connsiteX7" fmla="*/ 281152 w 5796455"/>
              <a:gd name="connsiteY7" fmla="*/ 2228192 h 6411310"/>
              <a:gd name="connsiteX8" fmla="*/ 675290 w 5796455"/>
              <a:gd name="connsiteY8" fmla="*/ 320565 h 641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6455" h="6411310">
                <a:moveTo>
                  <a:pt x="675290" y="320565"/>
                </a:moveTo>
                <a:cubicBezTo>
                  <a:pt x="1350580" y="0"/>
                  <a:pt x="3513083" y="144516"/>
                  <a:pt x="4332890" y="304799"/>
                </a:cubicBezTo>
                <a:cubicBezTo>
                  <a:pt x="5152697" y="465082"/>
                  <a:pt x="5391807" y="454571"/>
                  <a:pt x="5594131" y="1282261"/>
                </a:cubicBezTo>
                <a:cubicBezTo>
                  <a:pt x="5796455" y="2109951"/>
                  <a:pt x="5780690" y="4619296"/>
                  <a:pt x="5546835" y="5270937"/>
                </a:cubicBezTo>
                <a:cubicBezTo>
                  <a:pt x="5312980" y="5922578"/>
                  <a:pt x="4713890" y="5094888"/>
                  <a:pt x="4191000" y="5192109"/>
                </a:cubicBezTo>
                <a:cubicBezTo>
                  <a:pt x="3668110" y="5289330"/>
                  <a:pt x="2963918" y="5751785"/>
                  <a:pt x="2409497" y="5854261"/>
                </a:cubicBezTo>
                <a:cubicBezTo>
                  <a:pt x="1855076" y="5956737"/>
                  <a:pt x="1219200" y="6411310"/>
                  <a:pt x="864476" y="5806965"/>
                </a:cubicBezTo>
                <a:cubicBezTo>
                  <a:pt x="509752" y="5202620"/>
                  <a:pt x="307428" y="3142592"/>
                  <a:pt x="281152" y="2228192"/>
                </a:cubicBezTo>
                <a:cubicBezTo>
                  <a:pt x="254876" y="1313792"/>
                  <a:pt x="0" y="641130"/>
                  <a:pt x="675290" y="32056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Idempotent Regions as PDG Cuts</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grpSp>
        <p:nvGrpSpPr>
          <p:cNvPr id="63" name="Group 62"/>
          <p:cNvGrpSpPr/>
          <p:nvPr/>
        </p:nvGrpSpPr>
        <p:grpSpPr>
          <a:xfrm>
            <a:off x="4267200" y="990600"/>
            <a:ext cx="4938215" cy="5715000"/>
            <a:chOff x="4267200" y="990600"/>
            <a:chExt cx="4938215" cy="5715000"/>
          </a:xfrm>
        </p:grpSpPr>
        <p:sp>
          <p:nvSpPr>
            <p:cNvPr id="9" name="Rounded Rectangle 8"/>
            <p:cNvSpPr/>
            <p:nvPr/>
          </p:nvSpPr>
          <p:spPr>
            <a:xfrm>
              <a:off x="4267200" y="1447800"/>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2</a:t>
              </a:r>
              <a:r>
                <a:rPr lang="en-US" sz="2400" dirty="0" smtClean="0">
                  <a:solidFill>
                    <a:schemeClr val="bg1"/>
                  </a:solidFill>
                </a:rPr>
                <a:t>=</a:t>
              </a: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0</a:t>
              </a:r>
              <a:r>
                <a:rPr lang="en-US" sz="2400" dirty="0" smtClean="0">
                  <a:solidFill>
                    <a:schemeClr val="bg1"/>
                  </a:solidFill>
                </a:rPr>
                <a:t>+ 4]</a:t>
              </a:r>
              <a:endParaRPr lang="en-US" sz="2400" dirty="0">
                <a:solidFill>
                  <a:schemeClr val="bg1"/>
                </a:solidFill>
              </a:endParaRPr>
            </a:p>
          </p:txBody>
        </p:sp>
        <p:sp>
          <p:nvSpPr>
            <p:cNvPr id="10" name="Rounded Rectangle 9"/>
            <p:cNvSpPr/>
            <p:nvPr/>
          </p:nvSpPr>
          <p:spPr>
            <a:xfrm>
              <a:off x="6553200" y="1447800"/>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3</a:t>
              </a:r>
              <a:r>
                <a:rPr lang="en-US" sz="2400" dirty="0" smtClean="0">
                  <a:solidFill>
                    <a:schemeClr val="bg1"/>
                  </a:solidFill>
                </a:rPr>
                <a:t>=</a:t>
              </a: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0</a:t>
              </a:r>
              <a:r>
                <a:rPr lang="en-US" sz="2400" dirty="0" smtClean="0">
                  <a:solidFill>
                    <a:schemeClr val="bg1"/>
                  </a:solidFill>
                </a:rPr>
                <a:t>+ 8]</a:t>
              </a:r>
              <a:endParaRPr lang="en-US" sz="2400" dirty="0">
                <a:solidFill>
                  <a:schemeClr val="bg1"/>
                </a:solidFill>
              </a:endParaRPr>
            </a:p>
          </p:txBody>
        </p:sp>
        <p:sp>
          <p:nvSpPr>
            <p:cNvPr id="12" name="Rounded Rectangle 11"/>
            <p:cNvSpPr/>
            <p:nvPr/>
          </p:nvSpPr>
          <p:spPr>
            <a:xfrm>
              <a:off x="4267200" y="2362200"/>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3</a:t>
              </a:r>
              <a:r>
                <a:rPr lang="en-US" sz="2400" dirty="0" smtClean="0">
                  <a:solidFill>
                    <a:schemeClr val="bg1"/>
                  </a:solidFill>
                </a:rPr>
                <a:t>=t</a:t>
              </a:r>
              <a:r>
                <a:rPr lang="en-US" sz="2400" baseline="-25000" dirty="0" smtClean="0">
                  <a:solidFill>
                    <a:schemeClr val="bg1"/>
                  </a:solidFill>
                </a:rPr>
                <a:t>2</a:t>
              </a:r>
              <a:r>
                <a:rPr lang="en-US" sz="2400" dirty="0" smtClean="0">
                  <a:solidFill>
                    <a:schemeClr val="bg1"/>
                  </a:solidFill>
                </a:rPr>
                <a:t>== t</a:t>
              </a:r>
              <a:r>
                <a:rPr lang="en-US" sz="2400" baseline="-25000" dirty="0" smtClean="0">
                  <a:solidFill>
                    <a:schemeClr val="bg1"/>
                  </a:solidFill>
                </a:rPr>
                <a:t>3</a:t>
              </a:r>
              <a:endParaRPr lang="en-US" sz="2400" dirty="0">
                <a:solidFill>
                  <a:schemeClr val="bg1"/>
                </a:solidFill>
              </a:endParaRPr>
            </a:p>
          </p:txBody>
        </p:sp>
        <p:sp>
          <p:nvSpPr>
            <p:cNvPr id="13" name="Rounded Rectangle 12"/>
            <p:cNvSpPr/>
            <p:nvPr/>
          </p:nvSpPr>
          <p:spPr>
            <a:xfrm>
              <a:off x="4267200" y="3386328"/>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if t</a:t>
              </a:r>
              <a:r>
                <a:rPr lang="en-US" sz="2400" baseline="-25000" dirty="0" smtClean="0">
                  <a:solidFill>
                    <a:schemeClr val="bg1"/>
                  </a:solidFill>
                </a:rPr>
                <a:t>3</a:t>
              </a:r>
              <a:r>
                <a:rPr lang="en-US" sz="2400" dirty="0" smtClean="0">
                  <a:solidFill>
                    <a:schemeClr val="bg1"/>
                  </a:solidFill>
                </a:rPr>
                <a:t>=&gt; 0</a:t>
              </a:r>
              <a:endParaRPr lang="en-US" sz="2400" dirty="0">
                <a:solidFill>
                  <a:schemeClr val="bg1"/>
                </a:solidFill>
              </a:endParaRPr>
            </a:p>
          </p:txBody>
        </p:sp>
        <p:sp>
          <p:nvSpPr>
            <p:cNvPr id="14" name="Rounded Rectangle 13"/>
            <p:cNvSpPr/>
            <p:nvPr/>
          </p:nvSpPr>
          <p:spPr>
            <a:xfrm>
              <a:off x="6553200" y="2590800"/>
              <a:ext cx="23622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5</a:t>
              </a:r>
              <a:r>
                <a:rPr lang="en-US" sz="2400" dirty="0" smtClean="0">
                  <a:solidFill>
                    <a:schemeClr val="bg1"/>
                  </a:solidFill>
                </a:rPr>
                <a:t>=</a:t>
              </a:r>
              <a:r>
                <a:rPr lang="el-GR" sz="2400" dirty="0" smtClean="0">
                  <a:solidFill>
                    <a:schemeClr val="bg1"/>
                  </a:solidFill>
                </a:rPr>
                <a:t>φ</a:t>
              </a:r>
              <a:r>
                <a:rPr lang="en-US" sz="2400" dirty="0" smtClean="0">
                  <a:solidFill>
                    <a:schemeClr val="bg1"/>
                  </a:solidFill>
                </a:rPr>
                <a:t>(t</a:t>
              </a:r>
              <a:r>
                <a:rPr lang="en-US" sz="2400" baseline="-25000" dirty="0" smtClean="0">
                  <a:solidFill>
                    <a:schemeClr val="bg1"/>
                  </a:solidFill>
                </a:rPr>
                <a:t>0</a:t>
              </a:r>
              <a:r>
                <a:rPr lang="en-US" sz="2400" dirty="0" smtClean="0">
                  <a:solidFill>
                    <a:schemeClr val="bg1"/>
                  </a:solidFill>
                </a:rPr>
                <a:t>, other-list)</a:t>
              </a:r>
              <a:endParaRPr lang="en-US" sz="2400" dirty="0">
                <a:solidFill>
                  <a:schemeClr val="bg1"/>
                </a:solidFill>
              </a:endParaRPr>
            </a:p>
          </p:txBody>
        </p:sp>
        <p:sp>
          <p:nvSpPr>
            <p:cNvPr id="15" name="Rounded Rectangle 14"/>
            <p:cNvSpPr/>
            <p:nvPr/>
          </p:nvSpPr>
          <p:spPr>
            <a:xfrm>
              <a:off x="6705600" y="4038600"/>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6</a:t>
              </a:r>
              <a:r>
                <a:rPr lang="en-US" sz="2400" dirty="0" smtClean="0">
                  <a:solidFill>
                    <a:schemeClr val="bg1"/>
                  </a:solidFill>
                </a:rPr>
                <a:t>=</a:t>
              </a: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5</a:t>
              </a:r>
              <a:r>
                <a:rPr lang="en-US" sz="2400" dirty="0" smtClean="0">
                  <a:solidFill>
                    <a:schemeClr val="bg1"/>
                  </a:solidFill>
                </a:rPr>
                <a:t>+ 0]</a:t>
              </a:r>
              <a:endParaRPr lang="en-US" sz="2400" dirty="0">
                <a:solidFill>
                  <a:schemeClr val="bg1"/>
                </a:solidFill>
              </a:endParaRPr>
            </a:p>
          </p:txBody>
        </p:sp>
        <p:sp>
          <p:nvSpPr>
            <p:cNvPr id="16" name="Rounded Rectangle 15"/>
            <p:cNvSpPr/>
            <p:nvPr/>
          </p:nvSpPr>
          <p:spPr>
            <a:xfrm>
              <a:off x="4419600" y="4605528"/>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7</a:t>
              </a:r>
              <a:r>
                <a:rPr lang="en-US" sz="2400" dirty="0" smtClean="0">
                  <a:solidFill>
                    <a:schemeClr val="bg1"/>
                  </a:solidFill>
                </a:rPr>
                <a:t>=</a:t>
              </a: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5</a:t>
              </a:r>
              <a:r>
                <a:rPr lang="en-US" sz="2400" dirty="0" smtClean="0">
                  <a:solidFill>
                    <a:schemeClr val="bg1"/>
                  </a:solidFill>
                </a:rPr>
                <a:t>+ 4]</a:t>
              </a:r>
              <a:endParaRPr lang="en-US" sz="2400" dirty="0">
                <a:solidFill>
                  <a:schemeClr val="bg1"/>
                </a:solidFill>
              </a:endParaRPr>
            </a:p>
          </p:txBody>
        </p:sp>
        <p:sp>
          <p:nvSpPr>
            <p:cNvPr id="17" name="Rounded Rectangle 16"/>
            <p:cNvSpPr/>
            <p:nvPr/>
          </p:nvSpPr>
          <p:spPr>
            <a:xfrm>
              <a:off x="6705600" y="5291328"/>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6</a:t>
              </a:r>
              <a:r>
                <a:rPr lang="en-US" sz="2400" dirty="0" smtClean="0">
                  <a:solidFill>
                    <a:schemeClr val="bg1"/>
                  </a:solidFill>
                </a:rPr>
                <a:t>+ t</a:t>
              </a:r>
              <a:r>
                <a:rPr lang="en-US" sz="2400" baseline="-25000" dirty="0" smtClean="0">
                  <a:solidFill>
                    <a:schemeClr val="bg1"/>
                  </a:solidFill>
                </a:rPr>
                <a:t>7</a:t>
              </a:r>
              <a:r>
                <a:rPr lang="en-US" sz="2400" dirty="0" smtClean="0">
                  <a:solidFill>
                    <a:schemeClr val="bg1"/>
                  </a:solidFill>
                </a:rPr>
                <a:t>] = t</a:t>
              </a:r>
              <a:r>
                <a:rPr lang="en-US" sz="2400" baseline="-25000" dirty="0" smtClean="0">
                  <a:solidFill>
                    <a:schemeClr val="bg1"/>
                  </a:solidFill>
                </a:rPr>
                <a:t>1</a:t>
              </a:r>
              <a:endParaRPr lang="en-US" sz="2400" dirty="0">
                <a:solidFill>
                  <a:schemeClr val="bg1"/>
                </a:solidFill>
              </a:endParaRPr>
            </a:p>
          </p:txBody>
        </p:sp>
        <p:sp>
          <p:nvSpPr>
            <p:cNvPr id="18" name="Rounded Rectangle 17"/>
            <p:cNvSpPr/>
            <p:nvPr/>
          </p:nvSpPr>
          <p:spPr>
            <a:xfrm>
              <a:off x="4419600" y="5748528"/>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bg1"/>
                  </a:solidFill>
                </a:rPr>
                <a:t>t</a:t>
              </a:r>
              <a:r>
                <a:rPr lang="en-US" sz="2400" baseline="-25000" dirty="0" smtClean="0">
                  <a:solidFill>
                    <a:schemeClr val="bg1"/>
                  </a:solidFill>
                </a:rPr>
                <a:t>8</a:t>
              </a:r>
              <a:r>
                <a:rPr lang="en-US" sz="2400" dirty="0" smtClean="0">
                  <a:solidFill>
                    <a:schemeClr val="bg1"/>
                  </a:solidFill>
                </a:rPr>
                <a:t>=t</a:t>
              </a:r>
              <a:r>
                <a:rPr lang="en-US" sz="2400" baseline="-25000" dirty="0" smtClean="0">
                  <a:solidFill>
                    <a:schemeClr val="bg1"/>
                  </a:solidFill>
                </a:rPr>
                <a:t>7</a:t>
              </a:r>
              <a:r>
                <a:rPr lang="en-US" sz="2400" dirty="0" smtClean="0">
                  <a:solidFill>
                    <a:schemeClr val="bg1"/>
                  </a:solidFill>
                </a:rPr>
                <a:t>+1</a:t>
              </a:r>
              <a:endParaRPr lang="en-US" sz="2400" dirty="0">
                <a:solidFill>
                  <a:schemeClr val="bg1"/>
                </a:solidFill>
              </a:endParaRPr>
            </a:p>
          </p:txBody>
        </p:sp>
        <p:sp>
          <p:nvSpPr>
            <p:cNvPr id="19" name="Rounded Rectangle 18"/>
            <p:cNvSpPr/>
            <p:nvPr/>
          </p:nvSpPr>
          <p:spPr>
            <a:xfrm>
              <a:off x="6629400" y="6324600"/>
              <a:ext cx="2057400" cy="347472"/>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err="1" smtClean="0">
                  <a:solidFill>
                    <a:schemeClr val="bg1"/>
                  </a:solidFill>
                </a:rPr>
                <a:t>mem</a:t>
              </a:r>
              <a:r>
                <a:rPr lang="en-US" sz="2400" dirty="0" smtClean="0">
                  <a:solidFill>
                    <a:schemeClr val="bg1"/>
                  </a:solidFill>
                </a:rPr>
                <a:t>[t</a:t>
              </a:r>
              <a:r>
                <a:rPr lang="en-US" sz="2400" baseline="-25000" dirty="0" smtClean="0">
                  <a:solidFill>
                    <a:schemeClr val="bg1"/>
                  </a:solidFill>
                </a:rPr>
                <a:t>5</a:t>
              </a:r>
              <a:r>
                <a:rPr lang="en-US" sz="2400" dirty="0" smtClean="0">
                  <a:solidFill>
                    <a:schemeClr val="bg1"/>
                  </a:solidFill>
                </a:rPr>
                <a:t>+ 4] = t</a:t>
              </a:r>
              <a:r>
                <a:rPr lang="en-US" sz="2400" baseline="-25000" dirty="0" smtClean="0">
                  <a:solidFill>
                    <a:schemeClr val="bg1"/>
                  </a:solidFill>
                </a:rPr>
                <a:t>8</a:t>
              </a:r>
              <a:endParaRPr lang="en-US" sz="2400" dirty="0">
                <a:solidFill>
                  <a:schemeClr val="bg1"/>
                </a:solidFill>
              </a:endParaRPr>
            </a:p>
          </p:txBody>
        </p:sp>
        <p:sp>
          <p:nvSpPr>
            <p:cNvPr id="21" name="Rounded Rectangle 20"/>
            <p:cNvSpPr/>
            <p:nvPr/>
          </p:nvSpPr>
          <p:spPr>
            <a:xfrm>
              <a:off x="4267200" y="9906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1</a:t>
              </a:r>
              <a:endParaRPr lang="en-US" sz="2800" b="1" dirty="0" smtClean="0">
                <a:solidFill>
                  <a:schemeClr val="tx1"/>
                </a:solidFill>
              </a:endParaRPr>
            </a:p>
          </p:txBody>
        </p:sp>
        <p:sp>
          <p:nvSpPr>
            <p:cNvPr id="22" name="Rounded Rectangle 21"/>
            <p:cNvSpPr/>
            <p:nvPr/>
          </p:nvSpPr>
          <p:spPr>
            <a:xfrm>
              <a:off x="6553200" y="9906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2</a:t>
              </a:r>
              <a:endParaRPr lang="en-US" sz="2800" b="1" dirty="0" smtClean="0">
                <a:solidFill>
                  <a:schemeClr val="tx1"/>
                </a:solidFill>
              </a:endParaRPr>
            </a:p>
          </p:txBody>
        </p:sp>
        <p:sp>
          <p:nvSpPr>
            <p:cNvPr id="23" name="Rounded Rectangle 22"/>
            <p:cNvSpPr/>
            <p:nvPr/>
          </p:nvSpPr>
          <p:spPr>
            <a:xfrm>
              <a:off x="4267200" y="1932296"/>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3</a:t>
              </a:r>
              <a:endParaRPr lang="en-US" sz="2800" b="1" dirty="0" smtClean="0">
                <a:solidFill>
                  <a:schemeClr val="tx1"/>
                </a:solidFill>
              </a:endParaRPr>
            </a:p>
          </p:txBody>
        </p:sp>
        <p:sp>
          <p:nvSpPr>
            <p:cNvPr id="24" name="Rounded Rectangle 23"/>
            <p:cNvSpPr/>
            <p:nvPr/>
          </p:nvSpPr>
          <p:spPr>
            <a:xfrm>
              <a:off x="4267200" y="2922896"/>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4</a:t>
              </a:r>
              <a:endParaRPr lang="en-US" sz="2800" b="1" dirty="0" smtClean="0">
                <a:solidFill>
                  <a:schemeClr val="tx1"/>
                </a:solidFill>
              </a:endParaRPr>
            </a:p>
          </p:txBody>
        </p:sp>
        <p:sp>
          <p:nvSpPr>
            <p:cNvPr id="25" name="Rounded Rectangle 24"/>
            <p:cNvSpPr/>
            <p:nvPr/>
          </p:nvSpPr>
          <p:spPr>
            <a:xfrm>
              <a:off x="6553200" y="21336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5</a:t>
              </a:r>
              <a:endParaRPr lang="en-US" sz="2800" b="1" dirty="0" smtClean="0">
                <a:solidFill>
                  <a:schemeClr val="tx1"/>
                </a:solidFill>
              </a:endParaRPr>
            </a:p>
          </p:txBody>
        </p:sp>
        <p:sp>
          <p:nvSpPr>
            <p:cNvPr id="26" name="Rounded Rectangle 25"/>
            <p:cNvSpPr/>
            <p:nvPr/>
          </p:nvSpPr>
          <p:spPr>
            <a:xfrm>
              <a:off x="6629400" y="3622344"/>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6</a:t>
              </a:r>
              <a:endParaRPr lang="en-US" sz="2800" b="1" dirty="0" smtClean="0">
                <a:solidFill>
                  <a:schemeClr val="tx1"/>
                </a:solidFill>
              </a:endParaRPr>
            </a:p>
          </p:txBody>
        </p:sp>
        <p:sp>
          <p:nvSpPr>
            <p:cNvPr id="27" name="Rounded Rectangle 26"/>
            <p:cNvSpPr/>
            <p:nvPr/>
          </p:nvSpPr>
          <p:spPr>
            <a:xfrm>
              <a:off x="4392304" y="4175624"/>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7</a:t>
              </a:r>
              <a:endParaRPr lang="en-US" sz="2800" b="1" dirty="0" smtClean="0">
                <a:solidFill>
                  <a:schemeClr val="tx1"/>
                </a:solidFill>
              </a:endParaRPr>
            </a:p>
          </p:txBody>
        </p:sp>
        <p:sp>
          <p:nvSpPr>
            <p:cNvPr id="28" name="Rounded Rectangle 27"/>
            <p:cNvSpPr/>
            <p:nvPr/>
          </p:nvSpPr>
          <p:spPr>
            <a:xfrm>
              <a:off x="6629400" y="47244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8</a:t>
              </a:r>
              <a:endParaRPr lang="en-US" sz="2800" b="1" dirty="0" smtClean="0">
                <a:solidFill>
                  <a:schemeClr val="tx1"/>
                </a:solidFill>
              </a:endParaRPr>
            </a:p>
          </p:txBody>
        </p:sp>
        <p:sp>
          <p:nvSpPr>
            <p:cNvPr id="29" name="Rounded Rectangle 28"/>
            <p:cNvSpPr/>
            <p:nvPr/>
          </p:nvSpPr>
          <p:spPr>
            <a:xfrm>
              <a:off x="4419600" y="53340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9</a:t>
              </a:r>
              <a:endParaRPr lang="en-US" sz="2800" b="1" dirty="0" smtClean="0">
                <a:solidFill>
                  <a:schemeClr val="tx1"/>
                </a:solidFill>
              </a:endParaRPr>
            </a:p>
          </p:txBody>
        </p:sp>
        <p:sp>
          <p:nvSpPr>
            <p:cNvPr id="30" name="Rounded Rectangle 29"/>
            <p:cNvSpPr/>
            <p:nvPr/>
          </p:nvSpPr>
          <p:spPr>
            <a:xfrm>
              <a:off x="6096000" y="6248400"/>
              <a:ext cx="533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rPr>
                <a:t>S</a:t>
              </a:r>
              <a:r>
                <a:rPr lang="en-US" sz="2800" b="1" baseline="-25000" dirty="0" smtClean="0">
                  <a:solidFill>
                    <a:schemeClr val="tx1"/>
                  </a:solidFill>
                </a:rPr>
                <a:t>10</a:t>
              </a:r>
              <a:endParaRPr lang="en-US" sz="2800" b="1" dirty="0" smtClean="0">
                <a:solidFill>
                  <a:schemeClr val="tx1"/>
                </a:solidFill>
              </a:endParaRPr>
            </a:p>
          </p:txBody>
        </p:sp>
        <p:cxnSp>
          <p:nvCxnSpPr>
            <p:cNvPr id="32" name="Straight Arrow Connector 31"/>
            <p:cNvCxnSpPr>
              <a:stCxn id="9" idx="2"/>
              <a:endCxn id="12" idx="0"/>
            </p:cNvCxnSpPr>
            <p:nvPr/>
          </p:nvCxnSpPr>
          <p:spPr>
            <a:xfrm rot="5400000">
              <a:off x="5012436" y="2078736"/>
              <a:ext cx="566928"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10" idx="2"/>
              <a:endCxn id="12" idx="0"/>
            </p:cNvCxnSpPr>
            <p:nvPr/>
          </p:nvCxnSpPr>
          <p:spPr>
            <a:xfrm rot="5400000">
              <a:off x="6155436" y="935736"/>
              <a:ext cx="566928" cy="2286000"/>
            </a:xfrm>
            <a:prstGeom prst="curved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2" idx="2"/>
              <a:endCxn id="13" idx="0"/>
            </p:cNvCxnSpPr>
            <p:nvPr/>
          </p:nvCxnSpPr>
          <p:spPr>
            <a:xfrm rot="5400000">
              <a:off x="4957572" y="3048000"/>
              <a:ext cx="676656"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14" idx="2"/>
              <a:endCxn id="16" idx="0"/>
            </p:cNvCxnSpPr>
            <p:nvPr/>
          </p:nvCxnSpPr>
          <p:spPr>
            <a:xfrm rot="5400000">
              <a:off x="5757672" y="2628900"/>
              <a:ext cx="1667256" cy="2286000"/>
            </a:xfrm>
            <a:prstGeom prst="curved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4" idx="2"/>
              <a:endCxn id="15" idx="0"/>
            </p:cNvCxnSpPr>
            <p:nvPr/>
          </p:nvCxnSpPr>
          <p:spPr>
            <a:xfrm rot="5400000">
              <a:off x="7184136" y="3488436"/>
              <a:ext cx="1100328"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6" idx="2"/>
              <a:endCxn id="18" idx="0"/>
            </p:cNvCxnSpPr>
            <p:nvPr/>
          </p:nvCxnSpPr>
          <p:spPr>
            <a:xfrm rot="5400000">
              <a:off x="5050536" y="5350764"/>
              <a:ext cx="795528"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urved Connector 46"/>
            <p:cNvCxnSpPr>
              <a:stCxn id="18" idx="2"/>
              <a:endCxn id="19" idx="0"/>
            </p:cNvCxnSpPr>
            <p:nvPr/>
          </p:nvCxnSpPr>
          <p:spPr>
            <a:xfrm rot="16200000" flipH="1">
              <a:off x="6438900" y="5105400"/>
              <a:ext cx="228600" cy="2209800"/>
            </a:xfrm>
            <a:prstGeom prst="curved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16" idx="2"/>
              <a:endCxn id="17" idx="0"/>
            </p:cNvCxnSpPr>
            <p:nvPr/>
          </p:nvCxnSpPr>
          <p:spPr>
            <a:xfrm rot="16200000" flipH="1">
              <a:off x="6422136" y="3979164"/>
              <a:ext cx="338328" cy="2286000"/>
            </a:xfrm>
            <a:prstGeom prst="curved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5" idx="2"/>
              <a:endCxn id="17" idx="0"/>
            </p:cNvCxnSpPr>
            <p:nvPr/>
          </p:nvCxnSpPr>
          <p:spPr>
            <a:xfrm rot="5400000">
              <a:off x="7281672" y="4838700"/>
              <a:ext cx="905256"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7656394" y="2947916"/>
              <a:ext cx="1549021" cy="3343702"/>
            </a:xfrm>
            <a:custGeom>
              <a:avLst/>
              <a:gdLst>
                <a:gd name="connsiteX0" fmla="*/ 95534 w 1549021"/>
                <a:gd name="connsiteY0" fmla="*/ 0 h 3343702"/>
                <a:gd name="connsiteX1" fmla="*/ 1364776 w 1549021"/>
                <a:gd name="connsiteY1" fmla="*/ 941696 h 3343702"/>
                <a:gd name="connsiteX2" fmla="*/ 1201003 w 1549021"/>
                <a:gd name="connsiteY2" fmla="*/ 3002508 h 3343702"/>
                <a:gd name="connsiteX3" fmla="*/ 327546 w 1549021"/>
                <a:gd name="connsiteY3" fmla="*/ 2920621 h 3343702"/>
                <a:gd name="connsiteX4" fmla="*/ 0 w 1549021"/>
                <a:gd name="connsiteY4" fmla="*/ 3343702 h 334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21" h="3343702">
                  <a:moveTo>
                    <a:pt x="95534" y="0"/>
                  </a:moveTo>
                  <a:cubicBezTo>
                    <a:pt x="638032" y="220639"/>
                    <a:pt x="1180531" y="441278"/>
                    <a:pt x="1364776" y="941696"/>
                  </a:cubicBezTo>
                  <a:cubicBezTo>
                    <a:pt x="1549021" y="1442114"/>
                    <a:pt x="1373875" y="2672687"/>
                    <a:pt x="1201003" y="3002508"/>
                  </a:cubicBezTo>
                  <a:cubicBezTo>
                    <a:pt x="1028131" y="3332329"/>
                    <a:pt x="527713" y="2863755"/>
                    <a:pt x="327546" y="2920621"/>
                  </a:cubicBezTo>
                  <a:cubicBezTo>
                    <a:pt x="127379" y="2977487"/>
                    <a:pt x="63689" y="3160594"/>
                    <a:pt x="0" y="3343702"/>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Curved Connector 47"/>
            <p:cNvCxnSpPr>
              <a:stCxn id="16" idx="2"/>
              <a:endCxn id="19" idx="0"/>
            </p:cNvCxnSpPr>
            <p:nvPr/>
          </p:nvCxnSpPr>
          <p:spPr>
            <a:xfrm rot="16200000" flipH="1">
              <a:off x="5867400" y="4533900"/>
              <a:ext cx="1371600" cy="2209800"/>
            </a:xfrm>
            <a:prstGeom prst="curvedConnector3">
              <a:avLst>
                <a:gd name="adj1" fmla="val 50000"/>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685800" y="1048782"/>
            <a:ext cx="2667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srgbClr val="C00000"/>
                </a:solidFill>
                <a:latin typeface="Lucida Sans" pitchFamily="34" charset="0"/>
              </a:rPr>
              <a:t>bool</a:t>
            </a:r>
            <a:r>
              <a:rPr lang="en-US" b="1" i="1" dirty="0" smtClean="0">
                <a:solidFill>
                  <a:srgbClr val="C00000"/>
                </a:solidFill>
                <a:latin typeface="Lucida Sans" pitchFamily="34" charset="0"/>
              </a:rPr>
              <a:t> overflow = […]</a:t>
            </a:r>
          </a:p>
          <a:p>
            <a:r>
              <a:rPr lang="en-US" dirty="0" smtClean="0">
                <a:solidFill>
                  <a:schemeClr val="tx1"/>
                </a:solidFill>
                <a:latin typeface="Lucida Sans" pitchFamily="34" charset="0"/>
              </a:rPr>
              <a:t>t2=</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p>
          <a:p>
            <a:r>
              <a:rPr lang="en-US" dirty="0" smtClean="0">
                <a:solidFill>
                  <a:schemeClr val="tx1"/>
                </a:solidFill>
                <a:latin typeface="Lucida Sans" pitchFamily="34" charset="0"/>
              </a:rPr>
              <a:t>t3=</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[t0+8]</a:t>
            </a:r>
          </a:p>
          <a:p>
            <a:r>
              <a:rPr lang="en-US" dirty="0" smtClean="0">
                <a:solidFill>
                  <a:schemeClr val="tx1"/>
                </a:solidFill>
                <a:latin typeface="Lucida Sans" pitchFamily="34" charset="0"/>
              </a:rPr>
              <a:t>t3 = t2== t3</a:t>
            </a:r>
            <a:br>
              <a:rPr lang="en-US" dirty="0" smtClean="0">
                <a:solidFill>
                  <a:schemeClr val="tx1"/>
                </a:solidFill>
                <a:latin typeface="Lucida Sans" pitchFamily="34" charset="0"/>
              </a:rPr>
            </a:br>
            <a:r>
              <a:rPr lang="en-US" b="1" i="1" dirty="0" smtClean="0">
                <a:solidFill>
                  <a:srgbClr val="C00000"/>
                </a:solidFill>
                <a:latin typeface="Lucida Sans" pitchFamily="34" charset="0"/>
              </a:rPr>
              <a:t>if (overflow)</a:t>
            </a:r>
          </a:p>
          <a:p>
            <a:r>
              <a:rPr lang="en-US" dirty="0" smtClean="0">
                <a:solidFill>
                  <a:schemeClr val="tx1"/>
                </a:solidFill>
                <a:latin typeface="Lucida Sans" pitchFamily="34" charset="0"/>
              </a:rPr>
              <a:t>If t3 &gt; 0</a:t>
            </a:r>
            <a:endParaRPr lang="en-US" dirty="0">
              <a:solidFill>
                <a:schemeClr val="tx1"/>
              </a:solidFill>
              <a:latin typeface="Lucida Sans" pitchFamily="34" charset="0"/>
            </a:endParaRPr>
          </a:p>
        </p:txBody>
      </p:sp>
      <p:sp>
        <p:nvSpPr>
          <p:cNvPr id="50" name="Rectangle 49"/>
          <p:cNvSpPr/>
          <p:nvPr/>
        </p:nvSpPr>
        <p:spPr>
          <a:xfrm>
            <a:off x="685800" y="3200400"/>
            <a:ext cx="26670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 = </a:t>
            </a:r>
            <a:r>
              <a:rPr lang="en-US" b="1" i="1" dirty="0" err="1" smtClean="0">
                <a:solidFill>
                  <a:srgbClr val="C00000"/>
                </a:solidFill>
                <a:latin typeface="Lucida Sans" pitchFamily="34" charset="0"/>
              </a:rPr>
              <a:t>other_list</a:t>
            </a:r>
            <a:r>
              <a:rPr lang="en-US" b="1" i="1" dirty="0" smtClean="0">
                <a:solidFill>
                  <a:srgbClr val="C00000"/>
                </a:solidFill>
                <a:latin typeface="Lucida Sans" pitchFamily="34" charset="0"/>
              </a:rPr>
              <a:t/>
            </a:r>
            <a:br>
              <a:rPr lang="en-US" b="1" i="1" dirty="0" smtClean="0">
                <a:solidFill>
                  <a:srgbClr val="C00000"/>
                </a:solidFill>
                <a:latin typeface="Lucida Sans" pitchFamily="34" charset="0"/>
              </a:rPr>
            </a:br>
            <a:r>
              <a:rPr lang="en-US" dirty="0" smtClean="0">
                <a:solidFill>
                  <a:schemeClr val="tx1"/>
                </a:solidFill>
                <a:latin typeface="Lucida Sans" pitchFamily="34" charset="0"/>
              </a:rPr>
              <a:t>t5 = </a:t>
            </a:r>
            <a:r>
              <a:rPr lang="el-GR" dirty="0" smtClean="0">
                <a:solidFill>
                  <a:schemeClr val="tx1"/>
                </a:solidFill>
              </a:rPr>
              <a:t>φ </a:t>
            </a:r>
            <a:r>
              <a:rPr lang="en-US" dirty="0" smtClean="0">
                <a:solidFill>
                  <a:schemeClr val="tx1"/>
                </a:solidFill>
                <a:latin typeface="Lucida Sans" pitchFamily="34" charset="0"/>
              </a:rPr>
              <a:t>{t0, </a:t>
            </a:r>
            <a:r>
              <a:rPr lang="en-US" dirty="0" err="1" smtClean="0">
                <a:solidFill>
                  <a:schemeClr val="tx1"/>
                </a:solidFill>
                <a:latin typeface="Lucida Sans" pitchFamily="34" charset="0"/>
              </a:rPr>
              <a:t>other_list</a:t>
            </a:r>
            <a:r>
              <a:rPr lang="en-US" dirty="0" smtClean="0">
                <a:solidFill>
                  <a:schemeClr val="tx1"/>
                </a:solidFill>
                <a:latin typeface="Lucida Sans" pitchFamily="34" charset="0"/>
              </a:rPr>
              <a:t>}</a:t>
            </a:r>
            <a:endParaRPr lang="en-US" dirty="0">
              <a:solidFill>
                <a:schemeClr val="tx1"/>
              </a:solidFill>
              <a:latin typeface="Lucida Sans" pitchFamily="34" charset="0"/>
            </a:endParaRPr>
          </a:p>
        </p:txBody>
      </p:sp>
      <p:sp>
        <p:nvSpPr>
          <p:cNvPr id="52" name="Rectangle 51"/>
          <p:cNvSpPr/>
          <p:nvPr/>
        </p:nvSpPr>
        <p:spPr>
          <a:xfrm>
            <a:off x="685800" y="4361418"/>
            <a:ext cx="2670048"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list-&gt;</a:t>
            </a:r>
            <a:r>
              <a:rPr lang="en-US" b="1" i="1" dirty="0" err="1" smtClean="0">
                <a:solidFill>
                  <a:srgbClr val="C00000"/>
                </a:solidFill>
                <a:latin typeface="Lucida Sans" pitchFamily="34" charset="0"/>
              </a:rPr>
              <a:t>buf</a:t>
            </a:r>
            <a:r>
              <a:rPr lang="en-US" b="1" i="1" dirty="0" smtClean="0">
                <a:solidFill>
                  <a:srgbClr val="C00000"/>
                </a:solidFill>
                <a:latin typeface="Lucida Sans" pitchFamily="34" charset="0"/>
              </a:rPr>
              <a:t>[…] = </a:t>
            </a:r>
            <a:r>
              <a:rPr lang="en-US" b="1" i="1" dirty="0" err="1" smtClean="0">
                <a:solidFill>
                  <a:srgbClr val="C00000"/>
                </a:solidFill>
                <a:latin typeface="Lucida Sans" pitchFamily="34" charset="0"/>
              </a:rPr>
              <a:t>elem</a:t>
            </a:r>
            <a:endParaRPr lang="en-US" b="1" i="1" dirty="0" smtClean="0">
              <a:solidFill>
                <a:srgbClr val="C00000"/>
              </a:solidFill>
              <a:latin typeface="Lucida Sans" pitchFamily="34" charset="0"/>
            </a:endParaRPr>
          </a:p>
          <a:p>
            <a:r>
              <a:rPr lang="en-US" dirty="0" smtClean="0">
                <a:solidFill>
                  <a:schemeClr val="tx1"/>
                </a:solidFill>
                <a:latin typeface="Lucida Sans" pitchFamily="34" charset="0"/>
              </a:rPr>
              <a:t>t6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[t5+0]</a:t>
            </a:r>
            <a:br>
              <a:rPr lang="en-US" dirty="0" smtClean="0">
                <a:solidFill>
                  <a:schemeClr val="tx1"/>
                </a:solidFill>
                <a:latin typeface="Lucida Sans" pitchFamily="34" charset="0"/>
              </a:rPr>
            </a:br>
            <a:r>
              <a:rPr lang="en-US" dirty="0" smtClean="0">
                <a:solidFill>
                  <a:schemeClr val="tx1"/>
                </a:solidFill>
                <a:latin typeface="Lucida Sans" pitchFamily="34" charset="0"/>
              </a:rPr>
              <a:t>t7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[t5+4]</a:t>
            </a:r>
            <a:br>
              <a:rPr lang="en-US" dirty="0" smtClean="0">
                <a:solidFill>
                  <a:schemeClr val="tx1"/>
                </a:solidFill>
                <a:latin typeface="Lucida Sans" pitchFamily="34" charset="0"/>
              </a:rPr>
            </a:br>
            <a:r>
              <a:rPr lang="en-US" dirty="0" err="1" smtClean="0">
                <a:solidFill>
                  <a:schemeClr val="tx1"/>
                </a:solidFill>
                <a:latin typeface="Lucida Sans" pitchFamily="34" charset="0"/>
              </a:rPr>
              <a:t>mem</a:t>
            </a:r>
            <a:r>
              <a:rPr lang="en-US" dirty="0" smtClean="0">
                <a:solidFill>
                  <a:schemeClr val="tx1"/>
                </a:solidFill>
                <a:latin typeface="Lucida Sans" pitchFamily="34" charset="0"/>
              </a:rPr>
              <a:t>[t6+t7] = t1</a:t>
            </a:r>
            <a:br>
              <a:rPr lang="en-US" dirty="0" smtClean="0">
                <a:solidFill>
                  <a:schemeClr val="tx1"/>
                </a:solidFill>
                <a:latin typeface="Lucida Sans" pitchFamily="34" charset="0"/>
              </a:rPr>
            </a:br>
            <a:endParaRPr lang="en-US" dirty="0" smtClean="0">
              <a:solidFill>
                <a:schemeClr val="tx1"/>
              </a:solidFill>
              <a:latin typeface="Lucida Sans" pitchFamily="34" charset="0"/>
            </a:endParaRPr>
          </a:p>
          <a:p>
            <a:r>
              <a:rPr lang="en-US" b="1" i="1" dirty="0" smtClean="0">
                <a:solidFill>
                  <a:srgbClr val="C00000"/>
                </a:solidFill>
                <a:latin typeface="Lucida Sans" pitchFamily="34" charset="0"/>
              </a:rPr>
              <a:t>list-&gt;size++</a:t>
            </a:r>
            <a:br>
              <a:rPr lang="en-US" b="1" i="1" dirty="0" smtClean="0">
                <a:solidFill>
                  <a:srgbClr val="C00000"/>
                </a:solidFill>
                <a:latin typeface="Lucida Sans" pitchFamily="34" charset="0"/>
              </a:rPr>
            </a:br>
            <a:r>
              <a:rPr lang="en-US" dirty="0" smtClean="0">
                <a:solidFill>
                  <a:schemeClr val="tx1"/>
                </a:solidFill>
                <a:latin typeface="Lucida Sans" pitchFamily="34" charset="0"/>
              </a:rPr>
              <a:t>t8=t7+1</a:t>
            </a:r>
          </a:p>
          <a:p>
            <a:r>
              <a:rPr lang="en-US" dirty="0" err="1" smtClean="0">
                <a:solidFill>
                  <a:schemeClr val="tx1"/>
                </a:solidFill>
                <a:latin typeface="Lucida Sans" pitchFamily="34" charset="0"/>
              </a:rPr>
              <a:t>mem</a:t>
            </a:r>
            <a:r>
              <a:rPr lang="en-US" dirty="0" smtClean="0">
                <a:solidFill>
                  <a:schemeClr val="tx1"/>
                </a:solidFill>
                <a:latin typeface="Lucida Sans" pitchFamily="34" charset="0"/>
              </a:rPr>
              <a:t>[t5+4]=t8</a:t>
            </a:r>
            <a:endParaRPr lang="en-US" dirty="0">
              <a:solidFill>
                <a:srgbClr val="C00000"/>
              </a:solidFill>
              <a:latin typeface="Lucida Sans" pitchFamily="34" charset="0"/>
            </a:endParaRPr>
          </a:p>
        </p:txBody>
      </p:sp>
      <p:cxnSp>
        <p:nvCxnSpPr>
          <p:cNvPr id="53" name="Straight Arrow Connector 52"/>
          <p:cNvCxnSpPr>
            <a:stCxn id="49" idx="2"/>
            <a:endCxn id="50" idx="0"/>
          </p:cNvCxnSpPr>
          <p:nvPr/>
        </p:nvCxnSpPr>
        <p:spPr>
          <a:xfrm rot="5400000">
            <a:off x="1819791" y="3000891"/>
            <a:ext cx="399018" cy="158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0" idx="2"/>
            <a:endCxn id="52" idx="0"/>
          </p:cNvCxnSpPr>
          <p:nvPr/>
        </p:nvCxnSpPr>
        <p:spPr>
          <a:xfrm rot="16200000" flipH="1">
            <a:off x="1782453" y="4123047"/>
            <a:ext cx="475218" cy="152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62000" y="1048782"/>
            <a:ext cx="1447800" cy="2913618"/>
          </a:xfrm>
          <a:prstGeom prst="rect">
            <a:avLst/>
          </a:prstGeom>
          <a:noFill/>
        </p:spPr>
        <p:txBody>
          <a:bodyPr wrap="square" rtlCol="0">
            <a:spAutoFit/>
          </a:bodyPr>
          <a:lstStyle/>
          <a:p>
            <a:pPr algn="r">
              <a:lnSpc>
                <a:spcPts val="2200"/>
              </a:lnSpc>
            </a:pPr>
            <a:r>
              <a:rPr lang="en-US" b="1" dirty="0" smtClean="0"/>
              <a:t/>
            </a:r>
            <a:br>
              <a:rPr lang="en-US" b="1" dirty="0" smtClean="0"/>
            </a:br>
            <a:r>
              <a:rPr lang="en-US" sz="2000" b="1" dirty="0" smtClean="0"/>
              <a:t>S1</a:t>
            </a:r>
          </a:p>
          <a:p>
            <a:pPr algn="r">
              <a:lnSpc>
                <a:spcPts val="2200"/>
              </a:lnSpc>
            </a:pPr>
            <a:r>
              <a:rPr lang="en-US" sz="2000" b="1" dirty="0" smtClean="0"/>
              <a:t>S2</a:t>
            </a:r>
          </a:p>
          <a:p>
            <a:pPr algn="r">
              <a:lnSpc>
                <a:spcPts val="2200"/>
              </a:lnSpc>
            </a:pPr>
            <a:r>
              <a:rPr lang="en-US" sz="2000" b="1" dirty="0" smtClean="0"/>
              <a:t>S3</a:t>
            </a:r>
          </a:p>
          <a:p>
            <a:pPr algn="r">
              <a:lnSpc>
                <a:spcPts val="2200"/>
              </a:lnSpc>
            </a:pPr>
            <a:endParaRPr lang="en-US" sz="2000" b="1" dirty="0" smtClean="0"/>
          </a:p>
          <a:p>
            <a:pPr algn="r">
              <a:lnSpc>
                <a:spcPts val="2200"/>
              </a:lnSpc>
            </a:pPr>
            <a:r>
              <a:rPr lang="en-US" sz="2000" b="1" dirty="0" smtClean="0"/>
              <a:t>S4</a:t>
            </a:r>
          </a:p>
          <a:p>
            <a:pPr algn="r">
              <a:lnSpc>
                <a:spcPts val="2200"/>
              </a:lnSpc>
            </a:pPr>
            <a:endParaRPr lang="en-US" sz="2000" b="1" dirty="0" smtClean="0"/>
          </a:p>
          <a:p>
            <a:pPr algn="r">
              <a:lnSpc>
                <a:spcPts val="2200"/>
              </a:lnSpc>
            </a:pPr>
            <a:endParaRPr lang="en-US" sz="2000" b="1" dirty="0" smtClean="0"/>
          </a:p>
          <a:p>
            <a:pPr algn="r">
              <a:lnSpc>
                <a:spcPts val="2200"/>
              </a:lnSpc>
            </a:pPr>
            <a:endParaRPr lang="en-US" sz="2000" b="1" dirty="0" smtClean="0"/>
          </a:p>
          <a:p>
            <a:pPr algn="r">
              <a:lnSpc>
                <a:spcPts val="2200"/>
              </a:lnSpc>
            </a:pPr>
            <a:r>
              <a:rPr lang="en-US" sz="2000" b="1" dirty="0" smtClean="0"/>
              <a:t>S5</a:t>
            </a:r>
          </a:p>
        </p:txBody>
      </p:sp>
      <p:sp>
        <p:nvSpPr>
          <p:cNvPr id="58" name="TextBox 57"/>
          <p:cNvSpPr txBox="1"/>
          <p:nvPr/>
        </p:nvSpPr>
        <p:spPr>
          <a:xfrm>
            <a:off x="-762000" y="4343400"/>
            <a:ext cx="1447800" cy="2349361"/>
          </a:xfrm>
          <a:prstGeom prst="rect">
            <a:avLst/>
          </a:prstGeom>
          <a:noFill/>
        </p:spPr>
        <p:txBody>
          <a:bodyPr wrap="square" rtlCol="0">
            <a:spAutoFit/>
          </a:bodyPr>
          <a:lstStyle/>
          <a:p>
            <a:pPr algn="r">
              <a:lnSpc>
                <a:spcPts val="2200"/>
              </a:lnSpc>
            </a:pPr>
            <a:r>
              <a:rPr lang="en-US" b="1" dirty="0" smtClean="0"/>
              <a:t/>
            </a:r>
            <a:br>
              <a:rPr lang="en-US" b="1" dirty="0" smtClean="0"/>
            </a:br>
            <a:r>
              <a:rPr lang="en-US" sz="2000" b="1" dirty="0" smtClean="0"/>
              <a:t>S6</a:t>
            </a:r>
          </a:p>
          <a:p>
            <a:pPr algn="r">
              <a:lnSpc>
                <a:spcPts val="2200"/>
              </a:lnSpc>
            </a:pPr>
            <a:r>
              <a:rPr lang="en-US" sz="2000" b="1" dirty="0" smtClean="0"/>
              <a:t>S7</a:t>
            </a:r>
          </a:p>
          <a:p>
            <a:pPr algn="r">
              <a:lnSpc>
                <a:spcPts val="2200"/>
              </a:lnSpc>
            </a:pPr>
            <a:r>
              <a:rPr lang="en-US" sz="2000" b="1" dirty="0" smtClean="0"/>
              <a:t>S8</a:t>
            </a:r>
          </a:p>
          <a:p>
            <a:pPr algn="r">
              <a:lnSpc>
                <a:spcPts val="2200"/>
              </a:lnSpc>
            </a:pPr>
            <a:endParaRPr lang="en-US" sz="2000" b="1" dirty="0" smtClean="0"/>
          </a:p>
          <a:p>
            <a:pPr algn="r">
              <a:lnSpc>
                <a:spcPts val="2200"/>
              </a:lnSpc>
            </a:pPr>
            <a:r>
              <a:rPr lang="en-US" sz="2000" b="1" dirty="0" smtClean="0"/>
              <a:t/>
            </a:r>
            <a:br>
              <a:rPr lang="en-US" sz="2000" b="1" dirty="0" smtClean="0"/>
            </a:br>
            <a:r>
              <a:rPr lang="en-US" sz="2000" b="1" dirty="0" smtClean="0"/>
              <a:t>S9</a:t>
            </a:r>
          </a:p>
          <a:p>
            <a:pPr algn="r">
              <a:lnSpc>
                <a:spcPts val="2200"/>
              </a:lnSpc>
            </a:pPr>
            <a:r>
              <a:rPr lang="en-US" sz="2000" b="1" dirty="0" smtClean="0"/>
              <a:t>S10</a:t>
            </a:r>
          </a:p>
        </p:txBody>
      </p:sp>
      <p:cxnSp>
        <p:nvCxnSpPr>
          <p:cNvPr id="60" name="Straight Connector 59"/>
          <p:cNvCxnSpPr/>
          <p:nvPr/>
        </p:nvCxnSpPr>
        <p:spPr>
          <a:xfrm flipV="1">
            <a:off x="6718736" y="5670332"/>
            <a:ext cx="1447800" cy="45720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Static Analysis for PDG Cuts (1)</a:t>
            </a:r>
            <a:endParaRPr lang="en-US" dirty="0"/>
          </a:p>
        </p:txBody>
      </p:sp>
      <p:sp>
        <p:nvSpPr>
          <p:cNvPr id="3" name="Content Placeholder 2"/>
          <p:cNvSpPr>
            <a:spLocks noGrp="1"/>
          </p:cNvSpPr>
          <p:nvPr>
            <p:ph idx="1"/>
          </p:nvPr>
        </p:nvSpPr>
        <p:spPr/>
        <p:txBody>
          <a:bodyPr/>
          <a:lstStyle/>
          <a:p>
            <a:r>
              <a:rPr lang="en-US" dirty="0" smtClean="0"/>
              <a:t>Graph decomposition problem: </a:t>
            </a:r>
          </a:p>
          <a:p>
            <a:pPr lvl="1"/>
            <a:r>
              <a:rPr lang="en-US" dirty="0" smtClean="0"/>
              <a:t>Set of sub-graphs, with a header node from which all nodes are reachable</a:t>
            </a:r>
          </a:p>
          <a:p>
            <a:pPr lvl="1"/>
            <a:r>
              <a:rPr lang="en-US" dirty="0" smtClean="0"/>
              <a:t>No anti-dependence edges in any sub-graph</a:t>
            </a:r>
          </a:p>
          <a:p>
            <a:pPr lvl="1"/>
            <a:r>
              <a:rPr lang="en-US" dirty="0" smtClean="0"/>
              <a:t>We need smallest set of </a:t>
            </a:r>
            <a:r>
              <a:rPr lang="en-US" dirty="0" err="1" smtClean="0"/>
              <a:t>subgraphs</a:t>
            </a:r>
            <a:endParaRPr lang="en-US" dirty="0"/>
          </a:p>
        </p:txBody>
      </p:sp>
      <p:grpSp>
        <p:nvGrpSpPr>
          <p:cNvPr id="23" name="Group 22"/>
          <p:cNvGrpSpPr/>
          <p:nvPr/>
        </p:nvGrpSpPr>
        <p:grpSpPr>
          <a:xfrm>
            <a:off x="609600" y="4191000"/>
            <a:ext cx="2209800" cy="2514600"/>
            <a:chOff x="609600" y="4038600"/>
            <a:chExt cx="2209800" cy="2514600"/>
          </a:xfrm>
        </p:grpSpPr>
        <p:sp>
          <p:nvSpPr>
            <p:cNvPr id="6" name="Rounded Rectangle 5"/>
            <p:cNvSpPr/>
            <p:nvPr/>
          </p:nvSpPr>
          <p:spPr>
            <a:xfrm>
              <a:off x="1371600" y="40386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7" name="Rounded Rectangle 6"/>
            <p:cNvSpPr/>
            <p:nvPr/>
          </p:nvSpPr>
          <p:spPr>
            <a:xfrm>
              <a:off x="609600" y="49911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B</a:t>
              </a:r>
              <a:endParaRPr lang="en-US" b="1" dirty="0">
                <a:solidFill>
                  <a:schemeClr val="bg1"/>
                </a:solidFill>
              </a:endParaRPr>
            </a:p>
          </p:txBody>
        </p:sp>
        <p:sp>
          <p:nvSpPr>
            <p:cNvPr id="8" name="Rounded Rectangle 7"/>
            <p:cNvSpPr/>
            <p:nvPr/>
          </p:nvSpPr>
          <p:spPr>
            <a:xfrm>
              <a:off x="2133600" y="49911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t>
              </a:r>
              <a:endParaRPr lang="en-US" b="1" dirty="0">
                <a:solidFill>
                  <a:schemeClr val="bg1"/>
                </a:solidFill>
              </a:endParaRPr>
            </a:p>
          </p:txBody>
        </p:sp>
        <p:sp>
          <p:nvSpPr>
            <p:cNvPr id="9" name="Rounded Rectangle 8"/>
            <p:cNvSpPr/>
            <p:nvPr/>
          </p:nvSpPr>
          <p:spPr>
            <a:xfrm>
              <a:off x="1371600" y="59436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a:t>
              </a:r>
              <a:endParaRPr lang="en-US" b="1" dirty="0">
                <a:solidFill>
                  <a:schemeClr val="bg1"/>
                </a:solidFill>
              </a:endParaRPr>
            </a:p>
          </p:txBody>
        </p:sp>
        <p:cxnSp>
          <p:nvCxnSpPr>
            <p:cNvPr id="11" name="Straight Arrow Connector 10"/>
            <p:cNvCxnSpPr>
              <a:stCxn id="6" idx="1"/>
              <a:endCxn id="7" idx="0"/>
            </p:cNvCxnSpPr>
            <p:nvPr/>
          </p:nvCxnSpPr>
          <p:spPr>
            <a:xfrm rot="10800000" flipV="1">
              <a:off x="952500" y="4343400"/>
              <a:ext cx="419100" cy="6477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8" idx="0"/>
            </p:cNvCxnSpPr>
            <p:nvPr/>
          </p:nvCxnSpPr>
          <p:spPr>
            <a:xfrm>
              <a:off x="2057400" y="4343400"/>
              <a:ext cx="419100" cy="6477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2"/>
              <a:endCxn id="9" idx="1"/>
            </p:cNvCxnSpPr>
            <p:nvPr/>
          </p:nvCxnSpPr>
          <p:spPr>
            <a:xfrm rot="16200000" flipH="1">
              <a:off x="838200" y="5715000"/>
              <a:ext cx="647700" cy="4191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2"/>
              <a:endCxn id="9" idx="3"/>
            </p:cNvCxnSpPr>
            <p:nvPr/>
          </p:nvCxnSpPr>
          <p:spPr>
            <a:xfrm rot="5400000">
              <a:off x="1943100" y="5715000"/>
              <a:ext cx="647700" cy="4191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276600" y="4222532"/>
            <a:ext cx="2209800" cy="2514600"/>
            <a:chOff x="3276600" y="4070132"/>
            <a:chExt cx="2209800" cy="2514600"/>
          </a:xfrm>
        </p:grpSpPr>
        <p:sp>
          <p:nvSpPr>
            <p:cNvPr id="25" name="Rounded Rectangle 24"/>
            <p:cNvSpPr/>
            <p:nvPr/>
          </p:nvSpPr>
          <p:spPr>
            <a:xfrm>
              <a:off x="4038600" y="4070132"/>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26" name="Rounded Rectangle 25"/>
            <p:cNvSpPr/>
            <p:nvPr/>
          </p:nvSpPr>
          <p:spPr>
            <a:xfrm>
              <a:off x="3276600" y="5022632"/>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B</a:t>
              </a:r>
              <a:endParaRPr lang="en-US" b="1" dirty="0">
                <a:solidFill>
                  <a:schemeClr val="bg1"/>
                </a:solidFill>
              </a:endParaRPr>
            </a:p>
          </p:txBody>
        </p:sp>
        <p:sp>
          <p:nvSpPr>
            <p:cNvPr id="27" name="Rounded Rectangle 26"/>
            <p:cNvSpPr/>
            <p:nvPr/>
          </p:nvSpPr>
          <p:spPr>
            <a:xfrm>
              <a:off x="4800600" y="5022632"/>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t>
              </a:r>
              <a:endParaRPr lang="en-US" b="1" dirty="0">
                <a:solidFill>
                  <a:schemeClr val="bg1"/>
                </a:solidFill>
              </a:endParaRPr>
            </a:p>
          </p:txBody>
        </p:sp>
        <p:sp>
          <p:nvSpPr>
            <p:cNvPr id="28" name="Rounded Rectangle 27"/>
            <p:cNvSpPr/>
            <p:nvPr/>
          </p:nvSpPr>
          <p:spPr>
            <a:xfrm>
              <a:off x="4038600" y="5975132"/>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a:t>
              </a:r>
              <a:endParaRPr lang="en-US" b="1" dirty="0">
                <a:solidFill>
                  <a:schemeClr val="bg1"/>
                </a:solidFill>
              </a:endParaRPr>
            </a:p>
          </p:txBody>
        </p:sp>
        <p:cxnSp>
          <p:nvCxnSpPr>
            <p:cNvPr id="43" name="Shape 42"/>
            <p:cNvCxnSpPr>
              <a:stCxn id="25" idx="3"/>
              <a:endCxn id="27" idx="0"/>
            </p:cNvCxnSpPr>
            <p:nvPr/>
          </p:nvCxnSpPr>
          <p:spPr>
            <a:xfrm>
              <a:off x="4724400" y="4374932"/>
              <a:ext cx="419100" cy="647700"/>
            </a:xfrm>
            <a:prstGeom prst="curvedConnector2">
              <a:avLst/>
            </a:prstGeom>
            <a:ln w="38100">
              <a:solidFill>
                <a:srgbClr val="92D05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6096000" y="4267200"/>
            <a:ext cx="2209800" cy="2514600"/>
            <a:chOff x="6096000" y="4114800"/>
            <a:chExt cx="2209800" cy="2514600"/>
          </a:xfrm>
        </p:grpSpPr>
        <p:grpSp>
          <p:nvGrpSpPr>
            <p:cNvPr id="33" name="Group 32"/>
            <p:cNvGrpSpPr/>
            <p:nvPr/>
          </p:nvGrpSpPr>
          <p:grpSpPr>
            <a:xfrm>
              <a:off x="6096000" y="4114800"/>
              <a:ext cx="2209800" cy="2514600"/>
              <a:chOff x="609600" y="4038600"/>
              <a:chExt cx="2209800" cy="2514600"/>
            </a:xfrm>
          </p:grpSpPr>
          <p:sp>
            <p:nvSpPr>
              <p:cNvPr id="34" name="Rounded Rectangle 33"/>
              <p:cNvSpPr/>
              <p:nvPr/>
            </p:nvSpPr>
            <p:spPr>
              <a:xfrm>
                <a:off x="1371600" y="40386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a:t>
                </a:r>
                <a:endParaRPr lang="en-US" dirty="0">
                  <a:solidFill>
                    <a:schemeClr val="bg1"/>
                  </a:solidFill>
                </a:endParaRPr>
              </a:p>
            </p:txBody>
          </p:sp>
          <p:sp>
            <p:nvSpPr>
              <p:cNvPr id="35" name="Rounded Rectangle 34"/>
              <p:cNvSpPr/>
              <p:nvPr/>
            </p:nvSpPr>
            <p:spPr>
              <a:xfrm>
                <a:off x="609600" y="49911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B</a:t>
                </a:r>
                <a:endParaRPr lang="en-US" b="1" dirty="0">
                  <a:solidFill>
                    <a:schemeClr val="bg1"/>
                  </a:solidFill>
                </a:endParaRPr>
              </a:p>
            </p:txBody>
          </p:sp>
          <p:sp>
            <p:nvSpPr>
              <p:cNvPr id="36" name="Rounded Rectangle 35"/>
              <p:cNvSpPr/>
              <p:nvPr/>
            </p:nvSpPr>
            <p:spPr>
              <a:xfrm>
                <a:off x="2133600" y="49911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t>
                </a:r>
                <a:endParaRPr lang="en-US" b="1" dirty="0">
                  <a:solidFill>
                    <a:schemeClr val="bg1"/>
                  </a:solidFill>
                </a:endParaRPr>
              </a:p>
            </p:txBody>
          </p:sp>
          <p:sp>
            <p:nvSpPr>
              <p:cNvPr id="37" name="Rounded Rectangle 36"/>
              <p:cNvSpPr/>
              <p:nvPr/>
            </p:nvSpPr>
            <p:spPr>
              <a:xfrm>
                <a:off x="1371600" y="5943600"/>
                <a:ext cx="6858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a:t>
                </a:r>
                <a:endParaRPr lang="en-US" b="1" dirty="0">
                  <a:solidFill>
                    <a:schemeClr val="bg1"/>
                  </a:solidFill>
                </a:endParaRPr>
              </a:p>
            </p:txBody>
          </p:sp>
          <p:cxnSp>
            <p:nvCxnSpPr>
              <p:cNvPr id="38" name="Straight Arrow Connector 37"/>
              <p:cNvCxnSpPr>
                <a:stCxn id="34" idx="1"/>
                <a:endCxn id="35" idx="0"/>
              </p:cNvCxnSpPr>
              <p:nvPr/>
            </p:nvCxnSpPr>
            <p:spPr>
              <a:xfrm rot="10800000" flipV="1">
                <a:off x="952500" y="4343400"/>
                <a:ext cx="419100" cy="6477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3"/>
                <a:endCxn id="36" idx="0"/>
              </p:cNvCxnSpPr>
              <p:nvPr/>
            </p:nvCxnSpPr>
            <p:spPr>
              <a:xfrm>
                <a:off x="2057400" y="4343400"/>
                <a:ext cx="419100" cy="6477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2"/>
                <a:endCxn id="37" idx="1"/>
              </p:cNvCxnSpPr>
              <p:nvPr/>
            </p:nvCxnSpPr>
            <p:spPr>
              <a:xfrm rot="16200000" flipH="1">
                <a:off x="838200" y="5715000"/>
                <a:ext cx="647700" cy="4191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2"/>
                <a:endCxn id="37" idx="3"/>
              </p:cNvCxnSpPr>
              <p:nvPr/>
            </p:nvCxnSpPr>
            <p:spPr>
              <a:xfrm rot="5400000">
                <a:off x="1943100" y="5715000"/>
                <a:ext cx="647700" cy="4191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44" name="Shape 43"/>
            <p:cNvCxnSpPr/>
            <p:nvPr/>
          </p:nvCxnSpPr>
          <p:spPr>
            <a:xfrm>
              <a:off x="7543800" y="4419600"/>
              <a:ext cx="419100" cy="647700"/>
            </a:xfrm>
            <a:prstGeom prst="curvedConnector2">
              <a:avLst/>
            </a:prstGeom>
            <a:ln w="38100">
              <a:solidFill>
                <a:srgbClr val="92D05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45" name="Freeform 44"/>
          <p:cNvSpPr/>
          <p:nvPr/>
        </p:nvSpPr>
        <p:spPr>
          <a:xfrm>
            <a:off x="5722882" y="3670738"/>
            <a:ext cx="2480442" cy="3224048"/>
          </a:xfrm>
          <a:custGeom>
            <a:avLst/>
            <a:gdLst>
              <a:gd name="connsiteX0" fmla="*/ 1150884 w 2480442"/>
              <a:gd name="connsiteY0" fmla="*/ 191814 h 3224048"/>
              <a:gd name="connsiteX1" fmla="*/ 2017987 w 2480442"/>
              <a:gd name="connsiteY1" fmla="*/ 239110 h 3224048"/>
              <a:gd name="connsiteX2" fmla="*/ 2175642 w 2480442"/>
              <a:gd name="connsiteY2" fmla="*/ 790903 h 3224048"/>
              <a:gd name="connsiteX3" fmla="*/ 1434663 w 2480442"/>
              <a:gd name="connsiteY3" fmla="*/ 1563414 h 3224048"/>
              <a:gd name="connsiteX4" fmla="*/ 1403132 w 2480442"/>
              <a:gd name="connsiteY4" fmla="*/ 2052145 h 3224048"/>
              <a:gd name="connsiteX5" fmla="*/ 2364828 w 2480442"/>
              <a:gd name="connsiteY5" fmla="*/ 2493579 h 3224048"/>
              <a:gd name="connsiteX6" fmla="*/ 2096815 w 2480442"/>
              <a:gd name="connsiteY6" fmla="*/ 3155731 h 3224048"/>
              <a:gd name="connsiteX7" fmla="*/ 472966 w 2480442"/>
              <a:gd name="connsiteY7" fmla="*/ 2903483 h 3224048"/>
              <a:gd name="connsiteX8" fmla="*/ 110359 w 2480442"/>
              <a:gd name="connsiteY8" fmla="*/ 1389993 h 3224048"/>
              <a:gd name="connsiteX9" fmla="*/ 1150884 w 2480442"/>
              <a:gd name="connsiteY9" fmla="*/ 191814 h 322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0442" h="3224048">
                <a:moveTo>
                  <a:pt x="1150884" y="191814"/>
                </a:moveTo>
                <a:cubicBezTo>
                  <a:pt x="1468822" y="0"/>
                  <a:pt x="1847194" y="139262"/>
                  <a:pt x="2017987" y="239110"/>
                </a:cubicBezTo>
                <a:cubicBezTo>
                  <a:pt x="2188780" y="338958"/>
                  <a:pt x="2272863" y="570186"/>
                  <a:pt x="2175642" y="790903"/>
                </a:cubicBezTo>
                <a:cubicBezTo>
                  <a:pt x="2078421" y="1011620"/>
                  <a:pt x="1563415" y="1353207"/>
                  <a:pt x="1434663" y="1563414"/>
                </a:cubicBezTo>
                <a:cubicBezTo>
                  <a:pt x="1305911" y="1773621"/>
                  <a:pt x="1248105" y="1897118"/>
                  <a:pt x="1403132" y="2052145"/>
                </a:cubicBezTo>
                <a:cubicBezTo>
                  <a:pt x="1558159" y="2207172"/>
                  <a:pt x="2249214" y="2309648"/>
                  <a:pt x="2364828" y="2493579"/>
                </a:cubicBezTo>
                <a:cubicBezTo>
                  <a:pt x="2480442" y="2677510"/>
                  <a:pt x="2412125" y="3087414"/>
                  <a:pt x="2096815" y="3155731"/>
                </a:cubicBezTo>
                <a:cubicBezTo>
                  <a:pt x="1781505" y="3224048"/>
                  <a:pt x="804042" y="3197773"/>
                  <a:pt x="472966" y="2903483"/>
                </a:cubicBezTo>
                <a:cubicBezTo>
                  <a:pt x="141890" y="2609193"/>
                  <a:pt x="0" y="1844566"/>
                  <a:pt x="110359" y="1389993"/>
                </a:cubicBezTo>
                <a:cubicBezTo>
                  <a:pt x="220718" y="935421"/>
                  <a:pt x="832946" y="383628"/>
                  <a:pt x="1150884" y="191814"/>
                </a:cubicBez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eeform 45"/>
          <p:cNvSpPr/>
          <p:nvPr/>
        </p:nvSpPr>
        <p:spPr>
          <a:xfrm>
            <a:off x="6406056" y="4572000"/>
            <a:ext cx="2385848" cy="2388476"/>
          </a:xfrm>
          <a:custGeom>
            <a:avLst/>
            <a:gdLst>
              <a:gd name="connsiteX0" fmla="*/ 1728951 w 2385848"/>
              <a:gd name="connsiteY0" fmla="*/ 0 h 2388476"/>
              <a:gd name="connsiteX1" fmla="*/ 2328041 w 2385848"/>
              <a:gd name="connsiteY1" fmla="*/ 283779 h 2388476"/>
              <a:gd name="connsiteX2" fmla="*/ 2075792 w 2385848"/>
              <a:gd name="connsiteY2" fmla="*/ 1229711 h 2388476"/>
              <a:gd name="connsiteX3" fmla="*/ 767254 w 2385848"/>
              <a:gd name="connsiteY3" fmla="*/ 2286000 h 2388476"/>
              <a:gd name="connsiteX4" fmla="*/ 10510 w 2385848"/>
              <a:gd name="connsiteY4" fmla="*/ 1844566 h 2388476"/>
              <a:gd name="connsiteX5" fmla="*/ 704192 w 2385848"/>
              <a:gd name="connsiteY5" fmla="*/ 851338 h 2388476"/>
              <a:gd name="connsiteX6" fmla="*/ 1823544 w 2385848"/>
              <a:gd name="connsiteY6" fmla="*/ 0 h 238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5848" h="2388476">
                <a:moveTo>
                  <a:pt x="1728951" y="0"/>
                </a:moveTo>
                <a:cubicBezTo>
                  <a:pt x="1999592" y="39413"/>
                  <a:pt x="2270234" y="78827"/>
                  <a:pt x="2328041" y="283779"/>
                </a:cubicBezTo>
                <a:cubicBezTo>
                  <a:pt x="2385848" y="488731"/>
                  <a:pt x="2335923" y="896008"/>
                  <a:pt x="2075792" y="1229711"/>
                </a:cubicBezTo>
                <a:cubicBezTo>
                  <a:pt x="1815661" y="1563414"/>
                  <a:pt x="1111468" y="2183524"/>
                  <a:pt x="767254" y="2286000"/>
                </a:cubicBezTo>
                <a:cubicBezTo>
                  <a:pt x="423040" y="2388476"/>
                  <a:pt x="21020" y="2083676"/>
                  <a:pt x="10510" y="1844566"/>
                </a:cubicBezTo>
                <a:cubicBezTo>
                  <a:pt x="0" y="1605456"/>
                  <a:pt x="402020" y="1158766"/>
                  <a:pt x="704192" y="851338"/>
                </a:cubicBezTo>
                <a:cubicBezTo>
                  <a:pt x="1006364" y="543910"/>
                  <a:pt x="1414954" y="271955"/>
                  <a:pt x="1823544" y="0"/>
                </a:cubicBezTo>
              </a:path>
            </a:pathLst>
          </a:cu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a:off x="7467600" y="3429000"/>
            <a:ext cx="1676400" cy="1600201"/>
            <a:chOff x="7467600" y="3429000"/>
            <a:chExt cx="1676400" cy="1600201"/>
          </a:xfrm>
        </p:grpSpPr>
        <p:sp>
          <p:nvSpPr>
            <p:cNvPr id="47" name="TextBox 46"/>
            <p:cNvSpPr txBox="1"/>
            <p:nvPr/>
          </p:nvSpPr>
          <p:spPr>
            <a:xfrm>
              <a:off x="7772400" y="3429000"/>
              <a:ext cx="556563" cy="523220"/>
            </a:xfrm>
            <a:prstGeom prst="rect">
              <a:avLst/>
            </a:prstGeom>
            <a:noFill/>
          </p:spPr>
          <p:txBody>
            <a:bodyPr wrap="none" rtlCol="0">
              <a:spAutoFit/>
            </a:bodyPr>
            <a:lstStyle/>
            <a:p>
              <a:r>
                <a:rPr lang="en-US" sz="2800" dirty="0" smtClean="0"/>
                <a:t>h1</a:t>
              </a:r>
              <a:endParaRPr lang="en-US" dirty="0"/>
            </a:p>
          </p:txBody>
        </p:sp>
        <p:sp>
          <p:nvSpPr>
            <p:cNvPr id="48" name="TextBox 47"/>
            <p:cNvSpPr txBox="1"/>
            <p:nvPr/>
          </p:nvSpPr>
          <p:spPr>
            <a:xfrm>
              <a:off x="8587437" y="4114800"/>
              <a:ext cx="556563" cy="523220"/>
            </a:xfrm>
            <a:prstGeom prst="rect">
              <a:avLst/>
            </a:prstGeom>
            <a:noFill/>
          </p:spPr>
          <p:txBody>
            <a:bodyPr wrap="none" rtlCol="0">
              <a:spAutoFit/>
            </a:bodyPr>
            <a:lstStyle/>
            <a:p>
              <a:r>
                <a:rPr lang="en-US" sz="2800" dirty="0" smtClean="0"/>
                <a:t>h2</a:t>
              </a:r>
              <a:endParaRPr lang="en-US" dirty="0"/>
            </a:p>
          </p:txBody>
        </p:sp>
        <p:cxnSp>
          <p:nvCxnSpPr>
            <p:cNvPr id="50" name="Straight Arrow Connector 49"/>
            <p:cNvCxnSpPr>
              <a:stCxn id="47" idx="1"/>
            </p:cNvCxnSpPr>
            <p:nvPr/>
          </p:nvCxnSpPr>
          <p:spPr>
            <a:xfrm rot="10800000" flipV="1">
              <a:off x="7467600" y="3690610"/>
              <a:ext cx="304800" cy="4241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2"/>
            </p:cNvCxnSpPr>
            <p:nvPr/>
          </p:nvCxnSpPr>
          <p:spPr>
            <a:xfrm rot="5400000">
              <a:off x="8352070" y="4515551"/>
              <a:ext cx="391180" cy="6361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7" name="Rounded Rectangle 56"/>
          <p:cNvSpPr/>
          <p:nvPr/>
        </p:nvSpPr>
        <p:spPr>
          <a:xfrm>
            <a:off x="457200" y="3657600"/>
            <a:ext cx="2743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Control-Flow graph</a:t>
            </a:r>
            <a:endParaRPr lang="en-US" sz="2000" dirty="0">
              <a:solidFill>
                <a:schemeClr val="tx1"/>
              </a:solidFill>
            </a:endParaRPr>
          </a:p>
        </p:txBody>
      </p:sp>
      <p:sp>
        <p:nvSpPr>
          <p:cNvPr id="58" name="Rounded Rectangle 57"/>
          <p:cNvSpPr/>
          <p:nvPr/>
        </p:nvSpPr>
        <p:spPr>
          <a:xfrm>
            <a:off x="2971800" y="3657600"/>
            <a:ext cx="2743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Anti-dependences</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7" grpId="0"/>
      <p:bldP spid="5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Analysis for PDG Cuts (2)</a:t>
            </a:r>
            <a:endParaRPr lang="en-US" dirty="0"/>
          </a:p>
        </p:txBody>
      </p:sp>
      <p:sp>
        <p:nvSpPr>
          <p:cNvPr id="3" name="Content Placeholder 2"/>
          <p:cNvSpPr>
            <a:spLocks noGrp="1"/>
          </p:cNvSpPr>
          <p:nvPr>
            <p:ph idx="1"/>
          </p:nvPr>
        </p:nvSpPr>
        <p:spPr/>
        <p:txBody>
          <a:bodyPr/>
          <a:lstStyle/>
          <a:p>
            <a:r>
              <a:rPr lang="en-US" dirty="0" smtClean="0"/>
              <a:t>Optimal decomposition</a:t>
            </a:r>
            <a:br>
              <a:rPr lang="en-US" dirty="0" smtClean="0"/>
            </a:br>
            <a:r>
              <a:rPr lang="en-US" dirty="0" smtClean="0"/>
              <a:t>Equivalent to </a:t>
            </a:r>
            <a:r>
              <a:rPr lang="en-US" i="1" dirty="0" smtClean="0"/>
              <a:t>v</a:t>
            </a:r>
            <a:r>
              <a:rPr lang="en-US" i="1" dirty="0" smtClean="0">
                <a:sym typeface="Symbol"/>
              </a:rPr>
              <a:t>ertex </a:t>
            </a:r>
            <a:r>
              <a:rPr lang="en-US" i="1" dirty="0" err="1" smtClean="0">
                <a:sym typeface="Symbol"/>
              </a:rPr>
              <a:t>multicut</a:t>
            </a:r>
            <a:r>
              <a:rPr lang="en-US" dirty="0" smtClean="0">
                <a:sym typeface="Symbol"/>
              </a:rPr>
              <a:t/>
            </a:r>
            <a:br>
              <a:rPr lang="en-US" dirty="0" smtClean="0">
                <a:sym typeface="Symbol"/>
              </a:rPr>
            </a:br>
            <a:r>
              <a:rPr lang="en-US" dirty="0" smtClean="0">
                <a:sym typeface="Symbol"/>
              </a:rPr>
              <a:t>which is e</a:t>
            </a:r>
            <a:r>
              <a:rPr lang="en-US" dirty="0" smtClean="0"/>
              <a:t>quivalent to </a:t>
            </a:r>
            <a:r>
              <a:rPr lang="en-US" i="1" dirty="0" smtClean="0"/>
              <a:t>hitting-sets</a:t>
            </a:r>
            <a:r>
              <a:rPr lang="en-US" dirty="0" smtClean="0"/>
              <a:t> problem</a:t>
            </a:r>
          </a:p>
          <a:p>
            <a:r>
              <a:rPr lang="en-US" dirty="0" smtClean="0"/>
              <a:t>Has well known approximation heuristics</a:t>
            </a:r>
          </a:p>
          <a:p>
            <a:pPr lvl="1"/>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 Implementation</a:t>
            </a:r>
            <a:endParaRPr lang="en-US" dirty="0"/>
          </a:p>
        </p:txBody>
      </p:sp>
      <p:sp>
        <p:nvSpPr>
          <p:cNvPr id="3" name="Content Placeholder 2"/>
          <p:cNvSpPr>
            <a:spLocks noGrp="1"/>
          </p:cNvSpPr>
          <p:nvPr>
            <p:ph idx="1"/>
          </p:nvPr>
        </p:nvSpPr>
        <p:spPr/>
        <p:txBody>
          <a:bodyPr/>
          <a:lstStyle/>
          <a:p>
            <a:r>
              <a:rPr lang="en-US" dirty="0" smtClean="0"/>
              <a:t>Implemented as a pass in LLVM</a:t>
            </a:r>
          </a:p>
          <a:p>
            <a:r>
              <a:rPr lang="en-US" dirty="0" smtClean="0"/>
              <a:t>Some backend-specific tuning</a:t>
            </a:r>
          </a:p>
          <a:p>
            <a:pPr lvl="1"/>
            <a:r>
              <a:rPr lang="en-US" dirty="0" smtClean="0"/>
              <a:t>x86, x86-64, ARM</a:t>
            </a:r>
          </a:p>
          <a:p>
            <a:r>
              <a:rPr lang="en-US" dirty="0" smtClean="0"/>
              <a:t>Working compiler for SPEC, Parsec, Parboil</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758926" y="758925"/>
            <a:ext cx="7004252" cy="5486399"/>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t="2975" r="81747" b="61111"/>
          <a:stretch>
            <a:fillRect/>
          </a:stretch>
        </p:blipFill>
        <p:spPr bwMode="auto">
          <a:xfrm rot="16200000">
            <a:off x="4593402" y="935801"/>
            <a:ext cx="3581399" cy="5519797"/>
          </a:xfrm>
          <a:prstGeom prst="rect">
            <a:avLst/>
          </a:prstGeom>
          <a:noFill/>
          <a:ln w="9525">
            <a:noFill/>
            <a:miter lim="800000"/>
            <a:headEnd/>
            <a:tailEnd/>
          </a:ln>
          <a:effectLst/>
        </p:spPr>
      </p:pic>
      <p:sp>
        <p:nvSpPr>
          <p:cNvPr id="13" name="Freeform 12"/>
          <p:cNvSpPr/>
          <p:nvPr/>
        </p:nvSpPr>
        <p:spPr>
          <a:xfrm>
            <a:off x="240631" y="1905000"/>
            <a:ext cx="8903369" cy="5053263"/>
          </a:xfrm>
          <a:custGeom>
            <a:avLst/>
            <a:gdLst>
              <a:gd name="connsiteX0" fmla="*/ 0 w 8903369"/>
              <a:gd name="connsiteY0" fmla="*/ 3753852 h 5053263"/>
              <a:gd name="connsiteX1" fmla="*/ 3416969 w 8903369"/>
              <a:gd name="connsiteY1" fmla="*/ 0 h 5053263"/>
              <a:gd name="connsiteX2" fmla="*/ 3416969 w 8903369"/>
              <a:gd name="connsiteY2" fmla="*/ 3537284 h 5053263"/>
              <a:gd name="connsiteX3" fmla="*/ 8903369 w 8903369"/>
              <a:gd name="connsiteY3" fmla="*/ 3561347 h 5053263"/>
              <a:gd name="connsiteX4" fmla="*/ 1900990 w 8903369"/>
              <a:gd name="connsiteY4" fmla="*/ 5053263 h 5053263"/>
              <a:gd name="connsiteX5" fmla="*/ 1900990 w 8903369"/>
              <a:gd name="connsiteY5" fmla="*/ 3753852 h 5053263"/>
              <a:gd name="connsiteX6" fmla="*/ 0 w 8903369"/>
              <a:gd name="connsiteY6" fmla="*/ 3753852 h 50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3369" h="5053263">
                <a:moveTo>
                  <a:pt x="0" y="3753852"/>
                </a:moveTo>
                <a:lnTo>
                  <a:pt x="3416969" y="0"/>
                </a:lnTo>
                <a:lnTo>
                  <a:pt x="3416969" y="3537284"/>
                </a:lnTo>
                <a:lnTo>
                  <a:pt x="8903369" y="3561347"/>
                </a:lnTo>
                <a:lnTo>
                  <a:pt x="1900990" y="5053263"/>
                </a:lnTo>
                <a:lnTo>
                  <a:pt x="1900990" y="3753852"/>
                </a:lnTo>
                <a:lnTo>
                  <a:pt x="0" y="3753852"/>
                </a:lnTo>
                <a:close/>
              </a:path>
            </a:pathLst>
          </a:cu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 Constructed Regions</a:t>
            </a:r>
            <a:endParaRPr lang="en-US" dirty="0"/>
          </a:p>
        </p:txBody>
      </p:sp>
      <p:sp>
        <p:nvSpPr>
          <p:cNvPr id="55" name="Rectangle 17"/>
          <p:cNvSpPr>
            <a:spLocks noChangeArrowheads="1"/>
          </p:cNvSpPr>
          <p:nvPr/>
        </p:nvSpPr>
        <p:spPr bwMode="auto">
          <a:xfrm rot="16200000">
            <a:off x="-1372493" y="3399116"/>
            <a:ext cx="335756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rPr>
              <a:t>Avg.</a:t>
            </a:r>
            <a:r>
              <a:rPr kumimoji="0" lang="en-US" sz="2400" b="1" i="0" u="none" strike="noStrike" cap="none" normalizeH="0" dirty="0" smtClean="0">
                <a:ln>
                  <a:noFill/>
                </a:ln>
                <a:solidFill>
                  <a:srgbClr val="000000"/>
                </a:solidFill>
                <a:effectLst/>
                <a:latin typeface="Calibri" pitchFamily="34" charset="0"/>
              </a:rPr>
              <a:t> # of </a:t>
            </a:r>
            <a:r>
              <a:rPr kumimoji="0" lang="en-US" sz="2400" b="1" i="0" u="none" strike="noStrike" cap="none" normalizeH="0" dirty="0" err="1" smtClean="0">
                <a:ln>
                  <a:noFill/>
                </a:ln>
                <a:solidFill>
                  <a:srgbClr val="000000"/>
                </a:solidFill>
                <a:effectLst/>
                <a:latin typeface="Calibri" pitchFamily="34" charset="0"/>
              </a:rPr>
              <a:t>insts</a:t>
            </a:r>
            <a:endParaRPr kumimoji="0" lang="en-US" sz="2000" b="1" i="0" u="none" strike="noStrike" cap="none" normalizeH="0" baseline="0" dirty="0" smtClean="0">
              <a:ln>
                <a:noFill/>
              </a:ln>
              <a:solidFill>
                <a:schemeClr val="tx1"/>
              </a:solidFill>
              <a:effectLst/>
              <a:latin typeface="Arial" pitchFamily="34" charset="0"/>
            </a:endParaRPr>
          </a:p>
        </p:txBody>
      </p:sp>
      <p:sp>
        <p:nvSpPr>
          <p:cNvPr id="2052" name="AutoShape 4"/>
          <p:cNvSpPr>
            <a:spLocks noChangeAspect="1" noChangeArrowheads="1" noTextEdit="1"/>
          </p:cNvSpPr>
          <p:nvPr/>
        </p:nvSpPr>
        <p:spPr bwMode="auto">
          <a:xfrm>
            <a:off x="395288" y="1352550"/>
            <a:ext cx="8748712" cy="527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Rectangle 6"/>
          <p:cNvSpPr>
            <a:spLocks noChangeArrowheads="1"/>
          </p:cNvSpPr>
          <p:nvPr/>
        </p:nvSpPr>
        <p:spPr bwMode="auto">
          <a:xfrm>
            <a:off x="401638" y="1358900"/>
            <a:ext cx="8724900" cy="52530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5" name="Rectangle 7"/>
          <p:cNvSpPr>
            <a:spLocks noChangeArrowheads="1"/>
          </p:cNvSpPr>
          <p:nvPr/>
        </p:nvSpPr>
        <p:spPr bwMode="auto">
          <a:xfrm>
            <a:off x="1066800" y="1625600"/>
            <a:ext cx="7720012" cy="31210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6" name="Freeform 8"/>
          <p:cNvSpPr>
            <a:spLocks noEditPoints="1"/>
          </p:cNvSpPr>
          <p:nvPr/>
        </p:nvSpPr>
        <p:spPr bwMode="auto">
          <a:xfrm>
            <a:off x="1060450" y="1625600"/>
            <a:ext cx="7720012" cy="2746375"/>
          </a:xfrm>
          <a:custGeom>
            <a:avLst/>
            <a:gdLst/>
            <a:ahLst/>
            <a:cxnLst>
              <a:cxn ang="0">
                <a:pos x="0" y="1723"/>
              </a:cxn>
              <a:cxn ang="0">
                <a:pos x="4863" y="1723"/>
              </a:cxn>
              <a:cxn ang="0">
                <a:pos x="4863" y="1730"/>
              </a:cxn>
              <a:cxn ang="0">
                <a:pos x="0" y="1730"/>
              </a:cxn>
              <a:cxn ang="0">
                <a:pos x="0" y="1723"/>
              </a:cxn>
              <a:cxn ang="0">
                <a:pos x="0" y="1471"/>
              </a:cxn>
              <a:cxn ang="0">
                <a:pos x="4863" y="1471"/>
              </a:cxn>
              <a:cxn ang="0">
                <a:pos x="4863" y="1479"/>
              </a:cxn>
              <a:cxn ang="0">
                <a:pos x="0" y="1479"/>
              </a:cxn>
              <a:cxn ang="0">
                <a:pos x="0" y="1471"/>
              </a:cxn>
              <a:cxn ang="0">
                <a:pos x="0" y="1227"/>
              </a:cxn>
              <a:cxn ang="0">
                <a:pos x="4863" y="1227"/>
              </a:cxn>
              <a:cxn ang="0">
                <a:pos x="4863" y="1235"/>
              </a:cxn>
              <a:cxn ang="0">
                <a:pos x="0" y="1235"/>
              </a:cxn>
              <a:cxn ang="0">
                <a:pos x="0" y="1227"/>
              </a:cxn>
              <a:cxn ang="0">
                <a:pos x="0" y="983"/>
              </a:cxn>
              <a:cxn ang="0">
                <a:pos x="4863" y="983"/>
              </a:cxn>
              <a:cxn ang="0">
                <a:pos x="4863" y="991"/>
              </a:cxn>
              <a:cxn ang="0">
                <a:pos x="0" y="991"/>
              </a:cxn>
              <a:cxn ang="0">
                <a:pos x="0" y="983"/>
              </a:cxn>
              <a:cxn ang="0">
                <a:pos x="0" y="739"/>
              </a:cxn>
              <a:cxn ang="0">
                <a:pos x="4863" y="739"/>
              </a:cxn>
              <a:cxn ang="0">
                <a:pos x="4863" y="747"/>
              </a:cxn>
              <a:cxn ang="0">
                <a:pos x="0" y="747"/>
              </a:cxn>
              <a:cxn ang="0">
                <a:pos x="0" y="739"/>
              </a:cxn>
              <a:cxn ang="0">
                <a:pos x="0" y="495"/>
              </a:cxn>
              <a:cxn ang="0">
                <a:pos x="4863" y="495"/>
              </a:cxn>
              <a:cxn ang="0">
                <a:pos x="4863" y="503"/>
              </a:cxn>
              <a:cxn ang="0">
                <a:pos x="0" y="503"/>
              </a:cxn>
              <a:cxn ang="0">
                <a:pos x="0" y="495"/>
              </a:cxn>
              <a:cxn ang="0">
                <a:pos x="0" y="243"/>
              </a:cxn>
              <a:cxn ang="0">
                <a:pos x="4863" y="243"/>
              </a:cxn>
              <a:cxn ang="0">
                <a:pos x="4863" y="251"/>
              </a:cxn>
              <a:cxn ang="0">
                <a:pos x="0" y="251"/>
              </a:cxn>
              <a:cxn ang="0">
                <a:pos x="0" y="243"/>
              </a:cxn>
              <a:cxn ang="0">
                <a:pos x="0" y="0"/>
              </a:cxn>
              <a:cxn ang="0">
                <a:pos x="4863" y="0"/>
              </a:cxn>
              <a:cxn ang="0">
                <a:pos x="4863" y="7"/>
              </a:cxn>
              <a:cxn ang="0">
                <a:pos x="0" y="7"/>
              </a:cxn>
              <a:cxn ang="0">
                <a:pos x="0" y="0"/>
              </a:cxn>
            </a:cxnLst>
            <a:rect l="0" t="0" r="r" b="b"/>
            <a:pathLst>
              <a:path w="4863" h="1730">
                <a:moveTo>
                  <a:pt x="0" y="1723"/>
                </a:moveTo>
                <a:lnTo>
                  <a:pt x="4863" y="1723"/>
                </a:lnTo>
                <a:lnTo>
                  <a:pt x="4863" y="1730"/>
                </a:lnTo>
                <a:lnTo>
                  <a:pt x="0" y="1730"/>
                </a:lnTo>
                <a:lnTo>
                  <a:pt x="0" y="1723"/>
                </a:lnTo>
                <a:close/>
                <a:moveTo>
                  <a:pt x="0" y="1471"/>
                </a:moveTo>
                <a:lnTo>
                  <a:pt x="4863" y="1471"/>
                </a:lnTo>
                <a:lnTo>
                  <a:pt x="4863" y="1479"/>
                </a:lnTo>
                <a:lnTo>
                  <a:pt x="0" y="1479"/>
                </a:lnTo>
                <a:lnTo>
                  <a:pt x="0" y="1471"/>
                </a:lnTo>
                <a:close/>
                <a:moveTo>
                  <a:pt x="0" y="1227"/>
                </a:moveTo>
                <a:lnTo>
                  <a:pt x="4863" y="1227"/>
                </a:lnTo>
                <a:lnTo>
                  <a:pt x="4863" y="1235"/>
                </a:lnTo>
                <a:lnTo>
                  <a:pt x="0" y="1235"/>
                </a:lnTo>
                <a:lnTo>
                  <a:pt x="0" y="1227"/>
                </a:lnTo>
                <a:close/>
                <a:moveTo>
                  <a:pt x="0" y="983"/>
                </a:moveTo>
                <a:lnTo>
                  <a:pt x="4863" y="983"/>
                </a:lnTo>
                <a:lnTo>
                  <a:pt x="4863" y="991"/>
                </a:lnTo>
                <a:lnTo>
                  <a:pt x="0" y="991"/>
                </a:lnTo>
                <a:lnTo>
                  <a:pt x="0" y="983"/>
                </a:lnTo>
                <a:close/>
                <a:moveTo>
                  <a:pt x="0" y="739"/>
                </a:moveTo>
                <a:lnTo>
                  <a:pt x="4863" y="739"/>
                </a:lnTo>
                <a:lnTo>
                  <a:pt x="4863" y="747"/>
                </a:lnTo>
                <a:lnTo>
                  <a:pt x="0" y="747"/>
                </a:lnTo>
                <a:lnTo>
                  <a:pt x="0" y="739"/>
                </a:lnTo>
                <a:close/>
                <a:moveTo>
                  <a:pt x="0" y="495"/>
                </a:moveTo>
                <a:lnTo>
                  <a:pt x="4863" y="495"/>
                </a:lnTo>
                <a:lnTo>
                  <a:pt x="4863" y="503"/>
                </a:lnTo>
                <a:lnTo>
                  <a:pt x="0" y="503"/>
                </a:lnTo>
                <a:lnTo>
                  <a:pt x="0" y="495"/>
                </a:lnTo>
                <a:close/>
                <a:moveTo>
                  <a:pt x="0" y="243"/>
                </a:moveTo>
                <a:lnTo>
                  <a:pt x="4863" y="243"/>
                </a:lnTo>
                <a:lnTo>
                  <a:pt x="4863" y="251"/>
                </a:lnTo>
                <a:lnTo>
                  <a:pt x="0" y="251"/>
                </a:lnTo>
                <a:lnTo>
                  <a:pt x="0" y="243"/>
                </a:lnTo>
                <a:close/>
                <a:moveTo>
                  <a:pt x="0" y="0"/>
                </a:moveTo>
                <a:lnTo>
                  <a:pt x="4863" y="0"/>
                </a:lnTo>
                <a:lnTo>
                  <a:pt x="4863"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84" name="Rectangle 36"/>
          <p:cNvSpPr>
            <a:spLocks noChangeArrowheads="1"/>
          </p:cNvSpPr>
          <p:nvPr/>
        </p:nvSpPr>
        <p:spPr bwMode="auto">
          <a:xfrm>
            <a:off x="1054100" y="1630363"/>
            <a:ext cx="12700" cy="3122613"/>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85" name="Freeform 37"/>
          <p:cNvSpPr>
            <a:spLocks noEditPoints="1"/>
          </p:cNvSpPr>
          <p:nvPr/>
        </p:nvSpPr>
        <p:spPr bwMode="auto">
          <a:xfrm>
            <a:off x="976313" y="1625600"/>
            <a:ext cx="84137" cy="3133725"/>
          </a:xfrm>
          <a:custGeom>
            <a:avLst/>
            <a:gdLst/>
            <a:ahLst/>
            <a:cxnLst>
              <a:cxn ang="0">
                <a:pos x="0" y="1966"/>
              </a:cxn>
              <a:cxn ang="0">
                <a:pos x="53" y="1966"/>
              </a:cxn>
              <a:cxn ang="0">
                <a:pos x="53" y="1974"/>
              </a:cxn>
              <a:cxn ang="0">
                <a:pos x="0" y="1974"/>
              </a:cxn>
              <a:cxn ang="0">
                <a:pos x="0" y="1966"/>
              </a:cxn>
              <a:cxn ang="0">
                <a:pos x="0" y="1723"/>
              </a:cxn>
              <a:cxn ang="0">
                <a:pos x="53" y="1723"/>
              </a:cxn>
              <a:cxn ang="0">
                <a:pos x="53" y="1730"/>
              </a:cxn>
              <a:cxn ang="0">
                <a:pos x="0" y="1730"/>
              </a:cxn>
              <a:cxn ang="0">
                <a:pos x="0" y="1723"/>
              </a:cxn>
              <a:cxn ang="0">
                <a:pos x="0" y="1471"/>
              </a:cxn>
              <a:cxn ang="0">
                <a:pos x="53" y="1471"/>
              </a:cxn>
              <a:cxn ang="0">
                <a:pos x="53" y="1479"/>
              </a:cxn>
              <a:cxn ang="0">
                <a:pos x="0" y="1479"/>
              </a:cxn>
              <a:cxn ang="0">
                <a:pos x="0" y="1471"/>
              </a:cxn>
              <a:cxn ang="0">
                <a:pos x="0" y="1227"/>
              </a:cxn>
              <a:cxn ang="0">
                <a:pos x="53" y="1227"/>
              </a:cxn>
              <a:cxn ang="0">
                <a:pos x="53" y="1235"/>
              </a:cxn>
              <a:cxn ang="0">
                <a:pos x="0" y="1235"/>
              </a:cxn>
              <a:cxn ang="0">
                <a:pos x="0" y="1227"/>
              </a:cxn>
              <a:cxn ang="0">
                <a:pos x="0" y="983"/>
              </a:cxn>
              <a:cxn ang="0">
                <a:pos x="53" y="983"/>
              </a:cxn>
              <a:cxn ang="0">
                <a:pos x="53" y="991"/>
              </a:cxn>
              <a:cxn ang="0">
                <a:pos x="0" y="991"/>
              </a:cxn>
              <a:cxn ang="0">
                <a:pos x="0" y="983"/>
              </a:cxn>
              <a:cxn ang="0">
                <a:pos x="0" y="739"/>
              </a:cxn>
              <a:cxn ang="0">
                <a:pos x="53" y="739"/>
              </a:cxn>
              <a:cxn ang="0">
                <a:pos x="53" y="747"/>
              </a:cxn>
              <a:cxn ang="0">
                <a:pos x="0" y="747"/>
              </a:cxn>
              <a:cxn ang="0">
                <a:pos x="0" y="739"/>
              </a:cxn>
              <a:cxn ang="0">
                <a:pos x="0" y="495"/>
              </a:cxn>
              <a:cxn ang="0">
                <a:pos x="53" y="495"/>
              </a:cxn>
              <a:cxn ang="0">
                <a:pos x="53" y="503"/>
              </a:cxn>
              <a:cxn ang="0">
                <a:pos x="0" y="503"/>
              </a:cxn>
              <a:cxn ang="0">
                <a:pos x="0" y="495"/>
              </a:cxn>
              <a:cxn ang="0">
                <a:pos x="0" y="243"/>
              </a:cxn>
              <a:cxn ang="0">
                <a:pos x="53" y="243"/>
              </a:cxn>
              <a:cxn ang="0">
                <a:pos x="53" y="251"/>
              </a:cxn>
              <a:cxn ang="0">
                <a:pos x="0" y="251"/>
              </a:cxn>
              <a:cxn ang="0">
                <a:pos x="0" y="243"/>
              </a:cxn>
              <a:cxn ang="0">
                <a:pos x="0" y="0"/>
              </a:cxn>
              <a:cxn ang="0">
                <a:pos x="53" y="0"/>
              </a:cxn>
              <a:cxn ang="0">
                <a:pos x="53" y="7"/>
              </a:cxn>
              <a:cxn ang="0">
                <a:pos x="0" y="7"/>
              </a:cxn>
              <a:cxn ang="0">
                <a:pos x="0" y="0"/>
              </a:cxn>
            </a:cxnLst>
            <a:rect l="0" t="0" r="r" b="b"/>
            <a:pathLst>
              <a:path w="53" h="1974">
                <a:moveTo>
                  <a:pt x="0" y="1966"/>
                </a:moveTo>
                <a:lnTo>
                  <a:pt x="53" y="1966"/>
                </a:lnTo>
                <a:lnTo>
                  <a:pt x="53" y="1974"/>
                </a:lnTo>
                <a:lnTo>
                  <a:pt x="0" y="1974"/>
                </a:lnTo>
                <a:lnTo>
                  <a:pt x="0" y="1966"/>
                </a:lnTo>
                <a:close/>
                <a:moveTo>
                  <a:pt x="0" y="1723"/>
                </a:moveTo>
                <a:lnTo>
                  <a:pt x="53" y="1723"/>
                </a:lnTo>
                <a:lnTo>
                  <a:pt x="53" y="1730"/>
                </a:lnTo>
                <a:lnTo>
                  <a:pt x="0" y="1730"/>
                </a:lnTo>
                <a:lnTo>
                  <a:pt x="0" y="1723"/>
                </a:lnTo>
                <a:close/>
                <a:moveTo>
                  <a:pt x="0" y="1471"/>
                </a:moveTo>
                <a:lnTo>
                  <a:pt x="53" y="1471"/>
                </a:lnTo>
                <a:lnTo>
                  <a:pt x="53" y="1479"/>
                </a:lnTo>
                <a:lnTo>
                  <a:pt x="0" y="1479"/>
                </a:lnTo>
                <a:lnTo>
                  <a:pt x="0" y="1471"/>
                </a:lnTo>
                <a:close/>
                <a:moveTo>
                  <a:pt x="0" y="1227"/>
                </a:moveTo>
                <a:lnTo>
                  <a:pt x="53" y="1227"/>
                </a:lnTo>
                <a:lnTo>
                  <a:pt x="53" y="1235"/>
                </a:lnTo>
                <a:lnTo>
                  <a:pt x="0" y="1235"/>
                </a:lnTo>
                <a:lnTo>
                  <a:pt x="0" y="1227"/>
                </a:lnTo>
                <a:close/>
                <a:moveTo>
                  <a:pt x="0" y="983"/>
                </a:moveTo>
                <a:lnTo>
                  <a:pt x="53" y="983"/>
                </a:lnTo>
                <a:lnTo>
                  <a:pt x="53" y="991"/>
                </a:lnTo>
                <a:lnTo>
                  <a:pt x="0" y="991"/>
                </a:lnTo>
                <a:lnTo>
                  <a:pt x="0" y="983"/>
                </a:lnTo>
                <a:close/>
                <a:moveTo>
                  <a:pt x="0" y="739"/>
                </a:moveTo>
                <a:lnTo>
                  <a:pt x="53" y="739"/>
                </a:lnTo>
                <a:lnTo>
                  <a:pt x="53" y="747"/>
                </a:lnTo>
                <a:lnTo>
                  <a:pt x="0" y="747"/>
                </a:lnTo>
                <a:lnTo>
                  <a:pt x="0" y="739"/>
                </a:lnTo>
                <a:close/>
                <a:moveTo>
                  <a:pt x="0" y="495"/>
                </a:moveTo>
                <a:lnTo>
                  <a:pt x="53" y="495"/>
                </a:lnTo>
                <a:lnTo>
                  <a:pt x="53" y="503"/>
                </a:lnTo>
                <a:lnTo>
                  <a:pt x="0" y="503"/>
                </a:lnTo>
                <a:lnTo>
                  <a:pt x="0" y="495"/>
                </a:lnTo>
                <a:close/>
                <a:moveTo>
                  <a:pt x="0" y="243"/>
                </a:moveTo>
                <a:lnTo>
                  <a:pt x="53" y="243"/>
                </a:lnTo>
                <a:lnTo>
                  <a:pt x="53" y="251"/>
                </a:lnTo>
                <a:lnTo>
                  <a:pt x="0" y="251"/>
                </a:lnTo>
                <a:lnTo>
                  <a:pt x="0" y="243"/>
                </a:lnTo>
                <a:close/>
                <a:moveTo>
                  <a:pt x="0" y="0"/>
                </a:moveTo>
                <a:lnTo>
                  <a:pt x="53" y="0"/>
                </a:lnTo>
                <a:lnTo>
                  <a:pt x="53"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86" name="Rectangle 38"/>
          <p:cNvSpPr>
            <a:spLocks noChangeArrowheads="1"/>
          </p:cNvSpPr>
          <p:nvPr/>
        </p:nvSpPr>
        <p:spPr bwMode="auto">
          <a:xfrm>
            <a:off x="1060450" y="4746625"/>
            <a:ext cx="7720012" cy="12700"/>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87" name="Freeform 39"/>
          <p:cNvSpPr>
            <a:spLocks noEditPoints="1"/>
          </p:cNvSpPr>
          <p:nvPr/>
        </p:nvSpPr>
        <p:spPr bwMode="auto">
          <a:xfrm>
            <a:off x="1054100" y="4752975"/>
            <a:ext cx="7732712" cy="85725"/>
          </a:xfrm>
          <a:custGeom>
            <a:avLst/>
            <a:gdLst/>
            <a:ahLst/>
            <a:cxnLst>
              <a:cxn ang="0">
                <a:pos x="8" y="0"/>
              </a:cxn>
              <a:cxn ang="0">
                <a:pos x="8" y="54"/>
              </a:cxn>
              <a:cxn ang="0">
                <a:pos x="0" y="54"/>
              </a:cxn>
              <a:cxn ang="0">
                <a:pos x="0" y="0"/>
              </a:cxn>
              <a:cxn ang="0">
                <a:pos x="8" y="0"/>
              </a:cxn>
              <a:cxn ang="0">
                <a:pos x="496" y="0"/>
              </a:cxn>
              <a:cxn ang="0">
                <a:pos x="496" y="54"/>
              </a:cxn>
              <a:cxn ang="0">
                <a:pos x="488" y="54"/>
              </a:cxn>
              <a:cxn ang="0">
                <a:pos x="488" y="0"/>
              </a:cxn>
              <a:cxn ang="0">
                <a:pos x="496" y="0"/>
              </a:cxn>
              <a:cxn ang="0">
                <a:pos x="984" y="0"/>
              </a:cxn>
              <a:cxn ang="0">
                <a:pos x="984" y="54"/>
              </a:cxn>
              <a:cxn ang="0">
                <a:pos x="976" y="54"/>
              </a:cxn>
              <a:cxn ang="0">
                <a:pos x="976" y="0"/>
              </a:cxn>
              <a:cxn ang="0">
                <a:pos x="984" y="0"/>
              </a:cxn>
              <a:cxn ang="0">
                <a:pos x="1464" y="0"/>
              </a:cxn>
              <a:cxn ang="0">
                <a:pos x="1464" y="54"/>
              </a:cxn>
              <a:cxn ang="0">
                <a:pos x="1456" y="54"/>
              </a:cxn>
              <a:cxn ang="0">
                <a:pos x="1456" y="0"/>
              </a:cxn>
              <a:cxn ang="0">
                <a:pos x="1464" y="0"/>
              </a:cxn>
              <a:cxn ang="0">
                <a:pos x="1952" y="0"/>
              </a:cxn>
              <a:cxn ang="0">
                <a:pos x="1952" y="54"/>
              </a:cxn>
              <a:cxn ang="0">
                <a:pos x="1944" y="54"/>
              </a:cxn>
              <a:cxn ang="0">
                <a:pos x="1944" y="0"/>
              </a:cxn>
              <a:cxn ang="0">
                <a:pos x="1952" y="0"/>
              </a:cxn>
              <a:cxn ang="0">
                <a:pos x="2440" y="0"/>
              </a:cxn>
              <a:cxn ang="0">
                <a:pos x="2440" y="54"/>
              </a:cxn>
              <a:cxn ang="0">
                <a:pos x="2432" y="54"/>
              </a:cxn>
              <a:cxn ang="0">
                <a:pos x="2432" y="0"/>
              </a:cxn>
              <a:cxn ang="0">
                <a:pos x="2440" y="0"/>
              </a:cxn>
              <a:cxn ang="0">
                <a:pos x="2927" y="0"/>
              </a:cxn>
              <a:cxn ang="0">
                <a:pos x="2927" y="54"/>
              </a:cxn>
              <a:cxn ang="0">
                <a:pos x="2920" y="54"/>
              </a:cxn>
              <a:cxn ang="0">
                <a:pos x="2920" y="0"/>
              </a:cxn>
              <a:cxn ang="0">
                <a:pos x="2927" y="0"/>
              </a:cxn>
              <a:cxn ang="0">
                <a:pos x="3415" y="0"/>
              </a:cxn>
              <a:cxn ang="0">
                <a:pos x="3415" y="54"/>
              </a:cxn>
              <a:cxn ang="0">
                <a:pos x="3408" y="54"/>
              </a:cxn>
              <a:cxn ang="0">
                <a:pos x="3408" y="0"/>
              </a:cxn>
              <a:cxn ang="0">
                <a:pos x="3415" y="0"/>
              </a:cxn>
              <a:cxn ang="0">
                <a:pos x="3895" y="0"/>
              </a:cxn>
              <a:cxn ang="0">
                <a:pos x="3895" y="54"/>
              </a:cxn>
              <a:cxn ang="0">
                <a:pos x="3888" y="54"/>
              </a:cxn>
              <a:cxn ang="0">
                <a:pos x="3888" y="0"/>
              </a:cxn>
              <a:cxn ang="0">
                <a:pos x="3895" y="0"/>
              </a:cxn>
              <a:cxn ang="0">
                <a:pos x="4383" y="0"/>
              </a:cxn>
              <a:cxn ang="0">
                <a:pos x="4383" y="54"/>
              </a:cxn>
              <a:cxn ang="0">
                <a:pos x="4376" y="54"/>
              </a:cxn>
              <a:cxn ang="0">
                <a:pos x="4376" y="0"/>
              </a:cxn>
              <a:cxn ang="0">
                <a:pos x="4383" y="0"/>
              </a:cxn>
              <a:cxn ang="0">
                <a:pos x="4871" y="0"/>
              </a:cxn>
              <a:cxn ang="0">
                <a:pos x="4871" y="54"/>
              </a:cxn>
              <a:cxn ang="0">
                <a:pos x="4864" y="54"/>
              </a:cxn>
              <a:cxn ang="0">
                <a:pos x="4864" y="0"/>
              </a:cxn>
              <a:cxn ang="0">
                <a:pos x="4871" y="0"/>
              </a:cxn>
            </a:cxnLst>
            <a:rect l="0" t="0" r="r" b="b"/>
            <a:pathLst>
              <a:path w="4871" h="54">
                <a:moveTo>
                  <a:pt x="8" y="0"/>
                </a:moveTo>
                <a:lnTo>
                  <a:pt x="8" y="54"/>
                </a:lnTo>
                <a:lnTo>
                  <a:pt x="0" y="54"/>
                </a:lnTo>
                <a:lnTo>
                  <a:pt x="0" y="0"/>
                </a:lnTo>
                <a:lnTo>
                  <a:pt x="8" y="0"/>
                </a:lnTo>
                <a:close/>
                <a:moveTo>
                  <a:pt x="496" y="0"/>
                </a:moveTo>
                <a:lnTo>
                  <a:pt x="496" y="54"/>
                </a:lnTo>
                <a:lnTo>
                  <a:pt x="488" y="54"/>
                </a:lnTo>
                <a:lnTo>
                  <a:pt x="488" y="0"/>
                </a:lnTo>
                <a:lnTo>
                  <a:pt x="496" y="0"/>
                </a:lnTo>
                <a:close/>
                <a:moveTo>
                  <a:pt x="984" y="0"/>
                </a:moveTo>
                <a:lnTo>
                  <a:pt x="984" y="54"/>
                </a:lnTo>
                <a:lnTo>
                  <a:pt x="976" y="54"/>
                </a:lnTo>
                <a:lnTo>
                  <a:pt x="976" y="0"/>
                </a:lnTo>
                <a:lnTo>
                  <a:pt x="984" y="0"/>
                </a:lnTo>
                <a:close/>
                <a:moveTo>
                  <a:pt x="1464" y="0"/>
                </a:moveTo>
                <a:lnTo>
                  <a:pt x="1464" y="54"/>
                </a:lnTo>
                <a:lnTo>
                  <a:pt x="1456" y="54"/>
                </a:lnTo>
                <a:lnTo>
                  <a:pt x="1456" y="0"/>
                </a:lnTo>
                <a:lnTo>
                  <a:pt x="1464" y="0"/>
                </a:lnTo>
                <a:close/>
                <a:moveTo>
                  <a:pt x="1952" y="0"/>
                </a:moveTo>
                <a:lnTo>
                  <a:pt x="1952" y="54"/>
                </a:lnTo>
                <a:lnTo>
                  <a:pt x="1944" y="54"/>
                </a:lnTo>
                <a:lnTo>
                  <a:pt x="1944" y="0"/>
                </a:lnTo>
                <a:lnTo>
                  <a:pt x="1952" y="0"/>
                </a:lnTo>
                <a:close/>
                <a:moveTo>
                  <a:pt x="2440" y="0"/>
                </a:moveTo>
                <a:lnTo>
                  <a:pt x="2440" y="54"/>
                </a:lnTo>
                <a:lnTo>
                  <a:pt x="2432" y="54"/>
                </a:lnTo>
                <a:lnTo>
                  <a:pt x="2432" y="0"/>
                </a:lnTo>
                <a:lnTo>
                  <a:pt x="2440" y="0"/>
                </a:lnTo>
                <a:close/>
                <a:moveTo>
                  <a:pt x="2927" y="0"/>
                </a:moveTo>
                <a:lnTo>
                  <a:pt x="2927" y="54"/>
                </a:lnTo>
                <a:lnTo>
                  <a:pt x="2920" y="54"/>
                </a:lnTo>
                <a:lnTo>
                  <a:pt x="2920" y="0"/>
                </a:lnTo>
                <a:lnTo>
                  <a:pt x="2927" y="0"/>
                </a:lnTo>
                <a:close/>
                <a:moveTo>
                  <a:pt x="3415" y="0"/>
                </a:moveTo>
                <a:lnTo>
                  <a:pt x="3415" y="54"/>
                </a:lnTo>
                <a:lnTo>
                  <a:pt x="3408" y="54"/>
                </a:lnTo>
                <a:lnTo>
                  <a:pt x="3408" y="0"/>
                </a:lnTo>
                <a:lnTo>
                  <a:pt x="3415" y="0"/>
                </a:lnTo>
                <a:close/>
                <a:moveTo>
                  <a:pt x="3895" y="0"/>
                </a:moveTo>
                <a:lnTo>
                  <a:pt x="3895" y="54"/>
                </a:lnTo>
                <a:lnTo>
                  <a:pt x="3888" y="54"/>
                </a:lnTo>
                <a:lnTo>
                  <a:pt x="3888" y="0"/>
                </a:lnTo>
                <a:lnTo>
                  <a:pt x="3895" y="0"/>
                </a:lnTo>
                <a:close/>
                <a:moveTo>
                  <a:pt x="4383" y="0"/>
                </a:moveTo>
                <a:lnTo>
                  <a:pt x="4383" y="54"/>
                </a:lnTo>
                <a:lnTo>
                  <a:pt x="4376" y="54"/>
                </a:lnTo>
                <a:lnTo>
                  <a:pt x="4376" y="0"/>
                </a:lnTo>
                <a:lnTo>
                  <a:pt x="4383" y="0"/>
                </a:lnTo>
                <a:close/>
                <a:moveTo>
                  <a:pt x="4871" y="0"/>
                </a:moveTo>
                <a:lnTo>
                  <a:pt x="4871" y="54"/>
                </a:lnTo>
                <a:lnTo>
                  <a:pt x="4864" y="54"/>
                </a:lnTo>
                <a:lnTo>
                  <a:pt x="4864" y="0"/>
                </a:lnTo>
                <a:lnTo>
                  <a:pt x="4871"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88" name="Rectangle 40"/>
          <p:cNvSpPr>
            <a:spLocks noChangeArrowheads="1"/>
          </p:cNvSpPr>
          <p:nvPr/>
        </p:nvSpPr>
        <p:spPr bwMode="auto">
          <a:xfrm>
            <a:off x="650875" y="4562475"/>
            <a:ext cx="290512"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2089" name="Rectangle 41"/>
          <p:cNvSpPr>
            <a:spLocks noChangeArrowheads="1"/>
          </p:cNvSpPr>
          <p:nvPr/>
        </p:nvSpPr>
        <p:spPr bwMode="auto">
          <a:xfrm>
            <a:off x="504825" y="4171950"/>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2090" name="Rectangle 42"/>
          <p:cNvSpPr>
            <a:spLocks noChangeArrowheads="1"/>
          </p:cNvSpPr>
          <p:nvPr/>
        </p:nvSpPr>
        <p:spPr bwMode="auto">
          <a:xfrm>
            <a:off x="504825" y="3783013"/>
            <a:ext cx="434975" cy="4222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20</a:t>
            </a:r>
            <a:endParaRPr kumimoji="0" lang="en-US" sz="1800" b="0" i="0" u="none" strike="noStrike" cap="none" normalizeH="0" baseline="0" smtClean="0">
              <a:ln>
                <a:noFill/>
              </a:ln>
              <a:solidFill>
                <a:schemeClr val="tx1"/>
              </a:solidFill>
              <a:effectLst/>
              <a:latin typeface="Arial" pitchFamily="34" charset="0"/>
            </a:endParaRPr>
          </a:p>
        </p:txBody>
      </p:sp>
      <p:sp>
        <p:nvSpPr>
          <p:cNvPr id="2091" name="Rectangle 43"/>
          <p:cNvSpPr>
            <a:spLocks noChangeArrowheads="1"/>
          </p:cNvSpPr>
          <p:nvPr/>
        </p:nvSpPr>
        <p:spPr bwMode="auto">
          <a:xfrm>
            <a:off x="504825" y="3392488"/>
            <a:ext cx="434975" cy="4222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30</a:t>
            </a:r>
            <a:endParaRPr kumimoji="0" lang="en-US" sz="1800" b="0" i="0" u="none" strike="noStrike" cap="none" normalizeH="0" baseline="0" smtClean="0">
              <a:ln>
                <a:noFill/>
              </a:ln>
              <a:solidFill>
                <a:schemeClr val="tx1"/>
              </a:solidFill>
              <a:effectLst/>
              <a:latin typeface="Arial" pitchFamily="34" charset="0"/>
            </a:endParaRPr>
          </a:p>
        </p:txBody>
      </p:sp>
      <p:sp>
        <p:nvSpPr>
          <p:cNvPr id="2092" name="Rectangle 44"/>
          <p:cNvSpPr>
            <a:spLocks noChangeArrowheads="1"/>
          </p:cNvSpPr>
          <p:nvPr/>
        </p:nvSpPr>
        <p:spPr bwMode="auto">
          <a:xfrm>
            <a:off x="504825" y="3001963"/>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40</a:t>
            </a:r>
            <a:endParaRPr kumimoji="0" lang="en-US" sz="1800" b="0" i="0" u="none" strike="noStrike" cap="none" normalizeH="0" baseline="0" smtClean="0">
              <a:ln>
                <a:noFill/>
              </a:ln>
              <a:solidFill>
                <a:schemeClr val="tx1"/>
              </a:solidFill>
              <a:effectLst/>
              <a:latin typeface="Arial" pitchFamily="34" charset="0"/>
            </a:endParaRPr>
          </a:p>
        </p:txBody>
      </p:sp>
      <p:sp>
        <p:nvSpPr>
          <p:cNvPr id="2093" name="Rectangle 45"/>
          <p:cNvSpPr>
            <a:spLocks noChangeArrowheads="1"/>
          </p:cNvSpPr>
          <p:nvPr/>
        </p:nvSpPr>
        <p:spPr bwMode="auto">
          <a:xfrm>
            <a:off x="504825" y="2611438"/>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50</a:t>
            </a:r>
            <a:endParaRPr kumimoji="0" lang="en-US" sz="1800" b="0" i="0" u="none" strike="noStrike" cap="none" normalizeH="0" baseline="0" smtClean="0">
              <a:ln>
                <a:noFill/>
              </a:ln>
              <a:solidFill>
                <a:schemeClr val="tx1"/>
              </a:solidFill>
              <a:effectLst/>
              <a:latin typeface="Arial" pitchFamily="34" charset="0"/>
            </a:endParaRPr>
          </a:p>
        </p:txBody>
      </p:sp>
      <p:sp>
        <p:nvSpPr>
          <p:cNvPr id="2094" name="Rectangle 46"/>
          <p:cNvSpPr>
            <a:spLocks noChangeArrowheads="1"/>
          </p:cNvSpPr>
          <p:nvPr/>
        </p:nvSpPr>
        <p:spPr bwMode="auto">
          <a:xfrm>
            <a:off x="504825" y="2220913"/>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60</a:t>
            </a:r>
            <a:endParaRPr kumimoji="0" lang="en-US" sz="1800" b="0" i="0" u="none" strike="noStrike" cap="none" normalizeH="0" baseline="0" smtClean="0">
              <a:ln>
                <a:noFill/>
              </a:ln>
              <a:solidFill>
                <a:schemeClr val="tx1"/>
              </a:solidFill>
              <a:effectLst/>
              <a:latin typeface="Arial" pitchFamily="34" charset="0"/>
            </a:endParaRPr>
          </a:p>
        </p:txBody>
      </p:sp>
      <p:sp>
        <p:nvSpPr>
          <p:cNvPr id="2095" name="Rectangle 47"/>
          <p:cNvSpPr>
            <a:spLocks noChangeArrowheads="1"/>
          </p:cNvSpPr>
          <p:nvPr/>
        </p:nvSpPr>
        <p:spPr bwMode="auto">
          <a:xfrm>
            <a:off x="504825" y="1830388"/>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70</a:t>
            </a:r>
            <a:endParaRPr kumimoji="0" lang="en-US" sz="1800" b="0" i="0" u="none" strike="noStrike" cap="none" normalizeH="0" baseline="0" smtClean="0">
              <a:ln>
                <a:noFill/>
              </a:ln>
              <a:solidFill>
                <a:schemeClr val="tx1"/>
              </a:solidFill>
              <a:effectLst/>
              <a:latin typeface="Arial" pitchFamily="34" charset="0"/>
            </a:endParaRPr>
          </a:p>
        </p:txBody>
      </p:sp>
      <p:sp>
        <p:nvSpPr>
          <p:cNvPr id="2096" name="Rectangle 48"/>
          <p:cNvSpPr>
            <a:spLocks noChangeArrowheads="1"/>
          </p:cNvSpPr>
          <p:nvPr/>
        </p:nvSpPr>
        <p:spPr bwMode="auto">
          <a:xfrm>
            <a:off x="504825" y="1439863"/>
            <a:ext cx="434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80</a:t>
            </a:r>
            <a:endParaRPr kumimoji="0" lang="en-US" sz="1800" b="0" i="0" u="none" strike="noStrike" cap="none" normalizeH="0" baseline="0" smtClean="0">
              <a:ln>
                <a:noFill/>
              </a:ln>
              <a:solidFill>
                <a:schemeClr val="tx1"/>
              </a:solidFill>
              <a:effectLst/>
              <a:latin typeface="Arial" pitchFamily="34" charset="0"/>
            </a:endParaRPr>
          </a:p>
        </p:txBody>
      </p:sp>
      <p:sp>
        <p:nvSpPr>
          <p:cNvPr id="2097" name="Freeform 49"/>
          <p:cNvSpPr>
            <a:spLocks noEditPoints="1"/>
          </p:cNvSpPr>
          <p:nvPr/>
        </p:nvSpPr>
        <p:spPr bwMode="auto">
          <a:xfrm>
            <a:off x="755650" y="5099050"/>
            <a:ext cx="746125" cy="773113"/>
          </a:xfrm>
          <a:custGeom>
            <a:avLst/>
            <a:gdLst/>
            <a:ahLst/>
            <a:cxnLst>
              <a:cxn ang="0">
                <a:pos x="200" y="964"/>
              </a:cxn>
              <a:cxn ang="0">
                <a:pos x="187" y="984"/>
              </a:cxn>
              <a:cxn ang="0">
                <a:pos x="71" y="1020"/>
              </a:cxn>
              <a:cxn ang="0">
                <a:pos x="50" y="1012"/>
              </a:cxn>
              <a:cxn ang="0">
                <a:pos x="1" y="829"/>
              </a:cxn>
              <a:cxn ang="0">
                <a:pos x="28" y="800"/>
              </a:cxn>
              <a:cxn ang="0">
                <a:pos x="170" y="888"/>
              </a:cxn>
              <a:cxn ang="0">
                <a:pos x="122" y="931"/>
              </a:cxn>
              <a:cxn ang="0">
                <a:pos x="326" y="837"/>
              </a:cxn>
              <a:cxn ang="0">
                <a:pos x="158" y="842"/>
              </a:cxn>
              <a:cxn ang="0">
                <a:pos x="163" y="670"/>
              </a:cxn>
              <a:cxn ang="0">
                <a:pos x="230" y="725"/>
              </a:cxn>
              <a:cxn ang="0">
                <a:pos x="148" y="712"/>
              </a:cxn>
              <a:cxn ang="0">
                <a:pos x="214" y="847"/>
              </a:cxn>
              <a:cxn ang="0">
                <a:pos x="299" y="820"/>
              </a:cxn>
              <a:cxn ang="0">
                <a:pos x="412" y="586"/>
              </a:cxn>
              <a:cxn ang="0">
                <a:pos x="406" y="758"/>
              </a:cxn>
              <a:cxn ang="0">
                <a:pos x="243" y="628"/>
              </a:cxn>
              <a:cxn ang="0">
                <a:pos x="371" y="552"/>
              </a:cxn>
              <a:cxn ang="0">
                <a:pos x="327" y="565"/>
              </a:cxn>
              <a:cxn ang="0">
                <a:pos x="274" y="625"/>
              </a:cxn>
              <a:cxn ang="0">
                <a:pos x="402" y="729"/>
              </a:cxn>
              <a:cxn ang="0">
                <a:pos x="422" y="649"/>
              </a:cxn>
              <a:cxn ang="0">
                <a:pos x="541" y="632"/>
              </a:cxn>
              <a:cxn ang="0">
                <a:pos x="524" y="593"/>
              </a:cxn>
              <a:cxn ang="0">
                <a:pos x="671" y="494"/>
              </a:cxn>
              <a:cxn ang="0">
                <a:pos x="600" y="539"/>
              </a:cxn>
              <a:cxn ang="0">
                <a:pos x="653" y="614"/>
              </a:cxn>
              <a:cxn ang="0">
                <a:pos x="471" y="454"/>
              </a:cxn>
              <a:cxn ang="0">
                <a:pos x="481" y="436"/>
              </a:cxn>
              <a:cxn ang="0">
                <a:pos x="507" y="431"/>
              </a:cxn>
              <a:cxn ang="0">
                <a:pos x="582" y="368"/>
              </a:cxn>
              <a:cxn ang="0">
                <a:pos x="579" y="401"/>
              </a:cxn>
              <a:cxn ang="0">
                <a:pos x="528" y="448"/>
              </a:cxn>
              <a:cxn ang="0">
                <a:pos x="644" y="486"/>
              </a:cxn>
              <a:cxn ang="0">
                <a:pos x="779" y="270"/>
              </a:cxn>
              <a:cxn ang="0">
                <a:pos x="758" y="376"/>
              </a:cxn>
              <a:cxn ang="0">
                <a:pos x="809" y="312"/>
              </a:cxn>
              <a:cxn ang="0">
                <a:pos x="824" y="320"/>
              </a:cxn>
              <a:cxn ang="0">
                <a:pos x="820" y="347"/>
              </a:cxn>
              <a:cxn ang="0">
                <a:pos x="702" y="400"/>
              </a:cxn>
              <a:cxn ang="0">
                <a:pos x="661" y="252"/>
              </a:cxn>
              <a:cxn ang="0">
                <a:pos x="774" y="260"/>
              </a:cxn>
              <a:cxn ang="0">
                <a:pos x="664" y="306"/>
              </a:cxn>
              <a:cxn ang="0">
                <a:pos x="836" y="114"/>
              </a:cxn>
              <a:cxn ang="0">
                <a:pos x="830" y="127"/>
              </a:cxn>
              <a:cxn ang="0">
                <a:pos x="812" y="169"/>
              </a:cxn>
              <a:cxn ang="0">
                <a:pos x="893" y="278"/>
              </a:cxn>
              <a:cxn ang="0">
                <a:pos x="873" y="291"/>
              </a:cxn>
              <a:cxn ang="0">
                <a:pos x="759" y="157"/>
              </a:cxn>
              <a:cxn ang="0">
                <a:pos x="791" y="169"/>
              </a:cxn>
              <a:cxn ang="0">
                <a:pos x="804" y="109"/>
              </a:cxn>
              <a:cxn ang="0">
                <a:pos x="823" y="102"/>
              </a:cxn>
              <a:cxn ang="0">
                <a:pos x="986" y="184"/>
              </a:cxn>
              <a:cxn ang="0">
                <a:pos x="966" y="201"/>
              </a:cxn>
              <a:cxn ang="0">
                <a:pos x="788" y="13"/>
              </a:cxn>
              <a:cxn ang="0">
                <a:pos x="808" y="1"/>
              </a:cxn>
            </a:cxnLst>
            <a:rect l="0" t="0" r="r" b="b"/>
            <a:pathLst>
              <a:path w="987" h="1023">
                <a:moveTo>
                  <a:pt x="179" y="894"/>
                </a:moveTo>
                <a:cubicBezTo>
                  <a:pt x="182" y="897"/>
                  <a:pt x="184" y="899"/>
                  <a:pt x="185" y="902"/>
                </a:cubicBezTo>
                <a:cubicBezTo>
                  <a:pt x="185" y="904"/>
                  <a:pt x="185" y="907"/>
                  <a:pt x="183" y="908"/>
                </a:cubicBezTo>
                <a:lnTo>
                  <a:pt x="164" y="928"/>
                </a:lnTo>
                <a:lnTo>
                  <a:pt x="200" y="964"/>
                </a:lnTo>
                <a:cubicBezTo>
                  <a:pt x="201" y="964"/>
                  <a:pt x="201" y="965"/>
                  <a:pt x="201" y="966"/>
                </a:cubicBezTo>
                <a:cubicBezTo>
                  <a:pt x="201" y="967"/>
                  <a:pt x="201" y="968"/>
                  <a:pt x="201" y="969"/>
                </a:cubicBezTo>
                <a:cubicBezTo>
                  <a:pt x="200" y="970"/>
                  <a:pt x="199" y="972"/>
                  <a:pt x="198" y="973"/>
                </a:cubicBezTo>
                <a:cubicBezTo>
                  <a:pt x="197" y="975"/>
                  <a:pt x="195" y="977"/>
                  <a:pt x="193" y="979"/>
                </a:cubicBezTo>
                <a:cubicBezTo>
                  <a:pt x="190" y="981"/>
                  <a:pt x="188" y="983"/>
                  <a:pt x="187" y="984"/>
                </a:cubicBezTo>
                <a:cubicBezTo>
                  <a:pt x="185" y="986"/>
                  <a:pt x="184" y="987"/>
                  <a:pt x="183" y="987"/>
                </a:cubicBezTo>
                <a:cubicBezTo>
                  <a:pt x="181" y="988"/>
                  <a:pt x="180" y="988"/>
                  <a:pt x="180" y="988"/>
                </a:cubicBezTo>
                <a:cubicBezTo>
                  <a:pt x="179" y="988"/>
                  <a:pt x="178" y="987"/>
                  <a:pt x="177" y="986"/>
                </a:cubicBezTo>
                <a:lnTo>
                  <a:pt x="141" y="950"/>
                </a:lnTo>
                <a:lnTo>
                  <a:pt x="71" y="1020"/>
                </a:lnTo>
                <a:cubicBezTo>
                  <a:pt x="70" y="1022"/>
                  <a:pt x="69" y="1022"/>
                  <a:pt x="68" y="1023"/>
                </a:cubicBezTo>
                <a:cubicBezTo>
                  <a:pt x="67" y="1023"/>
                  <a:pt x="66" y="1023"/>
                  <a:pt x="65" y="1023"/>
                </a:cubicBezTo>
                <a:cubicBezTo>
                  <a:pt x="63" y="1023"/>
                  <a:pt x="62" y="1022"/>
                  <a:pt x="60" y="1021"/>
                </a:cubicBezTo>
                <a:cubicBezTo>
                  <a:pt x="59" y="1020"/>
                  <a:pt x="57" y="1019"/>
                  <a:pt x="55" y="1016"/>
                </a:cubicBezTo>
                <a:cubicBezTo>
                  <a:pt x="53" y="1015"/>
                  <a:pt x="52" y="1013"/>
                  <a:pt x="50" y="1012"/>
                </a:cubicBezTo>
                <a:cubicBezTo>
                  <a:pt x="49" y="1010"/>
                  <a:pt x="48" y="1009"/>
                  <a:pt x="47" y="1008"/>
                </a:cubicBezTo>
                <a:cubicBezTo>
                  <a:pt x="47" y="1006"/>
                  <a:pt x="46" y="1005"/>
                  <a:pt x="45" y="1003"/>
                </a:cubicBezTo>
                <a:cubicBezTo>
                  <a:pt x="45" y="1002"/>
                  <a:pt x="44" y="1000"/>
                  <a:pt x="44" y="999"/>
                </a:cubicBezTo>
                <a:lnTo>
                  <a:pt x="1" y="833"/>
                </a:lnTo>
                <a:cubicBezTo>
                  <a:pt x="0" y="832"/>
                  <a:pt x="0" y="831"/>
                  <a:pt x="1" y="829"/>
                </a:cubicBezTo>
                <a:cubicBezTo>
                  <a:pt x="1" y="828"/>
                  <a:pt x="2" y="826"/>
                  <a:pt x="3" y="825"/>
                </a:cubicBezTo>
                <a:cubicBezTo>
                  <a:pt x="4" y="823"/>
                  <a:pt x="5" y="821"/>
                  <a:pt x="7" y="819"/>
                </a:cubicBezTo>
                <a:cubicBezTo>
                  <a:pt x="9" y="817"/>
                  <a:pt x="11" y="815"/>
                  <a:pt x="14" y="812"/>
                </a:cubicBezTo>
                <a:cubicBezTo>
                  <a:pt x="17" y="809"/>
                  <a:pt x="19" y="806"/>
                  <a:pt x="22" y="804"/>
                </a:cubicBezTo>
                <a:cubicBezTo>
                  <a:pt x="24" y="802"/>
                  <a:pt x="26" y="801"/>
                  <a:pt x="28" y="800"/>
                </a:cubicBezTo>
                <a:cubicBezTo>
                  <a:pt x="30" y="799"/>
                  <a:pt x="31" y="798"/>
                  <a:pt x="33" y="798"/>
                </a:cubicBezTo>
                <a:cubicBezTo>
                  <a:pt x="34" y="798"/>
                  <a:pt x="35" y="798"/>
                  <a:pt x="36" y="799"/>
                </a:cubicBezTo>
                <a:lnTo>
                  <a:pt x="145" y="909"/>
                </a:lnTo>
                <a:lnTo>
                  <a:pt x="165" y="889"/>
                </a:lnTo>
                <a:cubicBezTo>
                  <a:pt x="166" y="888"/>
                  <a:pt x="168" y="887"/>
                  <a:pt x="170" y="888"/>
                </a:cubicBezTo>
                <a:cubicBezTo>
                  <a:pt x="173" y="889"/>
                  <a:pt x="176" y="891"/>
                  <a:pt x="179" y="894"/>
                </a:cubicBezTo>
                <a:close/>
                <a:moveTo>
                  <a:pt x="28" y="837"/>
                </a:moveTo>
                <a:lnTo>
                  <a:pt x="28" y="838"/>
                </a:lnTo>
                <a:lnTo>
                  <a:pt x="67" y="987"/>
                </a:lnTo>
                <a:lnTo>
                  <a:pt x="122" y="931"/>
                </a:lnTo>
                <a:lnTo>
                  <a:pt x="28" y="837"/>
                </a:lnTo>
                <a:close/>
                <a:moveTo>
                  <a:pt x="276" y="722"/>
                </a:moveTo>
                <a:cubicBezTo>
                  <a:pt x="289" y="735"/>
                  <a:pt x="300" y="748"/>
                  <a:pt x="309" y="761"/>
                </a:cubicBezTo>
                <a:cubicBezTo>
                  <a:pt x="317" y="774"/>
                  <a:pt x="323" y="787"/>
                  <a:pt x="326" y="800"/>
                </a:cubicBezTo>
                <a:cubicBezTo>
                  <a:pt x="329" y="812"/>
                  <a:pt x="329" y="825"/>
                  <a:pt x="326" y="837"/>
                </a:cubicBezTo>
                <a:cubicBezTo>
                  <a:pt x="322" y="849"/>
                  <a:pt x="315" y="861"/>
                  <a:pt x="303" y="872"/>
                </a:cubicBezTo>
                <a:cubicBezTo>
                  <a:pt x="293" y="883"/>
                  <a:pt x="282" y="890"/>
                  <a:pt x="270" y="893"/>
                </a:cubicBezTo>
                <a:cubicBezTo>
                  <a:pt x="259" y="897"/>
                  <a:pt x="247" y="897"/>
                  <a:pt x="236" y="894"/>
                </a:cubicBezTo>
                <a:cubicBezTo>
                  <a:pt x="224" y="891"/>
                  <a:pt x="211" y="885"/>
                  <a:pt x="198" y="876"/>
                </a:cubicBezTo>
                <a:cubicBezTo>
                  <a:pt x="186" y="867"/>
                  <a:pt x="172" y="856"/>
                  <a:pt x="158" y="842"/>
                </a:cubicBezTo>
                <a:cubicBezTo>
                  <a:pt x="145" y="829"/>
                  <a:pt x="134" y="815"/>
                  <a:pt x="125" y="802"/>
                </a:cubicBezTo>
                <a:cubicBezTo>
                  <a:pt x="116" y="789"/>
                  <a:pt x="110" y="777"/>
                  <a:pt x="107" y="764"/>
                </a:cubicBezTo>
                <a:cubicBezTo>
                  <a:pt x="104" y="751"/>
                  <a:pt x="104" y="739"/>
                  <a:pt x="108" y="727"/>
                </a:cubicBezTo>
                <a:cubicBezTo>
                  <a:pt x="111" y="715"/>
                  <a:pt x="119" y="703"/>
                  <a:pt x="130" y="692"/>
                </a:cubicBezTo>
                <a:cubicBezTo>
                  <a:pt x="141" y="681"/>
                  <a:pt x="152" y="674"/>
                  <a:pt x="163" y="670"/>
                </a:cubicBezTo>
                <a:cubicBezTo>
                  <a:pt x="175" y="667"/>
                  <a:pt x="186" y="666"/>
                  <a:pt x="198" y="669"/>
                </a:cubicBezTo>
                <a:cubicBezTo>
                  <a:pt x="210" y="672"/>
                  <a:pt x="222" y="678"/>
                  <a:pt x="235" y="687"/>
                </a:cubicBezTo>
                <a:cubicBezTo>
                  <a:pt x="248" y="696"/>
                  <a:pt x="262" y="708"/>
                  <a:pt x="276" y="722"/>
                </a:cubicBezTo>
                <a:close/>
                <a:moveTo>
                  <a:pt x="254" y="747"/>
                </a:moveTo>
                <a:cubicBezTo>
                  <a:pt x="245" y="738"/>
                  <a:pt x="237" y="731"/>
                  <a:pt x="230" y="725"/>
                </a:cubicBezTo>
                <a:cubicBezTo>
                  <a:pt x="223" y="719"/>
                  <a:pt x="216" y="714"/>
                  <a:pt x="209" y="710"/>
                </a:cubicBezTo>
                <a:cubicBezTo>
                  <a:pt x="203" y="706"/>
                  <a:pt x="197" y="703"/>
                  <a:pt x="191" y="701"/>
                </a:cubicBezTo>
                <a:cubicBezTo>
                  <a:pt x="186" y="699"/>
                  <a:pt x="180" y="698"/>
                  <a:pt x="175" y="698"/>
                </a:cubicBezTo>
                <a:cubicBezTo>
                  <a:pt x="170" y="699"/>
                  <a:pt x="165" y="700"/>
                  <a:pt x="161" y="702"/>
                </a:cubicBezTo>
                <a:cubicBezTo>
                  <a:pt x="156" y="704"/>
                  <a:pt x="152" y="708"/>
                  <a:pt x="148" y="712"/>
                </a:cubicBezTo>
                <a:cubicBezTo>
                  <a:pt x="140" y="719"/>
                  <a:pt x="136" y="727"/>
                  <a:pt x="135" y="736"/>
                </a:cubicBezTo>
                <a:cubicBezTo>
                  <a:pt x="133" y="744"/>
                  <a:pt x="135" y="752"/>
                  <a:pt x="138" y="761"/>
                </a:cubicBezTo>
                <a:cubicBezTo>
                  <a:pt x="142" y="770"/>
                  <a:pt x="147" y="779"/>
                  <a:pt x="154" y="788"/>
                </a:cubicBezTo>
                <a:cubicBezTo>
                  <a:pt x="162" y="798"/>
                  <a:pt x="170" y="807"/>
                  <a:pt x="180" y="817"/>
                </a:cubicBezTo>
                <a:cubicBezTo>
                  <a:pt x="192" y="829"/>
                  <a:pt x="204" y="840"/>
                  <a:pt x="214" y="847"/>
                </a:cubicBezTo>
                <a:cubicBezTo>
                  <a:pt x="225" y="855"/>
                  <a:pt x="234" y="860"/>
                  <a:pt x="243" y="863"/>
                </a:cubicBezTo>
                <a:cubicBezTo>
                  <a:pt x="251" y="866"/>
                  <a:pt x="259" y="866"/>
                  <a:pt x="266" y="864"/>
                </a:cubicBezTo>
                <a:cubicBezTo>
                  <a:pt x="273" y="862"/>
                  <a:pt x="280" y="858"/>
                  <a:pt x="286" y="852"/>
                </a:cubicBezTo>
                <a:cubicBezTo>
                  <a:pt x="291" y="847"/>
                  <a:pt x="294" y="842"/>
                  <a:pt x="297" y="836"/>
                </a:cubicBezTo>
                <a:cubicBezTo>
                  <a:pt x="299" y="831"/>
                  <a:pt x="300" y="826"/>
                  <a:pt x="299" y="820"/>
                </a:cubicBezTo>
                <a:cubicBezTo>
                  <a:pt x="299" y="814"/>
                  <a:pt x="298" y="809"/>
                  <a:pt x="296" y="803"/>
                </a:cubicBezTo>
                <a:cubicBezTo>
                  <a:pt x="293" y="797"/>
                  <a:pt x="290" y="791"/>
                  <a:pt x="286" y="785"/>
                </a:cubicBezTo>
                <a:cubicBezTo>
                  <a:pt x="282" y="778"/>
                  <a:pt x="277" y="772"/>
                  <a:pt x="272" y="766"/>
                </a:cubicBezTo>
                <a:cubicBezTo>
                  <a:pt x="266" y="760"/>
                  <a:pt x="260" y="753"/>
                  <a:pt x="254" y="747"/>
                </a:cubicBezTo>
                <a:close/>
                <a:moveTo>
                  <a:pt x="412" y="586"/>
                </a:moveTo>
                <a:cubicBezTo>
                  <a:pt x="425" y="600"/>
                  <a:pt x="436" y="613"/>
                  <a:pt x="444" y="626"/>
                </a:cubicBezTo>
                <a:cubicBezTo>
                  <a:pt x="453" y="638"/>
                  <a:pt x="459" y="651"/>
                  <a:pt x="462" y="664"/>
                </a:cubicBezTo>
                <a:cubicBezTo>
                  <a:pt x="465" y="677"/>
                  <a:pt x="465" y="689"/>
                  <a:pt x="461" y="701"/>
                </a:cubicBezTo>
                <a:cubicBezTo>
                  <a:pt x="458" y="713"/>
                  <a:pt x="450" y="725"/>
                  <a:pt x="439" y="736"/>
                </a:cubicBezTo>
                <a:cubicBezTo>
                  <a:pt x="428" y="747"/>
                  <a:pt x="417" y="754"/>
                  <a:pt x="406" y="758"/>
                </a:cubicBezTo>
                <a:cubicBezTo>
                  <a:pt x="395" y="761"/>
                  <a:pt x="383" y="761"/>
                  <a:pt x="371" y="759"/>
                </a:cubicBezTo>
                <a:cubicBezTo>
                  <a:pt x="359" y="756"/>
                  <a:pt x="347" y="750"/>
                  <a:pt x="334" y="741"/>
                </a:cubicBezTo>
                <a:cubicBezTo>
                  <a:pt x="321" y="732"/>
                  <a:pt x="308" y="720"/>
                  <a:pt x="294" y="706"/>
                </a:cubicBezTo>
                <a:cubicBezTo>
                  <a:pt x="281" y="693"/>
                  <a:pt x="270" y="680"/>
                  <a:pt x="261" y="667"/>
                </a:cubicBezTo>
                <a:cubicBezTo>
                  <a:pt x="252" y="654"/>
                  <a:pt x="246" y="641"/>
                  <a:pt x="243" y="628"/>
                </a:cubicBezTo>
                <a:cubicBezTo>
                  <a:pt x="240" y="616"/>
                  <a:pt x="240" y="603"/>
                  <a:pt x="244" y="591"/>
                </a:cubicBezTo>
                <a:cubicBezTo>
                  <a:pt x="247" y="579"/>
                  <a:pt x="255" y="567"/>
                  <a:pt x="266" y="556"/>
                </a:cubicBezTo>
                <a:cubicBezTo>
                  <a:pt x="277" y="545"/>
                  <a:pt x="288" y="538"/>
                  <a:pt x="299" y="535"/>
                </a:cubicBezTo>
                <a:cubicBezTo>
                  <a:pt x="310" y="531"/>
                  <a:pt x="322" y="531"/>
                  <a:pt x="334" y="534"/>
                </a:cubicBezTo>
                <a:cubicBezTo>
                  <a:pt x="346" y="537"/>
                  <a:pt x="358" y="543"/>
                  <a:pt x="371" y="552"/>
                </a:cubicBezTo>
                <a:cubicBezTo>
                  <a:pt x="384" y="561"/>
                  <a:pt x="397" y="572"/>
                  <a:pt x="412" y="586"/>
                </a:cubicBezTo>
                <a:close/>
                <a:moveTo>
                  <a:pt x="390" y="611"/>
                </a:moveTo>
                <a:cubicBezTo>
                  <a:pt x="381" y="603"/>
                  <a:pt x="373" y="595"/>
                  <a:pt x="366" y="589"/>
                </a:cubicBezTo>
                <a:cubicBezTo>
                  <a:pt x="358" y="583"/>
                  <a:pt x="351" y="578"/>
                  <a:pt x="345" y="574"/>
                </a:cubicBezTo>
                <a:cubicBezTo>
                  <a:pt x="339" y="570"/>
                  <a:pt x="333" y="567"/>
                  <a:pt x="327" y="565"/>
                </a:cubicBezTo>
                <a:cubicBezTo>
                  <a:pt x="321" y="563"/>
                  <a:pt x="316" y="562"/>
                  <a:pt x="311" y="563"/>
                </a:cubicBezTo>
                <a:cubicBezTo>
                  <a:pt x="306" y="563"/>
                  <a:pt x="301" y="564"/>
                  <a:pt x="296" y="566"/>
                </a:cubicBezTo>
                <a:cubicBezTo>
                  <a:pt x="292" y="569"/>
                  <a:pt x="288" y="572"/>
                  <a:pt x="283" y="576"/>
                </a:cubicBezTo>
                <a:cubicBezTo>
                  <a:pt x="276" y="584"/>
                  <a:pt x="271" y="592"/>
                  <a:pt x="270" y="600"/>
                </a:cubicBezTo>
                <a:cubicBezTo>
                  <a:pt x="269" y="608"/>
                  <a:pt x="270" y="617"/>
                  <a:pt x="274" y="625"/>
                </a:cubicBezTo>
                <a:cubicBezTo>
                  <a:pt x="277" y="634"/>
                  <a:pt x="283" y="643"/>
                  <a:pt x="290" y="653"/>
                </a:cubicBezTo>
                <a:cubicBezTo>
                  <a:pt x="297" y="662"/>
                  <a:pt x="306" y="671"/>
                  <a:pt x="315" y="681"/>
                </a:cubicBezTo>
                <a:cubicBezTo>
                  <a:pt x="328" y="694"/>
                  <a:pt x="340" y="704"/>
                  <a:pt x="350" y="712"/>
                </a:cubicBezTo>
                <a:cubicBezTo>
                  <a:pt x="360" y="719"/>
                  <a:pt x="370" y="724"/>
                  <a:pt x="378" y="727"/>
                </a:cubicBezTo>
                <a:cubicBezTo>
                  <a:pt x="387" y="730"/>
                  <a:pt x="395" y="730"/>
                  <a:pt x="402" y="729"/>
                </a:cubicBezTo>
                <a:cubicBezTo>
                  <a:pt x="409" y="727"/>
                  <a:pt x="415" y="723"/>
                  <a:pt x="422" y="716"/>
                </a:cubicBezTo>
                <a:cubicBezTo>
                  <a:pt x="427" y="711"/>
                  <a:pt x="430" y="706"/>
                  <a:pt x="432" y="701"/>
                </a:cubicBezTo>
                <a:cubicBezTo>
                  <a:pt x="435" y="695"/>
                  <a:pt x="436" y="690"/>
                  <a:pt x="435" y="684"/>
                </a:cubicBezTo>
                <a:cubicBezTo>
                  <a:pt x="435" y="679"/>
                  <a:pt x="434" y="673"/>
                  <a:pt x="431" y="667"/>
                </a:cubicBezTo>
                <a:cubicBezTo>
                  <a:pt x="429" y="661"/>
                  <a:pt x="426" y="655"/>
                  <a:pt x="422" y="649"/>
                </a:cubicBezTo>
                <a:cubicBezTo>
                  <a:pt x="418" y="643"/>
                  <a:pt x="413" y="637"/>
                  <a:pt x="408" y="630"/>
                </a:cubicBezTo>
                <a:cubicBezTo>
                  <a:pt x="402" y="624"/>
                  <a:pt x="396" y="618"/>
                  <a:pt x="390" y="611"/>
                </a:cubicBezTo>
                <a:close/>
                <a:moveTo>
                  <a:pt x="539" y="602"/>
                </a:moveTo>
                <a:cubicBezTo>
                  <a:pt x="546" y="608"/>
                  <a:pt x="549" y="614"/>
                  <a:pt x="549" y="618"/>
                </a:cubicBezTo>
                <a:cubicBezTo>
                  <a:pt x="549" y="622"/>
                  <a:pt x="546" y="627"/>
                  <a:pt x="541" y="632"/>
                </a:cubicBezTo>
                <a:cubicBezTo>
                  <a:pt x="535" y="637"/>
                  <a:pt x="531" y="640"/>
                  <a:pt x="526" y="640"/>
                </a:cubicBezTo>
                <a:cubicBezTo>
                  <a:pt x="522" y="640"/>
                  <a:pt x="517" y="637"/>
                  <a:pt x="511" y="631"/>
                </a:cubicBezTo>
                <a:cubicBezTo>
                  <a:pt x="505" y="625"/>
                  <a:pt x="502" y="619"/>
                  <a:pt x="502" y="615"/>
                </a:cubicBezTo>
                <a:cubicBezTo>
                  <a:pt x="502" y="611"/>
                  <a:pt x="505" y="606"/>
                  <a:pt x="510" y="601"/>
                </a:cubicBezTo>
                <a:cubicBezTo>
                  <a:pt x="515" y="596"/>
                  <a:pt x="520" y="593"/>
                  <a:pt x="524" y="593"/>
                </a:cubicBezTo>
                <a:cubicBezTo>
                  <a:pt x="528" y="593"/>
                  <a:pt x="533" y="596"/>
                  <a:pt x="539" y="602"/>
                </a:cubicBezTo>
                <a:close/>
                <a:moveTo>
                  <a:pt x="638" y="402"/>
                </a:moveTo>
                <a:cubicBezTo>
                  <a:pt x="649" y="413"/>
                  <a:pt x="657" y="423"/>
                  <a:pt x="663" y="434"/>
                </a:cubicBezTo>
                <a:cubicBezTo>
                  <a:pt x="669" y="444"/>
                  <a:pt x="673" y="455"/>
                  <a:pt x="674" y="465"/>
                </a:cubicBezTo>
                <a:cubicBezTo>
                  <a:pt x="676" y="475"/>
                  <a:pt x="675" y="485"/>
                  <a:pt x="671" y="494"/>
                </a:cubicBezTo>
                <a:cubicBezTo>
                  <a:pt x="668" y="504"/>
                  <a:pt x="662" y="513"/>
                  <a:pt x="654" y="521"/>
                </a:cubicBezTo>
                <a:cubicBezTo>
                  <a:pt x="650" y="525"/>
                  <a:pt x="647" y="528"/>
                  <a:pt x="643" y="530"/>
                </a:cubicBezTo>
                <a:cubicBezTo>
                  <a:pt x="639" y="532"/>
                  <a:pt x="635" y="534"/>
                  <a:pt x="631" y="536"/>
                </a:cubicBezTo>
                <a:cubicBezTo>
                  <a:pt x="627" y="537"/>
                  <a:pt x="622" y="538"/>
                  <a:pt x="617" y="538"/>
                </a:cubicBezTo>
                <a:cubicBezTo>
                  <a:pt x="612" y="539"/>
                  <a:pt x="606" y="539"/>
                  <a:pt x="600" y="539"/>
                </a:cubicBezTo>
                <a:lnTo>
                  <a:pt x="659" y="599"/>
                </a:lnTo>
                <a:cubicBezTo>
                  <a:pt x="660" y="600"/>
                  <a:pt x="660" y="600"/>
                  <a:pt x="661" y="601"/>
                </a:cubicBezTo>
                <a:cubicBezTo>
                  <a:pt x="661" y="602"/>
                  <a:pt x="661" y="603"/>
                  <a:pt x="660" y="604"/>
                </a:cubicBezTo>
                <a:cubicBezTo>
                  <a:pt x="660" y="606"/>
                  <a:pt x="659" y="607"/>
                  <a:pt x="658" y="609"/>
                </a:cubicBezTo>
                <a:cubicBezTo>
                  <a:pt x="656" y="610"/>
                  <a:pt x="655" y="612"/>
                  <a:pt x="653" y="614"/>
                </a:cubicBezTo>
                <a:cubicBezTo>
                  <a:pt x="650" y="616"/>
                  <a:pt x="649" y="618"/>
                  <a:pt x="647" y="619"/>
                </a:cubicBezTo>
                <a:cubicBezTo>
                  <a:pt x="645" y="620"/>
                  <a:pt x="644" y="621"/>
                  <a:pt x="643" y="622"/>
                </a:cubicBezTo>
                <a:cubicBezTo>
                  <a:pt x="642" y="622"/>
                  <a:pt x="641" y="622"/>
                  <a:pt x="640" y="622"/>
                </a:cubicBezTo>
                <a:cubicBezTo>
                  <a:pt x="639" y="622"/>
                  <a:pt x="638" y="622"/>
                  <a:pt x="637" y="621"/>
                </a:cubicBezTo>
                <a:lnTo>
                  <a:pt x="471" y="454"/>
                </a:lnTo>
                <a:cubicBezTo>
                  <a:pt x="470" y="453"/>
                  <a:pt x="469" y="453"/>
                  <a:pt x="469" y="452"/>
                </a:cubicBezTo>
                <a:cubicBezTo>
                  <a:pt x="469" y="451"/>
                  <a:pt x="469" y="450"/>
                  <a:pt x="470" y="449"/>
                </a:cubicBezTo>
                <a:cubicBezTo>
                  <a:pt x="470" y="448"/>
                  <a:pt x="471" y="447"/>
                  <a:pt x="472" y="445"/>
                </a:cubicBezTo>
                <a:cubicBezTo>
                  <a:pt x="473" y="444"/>
                  <a:pt x="474" y="442"/>
                  <a:pt x="476" y="441"/>
                </a:cubicBezTo>
                <a:cubicBezTo>
                  <a:pt x="478" y="439"/>
                  <a:pt x="480" y="437"/>
                  <a:pt x="481" y="436"/>
                </a:cubicBezTo>
                <a:cubicBezTo>
                  <a:pt x="482" y="435"/>
                  <a:pt x="484" y="434"/>
                  <a:pt x="485" y="434"/>
                </a:cubicBezTo>
                <a:cubicBezTo>
                  <a:pt x="486" y="433"/>
                  <a:pt x="487" y="433"/>
                  <a:pt x="488" y="434"/>
                </a:cubicBezTo>
                <a:cubicBezTo>
                  <a:pt x="488" y="434"/>
                  <a:pt x="489" y="434"/>
                  <a:pt x="490" y="435"/>
                </a:cubicBezTo>
                <a:lnTo>
                  <a:pt x="506" y="451"/>
                </a:lnTo>
                <a:cubicBezTo>
                  <a:pt x="506" y="444"/>
                  <a:pt x="506" y="437"/>
                  <a:pt x="507" y="431"/>
                </a:cubicBezTo>
                <a:cubicBezTo>
                  <a:pt x="507" y="425"/>
                  <a:pt x="509" y="419"/>
                  <a:pt x="510" y="414"/>
                </a:cubicBezTo>
                <a:cubicBezTo>
                  <a:pt x="512" y="409"/>
                  <a:pt x="514" y="404"/>
                  <a:pt x="517" y="399"/>
                </a:cubicBezTo>
                <a:cubicBezTo>
                  <a:pt x="519" y="395"/>
                  <a:pt x="522" y="391"/>
                  <a:pt x="526" y="387"/>
                </a:cubicBezTo>
                <a:cubicBezTo>
                  <a:pt x="535" y="378"/>
                  <a:pt x="544" y="372"/>
                  <a:pt x="554" y="369"/>
                </a:cubicBezTo>
                <a:cubicBezTo>
                  <a:pt x="563" y="367"/>
                  <a:pt x="573" y="366"/>
                  <a:pt x="582" y="368"/>
                </a:cubicBezTo>
                <a:cubicBezTo>
                  <a:pt x="592" y="370"/>
                  <a:pt x="602" y="374"/>
                  <a:pt x="611" y="380"/>
                </a:cubicBezTo>
                <a:cubicBezTo>
                  <a:pt x="621" y="386"/>
                  <a:pt x="630" y="394"/>
                  <a:pt x="638" y="402"/>
                </a:cubicBezTo>
                <a:close/>
                <a:moveTo>
                  <a:pt x="618" y="427"/>
                </a:moveTo>
                <a:cubicBezTo>
                  <a:pt x="612" y="421"/>
                  <a:pt x="606" y="416"/>
                  <a:pt x="599" y="411"/>
                </a:cubicBezTo>
                <a:cubicBezTo>
                  <a:pt x="592" y="406"/>
                  <a:pt x="586" y="403"/>
                  <a:pt x="579" y="401"/>
                </a:cubicBezTo>
                <a:cubicBezTo>
                  <a:pt x="572" y="399"/>
                  <a:pt x="566" y="398"/>
                  <a:pt x="559" y="399"/>
                </a:cubicBezTo>
                <a:cubicBezTo>
                  <a:pt x="553" y="400"/>
                  <a:pt x="547" y="404"/>
                  <a:pt x="541" y="410"/>
                </a:cubicBezTo>
                <a:cubicBezTo>
                  <a:pt x="538" y="412"/>
                  <a:pt x="536" y="416"/>
                  <a:pt x="534" y="419"/>
                </a:cubicBezTo>
                <a:cubicBezTo>
                  <a:pt x="532" y="423"/>
                  <a:pt x="531" y="427"/>
                  <a:pt x="530" y="432"/>
                </a:cubicBezTo>
                <a:cubicBezTo>
                  <a:pt x="529" y="436"/>
                  <a:pt x="528" y="442"/>
                  <a:pt x="528" y="448"/>
                </a:cubicBezTo>
                <a:cubicBezTo>
                  <a:pt x="528" y="454"/>
                  <a:pt x="528" y="461"/>
                  <a:pt x="529" y="469"/>
                </a:cubicBezTo>
                <a:lnTo>
                  <a:pt x="576" y="516"/>
                </a:lnTo>
                <a:cubicBezTo>
                  <a:pt x="590" y="517"/>
                  <a:pt x="601" y="517"/>
                  <a:pt x="610" y="516"/>
                </a:cubicBezTo>
                <a:cubicBezTo>
                  <a:pt x="620" y="514"/>
                  <a:pt x="627" y="510"/>
                  <a:pt x="633" y="504"/>
                </a:cubicBezTo>
                <a:cubicBezTo>
                  <a:pt x="639" y="499"/>
                  <a:pt x="642" y="493"/>
                  <a:pt x="644" y="486"/>
                </a:cubicBezTo>
                <a:cubicBezTo>
                  <a:pt x="645" y="480"/>
                  <a:pt x="644" y="473"/>
                  <a:pt x="642" y="466"/>
                </a:cubicBezTo>
                <a:cubicBezTo>
                  <a:pt x="641" y="459"/>
                  <a:pt x="637" y="452"/>
                  <a:pt x="633" y="446"/>
                </a:cubicBezTo>
                <a:cubicBezTo>
                  <a:pt x="629" y="439"/>
                  <a:pt x="624" y="433"/>
                  <a:pt x="618" y="427"/>
                </a:cubicBezTo>
                <a:close/>
                <a:moveTo>
                  <a:pt x="774" y="260"/>
                </a:moveTo>
                <a:cubicBezTo>
                  <a:pt x="778" y="263"/>
                  <a:pt x="779" y="267"/>
                  <a:pt x="779" y="270"/>
                </a:cubicBezTo>
                <a:cubicBezTo>
                  <a:pt x="779" y="273"/>
                  <a:pt x="777" y="276"/>
                  <a:pt x="775" y="278"/>
                </a:cubicBezTo>
                <a:lnTo>
                  <a:pt x="697" y="356"/>
                </a:lnTo>
                <a:cubicBezTo>
                  <a:pt x="703" y="363"/>
                  <a:pt x="710" y="368"/>
                  <a:pt x="717" y="372"/>
                </a:cubicBezTo>
                <a:cubicBezTo>
                  <a:pt x="723" y="376"/>
                  <a:pt x="730" y="379"/>
                  <a:pt x="737" y="379"/>
                </a:cubicBezTo>
                <a:cubicBezTo>
                  <a:pt x="744" y="380"/>
                  <a:pt x="751" y="379"/>
                  <a:pt x="758" y="376"/>
                </a:cubicBezTo>
                <a:cubicBezTo>
                  <a:pt x="765" y="373"/>
                  <a:pt x="772" y="368"/>
                  <a:pt x="779" y="361"/>
                </a:cubicBezTo>
                <a:cubicBezTo>
                  <a:pt x="785" y="355"/>
                  <a:pt x="789" y="350"/>
                  <a:pt x="793" y="344"/>
                </a:cubicBezTo>
                <a:cubicBezTo>
                  <a:pt x="796" y="339"/>
                  <a:pt x="799" y="334"/>
                  <a:pt x="801" y="330"/>
                </a:cubicBezTo>
                <a:cubicBezTo>
                  <a:pt x="803" y="325"/>
                  <a:pt x="805" y="321"/>
                  <a:pt x="806" y="318"/>
                </a:cubicBezTo>
                <a:cubicBezTo>
                  <a:pt x="807" y="315"/>
                  <a:pt x="808" y="313"/>
                  <a:pt x="809" y="312"/>
                </a:cubicBezTo>
                <a:cubicBezTo>
                  <a:pt x="810" y="312"/>
                  <a:pt x="811" y="311"/>
                  <a:pt x="812" y="311"/>
                </a:cubicBezTo>
                <a:cubicBezTo>
                  <a:pt x="812" y="311"/>
                  <a:pt x="813" y="311"/>
                  <a:pt x="814" y="311"/>
                </a:cubicBezTo>
                <a:cubicBezTo>
                  <a:pt x="815" y="312"/>
                  <a:pt x="816" y="312"/>
                  <a:pt x="817" y="313"/>
                </a:cubicBezTo>
                <a:cubicBezTo>
                  <a:pt x="819" y="314"/>
                  <a:pt x="820" y="316"/>
                  <a:pt x="822" y="317"/>
                </a:cubicBezTo>
                <a:cubicBezTo>
                  <a:pt x="823" y="318"/>
                  <a:pt x="824" y="319"/>
                  <a:pt x="824" y="320"/>
                </a:cubicBezTo>
                <a:cubicBezTo>
                  <a:pt x="825" y="321"/>
                  <a:pt x="826" y="322"/>
                  <a:pt x="826" y="323"/>
                </a:cubicBezTo>
                <a:cubicBezTo>
                  <a:pt x="827" y="324"/>
                  <a:pt x="827" y="324"/>
                  <a:pt x="827" y="325"/>
                </a:cubicBezTo>
                <a:cubicBezTo>
                  <a:pt x="828" y="326"/>
                  <a:pt x="828" y="327"/>
                  <a:pt x="828" y="328"/>
                </a:cubicBezTo>
                <a:cubicBezTo>
                  <a:pt x="828" y="329"/>
                  <a:pt x="827" y="331"/>
                  <a:pt x="826" y="335"/>
                </a:cubicBezTo>
                <a:cubicBezTo>
                  <a:pt x="825" y="338"/>
                  <a:pt x="823" y="342"/>
                  <a:pt x="820" y="347"/>
                </a:cubicBezTo>
                <a:cubicBezTo>
                  <a:pt x="817" y="352"/>
                  <a:pt x="814" y="357"/>
                  <a:pt x="809" y="363"/>
                </a:cubicBezTo>
                <a:cubicBezTo>
                  <a:pt x="805" y="369"/>
                  <a:pt x="800" y="375"/>
                  <a:pt x="795" y="381"/>
                </a:cubicBezTo>
                <a:cubicBezTo>
                  <a:pt x="785" y="390"/>
                  <a:pt x="775" y="398"/>
                  <a:pt x="765" y="402"/>
                </a:cubicBezTo>
                <a:cubicBezTo>
                  <a:pt x="755" y="407"/>
                  <a:pt x="744" y="409"/>
                  <a:pt x="734" y="409"/>
                </a:cubicBezTo>
                <a:cubicBezTo>
                  <a:pt x="724" y="408"/>
                  <a:pt x="713" y="405"/>
                  <a:pt x="702" y="400"/>
                </a:cubicBezTo>
                <a:cubicBezTo>
                  <a:pt x="692" y="394"/>
                  <a:pt x="681" y="386"/>
                  <a:pt x="670" y="375"/>
                </a:cubicBezTo>
                <a:cubicBezTo>
                  <a:pt x="660" y="365"/>
                  <a:pt x="652" y="354"/>
                  <a:pt x="646" y="344"/>
                </a:cubicBezTo>
                <a:cubicBezTo>
                  <a:pt x="641" y="333"/>
                  <a:pt x="638" y="322"/>
                  <a:pt x="637" y="311"/>
                </a:cubicBezTo>
                <a:cubicBezTo>
                  <a:pt x="636" y="301"/>
                  <a:pt x="638" y="290"/>
                  <a:pt x="642" y="280"/>
                </a:cubicBezTo>
                <a:cubicBezTo>
                  <a:pt x="646" y="270"/>
                  <a:pt x="652" y="261"/>
                  <a:pt x="661" y="252"/>
                </a:cubicBezTo>
                <a:cubicBezTo>
                  <a:pt x="671" y="242"/>
                  <a:pt x="680" y="236"/>
                  <a:pt x="690" y="232"/>
                </a:cubicBezTo>
                <a:cubicBezTo>
                  <a:pt x="699" y="229"/>
                  <a:pt x="709" y="227"/>
                  <a:pt x="718" y="228"/>
                </a:cubicBezTo>
                <a:cubicBezTo>
                  <a:pt x="727" y="229"/>
                  <a:pt x="736" y="232"/>
                  <a:pt x="745" y="237"/>
                </a:cubicBezTo>
                <a:cubicBezTo>
                  <a:pt x="754" y="242"/>
                  <a:pt x="762" y="248"/>
                  <a:pt x="770" y="256"/>
                </a:cubicBezTo>
                <a:lnTo>
                  <a:pt x="774" y="260"/>
                </a:lnTo>
                <a:close/>
                <a:moveTo>
                  <a:pt x="746" y="275"/>
                </a:moveTo>
                <a:cubicBezTo>
                  <a:pt x="734" y="264"/>
                  <a:pt x="723" y="257"/>
                  <a:pt x="711" y="256"/>
                </a:cubicBezTo>
                <a:cubicBezTo>
                  <a:pt x="699" y="255"/>
                  <a:pt x="688" y="259"/>
                  <a:pt x="677" y="270"/>
                </a:cubicBezTo>
                <a:cubicBezTo>
                  <a:pt x="672" y="275"/>
                  <a:pt x="668" y="281"/>
                  <a:pt x="666" y="287"/>
                </a:cubicBezTo>
                <a:cubicBezTo>
                  <a:pt x="664" y="293"/>
                  <a:pt x="663" y="300"/>
                  <a:pt x="664" y="306"/>
                </a:cubicBezTo>
                <a:cubicBezTo>
                  <a:pt x="664" y="312"/>
                  <a:pt x="666" y="318"/>
                  <a:pt x="669" y="324"/>
                </a:cubicBezTo>
                <a:cubicBezTo>
                  <a:pt x="672" y="330"/>
                  <a:pt x="676" y="335"/>
                  <a:pt x="681" y="340"/>
                </a:cubicBezTo>
                <a:lnTo>
                  <a:pt x="746" y="275"/>
                </a:lnTo>
                <a:close/>
                <a:moveTo>
                  <a:pt x="831" y="109"/>
                </a:moveTo>
                <a:cubicBezTo>
                  <a:pt x="833" y="111"/>
                  <a:pt x="835" y="113"/>
                  <a:pt x="836" y="114"/>
                </a:cubicBezTo>
                <a:cubicBezTo>
                  <a:pt x="837" y="116"/>
                  <a:pt x="838" y="117"/>
                  <a:pt x="839" y="118"/>
                </a:cubicBezTo>
                <a:cubicBezTo>
                  <a:pt x="839" y="119"/>
                  <a:pt x="839" y="120"/>
                  <a:pt x="839" y="121"/>
                </a:cubicBezTo>
                <a:cubicBezTo>
                  <a:pt x="839" y="122"/>
                  <a:pt x="839" y="122"/>
                  <a:pt x="838" y="123"/>
                </a:cubicBezTo>
                <a:cubicBezTo>
                  <a:pt x="838" y="124"/>
                  <a:pt x="836" y="124"/>
                  <a:pt x="835" y="125"/>
                </a:cubicBezTo>
                <a:cubicBezTo>
                  <a:pt x="834" y="126"/>
                  <a:pt x="832" y="126"/>
                  <a:pt x="830" y="127"/>
                </a:cubicBezTo>
                <a:cubicBezTo>
                  <a:pt x="829" y="128"/>
                  <a:pt x="827" y="129"/>
                  <a:pt x="825" y="131"/>
                </a:cubicBezTo>
                <a:cubicBezTo>
                  <a:pt x="823" y="132"/>
                  <a:pt x="821" y="133"/>
                  <a:pt x="819" y="135"/>
                </a:cubicBezTo>
                <a:cubicBezTo>
                  <a:pt x="817" y="137"/>
                  <a:pt x="815" y="140"/>
                  <a:pt x="814" y="143"/>
                </a:cubicBezTo>
                <a:cubicBezTo>
                  <a:pt x="813" y="146"/>
                  <a:pt x="812" y="150"/>
                  <a:pt x="812" y="154"/>
                </a:cubicBezTo>
                <a:cubicBezTo>
                  <a:pt x="811" y="158"/>
                  <a:pt x="812" y="164"/>
                  <a:pt x="812" y="169"/>
                </a:cubicBezTo>
                <a:cubicBezTo>
                  <a:pt x="813" y="175"/>
                  <a:pt x="815" y="182"/>
                  <a:pt x="816" y="190"/>
                </a:cubicBezTo>
                <a:lnTo>
                  <a:pt x="895" y="269"/>
                </a:lnTo>
                <a:cubicBezTo>
                  <a:pt x="896" y="269"/>
                  <a:pt x="896" y="270"/>
                  <a:pt x="896" y="271"/>
                </a:cubicBezTo>
                <a:cubicBezTo>
                  <a:pt x="896" y="272"/>
                  <a:pt x="896" y="273"/>
                  <a:pt x="896" y="274"/>
                </a:cubicBezTo>
                <a:cubicBezTo>
                  <a:pt x="895" y="275"/>
                  <a:pt x="894" y="277"/>
                  <a:pt x="893" y="278"/>
                </a:cubicBezTo>
                <a:cubicBezTo>
                  <a:pt x="892" y="280"/>
                  <a:pt x="890" y="282"/>
                  <a:pt x="888" y="284"/>
                </a:cubicBezTo>
                <a:cubicBezTo>
                  <a:pt x="886" y="286"/>
                  <a:pt x="884" y="288"/>
                  <a:pt x="882" y="289"/>
                </a:cubicBezTo>
                <a:cubicBezTo>
                  <a:pt x="881" y="290"/>
                  <a:pt x="879" y="291"/>
                  <a:pt x="878" y="292"/>
                </a:cubicBezTo>
                <a:cubicBezTo>
                  <a:pt x="877" y="292"/>
                  <a:pt x="876" y="292"/>
                  <a:pt x="875" y="292"/>
                </a:cubicBezTo>
                <a:cubicBezTo>
                  <a:pt x="874" y="292"/>
                  <a:pt x="874" y="291"/>
                  <a:pt x="873" y="291"/>
                </a:cubicBezTo>
                <a:lnTo>
                  <a:pt x="754" y="171"/>
                </a:lnTo>
                <a:cubicBezTo>
                  <a:pt x="753" y="171"/>
                  <a:pt x="752" y="170"/>
                  <a:pt x="752" y="169"/>
                </a:cubicBezTo>
                <a:cubicBezTo>
                  <a:pt x="752" y="168"/>
                  <a:pt x="752" y="167"/>
                  <a:pt x="752" y="166"/>
                </a:cubicBezTo>
                <a:cubicBezTo>
                  <a:pt x="753" y="165"/>
                  <a:pt x="754" y="164"/>
                  <a:pt x="755" y="162"/>
                </a:cubicBezTo>
                <a:cubicBezTo>
                  <a:pt x="756" y="161"/>
                  <a:pt x="757" y="159"/>
                  <a:pt x="759" y="157"/>
                </a:cubicBezTo>
                <a:cubicBezTo>
                  <a:pt x="761" y="155"/>
                  <a:pt x="763" y="154"/>
                  <a:pt x="764" y="153"/>
                </a:cubicBezTo>
                <a:cubicBezTo>
                  <a:pt x="766" y="151"/>
                  <a:pt x="767" y="151"/>
                  <a:pt x="768" y="150"/>
                </a:cubicBezTo>
                <a:cubicBezTo>
                  <a:pt x="769" y="150"/>
                  <a:pt x="770" y="150"/>
                  <a:pt x="771" y="150"/>
                </a:cubicBezTo>
                <a:cubicBezTo>
                  <a:pt x="772" y="150"/>
                  <a:pt x="773" y="151"/>
                  <a:pt x="773" y="152"/>
                </a:cubicBezTo>
                <a:lnTo>
                  <a:pt x="791" y="169"/>
                </a:lnTo>
                <a:cubicBezTo>
                  <a:pt x="789" y="161"/>
                  <a:pt x="788" y="154"/>
                  <a:pt x="788" y="148"/>
                </a:cubicBezTo>
                <a:cubicBezTo>
                  <a:pt x="788" y="142"/>
                  <a:pt x="789" y="137"/>
                  <a:pt x="789" y="133"/>
                </a:cubicBezTo>
                <a:cubicBezTo>
                  <a:pt x="790" y="129"/>
                  <a:pt x="792" y="125"/>
                  <a:pt x="793" y="122"/>
                </a:cubicBezTo>
                <a:cubicBezTo>
                  <a:pt x="795" y="118"/>
                  <a:pt x="797" y="116"/>
                  <a:pt x="800" y="113"/>
                </a:cubicBezTo>
                <a:cubicBezTo>
                  <a:pt x="801" y="112"/>
                  <a:pt x="803" y="111"/>
                  <a:pt x="804" y="109"/>
                </a:cubicBezTo>
                <a:cubicBezTo>
                  <a:pt x="806" y="108"/>
                  <a:pt x="807" y="107"/>
                  <a:pt x="809" y="105"/>
                </a:cubicBezTo>
                <a:cubicBezTo>
                  <a:pt x="811" y="104"/>
                  <a:pt x="813" y="103"/>
                  <a:pt x="815" y="102"/>
                </a:cubicBezTo>
                <a:cubicBezTo>
                  <a:pt x="817" y="101"/>
                  <a:pt x="818" y="101"/>
                  <a:pt x="819" y="101"/>
                </a:cubicBezTo>
                <a:cubicBezTo>
                  <a:pt x="820" y="101"/>
                  <a:pt x="821" y="101"/>
                  <a:pt x="821" y="101"/>
                </a:cubicBezTo>
                <a:cubicBezTo>
                  <a:pt x="822" y="101"/>
                  <a:pt x="823" y="102"/>
                  <a:pt x="823" y="102"/>
                </a:cubicBezTo>
                <a:cubicBezTo>
                  <a:pt x="824" y="103"/>
                  <a:pt x="825" y="104"/>
                  <a:pt x="826" y="105"/>
                </a:cubicBezTo>
                <a:cubicBezTo>
                  <a:pt x="828" y="106"/>
                  <a:pt x="829" y="107"/>
                  <a:pt x="831" y="109"/>
                </a:cubicBezTo>
                <a:close/>
                <a:moveTo>
                  <a:pt x="985" y="178"/>
                </a:moveTo>
                <a:cubicBezTo>
                  <a:pt x="986" y="179"/>
                  <a:pt x="986" y="180"/>
                  <a:pt x="987" y="181"/>
                </a:cubicBezTo>
                <a:cubicBezTo>
                  <a:pt x="987" y="181"/>
                  <a:pt x="987" y="182"/>
                  <a:pt x="986" y="184"/>
                </a:cubicBezTo>
                <a:cubicBezTo>
                  <a:pt x="986" y="185"/>
                  <a:pt x="985" y="186"/>
                  <a:pt x="984" y="188"/>
                </a:cubicBezTo>
                <a:cubicBezTo>
                  <a:pt x="982" y="189"/>
                  <a:pt x="981" y="191"/>
                  <a:pt x="978" y="193"/>
                </a:cubicBezTo>
                <a:cubicBezTo>
                  <a:pt x="976" y="196"/>
                  <a:pt x="974" y="197"/>
                  <a:pt x="973" y="198"/>
                </a:cubicBezTo>
                <a:cubicBezTo>
                  <a:pt x="971" y="200"/>
                  <a:pt x="970" y="201"/>
                  <a:pt x="969" y="201"/>
                </a:cubicBezTo>
                <a:cubicBezTo>
                  <a:pt x="968" y="202"/>
                  <a:pt x="967" y="202"/>
                  <a:pt x="966" y="201"/>
                </a:cubicBezTo>
                <a:cubicBezTo>
                  <a:pt x="965" y="201"/>
                  <a:pt x="964" y="201"/>
                  <a:pt x="963" y="200"/>
                </a:cubicBezTo>
                <a:lnTo>
                  <a:pt x="786" y="23"/>
                </a:lnTo>
                <a:cubicBezTo>
                  <a:pt x="786" y="22"/>
                  <a:pt x="785" y="22"/>
                  <a:pt x="785" y="21"/>
                </a:cubicBezTo>
                <a:cubicBezTo>
                  <a:pt x="785" y="20"/>
                  <a:pt x="785" y="19"/>
                  <a:pt x="785" y="18"/>
                </a:cubicBezTo>
                <a:cubicBezTo>
                  <a:pt x="786" y="16"/>
                  <a:pt x="787" y="15"/>
                  <a:pt x="788" y="13"/>
                </a:cubicBezTo>
                <a:cubicBezTo>
                  <a:pt x="789" y="12"/>
                  <a:pt x="791" y="10"/>
                  <a:pt x="793" y="8"/>
                </a:cubicBezTo>
                <a:cubicBezTo>
                  <a:pt x="795" y="6"/>
                  <a:pt x="797" y="4"/>
                  <a:pt x="799" y="3"/>
                </a:cubicBezTo>
                <a:cubicBezTo>
                  <a:pt x="800" y="2"/>
                  <a:pt x="802" y="1"/>
                  <a:pt x="803" y="0"/>
                </a:cubicBezTo>
                <a:cubicBezTo>
                  <a:pt x="804" y="0"/>
                  <a:pt x="805" y="0"/>
                  <a:pt x="806" y="0"/>
                </a:cubicBezTo>
                <a:cubicBezTo>
                  <a:pt x="807" y="0"/>
                  <a:pt x="807" y="0"/>
                  <a:pt x="808" y="1"/>
                </a:cubicBezTo>
                <a:lnTo>
                  <a:pt x="985" y="1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8" name="Freeform 50"/>
          <p:cNvSpPr>
            <a:spLocks noEditPoints="1"/>
          </p:cNvSpPr>
          <p:nvPr/>
        </p:nvSpPr>
        <p:spPr bwMode="auto">
          <a:xfrm>
            <a:off x="1590675" y="5141913"/>
            <a:ext cx="682625" cy="666750"/>
          </a:xfrm>
          <a:custGeom>
            <a:avLst/>
            <a:gdLst/>
            <a:ahLst/>
            <a:cxnLst>
              <a:cxn ang="0">
                <a:pos x="201" y="825"/>
              </a:cxn>
              <a:cxn ang="0">
                <a:pos x="179" y="846"/>
              </a:cxn>
              <a:cxn ang="0">
                <a:pos x="60" y="880"/>
              </a:cxn>
              <a:cxn ang="0">
                <a:pos x="0" y="692"/>
              </a:cxn>
              <a:cxn ang="0">
                <a:pos x="28" y="659"/>
              </a:cxn>
              <a:cxn ang="0">
                <a:pos x="179" y="753"/>
              </a:cxn>
              <a:cxn ang="0">
                <a:pos x="276" y="581"/>
              </a:cxn>
              <a:cxn ang="0">
                <a:pos x="235" y="753"/>
              </a:cxn>
              <a:cxn ang="0">
                <a:pos x="130" y="551"/>
              </a:cxn>
              <a:cxn ang="0">
                <a:pos x="230" y="584"/>
              </a:cxn>
              <a:cxn ang="0">
                <a:pos x="134" y="594"/>
              </a:cxn>
              <a:cxn ang="0">
                <a:pos x="266" y="723"/>
              </a:cxn>
              <a:cxn ang="0">
                <a:pos x="272" y="625"/>
              </a:cxn>
              <a:cxn ang="0">
                <a:pos x="433" y="601"/>
              </a:cxn>
              <a:cxn ang="0">
                <a:pos x="371" y="632"/>
              </a:cxn>
              <a:cxn ang="0">
                <a:pos x="378" y="605"/>
              </a:cxn>
              <a:cxn ang="0">
                <a:pos x="420" y="515"/>
              </a:cxn>
              <a:cxn ang="0">
                <a:pos x="325" y="546"/>
              </a:cxn>
              <a:cxn ang="0">
                <a:pos x="307" y="529"/>
              </a:cxn>
              <a:cxn ang="0">
                <a:pos x="329" y="442"/>
              </a:cxn>
              <a:cxn ang="0">
                <a:pos x="257" y="476"/>
              </a:cxn>
              <a:cxn ang="0">
                <a:pos x="238" y="491"/>
              </a:cxn>
              <a:cxn ang="0">
                <a:pos x="237" y="455"/>
              </a:cxn>
              <a:cxn ang="0">
                <a:pos x="351" y="414"/>
              </a:cxn>
              <a:cxn ang="0">
                <a:pos x="381" y="477"/>
              </a:cxn>
              <a:cxn ang="0">
                <a:pos x="540" y="491"/>
              </a:cxn>
              <a:cxn ang="0">
                <a:pos x="539" y="461"/>
              </a:cxn>
              <a:cxn ang="0">
                <a:pos x="594" y="263"/>
              </a:cxn>
              <a:cxn ang="0">
                <a:pos x="560" y="370"/>
              </a:cxn>
              <a:cxn ang="0">
                <a:pos x="645" y="339"/>
              </a:cxn>
              <a:cxn ang="0">
                <a:pos x="705" y="414"/>
              </a:cxn>
              <a:cxn ang="0">
                <a:pos x="589" y="456"/>
              </a:cxn>
              <a:cxn ang="0">
                <a:pos x="540" y="394"/>
              </a:cxn>
              <a:cxn ang="0">
                <a:pos x="490" y="289"/>
              </a:cxn>
              <a:cxn ang="0">
                <a:pos x="576" y="219"/>
              </a:cxn>
              <a:cxn ang="0">
                <a:pos x="514" y="324"/>
              </a:cxn>
              <a:cxn ang="0">
                <a:pos x="581" y="296"/>
              </a:cxn>
              <a:cxn ang="0">
                <a:pos x="606" y="418"/>
              </a:cxn>
              <a:cxn ang="0">
                <a:pos x="681" y="407"/>
              </a:cxn>
              <a:cxn ang="0">
                <a:pos x="788" y="211"/>
              </a:cxn>
              <a:cxn ang="0">
                <a:pos x="765" y="269"/>
              </a:cxn>
              <a:cxn ang="0">
                <a:pos x="613" y="191"/>
              </a:cxn>
              <a:cxn ang="0">
                <a:pos x="682" y="113"/>
              </a:cxn>
              <a:cxn ang="0">
                <a:pos x="703" y="134"/>
              </a:cxn>
              <a:cxn ang="0">
                <a:pos x="670" y="234"/>
              </a:cxn>
              <a:cxn ang="0">
                <a:pos x="764" y="216"/>
              </a:cxn>
              <a:cxn ang="0">
                <a:pos x="782" y="204"/>
              </a:cxn>
              <a:cxn ang="0">
                <a:pos x="901" y="115"/>
              </a:cxn>
              <a:cxn ang="0">
                <a:pos x="792" y="169"/>
              </a:cxn>
              <a:cxn ang="0">
                <a:pos x="762" y="12"/>
              </a:cxn>
              <a:cxn ang="0">
                <a:pos x="807" y="4"/>
              </a:cxn>
              <a:cxn ang="0">
                <a:pos x="783" y="30"/>
              </a:cxn>
              <a:cxn ang="0">
                <a:pos x="845" y="145"/>
              </a:cxn>
              <a:cxn ang="0">
                <a:pos x="884" y="83"/>
              </a:cxn>
            </a:cxnLst>
            <a:rect l="0" t="0" r="r" b="b"/>
            <a:pathLst>
              <a:path w="903" h="882">
                <a:moveTo>
                  <a:pt x="179" y="753"/>
                </a:moveTo>
                <a:cubicBezTo>
                  <a:pt x="182" y="755"/>
                  <a:pt x="184" y="758"/>
                  <a:pt x="184" y="761"/>
                </a:cubicBezTo>
                <a:cubicBezTo>
                  <a:pt x="185" y="763"/>
                  <a:pt x="185" y="765"/>
                  <a:pt x="183" y="767"/>
                </a:cubicBezTo>
                <a:lnTo>
                  <a:pt x="164" y="786"/>
                </a:lnTo>
                <a:lnTo>
                  <a:pt x="200" y="822"/>
                </a:lnTo>
                <a:cubicBezTo>
                  <a:pt x="201" y="823"/>
                  <a:pt x="201" y="824"/>
                  <a:pt x="201" y="825"/>
                </a:cubicBezTo>
                <a:cubicBezTo>
                  <a:pt x="201" y="826"/>
                  <a:pt x="201" y="827"/>
                  <a:pt x="201" y="828"/>
                </a:cubicBezTo>
                <a:cubicBezTo>
                  <a:pt x="200" y="829"/>
                  <a:pt x="199" y="831"/>
                  <a:pt x="198" y="832"/>
                </a:cubicBezTo>
                <a:cubicBezTo>
                  <a:pt x="197" y="834"/>
                  <a:pt x="195" y="836"/>
                  <a:pt x="192" y="838"/>
                </a:cubicBezTo>
                <a:cubicBezTo>
                  <a:pt x="190" y="840"/>
                  <a:pt x="188" y="842"/>
                  <a:pt x="187" y="843"/>
                </a:cubicBezTo>
                <a:cubicBezTo>
                  <a:pt x="185" y="845"/>
                  <a:pt x="184" y="845"/>
                  <a:pt x="182" y="846"/>
                </a:cubicBezTo>
                <a:cubicBezTo>
                  <a:pt x="181" y="846"/>
                  <a:pt x="180" y="847"/>
                  <a:pt x="179" y="846"/>
                </a:cubicBezTo>
                <a:cubicBezTo>
                  <a:pt x="179" y="846"/>
                  <a:pt x="178" y="846"/>
                  <a:pt x="177" y="845"/>
                </a:cubicBezTo>
                <a:lnTo>
                  <a:pt x="141" y="809"/>
                </a:lnTo>
                <a:lnTo>
                  <a:pt x="71" y="879"/>
                </a:lnTo>
                <a:cubicBezTo>
                  <a:pt x="70" y="880"/>
                  <a:pt x="69" y="881"/>
                  <a:pt x="68" y="882"/>
                </a:cubicBezTo>
                <a:cubicBezTo>
                  <a:pt x="67" y="882"/>
                  <a:pt x="66" y="882"/>
                  <a:pt x="64" y="882"/>
                </a:cubicBezTo>
                <a:cubicBezTo>
                  <a:pt x="63" y="882"/>
                  <a:pt x="62" y="881"/>
                  <a:pt x="60" y="880"/>
                </a:cubicBezTo>
                <a:cubicBezTo>
                  <a:pt x="59" y="879"/>
                  <a:pt x="57" y="877"/>
                  <a:pt x="55" y="875"/>
                </a:cubicBezTo>
                <a:cubicBezTo>
                  <a:pt x="53" y="874"/>
                  <a:pt x="52" y="872"/>
                  <a:pt x="50" y="871"/>
                </a:cubicBezTo>
                <a:cubicBezTo>
                  <a:pt x="49" y="869"/>
                  <a:pt x="48" y="868"/>
                  <a:pt x="47" y="866"/>
                </a:cubicBezTo>
                <a:cubicBezTo>
                  <a:pt x="46" y="865"/>
                  <a:pt x="46" y="864"/>
                  <a:pt x="45" y="862"/>
                </a:cubicBezTo>
                <a:cubicBezTo>
                  <a:pt x="45" y="861"/>
                  <a:pt x="44" y="859"/>
                  <a:pt x="43" y="857"/>
                </a:cubicBezTo>
                <a:lnTo>
                  <a:pt x="0" y="692"/>
                </a:lnTo>
                <a:cubicBezTo>
                  <a:pt x="0" y="691"/>
                  <a:pt x="0" y="690"/>
                  <a:pt x="1" y="688"/>
                </a:cubicBezTo>
                <a:cubicBezTo>
                  <a:pt x="1" y="687"/>
                  <a:pt x="1" y="685"/>
                  <a:pt x="2" y="684"/>
                </a:cubicBezTo>
                <a:cubicBezTo>
                  <a:pt x="3" y="682"/>
                  <a:pt x="5" y="680"/>
                  <a:pt x="7" y="678"/>
                </a:cubicBezTo>
                <a:cubicBezTo>
                  <a:pt x="9" y="676"/>
                  <a:pt x="11" y="673"/>
                  <a:pt x="14" y="671"/>
                </a:cubicBezTo>
                <a:cubicBezTo>
                  <a:pt x="17" y="668"/>
                  <a:pt x="19" y="665"/>
                  <a:pt x="22" y="663"/>
                </a:cubicBezTo>
                <a:cubicBezTo>
                  <a:pt x="24" y="661"/>
                  <a:pt x="26" y="660"/>
                  <a:pt x="28" y="659"/>
                </a:cubicBezTo>
                <a:cubicBezTo>
                  <a:pt x="30" y="658"/>
                  <a:pt x="31" y="657"/>
                  <a:pt x="32" y="657"/>
                </a:cubicBezTo>
                <a:cubicBezTo>
                  <a:pt x="34" y="657"/>
                  <a:pt x="35" y="657"/>
                  <a:pt x="36" y="658"/>
                </a:cubicBezTo>
                <a:lnTo>
                  <a:pt x="145" y="767"/>
                </a:lnTo>
                <a:lnTo>
                  <a:pt x="164" y="748"/>
                </a:lnTo>
                <a:cubicBezTo>
                  <a:pt x="166" y="747"/>
                  <a:pt x="168" y="746"/>
                  <a:pt x="170" y="747"/>
                </a:cubicBezTo>
                <a:cubicBezTo>
                  <a:pt x="173" y="747"/>
                  <a:pt x="176" y="749"/>
                  <a:pt x="179" y="753"/>
                </a:cubicBezTo>
                <a:close/>
                <a:moveTo>
                  <a:pt x="28" y="696"/>
                </a:moveTo>
                <a:lnTo>
                  <a:pt x="28" y="696"/>
                </a:lnTo>
                <a:lnTo>
                  <a:pt x="67" y="846"/>
                </a:lnTo>
                <a:lnTo>
                  <a:pt x="122" y="790"/>
                </a:lnTo>
                <a:lnTo>
                  <a:pt x="28" y="696"/>
                </a:lnTo>
                <a:close/>
                <a:moveTo>
                  <a:pt x="276" y="581"/>
                </a:moveTo>
                <a:cubicBezTo>
                  <a:pt x="289" y="594"/>
                  <a:pt x="300" y="607"/>
                  <a:pt x="309" y="620"/>
                </a:cubicBezTo>
                <a:cubicBezTo>
                  <a:pt x="317" y="633"/>
                  <a:pt x="323" y="646"/>
                  <a:pt x="326" y="659"/>
                </a:cubicBezTo>
                <a:cubicBezTo>
                  <a:pt x="329" y="671"/>
                  <a:pt x="329" y="683"/>
                  <a:pt x="326" y="696"/>
                </a:cubicBezTo>
                <a:cubicBezTo>
                  <a:pt x="322" y="708"/>
                  <a:pt x="315" y="719"/>
                  <a:pt x="303" y="731"/>
                </a:cubicBezTo>
                <a:cubicBezTo>
                  <a:pt x="292" y="742"/>
                  <a:pt x="281" y="749"/>
                  <a:pt x="270" y="752"/>
                </a:cubicBezTo>
                <a:cubicBezTo>
                  <a:pt x="259" y="756"/>
                  <a:pt x="247" y="756"/>
                  <a:pt x="235" y="753"/>
                </a:cubicBezTo>
                <a:cubicBezTo>
                  <a:pt x="223" y="750"/>
                  <a:pt x="211" y="744"/>
                  <a:pt x="198" y="735"/>
                </a:cubicBezTo>
                <a:cubicBezTo>
                  <a:pt x="185" y="726"/>
                  <a:pt x="172" y="715"/>
                  <a:pt x="158" y="700"/>
                </a:cubicBezTo>
                <a:cubicBezTo>
                  <a:pt x="145" y="687"/>
                  <a:pt x="134" y="674"/>
                  <a:pt x="125" y="661"/>
                </a:cubicBezTo>
                <a:cubicBezTo>
                  <a:pt x="116" y="648"/>
                  <a:pt x="110" y="635"/>
                  <a:pt x="107" y="623"/>
                </a:cubicBezTo>
                <a:cubicBezTo>
                  <a:pt x="104" y="610"/>
                  <a:pt x="104" y="598"/>
                  <a:pt x="108" y="586"/>
                </a:cubicBezTo>
                <a:cubicBezTo>
                  <a:pt x="111" y="574"/>
                  <a:pt x="119" y="562"/>
                  <a:pt x="130" y="551"/>
                </a:cubicBezTo>
                <a:cubicBezTo>
                  <a:pt x="141" y="540"/>
                  <a:pt x="152" y="533"/>
                  <a:pt x="163" y="529"/>
                </a:cubicBezTo>
                <a:cubicBezTo>
                  <a:pt x="174" y="526"/>
                  <a:pt x="186" y="525"/>
                  <a:pt x="198" y="528"/>
                </a:cubicBezTo>
                <a:cubicBezTo>
                  <a:pt x="210" y="531"/>
                  <a:pt x="222" y="537"/>
                  <a:pt x="235" y="546"/>
                </a:cubicBezTo>
                <a:cubicBezTo>
                  <a:pt x="248" y="555"/>
                  <a:pt x="262" y="567"/>
                  <a:pt x="276" y="581"/>
                </a:cubicBezTo>
                <a:close/>
                <a:moveTo>
                  <a:pt x="254" y="606"/>
                </a:moveTo>
                <a:cubicBezTo>
                  <a:pt x="245" y="597"/>
                  <a:pt x="237" y="590"/>
                  <a:pt x="230" y="584"/>
                </a:cubicBezTo>
                <a:cubicBezTo>
                  <a:pt x="222" y="578"/>
                  <a:pt x="216" y="572"/>
                  <a:pt x="209" y="568"/>
                </a:cubicBezTo>
                <a:cubicBezTo>
                  <a:pt x="203" y="564"/>
                  <a:pt x="197" y="561"/>
                  <a:pt x="191" y="560"/>
                </a:cubicBezTo>
                <a:cubicBezTo>
                  <a:pt x="185" y="558"/>
                  <a:pt x="180" y="557"/>
                  <a:pt x="175" y="557"/>
                </a:cubicBezTo>
                <a:cubicBezTo>
                  <a:pt x="170" y="557"/>
                  <a:pt x="165" y="559"/>
                  <a:pt x="161" y="561"/>
                </a:cubicBezTo>
                <a:cubicBezTo>
                  <a:pt x="156" y="563"/>
                  <a:pt x="152" y="566"/>
                  <a:pt x="147" y="571"/>
                </a:cubicBezTo>
                <a:cubicBezTo>
                  <a:pt x="140" y="578"/>
                  <a:pt x="136" y="586"/>
                  <a:pt x="134" y="594"/>
                </a:cubicBezTo>
                <a:cubicBezTo>
                  <a:pt x="133" y="603"/>
                  <a:pt x="134" y="611"/>
                  <a:pt x="138" y="620"/>
                </a:cubicBezTo>
                <a:cubicBezTo>
                  <a:pt x="141" y="629"/>
                  <a:pt x="147" y="638"/>
                  <a:pt x="154" y="647"/>
                </a:cubicBezTo>
                <a:cubicBezTo>
                  <a:pt x="162" y="657"/>
                  <a:pt x="170" y="666"/>
                  <a:pt x="180" y="675"/>
                </a:cubicBezTo>
                <a:cubicBezTo>
                  <a:pt x="192" y="688"/>
                  <a:pt x="204" y="699"/>
                  <a:pt x="214" y="706"/>
                </a:cubicBezTo>
                <a:cubicBezTo>
                  <a:pt x="224" y="714"/>
                  <a:pt x="234" y="719"/>
                  <a:pt x="242" y="722"/>
                </a:cubicBezTo>
                <a:cubicBezTo>
                  <a:pt x="251" y="725"/>
                  <a:pt x="259" y="725"/>
                  <a:pt x="266" y="723"/>
                </a:cubicBezTo>
                <a:cubicBezTo>
                  <a:pt x="273" y="721"/>
                  <a:pt x="279" y="717"/>
                  <a:pt x="286" y="711"/>
                </a:cubicBezTo>
                <a:cubicBezTo>
                  <a:pt x="291" y="706"/>
                  <a:pt x="294" y="701"/>
                  <a:pt x="297" y="695"/>
                </a:cubicBezTo>
                <a:cubicBezTo>
                  <a:pt x="299" y="690"/>
                  <a:pt x="300" y="684"/>
                  <a:pt x="299" y="679"/>
                </a:cubicBezTo>
                <a:cubicBezTo>
                  <a:pt x="299" y="673"/>
                  <a:pt x="298" y="667"/>
                  <a:pt x="295" y="661"/>
                </a:cubicBezTo>
                <a:cubicBezTo>
                  <a:pt x="293" y="655"/>
                  <a:pt x="290" y="649"/>
                  <a:pt x="286" y="643"/>
                </a:cubicBezTo>
                <a:cubicBezTo>
                  <a:pt x="282" y="637"/>
                  <a:pt x="277" y="631"/>
                  <a:pt x="272" y="625"/>
                </a:cubicBezTo>
                <a:cubicBezTo>
                  <a:pt x="266" y="619"/>
                  <a:pt x="260" y="612"/>
                  <a:pt x="254" y="606"/>
                </a:cubicBezTo>
                <a:close/>
                <a:moveTo>
                  <a:pt x="442" y="489"/>
                </a:moveTo>
                <a:cubicBezTo>
                  <a:pt x="449" y="497"/>
                  <a:pt x="455" y="506"/>
                  <a:pt x="459" y="515"/>
                </a:cubicBezTo>
                <a:cubicBezTo>
                  <a:pt x="462" y="524"/>
                  <a:pt x="464" y="533"/>
                  <a:pt x="463" y="543"/>
                </a:cubicBezTo>
                <a:cubicBezTo>
                  <a:pt x="463" y="552"/>
                  <a:pt x="460" y="562"/>
                  <a:pt x="455" y="572"/>
                </a:cubicBezTo>
                <a:cubicBezTo>
                  <a:pt x="449" y="582"/>
                  <a:pt x="442" y="592"/>
                  <a:pt x="433" y="601"/>
                </a:cubicBezTo>
                <a:cubicBezTo>
                  <a:pt x="427" y="607"/>
                  <a:pt x="421" y="612"/>
                  <a:pt x="415" y="616"/>
                </a:cubicBezTo>
                <a:cubicBezTo>
                  <a:pt x="409" y="620"/>
                  <a:pt x="404" y="623"/>
                  <a:pt x="399" y="626"/>
                </a:cubicBezTo>
                <a:cubicBezTo>
                  <a:pt x="393" y="629"/>
                  <a:pt x="389" y="630"/>
                  <a:pt x="385" y="632"/>
                </a:cubicBezTo>
                <a:cubicBezTo>
                  <a:pt x="381" y="633"/>
                  <a:pt x="378" y="633"/>
                  <a:pt x="377" y="634"/>
                </a:cubicBezTo>
                <a:cubicBezTo>
                  <a:pt x="376" y="634"/>
                  <a:pt x="375" y="633"/>
                  <a:pt x="374" y="633"/>
                </a:cubicBezTo>
                <a:cubicBezTo>
                  <a:pt x="373" y="633"/>
                  <a:pt x="372" y="632"/>
                  <a:pt x="371" y="632"/>
                </a:cubicBezTo>
                <a:cubicBezTo>
                  <a:pt x="369" y="631"/>
                  <a:pt x="368" y="630"/>
                  <a:pt x="367" y="629"/>
                </a:cubicBezTo>
                <a:cubicBezTo>
                  <a:pt x="365" y="628"/>
                  <a:pt x="364" y="627"/>
                  <a:pt x="362" y="625"/>
                </a:cubicBezTo>
                <a:cubicBezTo>
                  <a:pt x="359" y="622"/>
                  <a:pt x="357" y="619"/>
                  <a:pt x="356" y="617"/>
                </a:cubicBezTo>
                <a:cubicBezTo>
                  <a:pt x="356" y="615"/>
                  <a:pt x="356" y="614"/>
                  <a:pt x="357" y="613"/>
                </a:cubicBezTo>
                <a:cubicBezTo>
                  <a:pt x="358" y="612"/>
                  <a:pt x="360" y="611"/>
                  <a:pt x="364" y="610"/>
                </a:cubicBezTo>
                <a:cubicBezTo>
                  <a:pt x="368" y="609"/>
                  <a:pt x="372" y="607"/>
                  <a:pt x="378" y="605"/>
                </a:cubicBezTo>
                <a:cubicBezTo>
                  <a:pt x="383" y="603"/>
                  <a:pt x="389" y="600"/>
                  <a:pt x="396" y="597"/>
                </a:cubicBezTo>
                <a:cubicBezTo>
                  <a:pt x="402" y="593"/>
                  <a:pt x="408" y="588"/>
                  <a:pt x="414" y="582"/>
                </a:cubicBezTo>
                <a:cubicBezTo>
                  <a:pt x="420" y="576"/>
                  <a:pt x="425" y="570"/>
                  <a:pt x="428" y="564"/>
                </a:cubicBezTo>
                <a:cubicBezTo>
                  <a:pt x="431" y="558"/>
                  <a:pt x="433" y="552"/>
                  <a:pt x="433" y="546"/>
                </a:cubicBezTo>
                <a:cubicBezTo>
                  <a:pt x="433" y="540"/>
                  <a:pt x="432" y="535"/>
                  <a:pt x="430" y="529"/>
                </a:cubicBezTo>
                <a:cubicBezTo>
                  <a:pt x="428" y="524"/>
                  <a:pt x="425" y="519"/>
                  <a:pt x="420" y="515"/>
                </a:cubicBezTo>
                <a:cubicBezTo>
                  <a:pt x="415" y="510"/>
                  <a:pt x="410" y="507"/>
                  <a:pt x="404" y="505"/>
                </a:cubicBezTo>
                <a:cubicBezTo>
                  <a:pt x="398" y="503"/>
                  <a:pt x="392" y="502"/>
                  <a:pt x="386" y="503"/>
                </a:cubicBezTo>
                <a:cubicBezTo>
                  <a:pt x="379" y="504"/>
                  <a:pt x="372" y="507"/>
                  <a:pt x="365" y="511"/>
                </a:cubicBezTo>
                <a:cubicBezTo>
                  <a:pt x="358" y="515"/>
                  <a:pt x="351" y="520"/>
                  <a:pt x="344" y="527"/>
                </a:cubicBezTo>
                <a:lnTo>
                  <a:pt x="327" y="544"/>
                </a:lnTo>
                <a:cubicBezTo>
                  <a:pt x="326" y="545"/>
                  <a:pt x="326" y="545"/>
                  <a:pt x="325" y="546"/>
                </a:cubicBezTo>
                <a:cubicBezTo>
                  <a:pt x="324" y="546"/>
                  <a:pt x="322" y="546"/>
                  <a:pt x="321" y="546"/>
                </a:cubicBezTo>
                <a:cubicBezTo>
                  <a:pt x="320" y="546"/>
                  <a:pt x="319" y="545"/>
                  <a:pt x="317" y="544"/>
                </a:cubicBezTo>
                <a:cubicBezTo>
                  <a:pt x="316" y="544"/>
                  <a:pt x="314" y="542"/>
                  <a:pt x="312" y="540"/>
                </a:cubicBezTo>
                <a:cubicBezTo>
                  <a:pt x="311" y="539"/>
                  <a:pt x="309" y="537"/>
                  <a:pt x="308" y="536"/>
                </a:cubicBezTo>
                <a:cubicBezTo>
                  <a:pt x="308" y="534"/>
                  <a:pt x="307" y="533"/>
                  <a:pt x="307" y="532"/>
                </a:cubicBezTo>
                <a:cubicBezTo>
                  <a:pt x="307" y="531"/>
                  <a:pt x="307" y="530"/>
                  <a:pt x="307" y="529"/>
                </a:cubicBezTo>
                <a:cubicBezTo>
                  <a:pt x="307" y="528"/>
                  <a:pt x="308" y="527"/>
                  <a:pt x="309" y="526"/>
                </a:cubicBezTo>
                <a:lnTo>
                  <a:pt x="324" y="511"/>
                </a:lnTo>
                <a:cubicBezTo>
                  <a:pt x="330" y="506"/>
                  <a:pt x="334" y="500"/>
                  <a:pt x="337" y="493"/>
                </a:cubicBezTo>
                <a:cubicBezTo>
                  <a:pt x="340" y="487"/>
                  <a:pt x="342" y="481"/>
                  <a:pt x="343" y="475"/>
                </a:cubicBezTo>
                <a:cubicBezTo>
                  <a:pt x="343" y="469"/>
                  <a:pt x="342" y="463"/>
                  <a:pt x="340" y="458"/>
                </a:cubicBezTo>
                <a:cubicBezTo>
                  <a:pt x="338" y="452"/>
                  <a:pt x="334" y="447"/>
                  <a:pt x="329" y="442"/>
                </a:cubicBezTo>
                <a:cubicBezTo>
                  <a:pt x="326" y="438"/>
                  <a:pt x="322" y="435"/>
                  <a:pt x="317" y="433"/>
                </a:cubicBezTo>
                <a:cubicBezTo>
                  <a:pt x="313" y="431"/>
                  <a:pt x="308" y="430"/>
                  <a:pt x="304" y="430"/>
                </a:cubicBezTo>
                <a:cubicBezTo>
                  <a:pt x="299" y="430"/>
                  <a:pt x="294" y="431"/>
                  <a:pt x="289" y="433"/>
                </a:cubicBezTo>
                <a:cubicBezTo>
                  <a:pt x="284" y="435"/>
                  <a:pt x="280" y="439"/>
                  <a:pt x="275" y="444"/>
                </a:cubicBezTo>
                <a:cubicBezTo>
                  <a:pt x="270" y="449"/>
                  <a:pt x="266" y="454"/>
                  <a:pt x="263" y="460"/>
                </a:cubicBezTo>
                <a:cubicBezTo>
                  <a:pt x="260" y="466"/>
                  <a:pt x="258" y="471"/>
                  <a:pt x="257" y="476"/>
                </a:cubicBezTo>
                <a:cubicBezTo>
                  <a:pt x="255" y="482"/>
                  <a:pt x="254" y="486"/>
                  <a:pt x="253" y="490"/>
                </a:cubicBezTo>
                <a:cubicBezTo>
                  <a:pt x="253" y="494"/>
                  <a:pt x="252" y="496"/>
                  <a:pt x="251" y="497"/>
                </a:cubicBezTo>
                <a:cubicBezTo>
                  <a:pt x="250" y="497"/>
                  <a:pt x="250" y="498"/>
                  <a:pt x="249" y="498"/>
                </a:cubicBezTo>
                <a:cubicBezTo>
                  <a:pt x="248" y="498"/>
                  <a:pt x="247" y="498"/>
                  <a:pt x="246" y="498"/>
                </a:cubicBezTo>
                <a:cubicBezTo>
                  <a:pt x="245" y="498"/>
                  <a:pt x="244" y="497"/>
                  <a:pt x="243" y="496"/>
                </a:cubicBezTo>
                <a:cubicBezTo>
                  <a:pt x="242" y="495"/>
                  <a:pt x="240" y="493"/>
                  <a:pt x="238" y="491"/>
                </a:cubicBezTo>
                <a:cubicBezTo>
                  <a:pt x="237" y="490"/>
                  <a:pt x="236" y="489"/>
                  <a:pt x="235" y="488"/>
                </a:cubicBezTo>
                <a:cubicBezTo>
                  <a:pt x="234" y="487"/>
                  <a:pt x="233" y="486"/>
                  <a:pt x="232" y="484"/>
                </a:cubicBezTo>
                <a:cubicBezTo>
                  <a:pt x="232" y="483"/>
                  <a:pt x="232" y="482"/>
                  <a:pt x="231" y="482"/>
                </a:cubicBezTo>
                <a:cubicBezTo>
                  <a:pt x="231" y="481"/>
                  <a:pt x="231" y="479"/>
                  <a:pt x="231" y="478"/>
                </a:cubicBezTo>
                <a:cubicBezTo>
                  <a:pt x="231" y="476"/>
                  <a:pt x="231" y="473"/>
                  <a:pt x="232" y="469"/>
                </a:cubicBezTo>
                <a:cubicBezTo>
                  <a:pt x="233" y="465"/>
                  <a:pt x="235" y="460"/>
                  <a:pt x="237" y="455"/>
                </a:cubicBezTo>
                <a:cubicBezTo>
                  <a:pt x="239" y="449"/>
                  <a:pt x="242" y="444"/>
                  <a:pt x="246" y="438"/>
                </a:cubicBezTo>
                <a:cubicBezTo>
                  <a:pt x="250" y="432"/>
                  <a:pt x="255" y="426"/>
                  <a:pt x="261" y="420"/>
                </a:cubicBezTo>
                <a:cubicBezTo>
                  <a:pt x="268" y="412"/>
                  <a:pt x="276" y="406"/>
                  <a:pt x="285" y="402"/>
                </a:cubicBezTo>
                <a:cubicBezTo>
                  <a:pt x="293" y="398"/>
                  <a:pt x="300" y="396"/>
                  <a:pt x="308" y="396"/>
                </a:cubicBezTo>
                <a:cubicBezTo>
                  <a:pt x="316" y="396"/>
                  <a:pt x="323" y="397"/>
                  <a:pt x="331" y="400"/>
                </a:cubicBezTo>
                <a:cubicBezTo>
                  <a:pt x="338" y="403"/>
                  <a:pt x="344" y="408"/>
                  <a:pt x="351" y="414"/>
                </a:cubicBezTo>
                <a:cubicBezTo>
                  <a:pt x="356" y="420"/>
                  <a:pt x="360" y="426"/>
                  <a:pt x="364" y="432"/>
                </a:cubicBezTo>
                <a:cubicBezTo>
                  <a:pt x="367" y="438"/>
                  <a:pt x="369" y="444"/>
                  <a:pt x="370" y="450"/>
                </a:cubicBezTo>
                <a:cubicBezTo>
                  <a:pt x="371" y="456"/>
                  <a:pt x="370" y="463"/>
                  <a:pt x="369" y="469"/>
                </a:cubicBezTo>
                <a:cubicBezTo>
                  <a:pt x="367" y="476"/>
                  <a:pt x="364" y="482"/>
                  <a:pt x="360" y="488"/>
                </a:cubicBezTo>
                <a:lnTo>
                  <a:pt x="361" y="489"/>
                </a:lnTo>
                <a:cubicBezTo>
                  <a:pt x="367" y="483"/>
                  <a:pt x="374" y="479"/>
                  <a:pt x="381" y="477"/>
                </a:cubicBezTo>
                <a:cubicBezTo>
                  <a:pt x="388" y="474"/>
                  <a:pt x="396" y="473"/>
                  <a:pt x="403" y="473"/>
                </a:cubicBezTo>
                <a:cubicBezTo>
                  <a:pt x="410" y="473"/>
                  <a:pt x="417" y="474"/>
                  <a:pt x="423" y="477"/>
                </a:cubicBezTo>
                <a:cubicBezTo>
                  <a:pt x="430" y="480"/>
                  <a:pt x="436" y="484"/>
                  <a:pt x="442" y="489"/>
                </a:cubicBezTo>
                <a:close/>
                <a:moveTo>
                  <a:pt x="539" y="461"/>
                </a:moveTo>
                <a:cubicBezTo>
                  <a:pt x="545" y="467"/>
                  <a:pt x="549" y="472"/>
                  <a:pt x="549" y="476"/>
                </a:cubicBezTo>
                <a:cubicBezTo>
                  <a:pt x="549" y="481"/>
                  <a:pt x="546" y="485"/>
                  <a:pt x="540" y="491"/>
                </a:cubicBezTo>
                <a:cubicBezTo>
                  <a:pt x="535" y="496"/>
                  <a:pt x="530" y="499"/>
                  <a:pt x="526" y="499"/>
                </a:cubicBezTo>
                <a:cubicBezTo>
                  <a:pt x="522" y="499"/>
                  <a:pt x="517" y="496"/>
                  <a:pt x="511" y="490"/>
                </a:cubicBezTo>
                <a:cubicBezTo>
                  <a:pt x="505" y="483"/>
                  <a:pt x="502" y="478"/>
                  <a:pt x="502" y="474"/>
                </a:cubicBezTo>
                <a:cubicBezTo>
                  <a:pt x="502" y="470"/>
                  <a:pt x="504" y="465"/>
                  <a:pt x="510" y="460"/>
                </a:cubicBezTo>
                <a:cubicBezTo>
                  <a:pt x="515" y="454"/>
                  <a:pt x="520" y="452"/>
                  <a:pt x="524" y="452"/>
                </a:cubicBezTo>
                <a:cubicBezTo>
                  <a:pt x="528" y="452"/>
                  <a:pt x="533" y="455"/>
                  <a:pt x="539" y="461"/>
                </a:cubicBezTo>
                <a:close/>
                <a:moveTo>
                  <a:pt x="576" y="219"/>
                </a:moveTo>
                <a:cubicBezTo>
                  <a:pt x="579" y="222"/>
                  <a:pt x="581" y="224"/>
                  <a:pt x="581" y="227"/>
                </a:cubicBezTo>
                <a:cubicBezTo>
                  <a:pt x="582" y="229"/>
                  <a:pt x="581" y="231"/>
                  <a:pt x="580" y="232"/>
                </a:cubicBezTo>
                <a:lnTo>
                  <a:pt x="563" y="249"/>
                </a:lnTo>
                <a:cubicBezTo>
                  <a:pt x="569" y="249"/>
                  <a:pt x="575" y="251"/>
                  <a:pt x="580" y="253"/>
                </a:cubicBezTo>
                <a:cubicBezTo>
                  <a:pt x="585" y="256"/>
                  <a:pt x="590" y="259"/>
                  <a:pt x="594" y="263"/>
                </a:cubicBezTo>
                <a:cubicBezTo>
                  <a:pt x="601" y="270"/>
                  <a:pt x="606" y="277"/>
                  <a:pt x="609" y="285"/>
                </a:cubicBezTo>
                <a:cubicBezTo>
                  <a:pt x="612" y="292"/>
                  <a:pt x="613" y="300"/>
                  <a:pt x="613" y="308"/>
                </a:cubicBezTo>
                <a:cubicBezTo>
                  <a:pt x="612" y="316"/>
                  <a:pt x="610" y="323"/>
                  <a:pt x="607" y="331"/>
                </a:cubicBezTo>
                <a:cubicBezTo>
                  <a:pt x="603" y="338"/>
                  <a:pt x="598" y="346"/>
                  <a:pt x="591" y="353"/>
                </a:cubicBezTo>
                <a:cubicBezTo>
                  <a:pt x="586" y="357"/>
                  <a:pt x="581" y="361"/>
                  <a:pt x="575" y="365"/>
                </a:cubicBezTo>
                <a:cubicBezTo>
                  <a:pt x="569" y="368"/>
                  <a:pt x="564" y="369"/>
                  <a:pt x="560" y="370"/>
                </a:cubicBezTo>
                <a:cubicBezTo>
                  <a:pt x="560" y="373"/>
                  <a:pt x="560" y="376"/>
                  <a:pt x="561" y="379"/>
                </a:cubicBezTo>
                <a:cubicBezTo>
                  <a:pt x="562" y="382"/>
                  <a:pt x="564" y="385"/>
                  <a:pt x="567" y="388"/>
                </a:cubicBezTo>
                <a:cubicBezTo>
                  <a:pt x="570" y="391"/>
                  <a:pt x="574" y="392"/>
                  <a:pt x="579" y="391"/>
                </a:cubicBezTo>
                <a:cubicBezTo>
                  <a:pt x="584" y="390"/>
                  <a:pt x="589" y="388"/>
                  <a:pt x="594" y="383"/>
                </a:cubicBezTo>
                <a:lnTo>
                  <a:pt x="626" y="353"/>
                </a:lnTo>
                <a:cubicBezTo>
                  <a:pt x="632" y="347"/>
                  <a:pt x="639" y="343"/>
                  <a:pt x="645" y="339"/>
                </a:cubicBezTo>
                <a:cubicBezTo>
                  <a:pt x="651" y="336"/>
                  <a:pt x="658" y="334"/>
                  <a:pt x="664" y="333"/>
                </a:cubicBezTo>
                <a:cubicBezTo>
                  <a:pt x="670" y="332"/>
                  <a:pt x="677" y="332"/>
                  <a:pt x="682" y="334"/>
                </a:cubicBezTo>
                <a:cubicBezTo>
                  <a:pt x="688" y="336"/>
                  <a:pt x="694" y="340"/>
                  <a:pt x="699" y="345"/>
                </a:cubicBezTo>
                <a:cubicBezTo>
                  <a:pt x="705" y="350"/>
                  <a:pt x="709" y="357"/>
                  <a:pt x="711" y="364"/>
                </a:cubicBezTo>
                <a:cubicBezTo>
                  <a:pt x="714" y="371"/>
                  <a:pt x="715" y="379"/>
                  <a:pt x="714" y="388"/>
                </a:cubicBezTo>
                <a:cubicBezTo>
                  <a:pt x="713" y="396"/>
                  <a:pt x="710" y="405"/>
                  <a:pt x="705" y="414"/>
                </a:cubicBezTo>
                <a:cubicBezTo>
                  <a:pt x="700" y="424"/>
                  <a:pt x="692" y="434"/>
                  <a:pt x="682" y="444"/>
                </a:cubicBezTo>
                <a:cubicBezTo>
                  <a:pt x="672" y="453"/>
                  <a:pt x="663" y="461"/>
                  <a:pt x="655" y="466"/>
                </a:cubicBezTo>
                <a:cubicBezTo>
                  <a:pt x="647" y="471"/>
                  <a:pt x="639" y="474"/>
                  <a:pt x="632" y="476"/>
                </a:cubicBezTo>
                <a:cubicBezTo>
                  <a:pt x="624" y="477"/>
                  <a:pt x="618" y="477"/>
                  <a:pt x="612" y="475"/>
                </a:cubicBezTo>
                <a:cubicBezTo>
                  <a:pt x="606" y="473"/>
                  <a:pt x="601" y="470"/>
                  <a:pt x="596" y="465"/>
                </a:cubicBezTo>
                <a:cubicBezTo>
                  <a:pt x="593" y="462"/>
                  <a:pt x="591" y="459"/>
                  <a:pt x="589" y="456"/>
                </a:cubicBezTo>
                <a:cubicBezTo>
                  <a:pt x="587" y="452"/>
                  <a:pt x="585" y="449"/>
                  <a:pt x="584" y="445"/>
                </a:cubicBezTo>
                <a:cubicBezTo>
                  <a:pt x="583" y="441"/>
                  <a:pt x="583" y="436"/>
                  <a:pt x="583" y="432"/>
                </a:cubicBezTo>
                <a:cubicBezTo>
                  <a:pt x="583" y="428"/>
                  <a:pt x="583" y="423"/>
                  <a:pt x="584" y="418"/>
                </a:cubicBezTo>
                <a:cubicBezTo>
                  <a:pt x="577" y="420"/>
                  <a:pt x="571" y="420"/>
                  <a:pt x="566" y="419"/>
                </a:cubicBezTo>
                <a:cubicBezTo>
                  <a:pt x="560" y="418"/>
                  <a:pt x="555" y="415"/>
                  <a:pt x="552" y="411"/>
                </a:cubicBezTo>
                <a:cubicBezTo>
                  <a:pt x="546" y="406"/>
                  <a:pt x="542" y="400"/>
                  <a:pt x="540" y="394"/>
                </a:cubicBezTo>
                <a:cubicBezTo>
                  <a:pt x="538" y="387"/>
                  <a:pt x="537" y="381"/>
                  <a:pt x="537" y="374"/>
                </a:cubicBezTo>
                <a:cubicBezTo>
                  <a:pt x="531" y="373"/>
                  <a:pt x="525" y="372"/>
                  <a:pt x="520" y="369"/>
                </a:cubicBezTo>
                <a:cubicBezTo>
                  <a:pt x="514" y="367"/>
                  <a:pt x="508" y="363"/>
                  <a:pt x="502" y="357"/>
                </a:cubicBezTo>
                <a:cubicBezTo>
                  <a:pt x="496" y="350"/>
                  <a:pt x="491" y="343"/>
                  <a:pt x="488" y="335"/>
                </a:cubicBezTo>
                <a:cubicBezTo>
                  <a:pt x="484" y="327"/>
                  <a:pt x="483" y="320"/>
                  <a:pt x="483" y="312"/>
                </a:cubicBezTo>
                <a:cubicBezTo>
                  <a:pt x="484" y="304"/>
                  <a:pt x="486" y="296"/>
                  <a:pt x="490" y="289"/>
                </a:cubicBezTo>
                <a:cubicBezTo>
                  <a:pt x="493" y="281"/>
                  <a:pt x="498" y="274"/>
                  <a:pt x="505" y="267"/>
                </a:cubicBezTo>
                <a:cubicBezTo>
                  <a:pt x="509" y="263"/>
                  <a:pt x="512" y="260"/>
                  <a:pt x="516" y="258"/>
                </a:cubicBezTo>
                <a:cubicBezTo>
                  <a:pt x="519" y="255"/>
                  <a:pt x="523" y="252"/>
                  <a:pt x="526" y="250"/>
                </a:cubicBezTo>
                <a:lnTo>
                  <a:pt x="562" y="214"/>
                </a:lnTo>
                <a:cubicBezTo>
                  <a:pt x="564" y="213"/>
                  <a:pt x="566" y="212"/>
                  <a:pt x="568" y="213"/>
                </a:cubicBezTo>
                <a:cubicBezTo>
                  <a:pt x="570" y="214"/>
                  <a:pt x="573" y="216"/>
                  <a:pt x="576" y="219"/>
                </a:cubicBezTo>
                <a:close/>
                <a:moveTo>
                  <a:pt x="573" y="284"/>
                </a:moveTo>
                <a:cubicBezTo>
                  <a:pt x="565" y="276"/>
                  <a:pt x="556" y="272"/>
                  <a:pt x="547" y="272"/>
                </a:cubicBezTo>
                <a:cubicBezTo>
                  <a:pt x="538" y="272"/>
                  <a:pt x="530" y="276"/>
                  <a:pt x="521" y="284"/>
                </a:cubicBezTo>
                <a:cubicBezTo>
                  <a:pt x="517" y="288"/>
                  <a:pt x="514" y="293"/>
                  <a:pt x="513" y="297"/>
                </a:cubicBezTo>
                <a:cubicBezTo>
                  <a:pt x="511" y="302"/>
                  <a:pt x="510" y="307"/>
                  <a:pt x="511" y="311"/>
                </a:cubicBezTo>
                <a:cubicBezTo>
                  <a:pt x="511" y="316"/>
                  <a:pt x="512" y="320"/>
                  <a:pt x="514" y="324"/>
                </a:cubicBezTo>
                <a:cubicBezTo>
                  <a:pt x="517" y="329"/>
                  <a:pt x="520" y="332"/>
                  <a:pt x="523" y="336"/>
                </a:cubicBezTo>
                <a:cubicBezTo>
                  <a:pt x="531" y="344"/>
                  <a:pt x="539" y="348"/>
                  <a:pt x="548" y="348"/>
                </a:cubicBezTo>
                <a:cubicBezTo>
                  <a:pt x="557" y="348"/>
                  <a:pt x="566" y="344"/>
                  <a:pt x="574" y="336"/>
                </a:cubicBezTo>
                <a:cubicBezTo>
                  <a:pt x="578" y="331"/>
                  <a:pt x="581" y="327"/>
                  <a:pt x="583" y="322"/>
                </a:cubicBezTo>
                <a:cubicBezTo>
                  <a:pt x="585" y="318"/>
                  <a:pt x="586" y="313"/>
                  <a:pt x="585" y="309"/>
                </a:cubicBezTo>
                <a:cubicBezTo>
                  <a:pt x="585" y="304"/>
                  <a:pt x="584" y="300"/>
                  <a:pt x="581" y="296"/>
                </a:cubicBezTo>
                <a:cubicBezTo>
                  <a:pt x="579" y="292"/>
                  <a:pt x="576" y="288"/>
                  <a:pt x="573" y="284"/>
                </a:cubicBezTo>
                <a:close/>
                <a:moveTo>
                  <a:pt x="679" y="368"/>
                </a:moveTo>
                <a:cubicBezTo>
                  <a:pt x="673" y="363"/>
                  <a:pt x="667" y="361"/>
                  <a:pt x="660" y="362"/>
                </a:cubicBezTo>
                <a:cubicBezTo>
                  <a:pt x="653" y="364"/>
                  <a:pt x="646" y="368"/>
                  <a:pt x="639" y="375"/>
                </a:cubicBezTo>
                <a:lnTo>
                  <a:pt x="607" y="405"/>
                </a:lnTo>
                <a:cubicBezTo>
                  <a:pt x="606" y="410"/>
                  <a:pt x="606" y="414"/>
                  <a:pt x="606" y="418"/>
                </a:cubicBezTo>
                <a:cubicBezTo>
                  <a:pt x="606" y="422"/>
                  <a:pt x="607" y="425"/>
                  <a:pt x="608" y="428"/>
                </a:cubicBezTo>
                <a:cubicBezTo>
                  <a:pt x="608" y="431"/>
                  <a:pt x="610" y="433"/>
                  <a:pt x="611" y="436"/>
                </a:cubicBezTo>
                <a:cubicBezTo>
                  <a:pt x="612" y="438"/>
                  <a:pt x="614" y="440"/>
                  <a:pt x="616" y="442"/>
                </a:cubicBezTo>
                <a:cubicBezTo>
                  <a:pt x="621" y="447"/>
                  <a:pt x="629" y="449"/>
                  <a:pt x="638" y="446"/>
                </a:cubicBezTo>
                <a:cubicBezTo>
                  <a:pt x="646" y="443"/>
                  <a:pt x="656" y="436"/>
                  <a:pt x="666" y="426"/>
                </a:cubicBezTo>
                <a:cubicBezTo>
                  <a:pt x="673" y="419"/>
                  <a:pt x="678" y="413"/>
                  <a:pt x="681" y="407"/>
                </a:cubicBezTo>
                <a:cubicBezTo>
                  <a:pt x="684" y="402"/>
                  <a:pt x="686" y="396"/>
                  <a:pt x="687" y="391"/>
                </a:cubicBezTo>
                <a:cubicBezTo>
                  <a:pt x="687" y="387"/>
                  <a:pt x="687" y="382"/>
                  <a:pt x="685" y="378"/>
                </a:cubicBezTo>
                <a:cubicBezTo>
                  <a:pt x="684" y="374"/>
                  <a:pt x="682" y="371"/>
                  <a:pt x="679" y="368"/>
                </a:cubicBezTo>
                <a:close/>
                <a:moveTo>
                  <a:pt x="782" y="204"/>
                </a:moveTo>
                <a:cubicBezTo>
                  <a:pt x="784" y="205"/>
                  <a:pt x="785" y="207"/>
                  <a:pt x="786" y="208"/>
                </a:cubicBezTo>
                <a:cubicBezTo>
                  <a:pt x="787" y="209"/>
                  <a:pt x="788" y="210"/>
                  <a:pt x="788" y="211"/>
                </a:cubicBezTo>
                <a:cubicBezTo>
                  <a:pt x="789" y="212"/>
                  <a:pt x="789" y="213"/>
                  <a:pt x="789" y="214"/>
                </a:cubicBezTo>
                <a:cubicBezTo>
                  <a:pt x="790" y="215"/>
                  <a:pt x="790" y="216"/>
                  <a:pt x="790" y="219"/>
                </a:cubicBezTo>
                <a:cubicBezTo>
                  <a:pt x="790" y="221"/>
                  <a:pt x="789" y="224"/>
                  <a:pt x="788" y="228"/>
                </a:cubicBezTo>
                <a:cubicBezTo>
                  <a:pt x="787" y="233"/>
                  <a:pt x="786" y="237"/>
                  <a:pt x="784" y="242"/>
                </a:cubicBezTo>
                <a:cubicBezTo>
                  <a:pt x="782" y="246"/>
                  <a:pt x="779" y="251"/>
                  <a:pt x="776" y="256"/>
                </a:cubicBezTo>
                <a:cubicBezTo>
                  <a:pt x="773" y="260"/>
                  <a:pt x="769" y="265"/>
                  <a:pt x="765" y="269"/>
                </a:cubicBezTo>
                <a:cubicBezTo>
                  <a:pt x="757" y="277"/>
                  <a:pt x="748" y="284"/>
                  <a:pt x="738" y="287"/>
                </a:cubicBezTo>
                <a:cubicBezTo>
                  <a:pt x="729" y="291"/>
                  <a:pt x="719" y="293"/>
                  <a:pt x="709" y="292"/>
                </a:cubicBezTo>
                <a:cubicBezTo>
                  <a:pt x="699" y="291"/>
                  <a:pt x="689" y="287"/>
                  <a:pt x="679" y="282"/>
                </a:cubicBezTo>
                <a:cubicBezTo>
                  <a:pt x="669" y="276"/>
                  <a:pt x="658" y="268"/>
                  <a:pt x="648" y="258"/>
                </a:cubicBezTo>
                <a:cubicBezTo>
                  <a:pt x="636" y="246"/>
                  <a:pt x="627" y="235"/>
                  <a:pt x="622" y="223"/>
                </a:cubicBezTo>
                <a:cubicBezTo>
                  <a:pt x="616" y="212"/>
                  <a:pt x="613" y="201"/>
                  <a:pt x="613" y="191"/>
                </a:cubicBezTo>
                <a:cubicBezTo>
                  <a:pt x="613" y="180"/>
                  <a:pt x="614" y="171"/>
                  <a:pt x="619" y="161"/>
                </a:cubicBezTo>
                <a:cubicBezTo>
                  <a:pt x="623" y="152"/>
                  <a:pt x="629" y="143"/>
                  <a:pt x="637" y="135"/>
                </a:cubicBezTo>
                <a:cubicBezTo>
                  <a:pt x="640" y="132"/>
                  <a:pt x="644" y="128"/>
                  <a:pt x="649" y="125"/>
                </a:cubicBezTo>
                <a:cubicBezTo>
                  <a:pt x="653" y="122"/>
                  <a:pt x="657" y="120"/>
                  <a:pt x="661" y="118"/>
                </a:cubicBezTo>
                <a:cubicBezTo>
                  <a:pt x="666" y="116"/>
                  <a:pt x="670" y="115"/>
                  <a:pt x="673" y="114"/>
                </a:cubicBezTo>
                <a:cubicBezTo>
                  <a:pt x="677" y="113"/>
                  <a:pt x="680" y="113"/>
                  <a:pt x="682" y="113"/>
                </a:cubicBezTo>
                <a:cubicBezTo>
                  <a:pt x="684" y="113"/>
                  <a:pt x="686" y="113"/>
                  <a:pt x="687" y="113"/>
                </a:cubicBezTo>
                <a:cubicBezTo>
                  <a:pt x="688" y="114"/>
                  <a:pt x="689" y="114"/>
                  <a:pt x="690" y="114"/>
                </a:cubicBezTo>
                <a:cubicBezTo>
                  <a:pt x="691" y="115"/>
                  <a:pt x="692" y="116"/>
                  <a:pt x="694" y="117"/>
                </a:cubicBezTo>
                <a:cubicBezTo>
                  <a:pt x="695" y="118"/>
                  <a:pt x="696" y="119"/>
                  <a:pt x="698" y="121"/>
                </a:cubicBezTo>
                <a:cubicBezTo>
                  <a:pt x="701" y="124"/>
                  <a:pt x="703" y="127"/>
                  <a:pt x="704" y="129"/>
                </a:cubicBezTo>
                <a:cubicBezTo>
                  <a:pt x="704" y="131"/>
                  <a:pt x="704" y="133"/>
                  <a:pt x="703" y="134"/>
                </a:cubicBezTo>
                <a:cubicBezTo>
                  <a:pt x="702" y="135"/>
                  <a:pt x="699" y="136"/>
                  <a:pt x="696" y="136"/>
                </a:cubicBezTo>
                <a:cubicBezTo>
                  <a:pt x="693" y="137"/>
                  <a:pt x="689" y="137"/>
                  <a:pt x="685" y="138"/>
                </a:cubicBezTo>
                <a:cubicBezTo>
                  <a:pt x="680" y="139"/>
                  <a:pt x="676" y="141"/>
                  <a:pt x="670" y="143"/>
                </a:cubicBezTo>
                <a:cubicBezTo>
                  <a:pt x="665" y="145"/>
                  <a:pt x="660" y="149"/>
                  <a:pt x="655" y="154"/>
                </a:cubicBezTo>
                <a:cubicBezTo>
                  <a:pt x="644" y="165"/>
                  <a:pt x="640" y="177"/>
                  <a:pt x="643" y="190"/>
                </a:cubicBezTo>
                <a:cubicBezTo>
                  <a:pt x="645" y="204"/>
                  <a:pt x="654" y="219"/>
                  <a:pt x="670" y="234"/>
                </a:cubicBezTo>
                <a:cubicBezTo>
                  <a:pt x="677" y="242"/>
                  <a:pt x="685" y="248"/>
                  <a:pt x="692" y="252"/>
                </a:cubicBezTo>
                <a:cubicBezTo>
                  <a:pt x="699" y="256"/>
                  <a:pt x="706" y="259"/>
                  <a:pt x="713" y="260"/>
                </a:cubicBezTo>
                <a:cubicBezTo>
                  <a:pt x="720" y="261"/>
                  <a:pt x="726" y="261"/>
                  <a:pt x="732" y="258"/>
                </a:cubicBezTo>
                <a:cubicBezTo>
                  <a:pt x="738" y="256"/>
                  <a:pt x="744" y="252"/>
                  <a:pt x="749" y="247"/>
                </a:cubicBezTo>
                <a:cubicBezTo>
                  <a:pt x="754" y="242"/>
                  <a:pt x="758" y="237"/>
                  <a:pt x="760" y="231"/>
                </a:cubicBezTo>
                <a:cubicBezTo>
                  <a:pt x="762" y="226"/>
                  <a:pt x="764" y="221"/>
                  <a:pt x="764" y="216"/>
                </a:cubicBezTo>
                <a:cubicBezTo>
                  <a:pt x="765" y="212"/>
                  <a:pt x="766" y="208"/>
                  <a:pt x="766" y="204"/>
                </a:cubicBezTo>
                <a:cubicBezTo>
                  <a:pt x="767" y="201"/>
                  <a:pt x="767" y="198"/>
                  <a:pt x="768" y="197"/>
                </a:cubicBezTo>
                <a:cubicBezTo>
                  <a:pt x="769" y="197"/>
                  <a:pt x="770" y="196"/>
                  <a:pt x="771" y="196"/>
                </a:cubicBezTo>
                <a:cubicBezTo>
                  <a:pt x="771" y="196"/>
                  <a:pt x="772" y="196"/>
                  <a:pt x="773" y="197"/>
                </a:cubicBezTo>
                <a:cubicBezTo>
                  <a:pt x="775" y="198"/>
                  <a:pt x="776" y="198"/>
                  <a:pt x="777" y="200"/>
                </a:cubicBezTo>
                <a:cubicBezTo>
                  <a:pt x="779" y="201"/>
                  <a:pt x="780" y="202"/>
                  <a:pt x="782" y="204"/>
                </a:cubicBezTo>
                <a:close/>
                <a:moveTo>
                  <a:pt x="895" y="91"/>
                </a:moveTo>
                <a:cubicBezTo>
                  <a:pt x="897" y="92"/>
                  <a:pt x="898" y="94"/>
                  <a:pt x="899" y="95"/>
                </a:cubicBezTo>
                <a:cubicBezTo>
                  <a:pt x="900" y="96"/>
                  <a:pt x="901" y="97"/>
                  <a:pt x="901" y="98"/>
                </a:cubicBezTo>
                <a:cubicBezTo>
                  <a:pt x="902" y="99"/>
                  <a:pt x="902" y="100"/>
                  <a:pt x="902" y="101"/>
                </a:cubicBezTo>
                <a:cubicBezTo>
                  <a:pt x="903" y="102"/>
                  <a:pt x="903" y="103"/>
                  <a:pt x="903" y="106"/>
                </a:cubicBezTo>
                <a:cubicBezTo>
                  <a:pt x="903" y="108"/>
                  <a:pt x="902" y="111"/>
                  <a:pt x="901" y="115"/>
                </a:cubicBezTo>
                <a:cubicBezTo>
                  <a:pt x="900" y="120"/>
                  <a:pt x="899" y="124"/>
                  <a:pt x="897" y="129"/>
                </a:cubicBezTo>
                <a:cubicBezTo>
                  <a:pt x="895" y="133"/>
                  <a:pt x="892" y="138"/>
                  <a:pt x="889" y="142"/>
                </a:cubicBezTo>
                <a:cubicBezTo>
                  <a:pt x="886" y="147"/>
                  <a:pt x="882" y="152"/>
                  <a:pt x="878" y="156"/>
                </a:cubicBezTo>
                <a:cubicBezTo>
                  <a:pt x="870" y="164"/>
                  <a:pt x="861" y="171"/>
                  <a:pt x="851" y="174"/>
                </a:cubicBezTo>
                <a:cubicBezTo>
                  <a:pt x="842" y="178"/>
                  <a:pt x="832" y="180"/>
                  <a:pt x="822" y="179"/>
                </a:cubicBezTo>
                <a:cubicBezTo>
                  <a:pt x="812" y="178"/>
                  <a:pt x="802" y="174"/>
                  <a:pt x="792" y="169"/>
                </a:cubicBezTo>
                <a:cubicBezTo>
                  <a:pt x="782" y="163"/>
                  <a:pt x="771" y="155"/>
                  <a:pt x="761" y="145"/>
                </a:cubicBezTo>
                <a:cubicBezTo>
                  <a:pt x="749" y="133"/>
                  <a:pt x="741" y="122"/>
                  <a:pt x="735" y="110"/>
                </a:cubicBezTo>
                <a:cubicBezTo>
                  <a:pt x="729" y="99"/>
                  <a:pt x="726" y="88"/>
                  <a:pt x="726" y="78"/>
                </a:cubicBezTo>
                <a:cubicBezTo>
                  <a:pt x="726" y="67"/>
                  <a:pt x="728" y="57"/>
                  <a:pt x="732" y="48"/>
                </a:cubicBezTo>
                <a:cubicBezTo>
                  <a:pt x="736" y="39"/>
                  <a:pt x="742" y="30"/>
                  <a:pt x="750" y="22"/>
                </a:cubicBezTo>
                <a:cubicBezTo>
                  <a:pt x="754" y="18"/>
                  <a:pt x="758" y="15"/>
                  <a:pt x="762" y="12"/>
                </a:cubicBezTo>
                <a:cubicBezTo>
                  <a:pt x="766" y="9"/>
                  <a:pt x="770" y="7"/>
                  <a:pt x="775" y="5"/>
                </a:cubicBezTo>
                <a:cubicBezTo>
                  <a:pt x="779" y="3"/>
                  <a:pt x="783" y="2"/>
                  <a:pt x="787" y="1"/>
                </a:cubicBezTo>
                <a:cubicBezTo>
                  <a:pt x="790" y="0"/>
                  <a:pt x="793" y="0"/>
                  <a:pt x="796" y="0"/>
                </a:cubicBezTo>
                <a:cubicBezTo>
                  <a:pt x="798" y="0"/>
                  <a:pt x="799" y="0"/>
                  <a:pt x="800" y="0"/>
                </a:cubicBezTo>
                <a:cubicBezTo>
                  <a:pt x="801" y="0"/>
                  <a:pt x="802" y="1"/>
                  <a:pt x="803" y="1"/>
                </a:cubicBezTo>
                <a:cubicBezTo>
                  <a:pt x="804" y="2"/>
                  <a:pt x="806" y="3"/>
                  <a:pt x="807" y="4"/>
                </a:cubicBezTo>
                <a:cubicBezTo>
                  <a:pt x="808" y="5"/>
                  <a:pt x="809" y="6"/>
                  <a:pt x="811" y="8"/>
                </a:cubicBezTo>
                <a:cubicBezTo>
                  <a:pt x="814" y="11"/>
                  <a:pt x="816" y="14"/>
                  <a:pt x="817" y="16"/>
                </a:cubicBezTo>
                <a:cubicBezTo>
                  <a:pt x="817" y="18"/>
                  <a:pt x="817" y="20"/>
                  <a:pt x="816" y="21"/>
                </a:cubicBezTo>
                <a:cubicBezTo>
                  <a:pt x="815" y="22"/>
                  <a:pt x="812" y="23"/>
                  <a:pt x="809" y="23"/>
                </a:cubicBezTo>
                <a:cubicBezTo>
                  <a:pt x="806" y="24"/>
                  <a:pt x="802" y="24"/>
                  <a:pt x="798" y="25"/>
                </a:cubicBezTo>
                <a:cubicBezTo>
                  <a:pt x="793" y="26"/>
                  <a:pt x="789" y="27"/>
                  <a:pt x="783" y="30"/>
                </a:cubicBezTo>
                <a:cubicBezTo>
                  <a:pt x="778" y="32"/>
                  <a:pt x="773" y="36"/>
                  <a:pt x="768" y="41"/>
                </a:cubicBezTo>
                <a:cubicBezTo>
                  <a:pt x="757" y="51"/>
                  <a:pt x="753" y="64"/>
                  <a:pt x="756" y="77"/>
                </a:cubicBezTo>
                <a:cubicBezTo>
                  <a:pt x="758" y="91"/>
                  <a:pt x="767" y="106"/>
                  <a:pt x="783" y="121"/>
                </a:cubicBezTo>
                <a:cubicBezTo>
                  <a:pt x="790" y="129"/>
                  <a:pt x="798" y="135"/>
                  <a:pt x="805" y="139"/>
                </a:cubicBezTo>
                <a:cubicBezTo>
                  <a:pt x="812" y="143"/>
                  <a:pt x="819" y="146"/>
                  <a:pt x="826" y="147"/>
                </a:cubicBezTo>
                <a:cubicBezTo>
                  <a:pt x="833" y="148"/>
                  <a:pt x="839" y="147"/>
                  <a:pt x="845" y="145"/>
                </a:cubicBezTo>
                <a:cubicBezTo>
                  <a:pt x="851" y="143"/>
                  <a:pt x="857" y="139"/>
                  <a:pt x="862" y="134"/>
                </a:cubicBezTo>
                <a:cubicBezTo>
                  <a:pt x="867" y="129"/>
                  <a:pt x="871" y="124"/>
                  <a:pt x="873" y="118"/>
                </a:cubicBezTo>
                <a:cubicBezTo>
                  <a:pt x="875" y="113"/>
                  <a:pt x="877" y="108"/>
                  <a:pt x="878" y="103"/>
                </a:cubicBezTo>
                <a:cubicBezTo>
                  <a:pt x="878" y="99"/>
                  <a:pt x="879" y="94"/>
                  <a:pt x="879" y="91"/>
                </a:cubicBezTo>
                <a:cubicBezTo>
                  <a:pt x="880" y="88"/>
                  <a:pt x="880" y="85"/>
                  <a:pt x="882" y="84"/>
                </a:cubicBezTo>
                <a:cubicBezTo>
                  <a:pt x="882" y="84"/>
                  <a:pt x="883" y="83"/>
                  <a:pt x="884" y="83"/>
                </a:cubicBezTo>
                <a:cubicBezTo>
                  <a:pt x="884" y="83"/>
                  <a:pt x="885" y="83"/>
                  <a:pt x="887" y="84"/>
                </a:cubicBezTo>
                <a:cubicBezTo>
                  <a:pt x="888" y="84"/>
                  <a:pt x="889" y="85"/>
                  <a:pt x="890" y="86"/>
                </a:cubicBezTo>
                <a:cubicBezTo>
                  <a:pt x="892" y="88"/>
                  <a:pt x="893" y="89"/>
                  <a:pt x="895" y="9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9" name="Freeform 51"/>
          <p:cNvSpPr>
            <a:spLocks noEditPoints="1"/>
          </p:cNvSpPr>
          <p:nvPr/>
        </p:nvSpPr>
        <p:spPr bwMode="auto">
          <a:xfrm>
            <a:off x="2195513" y="5129213"/>
            <a:ext cx="882650" cy="847725"/>
          </a:xfrm>
          <a:custGeom>
            <a:avLst/>
            <a:gdLst/>
            <a:ahLst/>
            <a:cxnLst>
              <a:cxn ang="0">
                <a:pos x="200" y="1068"/>
              </a:cxn>
              <a:cxn ang="0">
                <a:pos x="141" y="1049"/>
              </a:cxn>
              <a:cxn ang="0">
                <a:pos x="47" y="1107"/>
              </a:cxn>
              <a:cxn ang="0">
                <a:pos x="13" y="911"/>
              </a:cxn>
              <a:cxn ang="0">
                <a:pos x="170" y="987"/>
              </a:cxn>
              <a:cxn ang="0">
                <a:pos x="300" y="859"/>
              </a:cxn>
              <a:cxn ang="0">
                <a:pos x="249" y="1010"/>
              </a:cxn>
              <a:cxn ang="0">
                <a:pos x="223" y="996"/>
              </a:cxn>
              <a:cxn ang="0">
                <a:pos x="288" y="944"/>
              </a:cxn>
              <a:cxn ang="0">
                <a:pos x="201" y="895"/>
              </a:cxn>
              <a:cxn ang="0">
                <a:pos x="92" y="834"/>
              </a:cxn>
              <a:cxn ang="0">
                <a:pos x="188" y="777"/>
              </a:cxn>
              <a:cxn ang="0">
                <a:pos x="276" y="842"/>
              </a:cxn>
              <a:cxn ang="0">
                <a:pos x="412" y="856"/>
              </a:cxn>
              <a:cxn ang="0">
                <a:pos x="331" y="762"/>
              </a:cxn>
              <a:cxn ang="0">
                <a:pos x="245" y="682"/>
              </a:cxn>
              <a:cxn ang="0">
                <a:pos x="371" y="679"/>
              </a:cxn>
              <a:cxn ang="0">
                <a:pos x="335" y="670"/>
              </a:cxn>
              <a:cxn ang="0">
                <a:pos x="288" y="736"/>
              </a:cxn>
              <a:cxn ang="0">
                <a:pos x="417" y="746"/>
              </a:cxn>
              <a:cxn ang="0">
                <a:pos x="361" y="824"/>
              </a:cxn>
              <a:cxn ang="0">
                <a:pos x="540" y="731"/>
              </a:cxn>
              <a:cxn ang="0">
                <a:pos x="632" y="565"/>
              </a:cxn>
              <a:cxn ang="0">
                <a:pos x="587" y="674"/>
              </a:cxn>
              <a:cxn ang="0">
                <a:pos x="561" y="655"/>
              </a:cxn>
              <a:cxn ang="0">
                <a:pos x="619" y="599"/>
              </a:cxn>
              <a:cxn ang="0">
                <a:pos x="526" y="603"/>
              </a:cxn>
              <a:cxn ang="0">
                <a:pos x="511" y="502"/>
              </a:cxn>
              <a:cxn ang="0">
                <a:pos x="551" y="496"/>
              </a:cxn>
              <a:cxn ang="0">
                <a:pos x="530" y="518"/>
              </a:cxn>
              <a:cxn ang="0">
                <a:pos x="537" y="572"/>
              </a:cxn>
              <a:cxn ang="0">
                <a:pos x="721" y="552"/>
              </a:cxn>
              <a:cxn ang="0">
                <a:pos x="715" y="644"/>
              </a:cxn>
              <a:cxn ang="0">
                <a:pos x="701" y="626"/>
              </a:cxn>
              <a:cxn ang="0">
                <a:pos x="574" y="449"/>
              </a:cxn>
              <a:cxn ang="0">
                <a:pos x="594" y="426"/>
              </a:cxn>
              <a:cxn ang="0">
                <a:pos x="532" y="411"/>
              </a:cxn>
              <a:cxn ang="0">
                <a:pos x="797" y="354"/>
              </a:cxn>
              <a:cxn ang="0">
                <a:pos x="823" y="406"/>
              </a:cxn>
              <a:cxn ang="0">
                <a:pos x="846" y="397"/>
              </a:cxn>
              <a:cxn ang="0">
                <a:pos x="817" y="457"/>
              </a:cxn>
              <a:cxn ang="0">
                <a:pos x="664" y="356"/>
              </a:cxn>
              <a:cxn ang="0">
                <a:pos x="768" y="352"/>
              </a:cxn>
              <a:cxn ang="0">
                <a:pos x="768" y="352"/>
              </a:cxn>
              <a:cxn ang="0">
                <a:pos x="981" y="287"/>
              </a:cxn>
              <a:cxn ang="0">
                <a:pos x="844" y="205"/>
              </a:cxn>
              <a:cxn ang="0">
                <a:pos x="910" y="360"/>
              </a:cxn>
              <a:cxn ang="0">
                <a:pos x="775" y="243"/>
              </a:cxn>
              <a:cxn ang="0">
                <a:pos x="811" y="244"/>
              </a:cxn>
              <a:cxn ang="0">
                <a:pos x="998" y="264"/>
              </a:cxn>
              <a:cxn ang="0">
                <a:pos x="1061" y="72"/>
              </a:cxn>
              <a:cxn ang="0">
                <a:pos x="1019" y="175"/>
              </a:cxn>
              <a:cxn ang="0">
                <a:pos x="1151" y="132"/>
              </a:cxn>
              <a:cxn ang="0">
                <a:pos x="1064" y="263"/>
              </a:cxn>
              <a:cxn ang="0">
                <a:pos x="1004" y="199"/>
              </a:cxn>
              <a:cxn ang="0">
                <a:pos x="942" y="76"/>
              </a:cxn>
              <a:cxn ang="0">
                <a:pos x="1025" y="72"/>
              </a:cxn>
              <a:cxn ang="0">
                <a:pos x="1000" y="135"/>
              </a:cxn>
              <a:cxn ang="0">
                <a:pos x="1113" y="150"/>
              </a:cxn>
              <a:cxn ang="0">
                <a:pos x="1090" y="233"/>
              </a:cxn>
            </a:cxnLst>
            <a:rect l="0" t="0" r="r" b="b"/>
            <a:pathLst>
              <a:path w="1167" h="1122">
                <a:moveTo>
                  <a:pt x="178" y="993"/>
                </a:moveTo>
                <a:cubicBezTo>
                  <a:pt x="181" y="996"/>
                  <a:pt x="183" y="998"/>
                  <a:pt x="184" y="1001"/>
                </a:cubicBezTo>
                <a:cubicBezTo>
                  <a:pt x="185" y="1003"/>
                  <a:pt x="184" y="1005"/>
                  <a:pt x="183" y="1007"/>
                </a:cubicBezTo>
                <a:lnTo>
                  <a:pt x="163" y="1026"/>
                </a:lnTo>
                <a:lnTo>
                  <a:pt x="200" y="1062"/>
                </a:lnTo>
                <a:cubicBezTo>
                  <a:pt x="200" y="1063"/>
                  <a:pt x="201" y="1064"/>
                  <a:pt x="201" y="1065"/>
                </a:cubicBezTo>
                <a:cubicBezTo>
                  <a:pt x="201" y="1066"/>
                  <a:pt x="201" y="1067"/>
                  <a:pt x="200" y="1068"/>
                </a:cubicBezTo>
                <a:cubicBezTo>
                  <a:pt x="200" y="1069"/>
                  <a:pt x="199" y="1071"/>
                  <a:pt x="197" y="1072"/>
                </a:cubicBezTo>
                <a:cubicBezTo>
                  <a:pt x="196" y="1074"/>
                  <a:pt x="194" y="1076"/>
                  <a:pt x="192" y="1078"/>
                </a:cubicBezTo>
                <a:cubicBezTo>
                  <a:pt x="190" y="1080"/>
                  <a:pt x="188" y="1082"/>
                  <a:pt x="186" y="1083"/>
                </a:cubicBezTo>
                <a:cubicBezTo>
                  <a:pt x="185" y="1085"/>
                  <a:pt x="183" y="1086"/>
                  <a:pt x="182" y="1086"/>
                </a:cubicBezTo>
                <a:cubicBezTo>
                  <a:pt x="181" y="1087"/>
                  <a:pt x="180" y="1087"/>
                  <a:pt x="179" y="1087"/>
                </a:cubicBezTo>
                <a:cubicBezTo>
                  <a:pt x="178" y="1086"/>
                  <a:pt x="177" y="1086"/>
                  <a:pt x="177" y="1085"/>
                </a:cubicBezTo>
                <a:lnTo>
                  <a:pt x="141" y="1049"/>
                </a:lnTo>
                <a:lnTo>
                  <a:pt x="70" y="1119"/>
                </a:lnTo>
                <a:cubicBezTo>
                  <a:pt x="69" y="1120"/>
                  <a:pt x="68" y="1121"/>
                  <a:pt x="67" y="1122"/>
                </a:cubicBezTo>
                <a:cubicBezTo>
                  <a:pt x="66" y="1122"/>
                  <a:pt x="65" y="1122"/>
                  <a:pt x="64" y="1122"/>
                </a:cubicBezTo>
                <a:cubicBezTo>
                  <a:pt x="63" y="1122"/>
                  <a:pt x="61" y="1121"/>
                  <a:pt x="60" y="1120"/>
                </a:cubicBezTo>
                <a:cubicBezTo>
                  <a:pt x="58" y="1119"/>
                  <a:pt x="56" y="1118"/>
                  <a:pt x="54" y="1115"/>
                </a:cubicBezTo>
                <a:cubicBezTo>
                  <a:pt x="53" y="1114"/>
                  <a:pt x="51" y="1112"/>
                  <a:pt x="50" y="1111"/>
                </a:cubicBezTo>
                <a:cubicBezTo>
                  <a:pt x="49" y="1109"/>
                  <a:pt x="48" y="1108"/>
                  <a:pt x="47" y="1107"/>
                </a:cubicBezTo>
                <a:cubicBezTo>
                  <a:pt x="46" y="1105"/>
                  <a:pt x="45" y="1104"/>
                  <a:pt x="45" y="1102"/>
                </a:cubicBezTo>
                <a:cubicBezTo>
                  <a:pt x="44" y="1101"/>
                  <a:pt x="44" y="1099"/>
                  <a:pt x="43" y="1098"/>
                </a:cubicBezTo>
                <a:lnTo>
                  <a:pt x="0" y="932"/>
                </a:lnTo>
                <a:cubicBezTo>
                  <a:pt x="0" y="931"/>
                  <a:pt x="0" y="930"/>
                  <a:pt x="0" y="928"/>
                </a:cubicBezTo>
                <a:cubicBezTo>
                  <a:pt x="0" y="927"/>
                  <a:pt x="1" y="925"/>
                  <a:pt x="2" y="924"/>
                </a:cubicBezTo>
                <a:cubicBezTo>
                  <a:pt x="3" y="922"/>
                  <a:pt x="4" y="920"/>
                  <a:pt x="6" y="918"/>
                </a:cubicBezTo>
                <a:cubicBezTo>
                  <a:pt x="8" y="916"/>
                  <a:pt x="10" y="913"/>
                  <a:pt x="13" y="911"/>
                </a:cubicBezTo>
                <a:cubicBezTo>
                  <a:pt x="16" y="908"/>
                  <a:pt x="19" y="905"/>
                  <a:pt x="21" y="903"/>
                </a:cubicBezTo>
                <a:cubicBezTo>
                  <a:pt x="24" y="901"/>
                  <a:pt x="26" y="900"/>
                  <a:pt x="27" y="899"/>
                </a:cubicBezTo>
                <a:cubicBezTo>
                  <a:pt x="29" y="898"/>
                  <a:pt x="31" y="897"/>
                  <a:pt x="32" y="897"/>
                </a:cubicBezTo>
                <a:cubicBezTo>
                  <a:pt x="33" y="897"/>
                  <a:pt x="34" y="897"/>
                  <a:pt x="35" y="898"/>
                </a:cubicBezTo>
                <a:lnTo>
                  <a:pt x="145" y="1008"/>
                </a:lnTo>
                <a:lnTo>
                  <a:pt x="164" y="988"/>
                </a:lnTo>
                <a:cubicBezTo>
                  <a:pt x="165" y="987"/>
                  <a:pt x="167" y="986"/>
                  <a:pt x="170" y="987"/>
                </a:cubicBezTo>
                <a:cubicBezTo>
                  <a:pt x="172" y="988"/>
                  <a:pt x="175" y="989"/>
                  <a:pt x="178" y="993"/>
                </a:cubicBezTo>
                <a:close/>
                <a:moveTo>
                  <a:pt x="28" y="936"/>
                </a:moveTo>
                <a:lnTo>
                  <a:pt x="27" y="937"/>
                </a:lnTo>
                <a:lnTo>
                  <a:pt x="66" y="1086"/>
                </a:lnTo>
                <a:lnTo>
                  <a:pt x="122" y="1030"/>
                </a:lnTo>
                <a:lnTo>
                  <a:pt x="28" y="936"/>
                </a:lnTo>
                <a:close/>
                <a:moveTo>
                  <a:pt x="300" y="859"/>
                </a:moveTo>
                <a:cubicBezTo>
                  <a:pt x="309" y="868"/>
                  <a:pt x="316" y="878"/>
                  <a:pt x="320" y="888"/>
                </a:cubicBezTo>
                <a:cubicBezTo>
                  <a:pt x="324" y="898"/>
                  <a:pt x="325" y="908"/>
                  <a:pt x="325" y="919"/>
                </a:cubicBezTo>
                <a:cubicBezTo>
                  <a:pt x="324" y="930"/>
                  <a:pt x="321" y="940"/>
                  <a:pt x="316" y="950"/>
                </a:cubicBezTo>
                <a:cubicBezTo>
                  <a:pt x="310" y="961"/>
                  <a:pt x="303" y="971"/>
                  <a:pt x="293" y="980"/>
                </a:cubicBezTo>
                <a:cubicBezTo>
                  <a:pt x="288" y="986"/>
                  <a:pt x="283" y="990"/>
                  <a:pt x="277" y="994"/>
                </a:cubicBezTo>
                <a:cubicBezTo>
                  <a:pt x="272" y="998"/>
                  <a:pt x="266" y="1002"/>
                  <a:pt x="262" y="1004"/>
                </a:cubicBezTo>
                <a:cubicBezTo>
                  <a:pt x="257" y="1007"/>
                  <a:pt x="253" y="1009"/>
                  <a:pt x="249" y="1010"/>
                </a:cubicBezTo>
                <a:cubicBezTo>
                  <a:pt x="246" y="1011"/>
                  <a:pt x="243" y="1012"/>
                  <a:pt x="242" y="1012"/>
                </a:cubicBezTo>
                <a:cubicBezTo>
                  <a:pt x="241" y="1012"/>
                  <a:pt x="240" y="1012"/>
                  <a:pt x="239" y="1012"/>
                </a:cubicBezTo>
                <a:cubicBezTo>
                  <a:pt x="238" y="1012"/>
                  <a:pt x="237" y="1011"/>
                  <a:pt x="236" y="1011"/>
                </a:cubicBezTo>
                <a:cubicBezTo>
                  <a:pt x="235" y="1010"/>
                  <a:pt x="234" y="1009"/>
                  <a:pt x="233" y="1008"/>
                </a:cubicBezTo>
                <a:cubicBezTo>
                  <a:pt x="232" y="1007"/>
                  <a:pt x="230" y="1006"/>
                  <a:pt x="229" y="1004"/>
                </a:cubicBezTo>
                <a:cubicBezTo>
                  <a:pt x="227" y="1003"/>
                  <a:pt x="226" y="1001"/>
                  <a:pt x="225" y="1000"/>
                </a:cubicBezTo>
                <a:cubicBezTo>
                  <a:pt x="224" y="999"/>
                  <a:pt x="223" y="998"/>
                  <a:pt x="223" y="996"/>
                </a:cubicBezTo>
                <a:cubicBezTo>
                  <a:pt x="222" y="995"/>
                  <a:pt x="222" y="994"/>
                  <a:pt x="222" y="993"/>
                </a:cubicBezTo>
                <a:cubicBezTo>
                  <a:pt x="223" y="993"/>
                  <a:pt x="223" y="992"/>
                  <a:pt x="224" y="991"/>
                </a:cubicBezTo>
                <a:cubicBezTo>
                  <a:pt x="224" y="990"/>
                  <a:pt x="226" y="990"/>
                  <a:pt x="229" y="989"/>
                </a:cubicBezTo>
                <a:cubicBezTo>
                  <a:pt x="232" y="988"/>
                  <a:pt x="236" y="987"/>
                  <a:pt x="240" y="985"/>
                </a:cubicBezTo>
                <a:cubicBezTo>
                  <a:pt x="245" y="983"/>
                  <a:pt x="250" y="980"/>
                  <a:pt x="256" y="977"/>
                </a:cubicBezTo>
                <a:cubicBezTo>
                  <a:pt x="261" y="973"/>
                  <a:pt x="268" y="968"/>
                  <a:pt x="274" y="962"/>
                </a:cubicBezTo>
                <a:cubicBezTo>
                  <a:pt x="280" y="956"/>
                  <a:pt x="285" y="950"/>
                  <a:pt x="288" y="944"/>
                </a:cubicBezTo>
                <a:cubicBezTo>
                  <a:pt x="292" y="937"/>
                  <a:pt x="294" y="931"/>
                  <a:pt x="294" y="924"/>
                </a:cubicBezTo>
                <a:cubicBezTo>
                  <a:pt x="295" y="918"/>
                  <a:pt x="294" y="911"/>
                  <a:pt x="291" y="905"/>
                </a:cubicBezTo>
                <a:cubicBezTo>
                  <a:pt x="289" y="898"/>
                  <a:pt x="284" y="891"/>
                  <a:pt x="278" y="885"/>
                </a:cubicBezTo>
                <a:cubicBezTo>
                  <a:pt x="272" y="879"/>
                  <a:pt x="267" y="875"/>
                  <a:pt x="261" y="873"/>
                </a:cubicBezTo>
                <a:cubicBezTo>
                  <a:pt x="255" y="870"/>
                  <a:pt x="249" y="870"/>
                  <a:pt x="242" y="870"/>
                </a:cubicBezTo>
                <a:cubicBezTo>
                  <a:pt x="236" y="871"/>
                  <a:pt x="229" y="874"/>
                  <a:pt x="222" y="878"/>
                </a:cubicBezTo>
                <a:cubicBezTo>
                  <a:pt x="216" y="882"/>
                  <a:pt x="208" y="888"/>
                  <a:pt x="201" y="895"/>
                </a:cubicBezTo>
                <a:cubicBezTo>
                  <a:pt x="195" y="901"/>
                  <a:pt x="191" y="906"/>
                  <a:pt x="188" y="910"/>
                </a:cubicBezTo>
                <a:cubicBezTo>
                  <a:pt x="184" y="914"/>
                  <a:pt x="181" y="918"/>
                  <a:pt x="178" y="922"/>
                </a:cubicBezTo>
                <a:cubicBezTo>
                  <a:pt x="175" y="924"/>
                  <a:pt x="173" y="925"/>
                  <a:pt x="170" y="925"/>
                </a:cubicBezTo>
                <a:cubicBezTo>
                  <a:pt x="168" y="925"/>
                  <a:pt x="166" y="924"/>
                  <a:pt x="162" y="920"/>
                </a:cubicBezTo>
                <a:lnTo>
                  <a:pt x="92" y="850"/>
                </a:lnTo>
                <a:cubicBezTo>
                  <a:pt x="89" y="847"/>
                  <a:pt x="88" y="845"/>
                  <a:pt x="88" y="842"/>
                </a:cubicBezTo>
                <a:cubicBezTo>
                  <a:pt x="88" y="839"/>
                  <a:pt x="89" y="836"/>
                  <a:pt x="92" y="834"/>
                </a:cubicBezTo>
                <a:lnTo>
                  <a:pt x="168" y="758"/>
                </a:lnTo>
                <a:cubicBezTo>
                  <a:pt x="168" y="757"/>
                  <a:pt x="169" y="757"/>
                  <a:pt x="170" y="756"/>
                </a:cubicBezTo>
                <a:cubicBezTo>
                  <a:pt x="171" y="756"/>
                  <a:pt x="173" y="756"/>
                  <a:pt x="174" y="756"/>
                </a:cubicBezTo>
                <a:cubicBezTo>
                  <a:pt x="175" y="757"/>
                  <a:pt x="176" y="758"/>
                  <a:pt x="178" y="759"/>
                </a:cubicBezTo>
                <a:cubicBezTo>
                  <a:pt x="179" y="760"/>
                  <a:pt x="181" y="761"/>
                  <a:pt x="183" y="763"/>
                </a:cubicBezTo>
                <a:cubicBezTo>
                  <a:pt x="186" y="766"/>
                  <a:pt x="188" y="769"/>
                  <a:pt x="189" y="771"/>
                </a:cubicBezTo>
                <a:cubicBezTo>
                  <a:pt x="190" y="774"/>
                  <a:pt x="189" y="776"/>
                  <a:pt x="188" y="777"/>
                </a:cubicBezTo>
                <a:lnTo>
                  <a:pt x="126" y="839"/>
                </a:lnTo>
                <a:lnTo>
                  <a:pt x="175" y="887"/>
                </a:lnTo>
                <a:cubicBezTo>
                  <a:pt x="177" y="884"/>
                  <a:pt x="180" y="880"/>
                  <a:pt x="183" y="877"/>
                </a:cubicBezTo>
                <a:cubicBezTo>
                  <a:pt x="186" y="874"/>
                  <a:pt x="190" y="870"/>
                  <a:pt x="194" y="866"/>
                </a:cubicBezTo>
                <a:cubicBezTo>
                  <a:pt x="203" y="857"/>
                  <a:pt x="212" y="850"/>
                  <a:pt x="222" y="845"/>
                </a:cubicBezTo>
                <a:cubicBezTo>
                  <a:pt x="231" y="840"/>
                  <a:pt x="241" y="838"/>
                  <a:pt x="250" y="837"/>
                </a:cubicBezTo>
                <a:cubicBezTo>
                  <a:pt x="259" y="837"/>
                  <a:pt x="267" y="838"/>
                  <a:pt x="276" y="842"/>
                </a:cubicBezTo>
                <a:cubicBezTo>
                  <a:pt x="284" y="846"/>
                  <a:pt x="292" y="851"/>
                  <a:pt x="300" y="859"/>
                </a:cubicBezTo>
                <a:close/>
                <a:moveTo>
                  <a:pt x="451" y="729"/>
                </a:moveTo>
                <a:cubicBezTo>
                  <a:pt x="459" y="737"/>
                  <a:pt x="464" y="745"/>
                  <a:pt x="467" y="753"/>
                </a:cubicBezTo>
                <a:cubicBezTo>
                  <a:pt x="470" y="761"/>
                  <a:pt x="471" y="770"/>
                  <a:pt x="470" y="779"/>
                </a:cubicBezTo>
                <a:cubicBezTo>
                  <a:pt x="469" y="788"/>
                  <a:pt x="466" y="797"/>
                  <a:pt x="461" y="807"/>
                </a:cubicBezTo>
                <a:cubicBezTo>
                  <a:pt x="456" y="816"/>
                  <a:pt x="448" y="825"/>
                  <a:pt x="439" y="835"/>
                </a:cubicBezTo>
                <a:cubicBezTo>
                  <a:pt x="430" y="844"/>
                  <a:pt x="421" y="851"/>
                  <a:pt x="412" y="856"/>
                </a:cubicBezTo>
                <a:cubicBezTo>
                  <a:pt x="403" y="861"/>
                  <a:pt x="395" y="864"/>
                  <a:pt x="386" y="865"/>
                </a:cubicBezTo>
                <a:cubicBezTo>
                  <a:pt x="378" y="867"/>
                  <a:pt x="370" y="866"/>
                  <a:pt x="362" y="863"/>
                </a:cubicBezTo>
                <a:cubicBezTo>
                  <a:pt x="354" y="860"/>
                  <a:pt x="347" y="856"/>
                  <a:pt x="340" y="849"/>
                </a:cubicBezTo>
                <a:cubicBezTo>
                  <a:pt x="334" y="843"/>
                  <a:pt x="330" y="838"/>
                  <a:pt x="328" y="831"/>
                </a:cubicBezTo>
                <a:cubicBezTo>
                  <a:pt x="325" y="825"/>
                  <a:pt x="323" y="818"/>
                  <a:pt x="323" y="811"/>
                </a:cubicBezTo>
                <a:cubicBezTo>
                  <a:pt x="322" y="804"/>
                  <a:pt x="323" y="796"/>
                  <a:pt x="324" y="788"/>
                </a:cubicBezTo>
                <a:cubicBezTo>
                  <a:pt x="326" y="780"/>
                  <a:pt x="328" y="771"/>
                  <a:pt x="331" y="762"/>
                </a:cubicBezTo>
                <a:cubicBezTo>
                  <a:pt x="323" y="765"/>
                  <a:pt x="316" y="767"/>
                  <a:pt x="309" y="768"/>
                </a:cubicBezTo>
                <a:cubicBezTo>
                  <a:pt x="301" y="769"/>
                  <a:pt x="295" y="769"/>
                  <a:pt x="288" y="768"/>
                </a:cubicBezTo>
                <a:cubicBezTo>
                  <a:pt x="282" y="767"/>
                  <a:pt x="276" y="766"/>
                  <a:pt x="270" y="763"/>
                </a:cubicBezTo>
                <a:cubicBezTo>
                  <a:pt x="265" y="760"/>
                  <a:pt x="260" y="757"/>
                  <a:pt x="255" y="752"/>
                </a:cubicBezTo>
                <a:cubicBezTo>
                  <a:pt x="249" y="746"/>
                  <a:pt x="244" y="739"/>
                  <a:pt x="241" y="732"/>
                </a:cubicBezTo>
                <a:cubicBezTo>
                  <a:pt x="238" y="724"/>
                  <a:pt x="237" y="717"/>
                  <a:pt x="237" y="708"/>
                </a:cubicBezTo>
                <a:cubicBezTo>
                  <a:pt x="238" y="700"/>
                  <a:pt x="240" y="691"/>
                  <a:pt x="245" y="682"/>
                </a:cubicBezTo>
                <a:cubicBezTo>
                  <a:pt x="249" y="673"/>
                  <a:pt x="256" y="664"/>
                  <a:pt x="265" y="655"/>
                </a:cubicBezTo>
                <a:cubicBezTo>
                  <a:pt x="274" y="647"/>
                  <a:pt x="282" y="640"/>
                  <a:pt x="291" y="636"/>
                </a:cubicBezTo>
                <a:cubicBezTo>
                  <a:pt x="299" y="632"/>
                  <a:pt x="307" y="629"/>
                  <a:pt x="315" y="629"/>
                </a:cubicBezTo>
                <a:cubicBezTo>
                  <a:pt x="323" y="628"/>
                  <a:pt x="330" y="629"/>
                  <a:pt x="337" y="632"/>
                </a:cubicBezTo>
                <a:cubicBezTo>
                  <a:pt x="343" y="635"/>
                  <a:pt x="350" y="640"/>
                  <a:pt x="355" y="645"/>
                </a:cubicBezTo>
                <a:cubicBezTo>
                  <a:pt x="360" y="650"/>
                  <a:pt x="363" y="655"/>
                  <a:pt x="366" y="660"/>
                </a:cubicBezTo>
                <a:cubicBezTo>
                  <a:pt x="369" y="666"/>
                  <a:pt x="370" y="672"/>
                  <a:pt x="371" y="679"/>
                </a:cubicBezTo>
                <a:cubicBezTo>
                  <a:pt x="372" y="685"/>
                  <a:pt x="372" y="692"/>
                  <a:pt x="371" y="699"/>
                </a:cubicBezTo>
                <a:cubicBezTo>
                  <a:pt x="370" y="707"/>
                  <a:pt x="369" y="714"/>
                  <a:pt x="366" y="723"/>
                </a:cubicBezTo>
                <a:cubicBezTo>
                  <a:pt x="376" y="719"/>
                  <a:pt x="384" y="717"/>
                  <a:pt x="393" y="715"/>
                </a:cubicBezTo>
                <a:cubicBezTo>
                  <a:pt x="401" y="714"/>
                  <a:pt x="408" y="713"/>
                  <a:pt x="415" y="714"/>
                </a:cubicBezTo>
                <a:cubicBezTo>
                  <a:pt x="423" y="714"/>
                  <a:pt x="429" y="715"/>
                  <a:pt x="435" y="718"/>
                </a:cubicBezTo>
                <a:cubicBezTo>
                  <a:pt x="441" y="720"/>
                  <a:pt x="446" y="724"/>
                  <a:pt x="451" y="729"/>
                </a:cubicBezTo>
                <a:close/>
                <a:moveTo>
                  <a:pt x="335" y="670"/>
                </a:moveTo>
                <a:cubicBezTo>
                  <a:pt x="331" y="666"/>
                  <a:pt x="327" y="663"/>
                  <a:pt x="323" y="662"/>
                </a:cubicBezTo>
                <a:cubicBezTo>
                  <a:pt x="318" y="660"/>
                  <a:pt x="314" y="659"/>
                  <a:pt x="309" y="660"/>
                </a:cubicBezTo>
                <a:cubicBezTo>
                  <a:pt x="305" y="660"/>
                  <a:pt x="300" y="661"/>
                  <a:pt x="295" y="664"/>
                </a:cubicBezTo>
                <a:cubicBezTo>
                  <a:pt x="291" y="667"/>
                  <a:pt x="286" y="670"/>
                  <a:pt x="281" y="675"/>
                </a:cubicBezTo>
                <a:cubicBezTo>
                  <a:pt x="272" y="684"/>
                  <a:pt x="267" y="694"/>
                  <a:pt x="266" y="703"/>
                </a:cubicBezTo>
                <a:cubicBezTo>
                  <a:pt x="265" y="712"/>
                  <a:pt x="269" y="721"/>
                  <a:pt x="276" y="728"/>
                </a:cubicBezTo>
                <a:cubicBezTo>
                  <a:pt x="280" y="732"/>
                  <a:pt x="284" y="734"/>
                  <a:pt x="288" y="736"/>
                </a:cubicBezTo>
                <a:cubicBezTo>
                  <a:pt x="292" y="738"/>
                  <a:pt x="297" y="739"/>
                  <a:pt x="302" y="739"/>
                </a:cubicBezTo>
                <a:cubicBezTo>
                  <a:pt x="307" y="739"/>
                  <a:pt x="313" y="738"/>
                  <a:pt x="319" y="737"/>
                </a:cubicBezTo>
                <a:cubicBezTo>
                  <a:pt x="325" y="736"/>
                  <a:pt x="333" y="734"/>
                  <a:pt x="341" y="731"/>
                </a:cubicBezTo>
                <a:cubicBezTo>
                  <a:pt x="345" y="718"/>
                  <a:pt x="347" y="706"/>
                  <a:pt x="346" y="695"/>
                </a:cubicBezTo>
                <a:cubicBezTo>
                  <a:pt x="345" y="685"/>
                  <a:pt x="341" y="677"/>
                  <a:pt x="335" y="670"/>
                </a:cubicBezTo>
                <a:close/>
                <a:moveTo>
                  <a:pt x="431" y="755"/>
                </a:moveTo>
                <a:cubicBezTo>
                  <a:pt x="427" y="751"/>
                  <a:pt x="422" y="748"/>
                  <a:pt x="417" y="746"/>
                </a:cubicBezTo>
                <a:cubicBezTo>
                  <a:pt x="413" y="744"/>
                  <a:pt x="407" y="743"/>
                  <a:pt x="401" y="743"/>
                </a:cubicBezTo>
                <a:cubicBezTo>
                  <a:pt x="395" y="744"/>
                  <a:pt x="389" y="745"/>
                  <a:pt x="382" y="746"/>
                </a:cubicBezTo>
                <a:cubicBezTo>
                  <a:pt x="374" y="748"/>
                  <a:pt x="366" y="751"/>
                  <a:pt x="357" y="754"/>
                </a:cubicBezTo>
                <a:cubicBezTo>
                  <a:pt x="354" y="762"/>
                  <a:pt x="352" y="770"/>
                  <a:pt x="351" y="777"/>
                </a:cubicBezTo>
                <a:cubicBezTo>
                  <a:pt x="349" y="784"/>
                  <a:pt x="349" y="790"/>
                  <a:pt x="349" y="796"/>
                </a:cubicBezTo>
                <a:cubicBezTo>
                  <a:pt x="349" y="801"/>
                  <a:pt x="350" y="806"/>
                  <a:pt x="352" y="811"/>
                </a:cubicBezTo>
                <a:cubicBezTo>
                  <a:pt x="354" y="815"/>
                  <a:pt x="357" y="820"/>
                  <a:pt x="361" y="824"/>
                </a:cubicBezTo>
                <a:cubicBezTo>
                  <a:pt x="369" y="832"/>
                  <a:pt x="379" y="836"/>
                  <a:pt x="389" y="835"/>
                </a:cubicBezTo>
                <a:cubicBezTo>
                  <a:pt x="400" y="833"/>
                  <a:pt x="411" y="827"/>
                  <a:pt x="423" y="815"/>
                </a:cubicBezTo>
                <a:cubicBezTo>
                  <a:pt x="434" y="804"/>
                  <a:pt x="440" y="793"/>
                  <a:pt x="441" y="783"/>
                </a:cubicBezTo>
                <a:cubicBezTo>
                  <a:pt x="442" y="772"/>
                  <a:pt x="439" y="763"/>
                  <a:pt x="431" y="755"/>
                </a:cubicBezTo>
                <a:close/>
                <a:moveTo>
                  <a:pt x="539" y="701"/>
                </a:moveTo>
                <a:cubicBezTo>
                  <a:pt x="545" y="707"/>
                  <a:pt x="548" y="712"/>
                  <a:pt x="548" y="717"/>
                </a:cubicBezTo>
                <a:cubicBezTo>
                  <a:pt x="548" y="721"/>
                  <a:pt x="545" y="726"/>
                  <a:pt x="540" y="731"/>
                </a:cubicBezTo>
                <a:cubicBezTo>
                  <a:pt x="535" y="736"/>
                  <a:pt x="530" y="739"/>
                  <a:pt x="526" y="739"/>
                </a:cubicBezTo>
                <a:cubicBezTo>
                  <a:pt x="522" y="739"/>
                  <a:pt x="517" y="736"/>
                  <a:pt x="511" y="730"/>
                </a:cubicBezTo>
                <a:cubicBezTo>
                  <a:pt x="504" y="724"/>
                  <a:pt x="501" y="718"/>
                  <a:pt x="501" y="714"/>
                </a:cubicBezTo>
                <a:cubicBezTo>
                  <a:pt x="501" y="710"/>
                  <a:pt x="504" y="705"/>
                  <a:pt x="509" y="700"/>
                </a:cubicBezTo>
                <a:cubicBezTo>
                  <a:pt x="515" y="694"/>
                  <a:pt x="519" y="692"/>
                  <a:pt x="524" y="692"/>
                </a:cubicBezTo>
                <a:cubicBezTo>
                  <a:pt x="528" y="692"/>
                  <a:pt x="533" y="695"/>
                  <a:pt x="539" y="701"/>
                </a:cubicBezTo>
                <a:close/>
                <a:moveTo>
                  <a:pt x="632" y="565"/>
                </a:moveTo>
                <a:cubicBezTo>
                  <a:pt x="638" y="571"/>
                  <a:pt x="642" y="578"/>
                  <a:pt x="645" y="585"/>
                </a:cubicBezTo>
                <a:cubicBezTo>
                  <a:pt x="647" y="592"/>
                  <a:pt x="648" y="599"/>
                  <a:pt x="647" y="606"/>
                </a:cubicBezTo>
                <a:cubicBezTo>
                  <a:pt x="647" y="614"/>
                  <a:pt x="644" y="621"/>
                  <a:pt x="640" y="629"/>
                </a:cubicBezTo>
                <a:cubicBezTo>
                  <a:pt x="636" y="636"/>
                  <a:pt x="630" y="643"/>
                  <a:pt x="624" y="650"/>
                </a:cubicBezTo>
                <a:cubicBezTo>
                  <a:pt x="619" y="654"/>
                  <a:pt x="615" y="658"/>
                  <a:pt x="610" y="661"/>
                </a:cubicBezTo>
                <a:cubicBezTo>
                  <a:pt x="606" y="664"/>
                  <a:pt x="602" y="667"/>
                  <a:pt x="598" y="669"/>
                </a:cubicBezTo>
                <a:cubicBezTo>
                  <a:pt x="593" y="671"/>
                  <a:pt x="590" y="673"/>
                  <a:pt x="587" y="674"/>
                </a:cubicBezTo>
                <a:cubicBezTo>
                  <a:pt x="583" y="675"/>
                  <a:pt x="581" y="675"/>
                  <a:pt x="579" y="675"/>
                </a:cubicBezTo>
                <a:cubicBezTo>
                  <a:pt x="577" y="675"/>
                  <a:pt x="575" y="675"/>
                  <a:pt x="573" y="674"/>
                </a:cubicBezTo>
                <a:cubicBezTo>
                  <a:pt x="571" y="673"/>
                  <a:pt x="569" y="671"/>
                  <a:pt x="566" y="668"/>
                </a:cubicBezTo>
                <a:cubicBezTo>
                  <a:pt x="564" y="666"/>
                  <a:pt x="563" y="665"/>
                  <a:pt x="562" y="663"/>
                </a:cubicBezTo>
                <a:cubicBezTo>
                  <a:pt x="561" y="662"/>
                  <a:pt x="560" y="661"/>
                  <a:pt x="560" y="660"/>
                </a:cubicBezTo>
                <a:cubicBezTo>
                  <a:pt x="559" y="659"/>
                  <a:pt x="559" y="658"/>
                  <a:pt x="559" y="657"/>
                </a:cubicBezTo>
                <a:cubicBezTo>
                  <a:pt x="560" y="657"/>
                  <a:pt x="560" y="656"/>
                  <a:pt x="561" y="655"/>
                </a:cubicBezTo>
                <a:cubicBezTo>
                  <a:pt x="562" y="654"/>
                  <a:pt x="564" y="653"/>
                  <a:pt x="567" y="653"/>
                </a:cubicBezTo>
                <a:cubicBezTo>
                  <a:pt x="570" y="652"/>
                  <a:pt x="574" y="651"/>
                  <a:pt x="578" y="650"/>
                </a:cubicBezTo>
                <a:cubicBezTo>
                  <a:pt x="582" y="648"/>
                  <a:pt x="587" y="646"/>
                  <a:pt x="592" y="644"/>
                </a:cubicBezTo>
                <a:cubicBezTo>
                  <a:pt x="596" y="641"/>
                  <a:pt x="601" y="637"/>
                  <a:pt x="606" y="632"/>
                </a:cubicBezTo>
                <a:cubicBezTo>
                  <a:pt x="610" y="629"/>
                  <a:pt x="613" y="625"/>
                  <a:pt x="615" y="621"/>
                </a:cubicBezTo>
                <a:cubicBezTo>
                  <a:pt x="618" y="617"/>
                  <a:pt x="619" y="613"/>
                  <a:pt x="620" y="610"/>
                </a:cubicBezTo>
                <a:cubicBezTo>
                  <a:pt x="620" y="606"/>
                  <a:pt x="620" y="602"/>
                  <a:pt x="619" y="599"/>
                </a:cubicBezTo>
                <a:cubicBezTo>
                  <a:pt x="618" y="595"/>
                  <a:pt x="615" y="592"/>
                  <a:pt x="612" y="588"/>
                </a:cubicBezTo>
                <a:cubicBezTo>
                  <a:pt x="609" y="585"/>
                  <a:pt x="605" y="583"/>
                  <a:pt x="601" y="582"/>
                </a:cubicBezTo>
                <a:cubicBezTo>
                  <a:pt x="597" y="582"/>
                  <a:pt x="593" y="582"/>
                  <a:pt x="588" y="583"/>
                </a:cubicBezTo>
                <a:cubicBezTo>
                  <a:pt x="584" y="584"/>
                  <a:pt x="579" y="586"/>
                  <a:pt x="574" y="588"/>
                </a:cubicBezTo>
                <a:cubicBezTo>
                  <a:pt x="569" y="590"/>
                  <a:pt x="564" y="592"/>
                  <a:pt x="559" y="595"/>
                </a:cubicBezTo>
                <a:cubicBezTo>
                  <a:pt x="553" y="597"/>
                  <a:pt x="548" y="599"/>
                  <a:pt x="543" y="601"/>
                </a:cubicBezTo>
                <a:cubicBezTo>
                  <a:pt x="537" y="602"/>
                  <a:pt x="532" y="603"/>
                  <a:pt x="526" y="603"/>
                </a:cubicBezTo>
                <a:cubicBezTo>
                  <a:pt x="520" y="603"/>
                  <a:pt x="515" y="602"/>
                  <a:pt x="509" y="600"/>
                </a:cubicBezTo>
                <a:cubicBezTo>
                  <a:pt x="504" y="598"/>
                  <a:pt x="498" y="594"/>
                  <a:pt x="493" y="589"/>
                </a:cubicBezTo>
                <a:cubicBezTo>
                  <a:pt x="488" y="584"/>
                  <a:pt x="485" y="579"/>
                  <a:pt x="482" y="573"/>
                </a:cubicBezTo>
                <a:cubicBezTo>
                  <a:pt x="480" y="567"/>
                  <a:pt x="479" y="560"/>
                  <a:pt x="479" y="554"/>
                </a:cubicBezTo>
                <a:cubicBezTo>
                  <a:pt x="480" y="547"/>
                  <a:pt x="482" y="540"/>
                  <a:pt x="485" y="532"/>
                </a:cubicBezTo>
                <a:cubicBezTo>
                  <a:pt x="489" y="525"/>
                  <a:pt x="494" y="518"/>
                  <a:pt x="501" y="510"/>
                </a:cubicBezTo>
                <a:cubicBezTo>
                  <a:pt x="504" y="507"/>
                  <a:pt x="508" y="504"/>
                  <a:pt x="511" y="502"/>
                </a:cubicBezTo>
                <a:cubicBezTo>
                  <a:pt x="515" y="499"/>
                  <a:pt x="519" y="497"/>
                  <a:pt x="522" y="495"/>
                </a:cubicBezTo>
                <a:cubicBezTo>
                  <a:pt x="525" y="493"/>
                  <a:pt x="529" y="492"/>
                  <a:pt x="531" y="491"/>
                </a:cubicBezTo>
                <a:cubicBezTo>
                  <a:pt x="534" y="490"/>
                  <a:pt x="536" y="489"/>
                  <a:pt x="538" y="489"/>
                </a:cubicBezTo>
                <a:cubicBezTo>
                  <a:pt x="539" y="489"/>
                  <a:pt x="541" y="489"/>
                  <a:pt x="542" y="489"/>
                </a:cubicBezTo>
                <a:cubicBezTo>
                  <a:pt x="542" y="490"/>
                  <a:pt x="543" y="490"/>
                  <a:pt x="544" y="490"/>
                </a:cubicBezTo>
                <a:cubicBezTo>
                  <a:pt x="545" y="491"/>
                  <a:pt x="546" y="492"/>
                  <a:pt x="547" y="492"/>
                </a:cubicBezTo>
                <a:cubicBezTo>
                  <a:pt x="548" y="493"/>
                  <a:pt x="549" y="494"/>
                  <a:pt x="551" y="496"/>
                </a:cubicBezTo>
                <a:cubicBezTo>
                  <a:pt x="552" y="497"/>
                  <a:pt x="553" y="499"/>
                  <a:pt x="554" y="500"/>
                </a:cubicBezTo>
                <a:cubicBezTo>
                  <a:pt x="555" y="501"/>
                  <a:pt x="556" y="502"/>
                  <a:pt x="556" y="503"/>
                </a:cubicBezTo>
                <a:cubicBezTo>
                  <a:pt x="557" y="504"/>
                  <a:pt x="557" y="505"/>
                  <a:pt x="557" y="506"/>
                </a:cubicBezTo>
                <a:cubicBezTo>
                  <a:pt x="557" y="507"/>
                  <a:pt x="556" y="507"/>
                  <a:pt x="556" y="508"/>
                </a:cubicBezTo>
                <a:cubicBezTo>
                  <a:pt x="555" y="509"/>
                  <a:pt x="553" y="509"/>
                  <a:pt x="551" y="510"/>
                </a:cubicBezTo>
                <a:cubicBezTo>
                  <a:pt x="548" y="510"/>
                  <a:pt x="545" y="511"/>
                  <a:pt x="542" y="513"/>
                </a:cubicBezTo>
                <a:cubicBezTo>
                  <a:pt x="538" y="514"/>
                  <a:pt x="535" y="516"/>
                  <a:pt x="530" y="518"/>
                </a:cubicBezTo>
                <a:cubicBezTo>
                  <a:pt x="526" y="520"/>
                  <a:pt x="522" y="523"/>
                  <a:pt x="518" y="528"/>
                </a:cubicBezTo>
                <a:cubicBezTo>
                  <a:pt x="514" y="531"/>
                  <a:pt x="511" y="535"/>
                  <a:pt x="509" y="539"/>
                </a:cubicBezTo>
                <a:cubicBezTo>
                  <a:pt x="507" y="542"/>
                  <a:pt x="506" y="546"/>
                  <a:pt x="506" y="549"/>
                </a:cubicBezTo>
                <a:cubicBezTo>
                  <a:pt x="506" y="552"/>
                  <a:pt x="506" y="556"/>
                  <a:pt x="507" y="559"/>
                </a:cubicBezTo>
                <a:cubicBezTo>
                  <a:pt x="509" y="562"/>
                  <a:pt x="510" y="565"/>
                  <a:pt x="513" y="567"/>
                </a:cubicBezTo>
                <a:cubicBezTo>
                  <a:pt x="516" y="570"/>
                  <a:pt x="520" y="572"/>
                  <a:pt x="524" y="573"/>
                </a:cubicBezTo>
                <a:cubicBezTo>
                  <a:pt x="528" y="574"/>
                  <a:pt x="533" y="573"/>
                  <a:pt x="537" y="572"/>
                </a:cubicBezTo>
                <a:cubicBezTo>
                  <a:pt x="542" y="571"/>
                  <a:pt x="547" y="570"/>
                  <a:pt x="552" y="567"/>
                </a:cubicBezTo>
                <a:cubicBezTo>
                  <a:pt x="557" y="565"/>
                  <a:pt x="562" y="563"/>
                  <a:pt x="567" y="561"/>
                </a:cubicBezTo>
                <a:cubicBezTo>
                  <a:pt x="572" y="558"/>
                  <a:pt x="578" y="556"/>
                  <a:pt x="583" y="555"/>
                </a:cubicBezTo>
                <a:cubicBezTo>
                  <a:pt x="589" y="553"/>
                  <a:pt x="594" y="552"/>
                  <a:pt x="600" y="552"/>
                </a:cubicBezTo>
                <a:cubicBezTo>
                  <a:pt x="605" y="551"/>
                  <a:pt x="611" y="552"/>
                  <a:pt x="616" y="554"/>
                </a:cubicBezTo>
                <a:cubicBezTo>
                  <a:pt x="622" y="556"/>
                  <a:pt x="627" y="560"/>
                  <a:pt x="632" y="565"/>
                </a:cubicBezTo>
                <a:close/>
                <a:moveTo>
                  <a:pt x="721" y="552"/>
                </a:moveTo>
                <a:cubicBezTo>
                  <a:pt x="730" y="560"/>
                  <a:pt x="736" y="568"/>
                  <a:pt x="741" y="575"/>
                </a:cubicBezTo>
                <a:cubicBezTo>
                  <a:pt x="745" y="582"/>
                  <a:pt x="747" y="588"/>
                  <a:pt x="748" y="595"/>
                </a:cubicBezTo>
                <a:cubicBezTo>
                  <a:pt x="749" y="601"/>
                  <a:pt x="748" y="608"/>
                  <a:pt x="746" y="614"/>
                </a:cubicBezTo>
                <a:cubicBezTo>
                  <a:pt x="743" y="620"/>
                  <a:pt x="739" y="627"/>
                  <a:pt x="732" y="633"/>
                </a:cubicBezTo>
                <a:cubicBezTo>
                  <a:pt x="730" y="636"/>
                  <a:pt x="727" y="638"/>
                  <a:pt x="725" y="640"/>
                </a:cubicBezTo>
                <a:cubicBezTo>
                  <a:pt x="722" y="641"/>
                  <a:pt x="720" y="643"/>
                  <a:pt x="719" y="643"/>
                </a:cubicBezTo>
                <a:cubicBezTo>
                  <a:pt x="717" y="644"/>
                  <a:pt x="716" y="644"/>
                  <a:pt x="715" y="644"/>
                </a:cubicBezTo>
                <a:cubicBezTo>
                  <a:pt x="714" y="644"/>
                  <a:pt x="713" y="643"/>
                  <a:pt x="712" y="643"/>
                </a:cubicBezTo>
                <a:cubicBezTo>
                  <a:pt x="711" y="642"/>
                  <a:pt x="710" y="641"/>
                  <a:pt x="710" y="641"/>
                </a:cubicBezTo>
                <a:cubicBezTo>
                  <a:pt x="709" y="640"/>
                  <a:pt x="708" y="639"/>
                  <a:pt x="707" y="638"/>
                </a:cubicBezTo>
                <a:cubicBezTo>
                  <a:pt x="705" y="636"/>
                  <a:pt x="704" y="635"/>
                  <a:pt x="703" y="634"/>
                </a:cubicBezTo>
                <a:cubicBezTo>
                  <a:pt x="702" y="632"/>
                  <a:pt x="701" y="631"/>
                  <a:pt x="701" y="630"/>
                </a:cubicBezTo>
                <a:cubicBezTo>
                  <a:pt x="700" y="629"/>
                  <a:pt x="700" y="628"/>
                  <a:pt x="700" y="627"/>
                </a:cubicBezTo>
                <a:cubicBezTo>
                  <a:pt x="700" y="627"/>
                  <a:pt x="701" y="626"/>
                  <a:pt x="701" y="626"/>
                </a:cubicBezTo>
                <a:cubicBezTo>
                  <a:pt x="702" y="625"/>
                  <a:pt x="703" y="624"/>
                  <a:pt x="705" y="623"/>
                </a:cubicBezTo>
                <a:cubicBezTo>
                  <a:pt x="706" y="621"/>
                  <a:pt x="708" y="620"/>
                  <a:pt x="710" y="618"/>
                </a:cubicBezTo>
                <a:cubicBezTo>
                  <a:pt x="713" y="615"/>
                  <a:pt x="715" y="612"/>
                  <a:pt x="717" y="609"/>
                </a:cubicBezTo>
                <a:cubicBezTo>
                  <a:pt x="718" y="606"/>
                  <a:pt x="718" y="603"/>
                  <a:pt x="717" y="599"/>
                </a:cubicBezTo>
                <a:cubicBezTo>
                  <a:pt x="717" y="596"/>
                  <a:pt x="715" y="593"/>
                  <a:pt x="712" y="589"/>
                </a:cubicBezTo>
                <a:cubicBezTo>
                  <a:pt x="710" y="585"/>
                  <a:pt x="705" y="580"/>
                  <a:pt x="699" y="573"/>
                </a:cubicBezTo>
                <a:lnTo>
                  <a:pt x="574" y="449"/>
                </a:lnTo>
                <a:cubicBezTo>
                  <a:pt x="574" y="448"/>
                  <a:pt x="573" y="448"/>
                  <a:pt x="573" y="447"/>
                </a:cubicBezTo>
                <a:cubicBezTo>
                  <a:pt x="573" y="446"/>
                  <a:pt x="573" y="445"/>
                  <a:pt x="574" y="444"/>
                </a:cubicBezTo>
                <a:cubicBezTo>
                  <a:pt x="574" y="442"/>
                  <a:pt x="575" y="441"/>
                  <a:pt x="576" y="439"/>
                </a:cubicBezTo>
                <a:cubicBezTo>
                  <a:pt x="578" y="438"/>
                  <a:pt x="579" y="436"/>
                  <a:pt x="581" y="434"/>
                </a:cubicBezTo>
                <a:cubicBezTo>
                  <a:pt x="583" y="432"/>
                  <a:pt x="585" y="430"/>
                  <a:pt x="587" y="429"/>
                </a:cubicBezTo>
                <a:cubicBezTo>
                  <a:pt x="589" y="428"/>
                  <a:pt x="590" y="427"/>
                  <a:pt x="591" y="426"/>
                </a:cubicBezTo>
                <a:cubicBezTo>
                  <a:pt x="592" y="426"/>
                  <a:pt x="593" y="426"/>
                  <a:pt x="594" y="426"/>
                </a:cubicBezTo>
                <a:cubicBezTo>
                  <a:pt x="595" y="426"/>
                  <a:pt x="596" y="426"/>
                  <a:pt x="596" y="427"/>
                </a:cubicBezTo>
                <a:lnTo>
                  <a:pt x="721" y="552"/>
                </a:lnTo>
                <a:close/>
                <a:moveTo>
                  <a:pt x="559" y="384"/>
                </a:moveTo>
                <a:cubicBezTo>
                  <a:pt x="564" y="389"/>
                  <a:pt x="566" y="394"/>
                  <a:pt x="566" y="397"/>
                </a:cubicBezTo>
                <a:cubicBezTo>
                  <a:pt x="566" y="401"/>
                  <a:pt x="564" y="406"/>
                  <a:pt x="558" y="411"/>
                </a:cubicBezTo>
                <a:cubicBezTo>
                  <a:pt x="553" y="416"/>
                  <a:pt x="549" y="419"/>
                  <a:pt x="545" y="419"/>
                </a:cubicBezTo>
                <a:cubicBezTo>
                  <a:pt x="541" y="419"/>
                  <a:pt x="537" y="416"/>
                  <a:pt x="532" y="411"/>
                </a:cubicBezTo>
                <a:cubicBezTo>
                  <a:pt x="527" y="406"/>
                  <a:pt x="524" y="402"/>
                  <a:pt x="524" y="398"/>
                </a:cubicBezTo>
                <a:cubicBezTo>
                  <a:pt x="524" y="394"/>
                  <a:pt x="527" y="390"/>
                  <a:pt x="532" y="384"/>
                </a:cubicBezTo>
                <a:cubicBezTo>
                  <a:pt x="538" y="379"/>
                  <a:pt x="542" y="377"/>
                  <a:pt x="546" y="377"/>
                </a:cubicBezTo>
                <a:cubicBezTo>
                  <a:pt x="549" y="377"/>
                  <a:pt x="554" y="379"/>
                  <a:pt x="559" y="384"/>
                </a:cubicBezTo>
                <a:close/>
                <a:moveTo>
                  <a:pt x="796" y="336"/>
                </a:moveTo>
                <a:cubicBezTo>
                  <a:pt x="800" y="340"/>
                  <a:pt x="801" y="343"/>
                  <a:pt x="801" y="346"/>
                </a:cubicBezTo>
                <a:cubicBezTo>
                  <a:pt x="801" y="349"/>
                  <a:pt x="800" y="352"/>
                  <a:pt x="797" y="354"/>
                </a:cubicBezTo>
                <a:lnTo>
                  <a:pt x="719" y="433"/>
                </a:lnTo>
                <a:cubicBezTo>
                  <a:pt x="725" y="439"/>
                  <a:pt x="732" y="445"/>
                  <a:pt x="739" y="449"/>
                </a:cubicBezTo>
                <a:cubicBezTo>
                  <a:pt x="745" y="453"/>
                  <a:pt x="752" y="455"/>
                  <a:pt x="759" y="456"/>
                </a:cubicBezTo>
                <a:cubicBezTo>
                  <a:pt x="766" y="456"/>
                  <a:pt x="773" y="455"/>
                  <a:pt x="780" y="452"/>
                </a:cubicBezTo>
                <a:cubicBezTo>
                  <a:pt x="787" y="449"/>
                  <a:pt x="794" y="444"/>
                  <a:pt x="801" y="437"/>
                </a:cubicBezTo>
                <a:cubicBezTo>
                  <a:pt x="807" y="431"/>
                  <a:pt x="811" y="426"/>
                  <a:pt x="815" y="420"/>
                </a:cubicBezTo>
                <a:cubicBezTo>
                  <a:pt x="818" y="415"/>
                  <a:pt x="821" y="410"/>
                  <a:pt x="823" y="406"/>
                </a:cubicBezTo>
                <a:cubicBezTo>
                  <a:pt x="825" y="401"/>
                  <a:pt x="827" y="398"/>
                  <a:pt x="828" y="395"/>
                </a:cubicBezTo>
                <a:cubicBezTo>
                  <a:pt x="829" y="392"/>
                  <a:pt x="830" y="390"/>
                  <a:pt x="832" y="389"/>
                </a:cubicBezTo>
                <a:cubicBezTo>
                  <a:pt x="832" y="388"/>
                  <a:pt x="833" y="388"/>
                  <a:pt x="834" y="387"/>
                </a:cubicBezTo>
                <a:cubicBezTo>
                  <a:pt x="834" y="387"/>
                  <a:pt x="835" y="387"/>
                  <a:pt x="836" y="388"/>
                </a:cubicBezTo>
                <a:cubicBezTo>
                  <a:pt x="837" y="388"/>
                  <a:pt x="838" y="389"/>
                  <a:pt x="839" y="390"/>
                </a:cubicBezTo>
                <a:cubicBezTo>
                  <a:pt x="841" y="391"/>
                  <a:pt x="842" y="392"/>
                  <a:pt x="844" y="393"/>
                </a:cubicBezTo>
                <a:cubicBezTo>
                  <a:pt x="845" y="395"/>
                  <a:pt x="846" y="396"/>
                  <a:pt x="846" y="397"/>
                </a:cubicBezTo>
                <a:cubicBezTo>
                  <a:pt x="847" y="398"/>
                  <a:pt x="848" y="398"/>
                  <a:pt x="848" y="399"/>
                </a:cubicBezTo>
                <a:cubicBezTo>
                  <a:pt x="849" y="400"/>
                  <a:pt x="849" y="401"/>
                  <a:pt x="850" y="402"/>
                </a:cubicBezTo>
                <a:cubicBezTo>
                  <a:pt x="850" y="402"/>
                  <a:pt x="850" y="403"/>
                  <a:pt x="850" y="404"/>
                </a:cubicBezTo>
                <a:cubicBezTo>
                  <a:pt x="850" y="405"/>
                  <a:pt x="849" y="408"/>
                  <a:pt x="848" y="411"/>
                </a:cubicBezTo>
                <a:cubicBezTo>
                  <a:pt x="847" y="415"/>
                  <a:pt x="845" y="419"/>
                  <a:pt x="842" y="424"/>
                </a:cubicBezTo>
                <a:cubicBezTo>
                  <a:pt x="839" y="428"/>
                  <a:pt x="836" y="434"/>
                  <a:pt x="832" y="440"/>
                </a:cubicBezTo>
                <a:cubicBezTo>
                  <a:pt x="827" y="445"/>
                  <a:pt x="822" y="451"/>
                  <a:pt x="817" y="457"/>
                </a:cubicBezTo>
                <a:cubicBezTo>
                  <a:pt x="807" y="467"/>
                  <a:pt x="797" y="474"/>
                  <a:pt x="787" y="479"/>
                </a:cubicBezTo>
                <a:cubicBezTo>
                  <a:pt x="777" y="483"/>
                  <a:pt x="767" y="485"/>
                  <a:pt x="756" y="485"/>
                </a:cubicBezTo>
                <a:cubicBezTo>
                  <a:pt x="746" y="485"/>
                  <a:pt x="735" y="482"/>
                  <a:pt x="724" y="476"/>
                </a:cubicBezTo>
                <a:cubicBezTo>
                  <a:pt x="714" y="471"/>
                  <a:pt x="703" y="462"/>
                  <a:pt x="692" y="452"/>
                </a:cubicBezTo>
                <a:cubicBezTo>
                  <a:pt x="682" y="441"/>
                  <a:pt x="674" y="431"/>
                  <a:pt x="669" y="420"/>
                </a:cubicBezTo>
                <a:cubicBezTo>
                  <a:pt x="663" y="409"/>
                  <a:pt x="660" y="398"/>
                  <a:pt x="659" y="388"/>
                </a:cubicBezTo>
                <a:cubicBezTo>
                  <a:pt x="658" y="377"/>
                  <a:pt x="660" y="367"/>
                  <a:pt x="664" y="356"/>
                </a:cubicBezTo>
                <a:cubicBezTo>
                  <a:pt x="668" y="346"/>
                  <a:pt x="675" y="337"/>
                  <a:pt x="683" y="328"/>
                </a:cubicBezTo>
                <a:cubicBezTo>
                  <a:pt x="693" y="319"/>
                  <a:pt x="702" y="312"/>
                  <a:pt x="712" y="309"/>
                </a:cubicBezTo>
                <a:cubicBezTo>
                  <a:pt x="721" y="305"/>
                  <a:pt x="731" y="304"/>
                  <a:pt x="740" y="305"/>
                </a:cubicBezTo>
                <a:cubicBezTo>
                  <a:pt x="749" y="305"/>
                  <a:pt x="759" y="308"/>
                  <a:pt x="767" y="313"/>
                </a:cubicBezTo>
                <a:cubicBezTo>
                  <a:pt x="776" y="318"/>
                  <a:pt x="785" y="324"/>
                  <a:pt x="792" y="332"/>
                </a:cubicBezTo>
                <a:lnTo>
                  <a:pt x="796" y="336"/>
                </a:lnTo>
                <a:close/>
                <a:moveTo>
                  <a:pt x="768" y="352"/>
                </a:moveTo>
                <a:cubicBezTo>
                  <a:pt x="757" y="340"/>
                  <a:pt x="745" y="333"/>
                  <a:pt x="733" y="332"/>
                </a:cubicBezTo>
                <a:cubicBezTo>
                  <a:pt x="721" y="331"/>
                  <a:pt x="710" y="336"/>
                  <a:pt x="699" y="346"/>
                </a:cubicBezTo>
                <a:cubicBezTo>
                  <a:pt x="694" y="352"/>
                  <a:pt x="690" y="358"/>
                  <a:pt x="688" y="364"/>
                </a:cubicBezTo>
                <a:cubicBezTo>
                  <a:pt x="686" y="370"/>
                  <a:pt x="685" y="376"/>
                  <a:pt x="686" y="382"/>
                </a:cubicBezTo>
                <a:cubicBezTo>
                  <a:pt x="686" y="388"/>
                  <a:pt x="688" y="394"/>
                  <a:pt x="691" y="400"/>
                </a:cubicBezTo>
                <a:cubicBezTo>
                  <a:pt x="694" y="406"/>
                  <a:pt x="698" y="412"/>
                  <a:pt x="703" y="417"/>
                </a:cubicBezTo>
                <a:lnTo>
                  <a:pt x="768" y="352"/>
                </a:lnTo>
                <a:close/>
                <a:moveTo>
                  <a:pt x="998" y="264"/>
                </a:moveTo>
                <a:cubicBezTo>
                  <a:pt x="999" y="265"/>
                  <a:pt x="999" y="266"/>
                  <a:pt x="999" y="267"/>
                </a:cubicBezTo>
                <a:cubicBezTo>
                  <a:pt x="999" y="267"/>
                  <a:pt x="999" y="268"/>
                  <a:pt x="999" y="270"/>
                </a:cubicBezTo>
                <a:cubicBezTo>
                  <a:pt x="998" y="271"/>
                  <a:pt x="997" y="272"/>
                  <a:pt x="996" y="274"/>
                </a:cubicBezTo>
                <a:cubicBezTo>
                  <a:pt x="995" y="275"/>
                  <a:pt x="993" y="277"/>
                  <a:pt x="991" y="279"/>
                </a:cubicBezTo>
                <a:cubicBezTo>
                  <a:pt x="989" y="281"/>
                  <a:pt x="987" y="283"/>
                  <a:pt x="985" y="284"/>
                </a:cubicBezTo>
                <a:cubicBezTo>
                  <a:pt x="984" y="286"/>
                  <a:pt x="982" y="286"/>
                  <a:pt x="981" y="287"/>
                </a:cubicBezTo>
                <a:cubicBezTo>
                  <a:pt x="980" y="287"/>
                  <a:pt x="979" y="287"/>
                  <a:pt x="978" y="287"/>
                </a:cubicBezTo>
                <a:cubicBezTo>
                  <a:pt x="977" y="287"/>
                  <a:pt x="977" y="287"/>
                  <a:pt x="976" y="286"/>
                </a:cubicBezTo>
                <a:lnTo>
                  <a:pt x="906" y="216"/>
                </a:lnTo>
                <a:cubicBezTo>
                  <a:pt x="899" y="209"/>
                  <a:pt x="893" y="204"/>
                  <a:pt x="888" y="201"/>
                </a:cubicBezTo>
                <a:cubicBezTo>
                  <a:pt x="883" y="198"/>
                  <a:pt x="878" y="196"/>
                  <a:pt x="873" y="195"/>
                </a:cubicBezTo>
                <a:cubicBezTo>
                  <a:pt x="868" y="194"/>
                  <a:pt x="863" y="195"/>
                  <a:pt x="858" y="196"/>
                </a:cubicBezTo>
                <a:cubicBezTo>
                  <a:pt x="853" y="198"/>
                  <a:pt x="849" y="201"/>
                  <a:pt x="844" y="205"/>
                </a:cubicBezTo>
                <a:cubicBezTo>
                  <a:pt x="839" y="211"/>
                  <a:pt x="835" y="218"/>
                  <a:pt x="834" y="227"/>
                </a:cubicBezTo>
                <a:cubicBezTo>
                  <a:pt x="832" y="237"/>
                  <a:pt x="832" y="248"/>
                  <a:pt x="834" y="262"/>
                </a:cubicBezTo>
                <a:lnTo>
                  <a:pt x="917" y="345"/>
                </a:lnTo>
                <a:cubicBezTo>
                  <a:pt x="918" y="346"/>
                  <a:pt x="918" y="347"/>
                  <a:pt x="918" y="347"/>
                </a:cubicBezTo>
                <a:cubicBezTo>
                  <a:pt x="918" y="348"/>
                  <a:pt x="918" y="349"/>
                  <a:pt x="918" y="350"/>
                </a:cubicBezTo>
                <a:cubicBezTo>
                  <a:pt x="917" y="352"/>
                  <a:pt x="916" y="353"/>
                  <a:pt x="915" y="355"/>
                </a:cubicBezTo>
                <a:cubicBezTo>
                  <a:pt x="914" y="356"/>
                  <a:pt x="912" y="358"/>
                  <a:pt x="910" y="360"/>
                </a:cubicBezTo>
                <a:cubicBezTo>
                  <a:pt x="908" y="362"/>
                  <a:pt x="906" y="364"/>
                  <a:pt x="904" y="365"/>
                </a:cubicBezTo>
                <a:cubicBezTo>
                  <a:pt x="903" y="366"/>
                  <a:pt x="901" y="367"/>
                  <a:pt x="900" y="368"/>
                </a:cubicBezTo>
                <a:cubicBezTo>
                  <a:pt x="899" y="368"/>
                  <a:pt x="898" y="368"/>
                  <a:pt x="897" y="368"/>
                </a:cubicBezTo>
                <a:cubicBezTo>
                  <a:pt x="897" y="368"/>
                  <a:pt x="896" y="368"/>
                  <a:pt x="895" y="367"/>
                </a:cubicBezTo>
                <a:lnTo>
                  <a:pt x="776" y="248"/>
                </a:lnTo>
                <a:cubicBezTo>
                  <a:pt x="775" y="247"/>
                  <a:pt x="775" y="246"/>
                  <a:pt x="774" y="245"/>
                </a:cubicBezTo>
                <a:cubicBezTo>
                  <a:pt x="774" y="245"/>
                  <a:pt x="774" y="244"/>
                  <a:pt x="775" y="243"/>
                </a:cubicBezTo>
                <a:cubicBezTo>
                  <a:pt x="775" y="241"/>
                  <a:pt x="776" y="240"/>
                  <a:pt x="777" y="239"/>
                </a:cubicBezTo>
                <a:cubicBezTo>
                  <a:pt x="778" y="237"/>
                  <a:pt x="780" y="236"/>
                  <a:pt x="782" y="234"/>
                </a:cubicBezTo>
                <a:cubicBezTo>
                  <a:pt x="784" y="232"/>
                  <a:pt x="785" y="230"/>
                  <a:pt x="787" y="229"/>
                </a:cubicBezTo>
                <a:cubicBezTo>
                  <a:pt x="788" y="228"/>
                  <a:pt x="789" y="227"/>
                  <a:pt x="790" y="227"/>
                </a:cubicBezTo>
                <a:cubicBezTo>
                  <a:pt x="791" y="226"/>
                  <a:pt x="792" y="226"/>
                  <a:pt x="793" y="227"/>
                </a:cubicBezTo>
                <a:cubicBezTo>
                  <a:pt x="794" y="227"/>
                  <a:pt x="795" y="227"/>
                  <a:pt x="795" y="228"/>
                </a:cubicBezTo>
                <a:lnTo>
                  <a:pt x="811" y="244"/>
                </a:lnTo>
                <a:cubicBezTo>
                  <a:pt x="810" y="229"/>
                  <a:pt x="812" y="217"/>
                  <a:pt x="815" y="207"/>
                </a:cubicBezTo>
                <a:cubicBezTo>
                  <a:pt x="818" y="197"/>
                  <a:pt x="823" y="188"/>
                  <a:pt x="830" y="182"/>
                </a:cubicBezTo>
                <a:cubicBezTo>
                  <a:pt x="838" y="174"/>
                  <a:pt x="846" y="168"/>
                  <a:pt x="854" y="166"/>
                </a:cubicBezTo>
                <a:cubicBezTo>
                  <a:pt x="862" y="163"/>
                  <a:pt x="870" y="162"/>
                  <a:pt x="878" y="163"/>
                </a:cubicBezTo>
                <a:cubicBezTo>
                  <a:pt x="886" y="164"/>
                  <a:pt x="894" y="167"/>
                  <a:pt x="901" y="172"/>
                </a:cubicBezTo>
                <a:cubicBezTo>
                  <a:pt x="909" y="176"/>
                  <a:pt x="917" y="183"/>
                  <a:pt x="925" y="191"/>
                </a:cubicBezTo>
                <a:lnTo>
                  <a:pt x="998" y="264"/>
                </a:lnTo>
                <a:close/>
                <a:moveTo>
                  <a:pt x="1028" y="6"/>
                </a:moveTo>
                <a:cubicBezTo>
                  <a:pt x="1031" y="9"/>
                  <a:pt x="1033" y="12"/>
                  <a:pt x="1033" y="14"/>
                </a:cubicBezTo>
                <a:cubicBezTo>
                  <a:pt x="1034" y="16"/>
                  <a:pt x="1034" y="18"/>
                  <a:pt x="1032" y="20"/>
                </a:cubicBezTo>
                <a:lnTo>
                  <a:pt x="1015" y="37"/>
                </a:lnTo>
                <a:cubicBezTo>
                  <a:pt x="1021" y="37"/>
                  <a:pt x="1027" y="38"/>
                  <a:pt x="1032" y="41"/>
                </a:cubicBezTo>
                <a:cubicBezTo>
                  <a:pt x="1037" y="43"/>
                  <a:pt x="1042" y="47"/>
                  <a:pt x="1046" y="51"/>
                </a:cubicBezTo>
                <a:cubicBezTo>
                  <a:pt x="1053" y="58"/>
                  <a:pt x="1058" y="65"/>
                  <a:pt x="1061" y="72"/>
                </a:cubicBezTo>
                <a:cubicBezTo>
                  <a:pt x="1064" y="80"/>
                  <a:pt x="1065" y="88"/>
                  <a:pt x="1065" y="95"/>
                </a:cubicBezTo>
                <a:cubicBezTo>
                  <a:pt x="1064" y="103"/>
                  <a:pt x="1062" y="111"/>
                  <a:pt x="1059" y="118"/>
                </a:cubicBezTo>
                <a:cubicBezTo>
                  <a:pt x="1055" y="126"/>
                  <a:pt x="1050" y="133"/>
                  <a:pt x="1043" y="140"/>
                </a:cubicBezTo>
                <a:cubicBezTo>
                  <a:pt x="1038" y="145"/>
                  <a:pt x="1033" y="149"/>
                  <a:pt x="1027" y="152"/>
                </a:cubicBezTo>
                <a:cubicBezTo>
                  <a:pt x="1021" y="155"/>
                  <a:pt x="1016" y="157"/>
                  <a:pt x="1012" y="157"/>
                </a:cubicBezTo>
                <a:cubicBezTo>
                  <a:pt x="1012" y="161"/>
                  <a:pt x="1013" y="164"/>
                  <a:pt x="1014" y="167"/>
                </a:cubicBezTo>
                <a:cubicBezTo>
                  <a:pt x="1015" y="170"/>
                  <a:pt x="1016" y="173"/>
                  <a:pt x="1019" y="175"/>
                </a:cubicBezTo>
                <a:cubicBezTo>
                  <a:pt x="1022" y="178"/>
                  <a:pt x="1026" y="180"/>
                  <a:pt x="1031" y="179"/>
                </a:cubicBezTo>
                <a:cubicBezTo>
                  <a:pt x="1036" y="178"/>
                  <a:pt x="1041" y="175"/>
                  <a:pt x="1046" y="171"/>
                </a:cubicBezTo>
                <a:lnTo>
                  <a:pt x="1078" y="141"/>
                </a:lnTo>
                <a:cubicBezTo>
                  <a:pt x="1084" y="135"/>
                  <a:pt x="1091" y="130"/>
                  <a:pt x="1097" y="127"/>
                </a:cubicBezTo>
                <a:cubicBezTo>
                  <a:pt x="1103" y="123"/>
                  <a:pt x="1110" y="121"/>
                  <a:pt x="1116" y="120"/>
                </a:cubicBezTo>
                <a:cubicBezTo>
                  <a:pt x="1122" y="119"/>
                  <a:pt x="1129" y="120"/>
                  <a:pt x="1135" y="122"/>
                </a:cubicBezTo>
                <a:cubicBezTo>
                  <a:pt x="1141" y="124"/>
                  <a:pt x="1146" y="127"/>
                  <a:pt x="1151" y="132"/>
                </a:cubicBezTo>
                <a:cubicBezTo>
                  <a:pt x="1157" y="138"/>
                  <a:pt x="1161" y="144"/>
                  <a:pt x="1164" y="151"/>
                </a:cubicBezTo>
                <a:cubicBezTo>
                  <a:pt x="1166" y="159"/>
                  <a:pt x="1167" y="167"/>
                  <a:pt x="1166" y="175"/>
                </a:cubicBezTo>
                <a:cubicBezTo>
                  <a:pt x="1165" y="184"/>
                  <a:pt x="1162" y="193"/>
                  <a:pt x="1157" y="202"/>
                </a:cubicBezTo>
                <a:cubicBezTo>
                  <a:pt x="1152" y="212"/>
                  <a:pt x="1144" y="221"/>
                  <a:pt x="1134" y="231"/>
                </a:cubicBezTo>
                <a:cubicBezTo>
                  <a:pt x="1125" y="241"/>
                  <a:pt x="1115" y="248"/>
                  <a:pt x="1107" y="253"/>
                </a:cubicBezTo>
                <a:cubicBezTo>
                  <a:pt x="1099" y="259"/>
                  <a:pt x="1091" y="262"/>
                  <a:pt x="1084" y="263"/>
                </a:cubicBezTo>
                <a:cubicBezTo>
                  <a:pt x="1077" y="265"/>
                  <a:pt x="1070" y="265"/>
                  <a:pt x="1064" y="263"/>
                </a:cubicBezTo>
                <a:cubicBezTo>
                  <a:pt x="1058" y="261"/>
                  <a:pt x="1053" y="257"/>
                  <a:pt x="1048" y="253"/>
                </a:cubicBezTo>
                <a:cubicBezTo>
                  <a:pt x="1046" y="250"/>
                  <a:pt x="1043" y="247"/>
                  <a:pt x="1041" y="243"/>
                </a:cubicBezTo>
                <a:cubicBezTo>
                  <a:pt x="1039" y="240"/>
                  <a:pt x="1038" y="236"/>
                  <a:pt x="1036" y="232"/>
                </a:cubicBezTo>
                <a:cubicBezTo>
                  <a:pt x="1035" y="228"/>
                  <a:pt x="1035" y="224"/>
                  <a:pt x="1035" y="220"/>
                </a:cubicBezTo>
                <a:cubicBezTo>
                  <a:pt x="1035" y="215"/>
                  <a:pt x="1035" y="210"/>
                  <a:pt x="1036" y="205"/>
                </a:cubicBezTo>
                <a:cubicBezTo>
                  <a:pt x="1029" y="208"/>
                  <a:pt x="1023" y="208"/>
                  <a:pt x="1018" y="207"/>
                </a:cubicBezTo>
                <a:cubicBezTo>
                  <a:pt x="1012" y="205"/>
                  <a:pt x="1008" y="203"/>
                  <a:pt x="1004" y="199"/>
                </a:cubicBezTo>
                <a:cubicBezTo>
                  <a:pt x="998" y="194"/>
                  <a:pt x="995" y="188"/>
                  <a:pt x="993" y="181"/>
                </a:cubicBezTo>
                <a:cubicBezTo>
                  <a:pt x="991" y="175"/>
                  <a:pt x="989" y="168"/>
                  <a:pt x="989" y="162"/>
                </a:cubicBezTo>
                <a:cubicBezTo>
                  <a:pt x="983" y="161"/>
                  <a:pt x="977" y="160"/>
                  <a:pt x="972" y="157"/>
                </a:cubicBezTo>
                <a:cubicBezTo>
                  <a:pt x="966" y="154"/>
                  <a:pt x="960" y="150"/>
                  <a:pt x="954" y="144"/>
                </a:cubicBezTo>
                <a:cubicBezTo>
                  <a:pt x="948" y="138"/>
                  <a:pt x="943" y="130"/>
                  <a:pt x="940" y="123"/>
                </a:cubicBezTo>
                <a:cubicBezTo>
                  <a:pt x="937" y="115"/>
                  <a:pt x="935" y="107"/>
                  <a:pt x="936" y="100"/>
                </a:cubicBezTo>
                <a:cubicBezTo>
                  <a:pt x="936" y="92"/>
                  <a:pt x="938" y="84"/>
                  <a:pt x="942" y="76"/>
                </a:cubicBezTo>
                <a:cubicBezTo>
                  <a:pt x="945" y="69"/>
                  <a:pt x="951" y="61"/>
                  <a:pt x="957" y="55"/>
                </a:cubicBezTo>
                <a:cubicBezTo>
                  <a:pt x="961" y="51"/>
                  <a:pt x="964" y="48"/>
                  <a:pt x="968" y="45"/>
                </a:cubicBezTo>
                <a:cubicBezTo>
                  <a:pt x="972" y="42"/>
                  <a:pt x="975" y="40"/>
                  <a:pt x="978" y="38"/>
                </a:cubicBezTo>
                <a:lnTo>
                  <a:pt x="1015" y="2"/>
                </a:lnTo>
                <a:cubicBezTo>
                  <a:pt x="1016" y="0"/>
                  <a:pt x="1018" y="0"/>
                  <a:pt x="1020" y="1"/>
                </a:cubicBezTo>
                <a:cubicBezTo>
                  <a:pt x="1022" y="1"/>
                  <a:pt x="1025" y="3"/>
                  <a:pt x="1028" y="6"/>
                </a:cubicBezTo>
                <a:close/>
                <a:moveTo>
                  <a:pt x="1025" y="72"/>
                </a:moveTo>
                <a:cubicBezTo>
                  <a:pt x="1017" y="64"/>
                  <a:pt x="1008" y="60"/>
                  <a:pt x="999" y="60"/>
                </a:cubicBezTo>
                <a:cubicBezTo>
                  <a:pt x="990" y="60"/>
                  <a:pt x="982" y="64"/>
                  <a:pt x="974" y="72"/>
                </a:cubicBezTo>
                <a:cubicBezTo>
                  <a:pt x="969" y="76"/>
                  <a:pt x="966" y="80"/>
                  <a:pt x="965" y="85"/>
                </a:cubicBezTo>
                <a:cubicBezTo>
                  <a:pt x="963" y="90"/>
                  <a:pt x="962" y="94"/>
                  <a:pt x="963" y="99"/>
                </a:cubicBezTo>
                <a:cubicBezTo>
                  <a:pt x="963" y="103"/>
                  <a:pt x="964" y="108"/>
                  <a:pt x="967" y="112"/>
                </a:cubicBezTo>
                <a:cubicBezTo>
                  <a:pt x="969" y="116"/>
                  <a:pt x="972" y="120"/>
                  <a:pt x="975" y="124"/>
                </a:cubicBezTo>
                <a:cubicBezTo>
                  <a:pt x="983" y="131"/>
                  <a:pt x="991" y="135"/>
                  <a:pt x="1000" y="135"/>
                </a:cubicBezTo>
                <a:cubicBezTo>
                  <a:pt x="1009" y="135"/>
                  <a:pt x="1018" y="131"/>
                  <a:pt x="1026" y="123"/>
                </a:cubicBezTo>
                <a:cubicBezTo>
                  <a:pt x="1030" y="119"/>
                  <a:pt x="1033" y="115"/>
                  <a:pt x="1035" y="110"/>
                </a:cubicBezTo>
                <a:cubicBezTo>
                  <a:pt x="1037" y="105"/>
                  <a:pt x="1038" y="101"/>
                  <a:pt x="1037" y="96"/>
                </a:cubicBezTo>
                <a:cubicBezTo>
                  <a:pt x="1037" y="92"/>
                  <a:pt x="1036" y="88"/>
                  <a:pt x="1034" y="83"/>
                </a:cubicBezTo>
                <a:cubicBezTo>
                  <a:pt x="1031" y="79"/>
                  <a:pt x="1029" y="75"/>
                  <a:pt x="1025" y="72"/>
                </a:cubicBezTo>
                <a:close/>
                <a:moveTo>
                  <a:pt x="1131" y="155"/>
                </a:moveTo>
                <a:cubicBezTo>
                  <a:pt x="1126" y="150"/>
                  <a:pt x="1120" y="148"/>
                  <a:pt x="1113" y="150"/>
                </a:cubicBezTo>
                <a:cubicBezTo>
                  <a:pt x="1106" y="151"/>
                  <a:pt x="1098" y="156"/>
                  <a:pt x="1091" y="162"/>
                </a:cubicBezTo>
                <a:lnTo>
                  <a:pt x="1059" y="192"/>
                </a:lnTo>
                <a:cubicBezTo>
                  <a:pt x="1058" y="197"/>
                  <a:pt x="1058" y="202"/>
                  <a:pt x="1058" y="206"/>
                </a:cubicBezTo>
                <a:cubicBezTo>
                  <a:pt x="1059" y="209"/>
                  <a:pt x="1059" y="213"/>
                  <a:pt x="1060" y="216"/>
                </a:cubicBezTo>
                <a:cubicBezTo>
                  <a:pt x="1061" y="218"/>
                  <a:pt x="1062" y="221"/>
                  <a:pt x="1063" y="223"/>
                </a:cubicBezTo>
                <a:cubicBezTo>
                  <a:pt x="1064" y="225"/>
                  <a:pt x="1066" y="227"/>
                  <a:pt x="1068" y="229"/>
                </a:cubicBezTo>
                <a:cubicBezTo>
                  <a:pt x="1074" y="235"/>
                  <a:pt x="1081" y="236"/>
                  <a:pt x="1090" y="233"/>
                </a:cubicBezTo>
                <a:cubicBezTo>
                  <a:pt x="1098" y="231"/>
                  <a:pt x="1108" y="224"/>
                  <a:pt x="1118" y="214"/>
                </a:cubicBezTo>
                <a:cubicBezTo>
                  <a:pt x="1125" y="207"/>
                  <a:pt x="1130" y="201"/>
                  <a:pt x="1133" y="195"/>
                </a:cubicBezTo>
                <a:cubicBezTo>
                  <a:pt x="1136" y="189"/>
                  <a:pt x="1138" y="184"/>
                  <a:pt x="1139" y="179"/>
                </a:cubicBezTo>
                <a:cubicBezTo>
                  <a:pt x="1140" y="174"/>
                  <a:pt x="1139" y="170"/>
                  <a:pt x="1138" y="166"/>
                </a:cubicBezTo>
                <a:cubicBezTo>
                  <a:pt x="1136" y="162"/>
                  <a:pt x="1134" y="158"/>
                  <a:pt x="1131" y="15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0" name="Freeform 52"/>
          <p:cNvSpPr>
            <a:spLocks noEditPoints="1"/>
          </p:cNvSpPr>
          <p:nvPr/>
        </p:nvSpPr>
        <p:spPr bwMode="auto">
          <a:xfrm>
            <a:off x="3081338" y="5140325"/>
            <a:ext cx="774700" cy="722313"/>
          </a:xfrm>
          <a:custGeom>
            <a:avLst/>
            <a:gdLst/>
            <a:ahLst/>
            <a:cxnLst>
              <a:cxn ang="0">
                <a:pos x="200" y="896"/>
              </a:cxn>
              <a:cxn ang="0">
                <a:pos x="186" y="917"/>
              </a:cxn>
              <a:cxn ang="0">
                <a:pos x="70" y="953"/>
              </a:cxn>
              <a:cxn ang="0">
                <a:pos x="50" y="944"/>
              </a:cxn>
              <a:cxn ang="0">
                <a:pos x="0" y="762"/>
              </a:cxn>
              <a:cxn ang="0">
                <a:pos x="27" y="733"/>
              </a:cxn>
              <a:cxn ang="0">
                <a:pos x="170" y="821"/>
              </a:cxn>
              <a:cxn ang="0">
                <a:pos x="122" y="864"/>
              </a:cxn>
              <a:cxn ang="0">
                <a:pos x="326" y="772"/>
              </a:cxn>
              <a:cxn ang="0">
                <a:pos x="216" y="814"/>
              </a:cxn>
              <a:cxn ang="0">
                <a:pos x="118" y="698"/>
              </a:cxn>
              <a:cxn ang="0">
                <a:pos x="166" y="593"/>
              </a:cxn>
              <a:cxn ang="0">
                <a:pos x="190" y="589"/>
              </a:cxn>
              <a:cxn ang="0">
                <a:pos x="198" y="605"/>
              </a:cxn>
              <a:cxn ang="0">
                <a:pos x="145" y="656"/>
              </a:cxn>
              <a:cxn ang="0">
                <a:pos x="186" y="713"/>
              </a:cxn>
              <a:cxn ang="0">
                <a:pos x="282" y="670"/>
              </a:cxn>
              <a:cxn ang="0">
                <a:pos x="236" y="697"/>
              </a:cxn>
              <a:cxn ang="0">
                <a:pos x="194" y="756"/>
              </a:cxn>
              <a:cxn ang="0">
                <a:pos x="300" y="765"/>
              </a:cxn>
              <a:cxn ang="0">
                <a:pos x="486" y="606"/>
              </a:cxn>
              <a:cxn ang="0">
                <a:pos x="388" y="713"/>
              </a:cxn>
              <a:cxn ang="0">
                <a:pos x="367" y="699"/>
              </a:cxn>
              <a:cxn ang="0">
                <a:pos x="355" y="549"/>
              </a:cxn>
              <a:cxn ang="0">
                <a:pos x="292" y="507"/>
              </a:cxn>
              <a:cxn ang="0">
                <a:pos x="252" y="572"/>
              </a:cxn>
              <a:cxn ang="0">
                <a:pos x="234" y="562"/>
              </a:cxn>
              <a:cxn ang="0">
                <a:pos x="238" y="528"/>
              </a:cxn>
              <a:cxn ang="0">
                <a:pos x="334" y="475"/>
              </a:cxn>
              <a:cxn ang="0">
                <a:pos x="391" y="616"/>
              </a:cxn>
              <a:cxn ang="0">
                <a:pos x="477" y="597"/>
              </a:cxn>
              <a:cxn ang="0">
                <a:pos x="526" y="573"/>
              </a:cxn>
              <a:cxn ang="0">
                <a:pos x="539" y="535"/>
              </a:cxn>
              <a:cxn ang="0">
                <a:pos x="605" y="499"/>
              </a:cxn>
              <a:cxn ang="0">
                <a:pos x="412" y="329"/>
              </a:cxn>
              <a:cxn ang="0">
                <a:pos x="425" y="309"/>
              </a:cxn>
              <a:cxn ang="0">
                <a:pos x="679" y="416"/>
              </a:cxn>
              <a:cxn ang="0">
                <a:pos x="667" y="437"/>
              </a:cxn>
              <a:cxn ang="0">
                <a:pos x="537" y="317"/>
              </a:cxn>
              <a:cxn ang="0">
                <a:pos x="555" y="296"/>
              </a:cxn>
              <a:cxn ang="0">
                <a:pos x="530" y="268"/>
              </a:cxn>
              <a:cxn ang="0">
                <a:pos x="496" y="255"/>
              </a:cxn>
              <a:cxn ang="0">
                <a:pos x="810" y="262"/>
              </a:cxn>
              <a:cxn ang="0">
                <a:pos x="749" y="336"/>
              </a:cxn>
              <a:cxn ang="0">
                <a:pos x="743" y="360"/>
              </a:cxn>
              <a:cxn ang="0">
                <a:pos x="725" y="370"/>
              </a:cxn>
              <a:cxn ang="0">
                <a:pos x="555" y="178"/>
              </a:cxn>
              <a:cxn ang="0">
                <a:pos x="642" y="243"/>
              </a:cxn>
              <a:cxn ang="0">
                <a:pos x="689" y="167"/>
              </a:cxn>
              <a:cxn ang="0">
                <a:pos x="735" y="208"/>
              </a:cxn>
              <a:cxn ang="0">
                <a:pos x="665" y="229"/>
              </a:cxn>
              <a:cxn ang="0">
                <a:pos x="769" y="301"/>
              </a:cxn>
              <a:cxn ang="0">
                <a:pos x="1022" y="168"/>
              </a:cxn>
              <a:cxn ang="0">
                <a:pos x="1010" y="189"/>
              </a:cxn>
              <a:cxn ang="0">
                <a:pos x="938" y="149"/>
              </a:cxn>
              <a:cxn ang="0">
                <a:pos x="863" y="207"/>
              </a:cxn>
              <a:cxn ang="0">
                <a:pos x="774" y="81"/>
              </a:cxn>
              <a:cxn ang="0">
                <a:pos x="850" y="36"/>
              </a:cxn>
              <a:cxn ang="0">
                <a:pos x="842" y="7"/>
              </a:cxn>
              <a:cxn ang="0">
                <a:pos x="1022" y="168"/>
              </a:cxn>
              <a:cxn ang="0">
                <a:pos x="802" y="109"/>
              </a:cxn>
              <a:cxn ang="0">
                <a:pos x="886" y="176"/>
              </a:cxn>
              <a:cxn ang="0">
                <a:pos x="916" y="107"/>
              </a:cxn>
            </a:cxnLst>
            <a:rect l="0" t="0" r="r" b="b"/>
            <a:pathLst>
              <a:path w="1023" h="956">
                <a:moveTo>
                  <a:pt x="178" y="826"/>
                </a:moveTo>
                <a:cubicBezTo>
                  <a:pt x="181" y="829"/>
                  <a:pt x="183" y="832"/>
                  <a:pt x="184" y="835"/>
                </a:cubicBezTo>
                <a:cubicBezTo>
                  <a:pt x="185" y="837"/>
                  <a:pt x="184" y="839"/>
                  <a:pt x="183" y="841"/>
                </a:cubicBezTo>
                <a:lnTo>
                  <a:pt x="163" y="860"/>
                </a:lnTo>
                <a:lnTo>
                  <a:pt x="200" y="896"/>
                </a:lnTo>
                <a:cubicBezTo>
                  <a:pt x="200" y="897"/>
                  <a:pt x="201" y="898"/>
                  <a:pt x="201" y="899"/>
                </a:cubicBezTo>
                <a:cubicBezTo>
                  <a:pt x="201" y="899"/>
                  <a:pt x="201" y="900"/>
                  <a:pt x="200" y="902"/>
                </a:cubicBezTo>
                <a:cubicBezTo>
                  <a:pt x="200" y="903"/>
                  <a:pt x="199" y="904"/>
                  <a:pt x="197" y="906"/>
                </a:cubicBezTo>
                <a:cubicBezTo>
                  <a:pt x="196" y="908"/>
                  <a:pt x="194" y="910"/>
                  <a:pt x="192" y="912"/>
                </a:cubicBezTo>
                <a:cubicBezTo>
                  <a:pt x="190" y="914"/>
                  <a:pt x="188" y="916"/>
                  <a:pt x="186" y="917"/>
                </a:cubicBezTo>
                <a:cubicBezTo>
                  <a:pt x="185" y="918"/>
                  <a:pt x="183" y="919"/>
                  <a:pt x="182" y="920"/>
                </a:cubicBezTo>
                <a:cubicBezTo>
                  <a:pt x="181" y="920"/>
                  <a:pt x="180" y="920"/>
                  <a:pt x="179" y="920"/>
                </a:cubicBezTo>
                <a:cubicBezTo>
                  <a:pt x="178" y="920"/>
                  <a:pt x="177" y="920"/>
                  <a:pt x="177" y="919"/>
                </a:cubicBezTo>
                <a:lnTo>
                  <a:pt x="141" y="883"/>
                </a:lnTo>
                <a:lnTo>
                  <a:pt x="70" y="953"/>
                </a:lnTo>
                <a:cubicBezTo>
                  <a:pt x="69" y="954"/>
                  <a:pt x="68" y="955"/>
                  <a:pt x="67" y="955"/>
                </a:cubicBezTo>
                <a:cubicBezTo>
                  <a:pt x="66" y="956"/>
                  <a:pt x="65" y="956"/>
                  <a:pt x="64" y="956"/>
                </a:cubicBezTo>
                <a:cubicBezTo>
                  <a:pt x="63" y="956"/>
                  <a:pt x="61" y="955"/>
                  <a:pt x="60" y="954"/>
                </a:cubicBezTo>
                <a:cubicBezTo>
                  <a:pt x="58" y="953"/>
                  <a:pt x="56" y="951"/>
                  <a:pt x="54" y="949"/>
                </a:cubicBezTo>
                <a:cubicBezTo>
                  <a:pt x="53" y="947"/>
                  <a:pt x="51" y="946"/>
                  <a:pt x="50" y="944"/>
                </a:cubicBezTo>
                <a:cubicBezTo>
                  <a:pt x="49" y="943"/>
                  <a:pt x="48" y="942"/>
                  <a:pt x="47" y="940"/>
                </a:cubicBezTo>
                <a:cubicBezTo>
                  <a:pt x="46" y="939"/>
                  <a:pt x="45" y="938"/>
                  <a:pt x="45" y="936"/>
                </a:cubicBezTo>
                <a:cubicBezTo>
                  <a:pt x="44" y="935"/>
                  <a:pt x="44" y="933"/>
                  <a:pt x="43" y="931"/>
                </a:cubicBezTo>
                <a:lnTo>
                  <a:pt x="0" y="766"/>
                </a:lnTo>
                <a:cubicBezTo>
                  <a:pt x="0" y="765"/>
                  <a:pt x="0" y="763"/>
                  <a:pt x="0" y="762"/>
                </a:cubicBezTo>
                <a:cubicBezTo>
                  <a:pt x="0" y="761"/>
                  <a:pt x="1" y="759"/>
                  <a:pt x="2" y="757"/>
                </a:cubicBezTo>
                <a:cubicBezTo>
                  <a:pt x="3" y="756"/>
                  <a:pt x="5" y="754"/>
                  <a:pt x="6" y="752"/>
                </a:cubicBezTo>
                <a:cubicBezTo>
                  <a:pt x="8" y="750"/>
                  <a:pt x="10" y="747"/>
                  <a:pt x="13" y="744"/>
                </a:cubicBezTo>
                <a:cubicBezTo>
                  <a:pt x="16" y="741"/>
                  <a:pt x="19" y="739"/>
                  <a:pt x="21" y="737"/>
                </a:cubicBezTo>
                <a:cubicBezTo>
                  <a:pt x="24" y="735"/>
                  <a:pt x="26" y="734"/>
                  <a:pt x="27" y="733"/>
                </a:cubicBezTo>
                <a:cubicBezTo>
                  <a:pt x="29" y="732"/>
                  <a:pt x="31" y="731"/>
                  <a:pt x="32" y="731"/>
                </a:cubicBezTo>
                <a:cubicBezTo>
                  <a:pt x="33" y="731"/>
                  <a:pt x="34" y="731"/>
                  <a:pt x="35" y="732"/>
                </a:cubicBezTo>
                <a:lnTo>
                  <a:pt x="145" y="841"/>
                </a:lnTo>
                <a:lnTo>
                  <a:pt x="164" y="822"/>
                </a:lnTo>
                <a:cubicBezTo>
                  <a:pt x="165" y="820"/>
                  <a:pt x="167" y="820"/>
                  <a:pt x="170" y="821"/>
                </a:cubicBezTo>
                <a:cubicBezTo>
                  <a:pt x="172" y="821"/>
                  <a:pt x="175" y="823"/>
                  <a:pt x="178" y="826"/>
                </a:cubicBezTo>
                <a:close/>
                <a:moveTo>
                  <a:pt x="28" y="770"/>
                </a:moveTo>
                <a:lnTo>
                  <a:pt x="27" y="770"/>
                </a:lnTo>
                <a:lnTo>
                  <a:pt x="66" y="920"/>
                </a:lnTo>
                <a:lnTo>
                  <a:pt x="122" y="864"/>
                </a:lnTo>
                <a:lnTo>
                  <a:pt x="28" y="770"/>
                </a:lnTo>
                <a:close/>
                <a:moveTo>
                  <a:pt x="305" y="687"/>
                </a:moveTo>
                <a:cubicBezTo>
                  <a:pt x="312" y="694"/>
                  <a:pt x="318" y="703"/>
                  <a:pt x="323" y="712"/>
                </a:cubicBezTo>
                <a:cubicBezTo>
                  <a:pt x="328" y="721"/>
                  <a:pt x="330" y="731"/>
                  <a:pt x="331" y="741"/>
                </a:cubicBezTo>
                <a:cubicBezTo>
                  <a:pt x="331" y="751"/>
                  <a:pt x="330" y="762"/>
                  <a:pt x="326" y="772"/>
                </a:cubicBezTo>
                <a:cubicBezTo>
                  <a:pt x="321" y="783"/>
                  <a:pt x="314" y="793"/>
                  <a:pt x="304" y="803"/>
                </a:cubicBezTo>
                <a:cubicBezTo>
                  <a:pt x="297" y="810"/>
                  <a:pt x="290" y="816"/>
                  <a:pt x="283" y="819"/>
                </a:cubicBezTo>
                <a:cubicBezTo>
                  <a:pt x="276" y="823"/>
                  <a:pt x="268" y="825"/>
                  <a:pt x="261" y="826"/>
                </a:cubicBezTo>
                <a:cubicBezTo>
                  <a:pt x="254" y="827"/>
                  <a:pt x="246" y="826"/>
                  <a:pt x="239" y="824"/>
                </a:cubicBezTo>
                <a:cubicBezTo>
                  <a:pt x="231" y="822"/>
                  <a:pt x="224" y="819"/>
                  <a:pt x="216" y="814"/>
                </a:cubicBezTo>
                <a:cubicBezTo>
                  <a:pt x="208" y="810"/>
                  <a:pt x="200" y="804"/>
                  <a:pt x="192" y="798"/>
                </a:cubicBezTo>
                <a:cubicBezTo>
                  <a:pt x="184" y="791"/>
                  <a:pt x="176" y="784"/>
                  <a:pt x="168" y="776"/>
                </a:cubicBezTo>
                <a:cubicBezTo>
                  <a:pt x="161" y="768"/>
                  <a:pt x="154" y="760"/>
                  <a:pt x="147" y="752"/>
                </a:cubicBezTo>
                <a:cubicBezTo>
                  <a:pt x="140" y="744"/>
                  <a:pt x="134" y="735"/>
                  <a:pt x="129" y="726"/>
                </a:cubicBezTo>
                <a:cubicBezTo>
                  <a:pt x="124" y="717"/>
                  <a:pt x="121" y="708"/>
                  <a:pt x="118" y="698"/>
                </a:cubicBezTo>
                <a:cubicBezTo>
                  <a:pt x="115" y="688"/>
                  <a:pt x="114" y="679"/>
                  <a:pt x="115" y="669"/>
                </a:cubicBezTo>
                <a:cubicBezTo>
                  <a:pt x="116" y="659"/>
                  <a:pt x="118" y="649"/>
                  <a:pt x="123" y="639"/>
                </a:cubicBezTo>
                <a:cubicBezTo>
                  <a:pt x="128" y="629"/>
                  <a:pt x="135" y="619"/>
                  <a:pt x="145" y="610"/>
                </a:cubicBezTo>
                <a:cubicBezTo>
                  <a:pt x="148" y="606"/>
                  <a:pt x="152" y="603"/>
                  <a:pt x="155" y="600"/>
                </a:cubicBezTo>
                <a:cubicBezTo>
                  <a:pt x="159" y="597"/>
                  <a:pt x="163" y="595"/>
                  <a:pt x="166" y="593"/>
                </a:cubicBezTo>
                <a:cubicBezTo>
                  <a:pt x="170" y="590"/>
                  <a:pt x="173" y="589"/>
                  <a:pt x="176" y="588"/>
                </a:cubicBezTo>
                <a:cubicBezTo>
                  <a:pt x="178" y="587"/>
                  <a:pt x="180" y="586"/>
                  <a:pt x="181" y="586"/>
                </a:cubicBezTo>
                <a:cubicBezTo>
                  <a:pt x="182" y="586"/>
                  <a:pt x="183" y="586"/>
                  <a:pt x="184" y="586"/>
                </a:cubicBezTo>
                <a:cubicBezTo>
                  <a:pt x="185" y="586"/>
                  <a:pt x="186" y="587"/>
                  <a:pt x="187" y="587"/>
                </a:cubicBezTo>
                <a:cubicBezTo>
                  <a:pt x="188" y="588"/>
                  <a:pt x="189" y="588"/>
                  <a:pt x="190" y="589"/>
                </a:cubicBezTo>
                <a:cubicBezTo>
                  <a:pt x="190" y="590"/>
                  <a:pt x="192" y="591"/>
                  <a:pt x="193" y="592"/>
                </a:cubicBezTo>
                <a:cubicBezTo>
                  <a:pt x="194" y="594"/>
                  <a:pt x="196" y="595"/>
                  <a:pt x="197" y="596"/>
                </a:cubicBezTo>
                <a:cubicBezTo>
                  <a:pt x="198" y="597"/>
                  <a:pt x="199" y="598"/>
                  <a:pt x="199" y="599"/>
                </a:cubicBezTo>
                <a:cubicBezTo>
                  <a:pt x="199" y="600"/>
                  <a:pt x="200" y="601"/>
                  <a:pt x="199" y="602"/>
                </a:cubicBezTo>
                <a:cubicBezTo>
                  <a:pt x="199" y="603"/>
                  <a:pt x="199" y="604"/>
                  <a:pt x="198" y="605"/>
                </a:cubicBezTo>
                <a:cubicBezTo>
                  <a:pt x="197" y="606"/>
                  <a:pt x="195" y="607"/>
                  <a:pt x="193" y="608"/>
                </a:cubicBezTo>
                <a:cubicBezTo>
                  <a:pt x="191" y="609"/>
                  <a:pt x="188" y="610"/>
                  <a:pt x="185" y="612"/>
                </a:cubicBezTo>
                <a:cubicBezTo>
                  <a:pt x="182" y="613"/>
                  <a:pt x="178" y="616"/>
                  <a:pt x="174" y="618"/>
                </a:cubicBezTo>
                <a:cubicBezTo>
                  <a:pt x="170" y="621"/>
                  <a:pt x="166" y="625"/>
                  <a:pt x="161" y="629"/>
                </a:cubicBezTo>
                <a:cubicBezTo>
                  <a:pt x="153" y="638"/>
                  <a:pt x="148" y="646"/>
                  <a:pt x="145" y="656"/>
                </a:cubicBezTo>
                <a:cubicBezTo>
                  <a:pt x="143" y="665"/>
                  <a:pt x="142" y="674"/>
                  <a:pt x="144" y="684"/>
                </a:cubicBezTo>
                <a:cubicBezTo>
                  <a:pt x="146" y="693"/>
                  <a:pt x="150" y="702"/>
                  <a:pt x="156" y="712"/>
                </a:cubicBezTo>
                <a:cubicBezTo>
                  <a:pt x="161" y="721"/>
                  <a:pt x="168" y="730"/>
                  <a:pt x="176" y="738"/>
                </a:cubicBezTo>
                <a:cubicBezTo>
                  <a:pt x="177" y="735"/>
                  <a:pt x="178" y="731"/>
                  <a:pt x="180" y="726"/>
                </a:cubicBezTo>
                <a:cubicBezTo>
                  <a:pt x="181" y="722"/>
                  <a:pt x="183" y="718"/>
                  <a:pt x="186" y="713"/>
                </a:cubicBezTo>
                <a:cubicBezTo>
                  <a:pt x="188" y="709"/>
                  <a:pt x="191" y="705"/>
                  <a:pt x="194" y="700"/>
                </a:cubicBezTo>
                <a:cubicBezTo>
                  <a:pt x="197" y="696"/>
                  <a:pt x="201" y="691"/>
                  <a:pt x="205" y="687"/>
                </a:cubicBezTo>
                <a:cubicBezTo>
                  <a:pt x="214" y="678"/>
                  <a:pt x="223" y="671"/>
                  <a:pt x="232" y="667"/>
                </a:cubicBezTo>
                <a:cubicBezTo>
                  <a:pt x="241" y="663"/>
                  <a:pt x="250" y="662"/>
                  <a:pt x="258" y="662"/>
                </a:cubicBezTo>
                <a:cubicBezTo>
                  <a:pt x="267" y="663"/>
                  <a:pt x="275" y="665"/>
                  <a:pt x="282" y="670"/>
                </a:cubicBezTo>
                <a:cubicBezTo>
                  <a:pt x="290" y="674"/>
                  <a:pt x="297" y="680"/>
                  <a:pt x="305" y="687"/>
                </a:cubicBezTo>
                <a:close/>
                <a:moveTo>
                  <a:pt x="284" y="712"/>
                </a:moveTo>
                <a:cubicBezTo>
                  <a:pt x="278" y="707"/>
                  <a:pt x="273" y="703"/>
                  <a:pt x="268" y="699"/>
                </a:cubicBezTo>
                <a:cubicBezTo>
                  <a:pt x="263" y="696"/>
                  <a:pt x="258" y="694"/>
                  <a:pt x="252" y="694"/>
                </a:cubicBezTo>
                <a:cubicBezTo>
                  <a:pt x="247" y="693"/>
                  <a:pt x="242" y="694"/>
                  <a:pt x="236" y="697"/>
                </a:cubicBezTo>
                <a:cubicBezTo>
                  <a:pt x="230" y="699"/>
                  <a:pt x="225" y="703"/>
                  <a:pt x="219" y="709"/>
                </a:cubicBezTo>
                <a:cubicBezTo>
                  <a:pt x="216" y="712"/>
                  <a:pt x="213" y="716"/>
                  <a:pt x="210" y="720"/>
                </a:cubicBezTo>
                <a:cubicBezTo>
                  <a:pt x="207" y="724"/>
                  <a:pt x="205" y="727"/>
                  <a:pt x="203" y="732"/>
                </a:cubicBezTo>
                <a:cubicBezTo>
                  <a:pt x="201" y="736"/>
                  <a:pt x="199" y="740"/>
                  <a:pt x="198" y="744"/>
                </a:cubicBezTo>
                <a:cubicBezTo>
                  <a:pt x="196" y="748"/>
                  <a:pt x="195" y="752"/>
                  <a:pt x="194" y="756"/>
                </a:cubicBezTo>
                <a:cubicBezTo>
                  <a:pt x="206" y="767"/>
                  <a:pt x="216" y="776"/>
                  <a:pt x="225" y="782"/>
                </a:cubicBezTo>
                <a:cubicBezTo>
                  <a:pt x="234" y="789"/>
                  <a:pt x="243" y="793"/>
                  <a:pt x="250" y="795"/>
                </a:cubicBezTo>
                <a:cubicBezTo>
                  <a:pt x="258" y="796"/>
                  <a:pt x="264" y="796"/>
                  <a:pt x="271" y="794"/>
                </a:cubicBezTo>
                <a:cubicBezTo>
                  <a:pt x="277" y="792"/>
                  <a:pt x="283" y="788"/>
                  <a:pt x="288" y="782"/>
                </a:cubicBezTo>
                <a:cubicBezTo>
                  <a:pt x="294" y="777"/>
                  <a:pt x="298" y="771"/>
                  <a:pt x="300" y="765"/>
                </a:cubicBezTo>
                <a:cubicBezTo>
                  <a:pt x="302" y="758"/>
                  <a:pt x="302" y="752"/>
                  <a:pt x="301" y="746"/>
                </a:cubicBezTo>
                <a:cubicBezTo>
                  <a:pt x="301" y="739"/>
                  <a:pt x="299" y="733"/>
                  <a:pt x="295" y="728"/>
                </a:cubicBezTo>
                <a:cubicBezTo>
                  <a:pt x="292" y="722"/>
                  <a:pt x="288" y="717"/>
                  <a:pt x="284" y="712"/>
                </a:cubicBezTo>
                <a:close/>
                <a:moveTo>
                  <a:pt x="482" y="601"/>
                </a:moveTo>
                <a:cubicBezTo>
                  <a:pt x="483" y="603"/>
                  <a:pt x="485" y="604"/>
                  <a:pt x="486" y="606"/>
                </a:cubicBezTo>
                <a:cubicBezTo>
                  <a:pt x="487" y="607"/>
                  <a:pt x="487" y="608"/>
                  <a:pt x="488" y="610"/>
                </a:cubicBezTo>
                <a:cubicBezTo>
                  <a:pt x="488" y="611"/>
                  <a:pt x="488" y="612"/>
                  <a:pt x="488" y="613"/>
                </a:cubicBezTo>
                <a:cubicBezTo>
                  <a:pt x="488" y="614"/>
                  <a:pt x="487" y="615"/>
                  <a:pt x="486" y="616"/>
                </a:cubicBezTo>
                <a:lnTo>
                  <a:pt x="392" y="711"/>
                </a:lnTo>
                <a:cubicBezTo>
                  <a:pt x="390" y="712"/>
                  <a:pt x="389" y="713"/>
                  <a:pt x="388" y="713"/>
                </a:cubicBezTo>
                <a:cubicBezTo>
                  <a:pt x="387" y="714"/>
                  <a:pt x="385" y="714"/>
                  <a:pt x="384" y="714"/>
                </a:cubicBezTo>
                <a:cubicBezTo>
                  <a:pt x="383" y="714"/>
                  <a:pt x="381" y="714"/>
                  <a:pt x="380" y="713"/>
                </a:cubicBezTo>
                <a:cubicBezTo>
                  <a:pt x="378" y="712"/>
                  <a:pt x="376" y="710"/>
                  <a:pt x="374" y="708"/>
                </a:cubicBezTo>
                <a:cubicBezTo>
                  <a:pt x="372" y="707"/>
                  <a:pt x="371" y="705"/>
                  <a:pt x="370" y="703"/>
                </a:cubicBezTo>
                <a:cubicBezTo>
                  <a:pt x="369" y="702"/>
                  <a:pt x="368" y="701"/>
                  <a:pt x="367" y="699"/>
                </a:cubicBezTo>
                <a:cubicBezTo>
                  <a:pt x="367" y="698"/>
                  <a:pt x="366" y="696"/>
                  <a:pt x="366" y="694"/>
                </a:cubicBezTo>
                <a:cubicBezTo>
                  <a:pt x="365" y="693"/>
                  <a:pt x="365" y="691"/>
                  <a:pt x="365" y="688"/>
                </a:cubicBezTo>
                <a:lnTo>
                  <a:pt x="364" y="619"/>
                </a:lnTo>
                <a:cubicBezTo>
                  <a:pt x="364" y="603"/>
                  <a:pt x="363" y="589"/>
                  <a:pt x="361" y="578"/>
                </a:cubicBezTo>
                <a:cubicBezTo>
                  <a:pt x="360" y="567"/>
                  <a:pt x="357" y="557"/>
                  <a:pt x="355" y="549"/>
                </a:cubicBezTo>
                <a:cubicBezTo>
                  <a:pt x="352" y="541"/>
                  <a:pt x="349" y="535"/>
                  <a:pt x="345" y="530"/>
                </a:cubicBezTo>
                <a:cubicBezTo>
                  <a:pt x="342" y="524"/>
                  <a:pt x="338" y="520"/>
                  <a:pt x="334" y="516"/>
                </a:cubicBezTo>
                <a:cubicBezTo>
                  <a:pt x="331" y="512"/>
                  <a:pt x="326" y="509"/>
                  <a:pt x="322" y="507"/>
                </a:cubicBezTo>
                <a:cubicBezTo>
                  <a:pt x="317" y="505"/>
                  <a:pt x="312" y="504"/>
                  <a:pt x="307" y="504"/>
                </a:cubicBezTo>
                <a:cubicBezTo>
                  <a:pt x="302" y="504"/>
                  <a:pt x="297" y="505"/>
                  <a:pt x="292" y="507"/>
                </a:cubicBezTo>
                <a:cubicBezTo>
                  <a:pt x="287" y="509"/>
                  <a:pt x="282" y="513"/>
                  <a:pt x="277" y="517"/>
                </a:cubicBezTo>
                <a:cubicBezTo>
                  <a:pt x="272" y="523"/>
                  <a:pt x="267" y="529"/>
                  <a:pt x="265" y="534"/>
                </a:cubicBezTo>
                <a:cubicBezTo>
                  <a:pt x="262" y="540"/>
                  <a:pt x="259" y="546"/>
                  <a:pt x="258" y="551"/>
                </a:cubicBezTo>
                <a:cubicBezTo>
                  <a:pt x="256" y="556"/>
                  <a:pt x="255" y="561"/>
                  <a:pt x="254" y="564"/>
                </a:cubicBezTo>
                <a:cubicBezTo>
                  <a:pt x="254" y="568"/>
                  <a:pt x="253" y="570"/>
                  <a:pt x="252" y="572"/>
                </a:cubicBezTo>
                <a:cubicBezTo>
                  <a:pt x="251" y="572"/>
                  <a:pt x="250" y="573"/>
                  <a:pt x="249" y="573"/>
                </a:cubicBezTo>
                <a:cubicBezTo>
                  <a:pt x="249" y="573"/>
                  <a:pt x="248" y="573"/>
                  <a:pt x="246" y="572"/>
                </a:cubicBezTo>
                <a:cubicBezTo>
                  <a:pt x="245" y="572"/>
                  <a:pt x="244" y="571"/>
                  <a:pt x="242" y="570"/>
                </a:cubicBezTo>
                <a:cubicBezTo>
                  <a:pt x="241" y="569"/>
                  <a:pt x="239" y="567"/>
                  <a:pt x="237" y="565"/>
                </a:cubicBezTo>
                <a:cubicBezTo>
                  <a:pt x="236" y="564"/>
                  <a:pt x="235" y="563"/>
                  <a:pt x="234" y="562"/>
                </a:cubicBezTo>
                <a:cubicBezTo>
                  <a:pt x="233" y="561"/>
                  <a:pt x="233" y="560"/>
                  <a:pt x="232" y="559"/>
                </a:cubicBezTo>
                <a:cubicBezTo>
                  <a:pt x="232" y="558"/>
                  <a:pt x="231" y="557"/>
                  <a:pt x="231" y="556"/>
                </a:cubicBezTo>
                <a:cubicBezTo>
                  <a:pt x="231" y="555"/>
                  <a:pt x="231" y="553"/>
                  <a:pt x="231" y="551"/>
                </a:cubicBezTo>
                <a:cubicBezTo>
                  <a:pt x="231" y="549"/>
                  <a:pt x="231" y="546"/>
                  <a:pt x="232" y="542"/>
                </a:cubicBezTo>
                <a:cubicBezTo>
                  <a:pt x="233" y="538"/>
                  <a:pt x="235" y="533"/>
                  <a:pt x="238" y="528"/>
                </a:cubicBezTo>
                <a:cubicBezTo>
                  <a:pt x="240" y="522"/>
                  <a:pt x="243" y="517"/>
                  <a:pt x="247" y="511"/>
                </a:cubicBezTo>
                <a:cubicBezTo>
                  <a:pt x="250" y="505"/>
                  <a:pt x="255" y="499"/>
                  <a:pt x="260" y="494"/>
                </a:cubicBezTo>
                <a:cubicBezTo>
                  <a:pt x="268" y="486"/>
                  <a:pt x="277" y="480"/>
                  <a:pt x="285" y="476"/>
                </a:cubicBezTo>
                <a:cubicBezTo>
                  <a:pt x="294" y="472"/>
                  <a:pt x="302" y="470"/>
                  <a:pt x="310" y="470"/>
                </a:cubicBezTo>
                <a:cubicBezTo>
                  <a:pt x="319" y="470"/>
                  <a:pt x="326" y="472"/>
                  <a:pt x="334" y="475"/>
                </a:cubicBezTo>
                <a:cubicBezTo>
                  <a:pt x="341" y="478"/>
                  <a:pt x="348" y="483"/>
                  <a:pt x="354" y="489"/>
                </a:cubicBezTo>
                <a:cubicBezTo>
                  <a:pt x="360" y="495"/>
                  <a:pt x="365" y="501"/>
                  <a:pt x="369" y="507"/>
                </a:cubicBezTo>
                <a:cubicBezTo>
                  <a:pt x="373" y="513"/>
                  <a:pt x="377" y="521"/>
                  <a:pt x="381" y="531"/>
                </a:cubicBezTo>
                <a:cubicBezTo>
                  <a:pt x="384" y="540"/>
                  <a:pt x="386" y="552"/>
                  <a:pt x="388" y="565"/>
                </a:cubicBezTo>
                <a:cubicBezTo>
                  <a:pt x="390" y="579"/>
                  <a:pt x="391" y="596"/>
                  <a:pt x="391" y="616"/>
                </a:cubicBezTo>
                <a:lnTo>
                  <a:pt x="392" y="671"/>
                </a:lnTo>
                <a:lnTo>
                  <a:pt x="467" y="597"/>
                </a:lnTo>
                <a:cubicBezTo>
                  <a:pt x="468" y="596"/>
                  <a:pt x="469" y="595"/>
                  <a:pt x="470" y="595"/>
                </a:cubicBezTo>
                <a:cubicBezTo>
                  <a:pt x="471" y="595"/>
                  <a:pt x="472" y="595"/>
                  <a:pt x="473" y="595"/>
                </a:cubicBezTo>
                <a:cubicBezTo>
                  <a:pt x="474" y="596"/>
                  <a:pt x="476" y="596"/>
                  <a:pt x="477" y="597"/>
                </a:cubicBezTo>
                <a:cubicBezTo>
                  <a:pt x="479" y="598"/>
                  <a:pt x="480" y="599"/>
                  <a:pt x="482" y="601"/>
                </a:cubicBezTo>
                <a:close/>
                <a:moveTo>
                  <a:pt x="539" y="535"/>
                </a:moveTo>
                <a:cubicBezTo>
                  <a:pt x="545" y="541"/>
                  <a:pt x="548" y="546"/>
                  <a:pt x="548" y="550"/>
                </a:cubicBezTo>
                <a:cubicBezTo>
                  <a:pt x="548" y="554"/>
                  <a:pt x="545" y="559"/>
                  <a:pt x="540" y="565"/>
                </a:cubicBezTo>
                <a:cubicBezTo>
                  <a:pt x="535" y="570"/>
                  <a:pt x="530" y="573"/>
                  <a:pt x="526" y="573"/>
                </a:cubicBezTo>
                <a:cubicBezTo>
                  <a:pt x="522" y="573"/>
                  <a:pt x="517" y="570"/>
                  <a:pt x="511" y="564"/>
                </a:cubicBezTo>
                <a:cubicBezTo>
                  <a:pt x="504" y="557"/>
                  <a:pt x="501" y="552"/>
                  <a:pt x="501" y="548"/>
                </a:cubicBezTo>
                <a:cubicBezTo>
                  <a:pt x="501" y="544"/>
                  <a:pt x="504" y="539"/>
                  <a:pt x="510" y="533"/>
                </a:cubicBezTo>
                <a:cubicBezTo>
                  <a:pt x="515" y="528"/>
                  <a:pt x="519" y="525"/>
                  <a:pt x="524" y="525"/>
                </a:cubicBezTo>
                <a:cubicBezTo>
                  <a:pt x="528" y="525"/>
                  <a:pt x="533" y="529"/>
                  <a:pt x="539" y="535"/>
                </a:cubicBezTo>
                <a:close/>
                <a:moveTo>
                  <a:pt x="611" y="484"/>
                </a:moveTo>
                <a:cubicBezTo>
                  <a:pt x="612" y="485"/>
                  <a:pt x="613" y="486"/>
                  <a:pt x="613" y="487"/>
                </a:cubicBezTo>
                <a:cubicBezTo>
                  <a:pt x="613" y="487"/>
                  <a:pt x="613" y="488"/>
                  <a:pt x="612" y="490"/>
                </a:cubicBezTo>
                <a:cubicBezTo>
                  <a:pt x="612" y="491"/>
                  <a:pt x="611" y="492"/>
                  <a:pt x="610" y="494"/>
                </a:cubicBezTo>
                <a:cubicBezTo>
                  <a:pt x="608" y="495"/>
                  <a:pt x="607" y="497"/>
                  <a:pt x="605" y="499"/>
                </a:cubicBezTo>
                <a:cubicBezTo>
                  <a:pt x="602" y="501"/>
                  <a:pt x="601" y="503"/>
                  <a:pt x="599" y="504"/>
                </a:cubicBezTo>
                <a:cubicBezTo>
                  <a:pt x="597" y="506"/>
                  <a:pt x="596" y="507"/>
                  <a:pt x="595" y="507"/>
                </a:cubicBezTo>
                <a:cubicBezTo>
                  <a:pt x="594" y="507"/>
                  <a:pt x="593" y="508"/>
                  <a:pt x="592" y="507"/>
                </a:cubicBezTo>
                <a:cubicBezTo>
                  <a:pt x="591" y="507"/>
                  <a:pt x="590" y="507"/>
                  <a:pt x="590" y="506"/>
                </a:cubicBezTo>
                <a:lnTo>
                  <a:pt x="412" y="329"/>
                </a:lnTo>
                <a:cubicBezTo>
                  <a:pt x="412" y="328"/>
                  <a:pt x="411" y="328"/>
                  <a:pt x="411" y="327"/>
                </a:cubicBezTo>
                <a:cubicBezTo>
                  <a:pt x="411" y="326"/>
                  <a:pt x="411" y="325"/>
                  <a:pt x="411" y="324"/>
                </a:cubicBezTo>
                <a:cubicBezTo>
                  <a:pt x="412" y="322"/>
                  <a:pt x="413" y="321"/>
                  <a:pt x="414" y="319"/>
                </a:cubicBezTo>
                <a:cubicBezTo>
                  <a:pt x="415" y="318"/>
                  <a:pt x="417" y="316"/>
                  <a:pt x="419" y="314"/>
                </a:cubicBezTo>
                <a:cubicBezTo>
                  <a:pt x="421" y="312"/>
                  <a:pt x="423" y="310"/>
                  <a:pt x="425" y="309"/>
                </a:cubicBezTo>
                <a:cubicBezTo>
                  <a:pt x="426" y="307"/>
                  <a:pt x="428" y="307"/>
                  <a:pt x="429" y="306"/>
                </a:cubicBezTo>
                <a:cubicBezTo>
                  <a:pt x="430" y="306"/>
                  <a:pt x="431" y="306"/>
                  <a:pt x="432" y="306"/>
                </a:cubicBezTo>
                <a:cubicBezTo>
                  <a:pt x="433" y="306"/>
                  <a:pt x="434" y="306"/>
                  <a:pt x="434" y="307"/>
                </a:cubicBezTo>
                <a:lnTo>
                  <a:pt x="611" y="484"/>
                </a:lnTo>
                <a:close/>
                <a:moveTo>
                  <a:pt x="679" y="416"/>
                </a:moveTo>
                <a:cubicBezTo>
                  <a:pt x="680" y="417"/>
                  <a:pt x="680" y="418"/>
                  <a:pt x="681" y="419"/>
                </a:cubicBezTo>
                <a:cubicBezTo>
                  <a:pt x="681" y="420"/>
                  <a:pt x="681" y="421"/>
                  <a:pt x="680" y="422"/>
                </a:cubicBezTo>
                <a:cubicBezTo>
                  <a:pt x="680" y="423"/>
                  <a:pt x="679" y="424"/>
                  <a:pt x="678" y="426"/>
                </a:cubicBezTo>
                <a:cubicBezTo>
                  <a:pt x="676" y="427"/>
                  <a:pt x="675" y="429"/>
                  <a:pt x="672" y="431"/>
                </a:cubicBezTo>
                <a:cubicBezTo>
                  <a:pt x="670" y="434"/>
                  <a:pt x="668" y="435"/>
                  <a:pt x="667" y="437"/>
                </a:cubicBezTo>
                <a:cubicBezTo>
                  <a:pt x="665" y="438"/>
                  <a:pt x="664" y="439"/>
                  <a:pt x="663" y="439"/>
                </a:cubicBezTo>
                <a:cubicBezTo>
                  <a:pt x="662" y="440"/>
                  <a:pt x="661" y="440"/>
                  <a:pt x="660" y="440"/>
                </a:cubicBezTo>
                <a:cubicBezTo>
                  <a:pt x="659" y="439"/>
                  <a:pt x="658" y="439"/>
                  <a:pt x="657" y="438"/>
                </a:cubicBezTo>
                <a:lnTo>
                  <a:pt x="538" y="319"/>
                </a:lnTo>
                <a:cubicBezTo>
                  <a:pt x="538" y="318"/>
                  <a:pt x="537" y="318"/>
                  <a:pt x="537" y="317"/>
                </a:cubicBezTo>
                <a:cubicBezTo>
                  <a:pt x="537" y="316"/>
                  <a:pt x="537" y="315"/>
                  <a:pt x="537" y="314"/>
                </a:cubicBezTo>
                <a:cubicBezTo>
                  <a:pt x="538" y="313"/>
                  <a:pt x="539" y="311"/>
                  <a:pt x="540" y="310"/>
                </a:cubicBezTo>
                <a:cubicBezTo>
                  <a:pt x="541" y="308"/>
                  <a:pt x="543" y="306"/>
                  <a:pt x="545" y="304"/>
                </a:cubicBezTo>
                <a:cubicBezTo>
                  <a:pt x="547" y="302"/>
                  <a:pt x="549" y="300"/>
                  <a:pt x="551" y="299"/>
                </a:cubicBezTo>
                <a:cubicBezTo>
                  <a:pt x="552" y="298"/>
                  <a:pt x="554" y="297"/>
                  <a:pt x="555" y="296"/>
                </a:cubicBezTo>
                <a:cubicBezTo>
                  <a:pt x="556" y="296"/>
                  <a:pt x="557" y="296"/>
                  <a:pt x="558" y="296"/>
                </a:cubicBezTo>
                <a:cubicBezTo>
                  <a:pt x="559" y="296"/>
                  <a:pt x="559" y="296"/>
                  <a:pt x="560" y="297"/>
                </a:cubicBezTo>
                <a:lnTo>
                  <a:pt x="679" y="416"/>
                </a:lnTo>
                <a:close/>
                <a:moveTo>
                  <a:pt x="522" y="254"/>
                </a:moveTo>
                <a:cubicBezTo>
                  <a:pt x="527" y="259"/>
                  <a:pt x="530" y="264"/>
                  <a:pt x="530" y="268"/>
                </a:cubicBezTo>
                <a:cubicBezTo>
                  <a:pt x="530" y="271"/>
                  <a:pt x="527" y="276"/>
                  <a:pt x="522" y="281"/>
                </a:cubicBezTo>
                <a:cubicBezTo>
                  <a:pt x="517" y="286"/>
                  <a:pt x="512" y="289"/>
                  <a:pt x="509" y="289"/>
                </a:cubicBezTo>
                <a:cubicBezTo>
                  <a:pt x="505" y="289"/>
                  <a:pt x="500" y="287"/>
                  <a:pt x="495" y="282"/>
                </a:cubicBezTo>
                <a:cubicBezTo>
                  <a:pt x="490" y="276"/>
                  <a:pt x="488" y="272"/>
                  <a:pt x="488" y="268"/>
                </a:cubicBezTo>
                <a:cubicBezTo>
                  <a:pt x="488" y="264"/>
                  <a:pt x="491" y="260"/>
                  <a:pt x="496" y="255"/>
                </a:cubicBezTo>
                <a:cubicBezTo>
                  <a:pt x="501" y="250"/>
                  <a:pt x="505" y="247"/>
                  <a:pt x="509" y="247"/>
                </a:cubicBezTo>
                <a:cubicBezTo>
                  <a:pt x="513" y="247"/>
                  <a:pt x="517" y="249"/>
                  <a:pt x="522" y="254"/>
                </a:cubicBezTo>
                <a:close/>
                <a:moveTo>
                  <a:pt x="774" y="199"/>
                </a:moveTo>
                <a:cubicBezTo>
                  <a:pt x="784" y="210"/>
                  <a:pt x="792" y="220"/>
                  <a:pt x="798" y="231"/>
                </a:cubicBezTo>
                <a:cubicBezTo>
                  <a:pt x="804" y="241"/>
                  <a:pt x="808" y="252"/>
                  <a:pt x="810" y="262"/>
                </a:cubicBezTo>
                <a:cubicBezTo>
                  <a:pt x="811" y="272"/>
                  <a:pt x="810" y="282"/>
                  <a:pt x="807" y="291"/>
                </a:cubicBezTo>
                <a:cubicBezTo>
                  <a:pt x="804" y="301"/>
                  <a:pt x="798" y="310"/>
                  <a:pt x="790" y="318"/>
                </a:cubicBezTo>
                <a:cubicBezTo>
                  <a:pt x="786" y="322"/>
                  <a:pt x="782" y="325"/>
                  <a:pt x="778" y="327"/>
                </a:cubicBezTo>
                <a:cubicBezTo>
                  <a:pt x="774" y="330"/>
                  <a:pt x="770" y="332"/>
                  <a:pt x="765" y="333"/>
                </a:cubicBezTo>
                <a:cubicBezTo>
                  <a:pt x="760" y="334"/>
                  <a:pt x="755" y="335"/>
                  <a:pt x="749" y="336"/>
                </a:cubicBezTo>
                <a:cubicBezTo>
                  <a:pt x="744" y="336"/>
                  <a:pt x="737" y="337"/>
                  <a:pt x="730" y="336"/>
                </a:cubicBezTo>
                <a:lnTo>
                  <a:pt x="745" y="351"/>
                </a:lnTo>
                <a:cubicBezTo>
                  <a:pt x="745" y="352"/>
                  <a:pt x="746" y="353"/>
                  <a:pt x="746" y="353"/>
                </a:cubicBezTo>
                <a:cubicBezTo>
                  <a:pt x="746" y="354"/>
                  <a:pt x="746" y="355"/>
                  <a:pt x="746" y="356"/>
                </a:cubicBezTo>
                <a:cubicBezTo>
                  <a:pt x="745" y="357"/>
                  <a:pt x="744" y="359"/>
                  <a:pt x="743" y="360"/>
                </a:cubicBezTo>
                <a:cubicBezTo>
                  <a:pt x="742" y="361"/>
                  <a:pt x="741" y="363"/>
                  <a:pt x="739" y="365"/>
                </a:cubicBezTo>
                <a:cubicBezTo>
                  <a:pt x="737" y="367"/>
                  <a:pt x="736" y="368"/>
                  <a:pt x="734" y="369"/>
                </a:cubicBezTo>
                <a:cubicBezTo>
                  <a:pt x="733" y="370"/>
                  <a:pt x="732" y="371"/>
                  <a:pt x="730" y="372"/>
                </a:cubicBezTo>
                <a:cubicBezTo>
                  <a:pt x="729" y="372"/>
                  <a:pt x="728" y="372"/>
                  <a:pt x="728" y="372"/>
                </a:cubicBezTo>
                <a:cubicBezTo>
                  <a:pt x="727" y="372"/>
                  <a:pt x="726" y="371"/>
                  <a:pt x="725" y="370"/>
                </a:cubicBezTo>
                <a:lnTo>
                  <a:pt x="548" y="193"/>
                </a:lnTo>
                <a:cubicBezTo>
                  <a:pt x="548" y="193"/>
                  <a:pt x="547" y="192"/>
                  <a:pt x="547" y="191"/>
                </a:cubicBezTo>
                <a:cubicBezTo>
                  <a:pt x="547" y="190"/>
                  <a:pt x="547" y="189"/>
                  <a:pt x="547" y="188"/>
                </a:cubicBezTo>
                <a:cubicBezTo>
                  <a:pt x="548" y="187"/>
                  <a:pt x="549" y="185"/>
                  <a:pt x="550" y="184"/>
                </a:cubicBezTo>
                <a:cubicBezTo>
                  <a:pt x="551" y="182"/>
                  <a:pt x="553" y="180"/>
                  <a:pt x="555" y="178"/>
                </a:cubicBezTo>
                <a:cubicBezTo>
                  <a:pt x="557" y="176"/>
                  <a:pt x="559" y="174"/>
                  <a:pt x="561" y="173"/>
                </a:cubicBezTo>
                <a:cubicBezTo>
                  <a:pt x="562" y="172"/>
                  <a:pt x="564" y="171"/>
                  <a:pt x="565" y="170"/>
                </a:cubicBezTo>
                <a:cubicBezTo>
                  <a:pt x="566" y="170"/>
                  <a:pt x="567" y="170"/>
                  <a:pt x="568" y="170"/>
                </a:cubicBezTo>
                <a:cubicBezTo>
                  <a:pt x="569" y="170"/>
                  <a:pt x="569" y="171"/>
                  <a:pt x="570" y="171"/>
                </a:cubicBezTo>
                <a:lnTo>
                  <a:pt x="642" y="243"/>
                </a:lnTo>
                <a:cubicBezTo>
                  <a:pt x="641" y="236"/>
                  <a:pt x="642" y="229"/>
                  <a:pt x="643" y="223"/>
                </a:cubicBezTo>
                <a:cubicBezTo>
                  <a:pt x="644" y="218"/>
                  <a:pt x="645" y="212"/>
                  <a:pt x="646" y="208"/>
                </a:cubicBezTo>
                <a:cubicBezTo>
                  <a:pt x="648" y="203"/>
                  <a:pt x="650" y="199"/>
                  <a:pt x="653" y="195"/>
                </a:cubicBezTo>
                <a:cubicBezTo>
                  <a:pt x="655" y="191"/>
                  <a:pt x="658" y="187"/>
                  <a:pt x="662" y="184"/>
                </a:cubicBezTo>
                <a:cubicBezTo>
                  <a:pt x="670" y="175"/>
                  <a:pt x="679" y="169"/>
                  <a:pt x="689" y="167"/>
                </a:cubicBezTo>
                <a:cubicBezTo>
                  <a:pt x="699" y="164"/>
                  <a:pt x="708" y="163"/>
                  <a:pt x="718" y="165"/>
                </a:cubicBezTo>
                <a:cubicBezTo>
                  <a:pt x="727" y="167"/>
                  <a:pt x="737" y="171"/>
                  <a:pt x="747" y="177"/>
                </a:cubicBezTo>
                <a:cubicBezTo>
                  <a:pt x="756" y="183"/>
                  <a:pt x="765" y="191"/>
                  <a:pt x="774" y="199"/>
                </a:cubicBezTo>
                <a:close/>
                <a:moveTo>
                  <a:pt x="754" y="225"/>
                </a:moveTo>
                <a:cubicBezTo>
                  <a:pt x="748" y="218"/>
                  <a:pt x="741" y="213"/>
                  <a:pt x="735" y="208"/>
                </a:cubicBezTo>
                <a:cubicBezTo>
                  <a:pt x="728" y="203"/>
                  <a:pt x="721" y="200"/>
                  <a:pt x="714" y="198"/>
                </a:cubicBezTo>
                <a:cubicBezTo>
                  <a:pt x="708" y="196"/>
                  <a:pt x="701" y="195"/>
                  <a:pt x="695" y="196"/>
                </a:cubicBezTo>
                <a:cubicBezTo>
                  <a:pt x="688" y="197"/>
                  <a:pt x="682" y="201"/>
                  <a:pt x="676" y="207"/>
                </a:cubicBezTo>
                <a:cubicBezTo>
                  <a:pt x="673" y="209"/>
                  <a:pt x="671" y="213"/>
                  <a:pt x="669" y="216"/>
                </a:cubicBezTo>
                <a:cubicBezTo>
                  <a:pt x="667" y="220"/>
                  <a:pt x="666" y="224"/>
                  <a:pt x="665" y="229"/>
                </a:cubicBezTo>
                <a:cubicBezTo>
                  <a:pt x="664" y="233"/>
                  <a:pt x="663" y="239"/>
                  <a:pt x="663" y="245"/>
                </a:cubicBezTo>
                <a:cubicBezTo>
                  <a:pt x="663" y="251"/>
                  <a:pt x="663" y="257"/>
                  <a:pt x="664" y="265"/>
                </a:cubicBezTo>
                <a:lnTo>
                  <a:pt x="712" y="313"/>
                </a:lnTo>
                <a:cubicBezTo>
                  <a:pt x="725" y="314"/>
                  <a:pt x="736" y="314"/>
                  <a:pt x="746" y="312"/>
                </a:cubicBezTo>
                <a:cubicBezTo>
                  <a:pt x="755" y="311"/>
                  <a:pt x="763" y="307"/>
                  <a:pt x="769" y="301"/>
                </a:cubicBezTo>
                <a:cubicBezTo>
                  <a:pt x="774" y="295"/>
                  <a:pt x="778" y="289"/>
                  <a:pt x="779" y="283"/>
                </a:cubicBezTo>
                <a:cubicBezTo>
                  <a:pt x="780" y="276"/>
                  <a:pt x="780" y="270"/>
                  <a:pt x="778" y="263"/>
                </a:cubicBezTo>
                <a:cubicBezTo>
                  <a:pt x="776" y="256"/>
                  <a:pt x="773" y="249"/>
                  <a:pt x="769" y="243"/>
                </a:cubicBezTo>
                <a:cubicBezTo>
                  <a:pt x="764" y="236"/>
                  <a:pt x="759" y="230"/>
                  <a:pt x="754" y="225"/>
                </a:cubicBezTo>
                <a:close/>
                <a:moveTo>
                  <a:pt x="1022" y="168"/>
                </a:moveTo>
                <a:cubicBezTo>
                  <a:pt x="1023" y="169"/>
                  <a:pt x="1023" y="170"/>
                  <a:pt x="1023" y="171"/>
                </a:cubicBezTo>
                <a:cubicBezTo>
                  <a:pt x="1023" y="172"/>
                  <a:pt x="1023" y="173"/>
                  <a:pt x="1023" y="174"/>
                </a:cubicBezTo>
                <a:cubicBezTo>
                  <a:pt x="1022" y="175"/>
                  <a:pt x="1021" y="176"/>
                  <a:pt x="1020" y="178"/>
                </a:cubicBezTo>
                <a:cubicBezTo>
                  <a:pt x="1019" y="180"/>
                  <a:pt x="1017" y="182"/>
                  <a:pt x="1015" y="184"/>
                </a:cubicBezTo>
                <a:cubicBezTo>
                  <a:pt x="1013" y="186"/>
                  <a:pt x="1011" y="188"/>
                  <a:pt x="1010" y="189"/>
                </a:cubicBezTo>
                <a:cubicBezTo>
                  <a:pt x="1008" y="190"/>
                  <a:pt x="1007" y="191"/>
                  <a:pt x="1005" y="191"/>
                </a:cubicBezTo>
                <a:cubicBezTo>
                  <a:pt x="1004" y="192"/>
                  <a:pt x="1003" y="192"/>
                  <a:pt x="1002" y="192"/>
                </a:cubicBezTo>
                <a:cubicBezTo>
                  <a:pt x="1001" y="192"/>
                  <a:pt x="1001" y="191"/>
                  <a:pt x="1000" y="190"/>
                </a:cubicBezTo>
                <a:lnTo>
                  <a:pt x="939" y="129"/>
                </a:lnTo>
                <a:cubicBezTo>
                  <a:pt x="939" y="137"/>
                  <a:pt x="938" y="143"/>
                  <a:pt x="938" y="149"/>
                </a:cubicBezTo>
                <a:cubicBezTo>
                  <a:pt x="937" y="155"/>
                  <a:pt x="936" y="160"/>
                  <a:pt x="934" y="165"/>
                </a:cubicBezTo>
                <a:cubicBezTo>
                  <a:pt x="933" y="169"/>
                  <a:pt x="930" y="174"/>
                  <a:pt x="928" y="178"/>
                </a:cubicBezTo>
                <a:cubicBezTo>
                  <a:pt x="925" y="181"/>
                  <a:pt x="922" y="185"/>
                  <a:pt x="919" y="189"/>
                </a:cubicBezTo>
                <a:cubicBezTo>
                  <a:pt x="910" y="197"/>
                  <a:pt x="901" y="203"/>
                  <a:pt x="892" y="206"/>
                </a:cubicBezTo>
                <a:cubicBezTo>
                  <a:pt x="882" y="208"/>
                  <a:pt x="873" y="209"/>
                  <a:pt x="863" y="207"/>
                </a:cubicBezTo>
                <a:cubicBezTo>
                  <a:pt x="853" y="205"/>
                  <a:pt x="844" y="201"/>
                  <a:pt x="834" y="195"/>
                </a:cubicBezTo>
                <a:cubicBezTo>
                  <a:pt x="824" y="189"/>
                  <a:pt x="815" y="181"/>
                  <a:pt x="807" y="173"/>
                </a:cubicBezTo>
                <a:cubicBezTo>
                  <a:pt x="796" y="162"/>
                  <a:pt x="788" y="152"/>
                  <a:pt x="782" y="142"/>
                </a:cubicBezTo>
                <a:cubicBezTo>
                  <a:pt x="776" y="131"/>
                  <a:pt x="772" y="121"/>
                  <a:pt x="771" y="111"/>
                </a:cubicBezTo>
                <a:cubicBezTo>
                  <a:pt x="769" y="100"/>
                  <a:pt x="770" y="90"/>
                  <a:pt x="774" y="81"/>
                </a:cubicBezTo>
                <a:cubicBezTo>
                  <a:pt x="777" y="71"/>
                  <a:pt x="783" y="62"/>
                  <a:pt x="791" y="54"/>
                </a:cubicBezTo>
                <a:cubicBezTo>
                  <a:pt x="795" y="50"/>
                  <a:pt x="798" y="48"/>
                  <a:pt x="802" y="45"/>
                </a:cubicBezTo>
                <a:cubicBezTo>
                  <a:pt x="806" y="43"/>
                  <a:pt x="810" y="41"/>
                  <a:pt x="815" y="40"/>
                </a:cubicBezTo>
                <a:cubicBezTo>
                  <a:pt x="820" y="38"/>
                  <a:pt x="825" y="37"/>
                  <a:pt x="831" y="37"/>
                </a:cubicBezTo>
                <a:cubicBezTo>
                  <a:pt x="836" y="36"/>
                  <a:pt x="843" y="36"/>
                  <a:pt x="850" y="36"/>
                </a:cubicBezTo>
                <a:lnTo>
                  <a:pt x="836" y="21"/>
                </a:lnTo>
                <a:cubicBezTo>
                  <a:pt x="835" y="20"/>
                  <a:pt x="835" y="20"/>
                  <a:pt x="834" y="19"/>
                </a:cubicBezTo>
                <a:cubicBezTo>
                  <a:pt x="834" y="18"/>
                  <a:pt x="834" y="17"/>
                  <a:pt x="835" y="16"/>
                </a:cubicBezTo>
                <a:cubicBezTo>
                  <a:pt x="835" y="15"/>
                  <a:pt x="836" y="13"/>
                  <a:pt x="837" y="12"/>
                </a:cubicBezTo>
                <a:cubicBezTo>
                  <a:pt x="838" y="11"/>
                  <a:pt x="840" y="9"/>
                  <a:pt x="842" y="7"/>
                </a:cubicBezTo>
                <a:cubicBezTo>
                  <a:pt x="843" y="5"/>
                  <a:pt x="845" y="4"/>
                  <a:pt x="846" y="3"/>
                </a:cubicBezTo>
                <a:cubicBezTo>
                  <a:pt x="848" y="2"/>
                  <a:pt x="849" y="1"/>
                  <a:pt x="850" y="1"/>
                </a:cubicBezTo>
                <a:cubicBezTo>
                  <a:pt x="851" y="0"/>
                  <a:pt x="852" y="0"/>
                  <a:pt x="853" y="0"/>
                </a:cubicBezTo>
                <a:cubicBezTo>
                  <a:pt x="854" y="0"/>
                  <a:pt x="855" y="1"/>
                  <a:pt x="855" y="2"/>
                </a:cubicBezTo>
                <a:lnTo>
                  <a:pt x="1022" y="168"/>
                </a:lnTo>
                <a:close/>
                <a:moveTo>
                  <a:pt x="869" y="59"/>
                </a:moveTo>
                <a:cubicBezTo>
                  <a:pt x="855" y="58"/>
                  <a:pt x="844" y="58"/>
                  <a:pt x="835" y="60"/>
                </a:cubicBezTo>
                <a:cubicBezTo>
                  <a:pt x="825" y="61"/>
                  <a:pt x="818" y="65"/>
                  <a:pt x="812" y="71"/>
                </a:cubicBezTo>
                <a:cubicBezTo>
                  <a:pt x="806" y="77"/>
                  <a:pt x="803" y="83"/>
                  <a:pt x="801" y="89"/>
                </a:cubicBezTo>
                <a:cubicBezTo>
                  <a:pt x="800" y="96"/>
                  <a:pt x="801" y="102"/>
                  <a:pt x="802" y="109"/>
                </a:cubicBezTo>
                <a:cubicBezTo>
                  <a:pt x="804" y="116"/>
                  <a:pt x="808" y="123"/>
                  <a:pt x="812" y="129"/>
                </a:cubicBezTo>
                <a:cubicBezTo>
                  <a:pt x="816" y="136"/>
                  <a:pt x="821" y="142"/>
                  <a:pt x="827" y="148"/>
                </a:cubicBezTo>
                <a:cubicBezTo>
                  <a:pt x="833" y="154"/>
                  <a:pt x="839" y="159"/>
                  <a:pt x="846" y="164"/>
                </a:cubicBezTo>
                <a:cubicBezTo>
                  <a:pt x="853" y="169"/>
                  <a:pt x="859" y="172"/>
                  <a:pt x="866" y="174"/>
                </a:cubicBezTo>
                <a:cubicBezTo>
                  <a:pt x="873" y="176"/>
                  <a:pt x="880" y="177"/>
                  <a:pt x="886" y="176"/>
                </a:cubicBezTo>
                <a:cubicBezTo>
                  <a:pt x="893" y="175"/>
                  <a:pt x="899" y="171"/>
                  <a:pt x="904" y="166"/>
                </a:cubicBezTo>
                <a:cubicBezTo>
                  <a:pt x="907" y="163"/>
                  <a:pt x="910" y="160"/>
                  <a:pt x="912" y="156"/>
                </a:cubicBezTo>
                <a:cubicBezTo>
                  <a:pt x="914" y="153"/>
                  <a:pt x="915" y="148"/>
                  <a:pt x="916" y="144"/>
                </a:cubicBezTo>
                <a:cubicBezTo>
                  <a:pt x="917" y="139"/>
                  <a:pt x="917" y="134"/>
                  <a:pt x="918" y="128"/>
                </a:cubicBezTo>
                <a:cubicBezTo>
                  <a:pt x="918" y="122"/>
                  <a:pt x="917" y="115"/>
                  <a:pt x="916" y="107"/>
                </a:cubicBezTo>
                <a:lnTo>
                  <a:pt x="869" y="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1" name="Freeform 53"/>
          <p:cNvSpPr>
            <a:spLocks noEditPoints="1"/>
          </p:cNvSpPr>
          <p:nvPr/>
        </p:nvSpPr>
        <p:spPr bwMode="auto">
          <a:xfrm>
            <a:off x="3519488" y="5084763"/>
            <a:ext cx="1058862" cy="1111250"/>
          </a:xfrm>
          <a:custGeom>
            <a:avLst/>
            <a:gdLst/>
            <a:ahLst/>
            <a:cxnLst>
              <a:cxn ang="0">
                <a:pos x="198" y="1421"/>
              </a:cxn>
              <a:cxn ang="0">
                <a:pos x="68" y="1471"/>
              </a:cxn>
              <a:cxn ang="0">
                <a:pos x="1" y="1281"/>
              </a:cxn>
              <a:cxn ang="0">
                <a:pos x="36" y="1247"/>
              </a:cxn>
              <a:cxn ang="0">
                <a:pos x="122" y="1379"/>
              </a:cxn>
              <a:cxn ang="0">
                <a:pos x="261" y="1341"/>
              </a:cxn>
              <a:cxn ang="0">
                <a:pos x="116" y="1184"/>
              </a:cxn>
              <a:cxn ang="0">
                <a:pos x="187" y="1102"/>
              </a:cxn>
              <a:cxn ang="0">
                <a:pos x="186" y="1127"/>
              </a:cxn>
              <a:cxn ang="0">
                <a:pos x="186" y="1229"/>
              </a:cxn>
              <a:cxn ang="0">
                <a:pos x="269" y="1215"/>
              </a:cxn>
              <a:cxn ang="0">
                <a:pos x="226" y="1298"/>
              </a:cxn>
              <a:cxn ang="0">
                <a:pos x="451" y="1070"/>
              </a:cxn>
              <a:cxn ang="0">
                <a:pos x="464" y="1156"/>
              </a:cxn>
              <a:cxn ang="0">
                <a:pos x="336" y="1199"/>
              </a:cxn>
              <a:cxn ang="0">
                <a:pos x="272" y="1006"/>
              </a:cxn>
              <a:cxn ang="0">
                <a:pos x="417" y="1085"/>
              </a:cxn>
              <a:cxn ang="0">
                <a:pos x="300" y="1014"/>
              </a:cxn>
              <a:cxn ang="0">
                <a:pos x="524" y="1041"/>
              </a:cxn>
              <a:cxn ang="0">
                <a:pos x="676" y="941"/>
              </a:cxn>
              <a:cxn ang="0">
                <a:pos x="529" y="882"/>
              </a:cxn>
              <a:cxn ang="0">
                <a:pos x="595" y="1022"/>
              </a:cxn>
              <a:cxn ang="0">
                <a:pos x="425" y="824"/>
              </a:cxn>
              <a:cxn ang="0">
                <a:pos x="573" y="818"/>
              </a:cxn>
              <a:cxn ang="0">
                <a:pos x="838" y="780"/>
              </a:cxn>
              <a:cxn ang="0">
                <a:pos x="717" y="859"/>
              </a:cxn>
              <a:cxn ang="0">
                <a:pos x="659" y="668"/>
              </a:cxn>
              <a:cxn ang="0">
                <a:pos x="598" y="737"/>
              </a:cxn>
              <a:cxn ang="0">
                <a:pos x="589" y="692"/>
              </a:cxn>
              <a:cxn ang="0">
                <a:pos x="732" y="695"/>
              </a:cxn>
              <a:cxn ang="0">
                <a:pos x="833" y="766"/>
              </a:cxn>
              <a:cxn ang="0">
                <a:pos x="862" y="717"/>
              </a:cxn>
              <a:cxn ang="0">
                <a:pos x="746" y="532"/>
              </a:cxn>
              <a:cxn ang="0">
                <a:pos x="812" y="482"/>
              </a:cxn>
              <a:cxn ang="0">
                <a:pos x="797" y="511"/>
              </a:cxn>
              <a:cxn ang="0">
                <a:pos x="817" y="593"/>
              </a:cxn>
              <a:cxn ang="0">
                <a:pos x="875" y="587"/>
              </a:cxn>
              <a:cxn ang="0">
                <a:pos x="873" y="687"/>
              </a:cxn>
              <a:cxn ang="0">
                <a:pos x="1078" y="456"/>
              </a:cxn>
              <a:cxn ang="0">
                <a:pos x="1081" y="538"/>
              </a:cxn>
              <a:cxn ang="0">
                <a:pos x="954" y="575"/>
              </a:cxn>
              <a:cxn ang="0">
                <a:pos x="896" y="379"/>
              </a:cxn>
              <a:cxn ang="0">
                <a:pos x="1058" y="443"/>
              </a:cxn>
              <a:cxn ang="0">
                <a:pos x="1103" y="286"/>
              </a:cxn>
              <a:cxn ang="0">
                <a:pos x="1091" y="311"/>
              </a:cxn>
              <a:cxn ang="0">
                <a:pos x="1165" y="454"/>
              </a:cxn>
              <a:cxn ang="0">
                <a:pos x="1024" y="342"/>
              </a:cxn>
              <a:cxn ang="0">
                <a:pos x="1060" y="324"/>
              </a:cxn>
              <a:cxn ang="0">
                <a:pos x="1093" y="277"/>
              </a:cxn>
              <a:cxn ang="0">
                <a:pos x="1214" y="322"/>
              </a:cxn>
              <a:cxn ang="0">
                <a:pos x="1309" y="261"/>
              </a:cxn>
              <a:cxn ang="0">
                <a:pos x="1324" y="285"/>
              </a:cxn>
              <a:cxn ang="0">
                <a:pos x="1144" y="294"/>
              </a:cxn>
              <a:cxn ang="0">
                <a:pos x="1272" y="210"/>
              </a:cxn>
              <a:cxn ang="0">
                <a:pos x="1243" y="225"/>
              </a:cxn>
              <a:cxn ang="0">
                <a:pos x="1259" y="25"/>
              </a:cxn>
              <a:cxn ang="0">
                <a:pos x="1305" y="62"/>
              </a:cxn>
              <a:cxn ang="0">
                <a:pos x="1400" y="215"/>
              </a:cxn>
              <a:cxn ang="0">
                <a:pos x="1272" y="130"/>
              </a:cxn>
              <a:cxn ang="0">
                <a:pos x="1254" y="112"/>
              </a:cxn>
              <a:cxn ang="0">
                <a:pos x="1256" y="0"/>
              </a:cxn>
            </a:cxnLst>
            <a:rect l="0" t="0" r="r" b="b"/>
            <a:pathLst>
              <a:path w="1400" h="1471">
                <a:moveTo>
                  <a:pt x="179" y="1341"/>
                </a:moveTo>
                <a:cubicBezTo>
                  <a:pt x="182" y="1344"/>
                  <a:pt x="184" y="1347"/>
                  <a:pt x="185" y="1350"/>
                </a:cubicBezTo>
                <a:cubicBezTo>
                  <a:pt x="185" y="1352"/>
                  <a:pt x="185" y="1354"/>
                  <a:pt x="183" y="1356"/>
                </a:cubicBezTo>
                <a:lnTo>
                  <a:pt x="164" y="1375"/>
                </a:lnTo>
                <a:lnTo>
                  <a:pt x="200" y="1411"/>
                </a:lnTo>
                <a:cubicBezTo>
                  <a:pt x="201" y="1412"/>
                  <a:pt x="201" y="1413"/>
                  <a:pt x="201" y="1414"/>
                </a:cubicBezTo>
                <a:cubicBezTo>
                  <a:pt x="201" y="1415"/>
                  <a:pt x="201" y="1416"/>
                  <a:pt x="201" y="1417"/>
                </a:cubicBezTo>
                <a:cubicBezTo>
                  <a:pt x="200" y="1418"/>
                  <a:pt x="199" y="1420"/>
                  <a:pt x="198" y="1421"/>
                </a:cubicBezTo>
                <a:cubicBezTo>
                  <a:pt x="197" y="1423"/>
                  <a:pt x="195" y="1425"/>
                  <a:pt x="193" y="1427"/>
                </a:cubicBezTo>
                <a:cubicBezTo>
                  <a:pt x="190" y="1429"/>
                  <a:pt x="188" y="1431"/>
                  <a:pt x="187" y="1432"/>
                </a:cubicBezTo>
                <a:cubicBezTo>
                  <a:pt x="185" y="1434"/>
                  <a:pt x="184" y="1434"/>
                  <a:pt x="183" y="1435"/>
                </a:cubicBezTo>
                <a:cubicBezTo>
                  <a:pt x="181" y="1435"/>
                  <a:pt x="180" y="1436"/>
                  <a:pt x="180" y="1435"/>
                </a:cubicBezTo>
                <a:cubicBezTo>
                  <a:pt x="179" y="1435"/>
                  <a:pt x="178" y="1435"/>
                  <a:pt x="177" y="1434"/>
                </a:cubicBezTo>
                <a:lnTo>
                  <a:pt x="141" y="1398"/>
                </a:lnTo>
                <a:lnTo>
                  <a:pt x="71" y="1468"/>
                </a:lnTo>
                <a:cubicBezTo>
                  <a:pt x="70" y="1469"/>
                  <a:pt x="69" y="1470"/>
                  <a:pt x="68" y="1471"/>
                </a:cubicBezTo>
                <a:cubicBezTo>
                  <a:pt x="67" y="1471"/>
                  <a:pt x="66" y="1471"/>
                  <a:pt x="65" y="1471"/>
                </a:cubicBezTo>
                <a:cubicBezTo>
                  <a:pt x="63" y="1471"/>
                  <a:pt x="62" y="1470"/>
                  <a:pt x="60" y="1469"/>
                </a:cubicBezTo>
                <a:cubicBezTo>
                  <a:pt x="59" y="1468"/>
                  <a:pt x="57" y="1466"/>
                  <a:pt x="55" y="1464"/>
                </a:cubicBezTo>
                <a:cubicBezTo>
                  <a:pt x="53" y="1463"/>
                  <a:pt x="52" y="1461"/>
                  <a:pt x="51" y="1460"/>
                </a:cubicBezTo>
                <a:cubicBezTo>
                  <a:pt x="49" y="1458"/>
                  <a:pt x="48" y="1457"/>
                  <a:pt x="47" y="1455"/>
                </a:cubicBezTo>
                <a:cubicBezTo>
                  <a:pt x="47" y="1454"/>
                  <a:pt x="46" y="1453"/>
                  <a:pt x="45" y="1451"/>
                </a:cubicBezTo>
                <a:cubicBezTo>
                  <a:pt x="45" y="1450"/>
                  <a:pt x="44" y="1448"/>
                  <a:pt x="44" y="1446"/>
                </a:cubicBezTo>
                <a:lnTo>
                  <a:pt x="1" y="1281"/>
                </a:lnTo>
                <a:cubicBezTo>
                  <a:pt x="0" y="1280"/>
                  <a:pt x="0" y="1279"/>
                  <a:pt x="1" y="1277"/>
                </a:cubicBezTo>
                <a:cubicBezTo>
                  <a:pt x="1" y="1276"/>
                  <a:pt x="2" y="1274"/>
                  <a:pt x="3" y="1273"/>
                </a:cubicBezTo>
                <a:cubicBezTo>
                  <a:pt x="4" y="1271"/>
                  <a:pt x="5" y="1269"/>
                  <a:pt x="7" y="1267"/>
                </a:cubicBezTo>
                <a:cubicBezTo>
                  <a:pt x="9" y="1265"/>
                  <a:pt x="11" y="1262"/>
                  <a:pt x="14" y="1260"/>
                </a:cubicBezTo>
                <a:cubicBezTo>
                  <a:pt x="17" y="1257"/>
                  <a:pt x="19" y="1254"/>
                  <a:pt x="22" y="1252"/>
                </a:cubicBezTo>
                <a:cubicBezTo>
                  <a:pt x="24" y="1250"/>
                  <a:pt x="26" y="1249"/>
                  <a:pt x="28" y="1248"/>
                </a:cubicBezTo>
                <a:cubicBezTo>
                  <a:pt x="30" y="1247"/>
                  <a:pt x="31" y="1246"/>
                  <a:pt x="33" y="1246"/>
                </a:cubicBezTo>
                <a:cubicBezTo>
                  <a:pt x="34" y="1246"/>
                  <a:pt x="35" y="1246"/>
                  <a:pt x="36" y="1247"/>
                </a:cubicBezTo>
                <a:lnTo>
                  <a:pt x="145" y="1356"/>
                </a:lnTo>
                <a:lnTo>
                  <a:pt x="165" y="1337"/>
                </a:lnTo>
                <a:cubicBezTo>
                  <a:pt x="166" y="1336"/>
                  <a:pt x="168" y="1335"/>
                  <a:pt x="171" y="1336"/>
                </a:cubicBezTo>
                <a:cubicBezTo>
                  <a:pt x="173" y="1336"/>
                  <a:pt x="176" y="1338"/>
                  <a:pt x="179" y="1341"/>
                </a:cubicBezTo>
                <a:close/>
                <a:moveTo>
                  <a:pt x="28" y="1285"/>
                </a:moveTo>
                <a:lnTo>
                  <a:pt x="28" y="1285"/>
                </a:lnTo>
                <a:lnTo>
                  <a:pt x="67" y="1435"/>
                </a:lnTo>
                <a:lnTo>
                  <a:pt x="122" y="1379"/>
                </a:lnTo>
                <a:lnTo>
                  <a:pt x="28" y="1285"/>
                </a:lnTo>
                <a:close/>
                <a:moveTo>
                  <a:pt x="305" y="1202"/>
                </a:moveTo>
                <a:cubicBezTo>
                  <a:pt x="313" y="1209"/>
                  <a:pt x="319" y="1218"/>
                  <a:pt x="323" y="1227"/>
                </a:cubicBezTo>
                <a:cubicBezTo>
                  <a:pt x="328" y="1236"/>
                  <a:pt x="331" y="1246"/>
                  <a:pt x="331" y="1256"/>
                </a:cubicBezTo>
                <a:cubicBezTo>
                  <a:pt x="332" y="1266"/>
                  <a:pt x="330" y="1277"/>
                  <a:pt x="326" y="1287"/>
                </a:cubicBezTo>
                <a:cubicBezTo>
                  <a:pt x="322" y="1298"/>
                  <a:pt x="315" y="1308"/>
                  <a:pt x="305" y="1318"/>
                </a:cubicBezTo>
                <a:cubicBezTo>
                  <a:pt x="298" y="1325"/>
                  <a:pt x="291" y="1331"/>
                  <a:pt x="283" y="1334"/>
                </a:cubicBezTo>
                <a:cubicBezTo>
                  <a:pt x="276" y="1338"/>
                  <a:pt x="269" y="1340"/>
                  <a:pt x="261" y="1341"/>
                </a:cubicBezTo>
                <a:cubicBezTo>
                  <a:pt x="254" y="1342"/>
                  <a:pt x="247" y="1341"/>
                  <a:pt x="239" y="1339"/>
                </a:cubicBezTo>
                <a:cubicBezTo>
                  <a:pt x="232" y="1337"/>
                  <a:pt x="224" y="1334"/>
                  <a:pt x="216" y="1329"/>
                </a:cubicBezTo>
                <a:cubicBezTo>
                  <a:pt x="209" y="1325"/>
                  <a:pt x="201" y="1320"/>
                  <a:pt x="193" y="1313"/>
                </a:cubicBezTo>
                <a:cubicBezTo>
                  <a:pt x="185" y="1306"/>
                  <a:pt x="177" y="1299"/>
                  <a:pt x="169" y="1291"/>
                </a:cubicBezTo>
                <a:cubicBezTo>
                  <a:pt x="161" y="1283"/>
                  <a:pt x="154" y="1276"/>
                  <a:pt x="147" y="1267"/>
                </a:cubicBezTo>
                <a:cubicBezTo>
                  <a:pt x="141" y="1259"/>
                  <a:pt x="135" y="1250"/>
                  <a:pt x="130" y="1241"/>
                </a:cubicBezTo>
                <a:cubicBezTo>
                  <a:pt x="125" y="1232"/>
                  <a:pt x="121" y="1223"/>
                  <a:pt x="119" y="1213"/>
                </a:cubicBezTo>
                <a:cubicBezTo>
                  <a:pt x="116" y="1204"/>
                  <a:pt x="115" y="1194"/>
                  <a:pt x="116" y="1184"/>
                </a:cubicBezTo>
                <a:cubicBezTo>
                  <a:pt x="116" y="1174"/>
                  <a:pt x="119" y="1164"/>
                  <a:pt x="124" y="1154"/>
                </a:cubicBezTo>
                <a:cubicBezTo>
                  <a:pt x="128" y="1144"/>
                  <a:pt x="136" y="1135"/>
                  <a:pt x="145" y="1125"/>
                </a:cubicBezTo>
                <a:cubicBezTo>
                  <a:pt x="149" y="1122"/>
                  <a:pt x="152" y="1118"/>
                  <a:pt x="156" y="1115"/>
                </a:cubicBezTo>
                <a:cubicBezTo>
                  <a:pt x="160" y="1113"/>
                  <a:pt x="163" y="1110"/>
                  <a:pt x="167" y="1108"/>
                </a:cubicBezTo>
                <a:cubicBezTo>
                  <a:pt x="170" y="1106"/>
                  <a:pt x="173" y="1104"/>
                  <a:pt x="176" y="1103"/>
                </a:cubicBezTo>
                <a:cubicBezTo>
                  <a:pt x="179" y="1102"/>
                  <a:pt x="181" y="1101"/>
                  <a:pt x="182" y="1101"/>
                </a:cubicBezTo>
                <a:cubicBezTo>
                  <a:pt x="183" y="1101"/>
                  <a:pt x="184" y="1101"/>
                  <a:pt x="185" y="1101"/>
                </a:cubicBezTo>
                <a:cubicBezTo>
                  <a:pt x="186" y="1101"/>
                  <a:pt x="187" y="1102"/>
                  <a:pt x="187" y="1102"/>
                </a:cubicBezTo>
                <a:cubicBezTo>
                  <a:pt x="188" y="1103"/>
                  <a:pt x="189" y="1103"/>
                  <a:pt x="190" y="1104"/>
                </a:cubicBezTo>
                <a:cubicBezTo>
                  <a:pt x="191" y="1105"/>
                  <a:pt x="192" y="1106"/>
                  <a:pt x="193" y="1107"/>
                </a:cubicBezTo>
                <a:cubicBezTo>
                  <a:pt x="195" y="1109"/>
                  <a:pt x="196" y="1110"/>
                  <a:pt x="197" y="1111"/>
                </a:cubicBezTo>
                <a:cubicBezTo>
                  <a:pt x="198" y="1112"/>
                  <a:pt x="199" y="1114"/>
                  <a:pt x="200" y="1115"/>
                </a:cubicBezTo>
                <a:cubicBezTo>
                  <a:pt x="200" y="1116"/>
                  <a:pt x="200" y="1117"/>
                  <a:pt x="200" y="1117"/>
                </a:cubicBezTo>
                <a:cubicBezTo>
                  <a:pt x="200" y="1118"/>
                  <a:pt x="199" y="1119"/>
                  <a:pt x="199" y="1120"/>
                </a:cubicBezTo>
                <a:cubicBezTo>
                  <a:pt x="198" y="1121"/>
                  <a:pt x="196" y="1122"/>
                  <a:pt x="194" y="1123"/>
                </a:cubicBezTo>
                <a:cubicBezTo>
                  <a:pt x="191" y="1124"/>
                  <a:pt x="189" y="1125"/>
                  <a:pt x="186" y="1127"/>
                </a:cubicBezTo>
                <a:cubicBezTo>
                  <a:pt x="182" y="1129"/>
                  <a:pt x="179" y="1131"/>
                  <a:pt x="175" y="1134"/>
                </a:cubicBezTo>
                <a:cubicBezTo>
                  <a:pt x="171" y="1136"/>
                  <a:pt x="167" y="1140"/>
                  <a:pt x="162" y="1144"/>
                </a:cubicBezTo>
                <a:cubicBezTo>
                  <a:pt x="154" y="1153"/>
                  <a:pt x="148" y="1161"/>
                  <a:pt x="146" y="1171"/>
                </a:cubicBezTo>
                <a:cubicBezTo>
                  <a:pt x="143" y="1180"/>
                  <a:pt x="143" y="1189"/>
                  <a:pt x="145" y="1199"/>
                </a:cubicBezTo>
                <a:cubicBezTo>
                  <a:pt x="147" y="1208"/>
                  <a:pt x="151" y="1218"/>
                  <a:pt x="156" y="1227"/>
                </a:cubicBezTo>
                <a:cubicBezTo>
                  <a:pt x="162" y="1236"/>
                  <a:pt x="169" y="1245"/>
                  <a:pt x="176" y="1253"/>
                </a:cubicBezTo>
                <a:cubicBezTo>
                  <a:pt x="177" y="1250"/>
                  <a:pt x="179" y="1246"/>
                  <a:pt x="180" y="1242"/>
                </a:cubicBezTo>
                <a:cubicBezTo>
                  <a:pt x="182" y="1237"/>
                  <a:pt x="184" y="1233"/>
                  <a:pt x="186" y="1229"/>
                </a:cubicBezTo>
                <a:cubicBezTo>
                  <a:pt x="188" y="1224"/>
                  <a:pt x="191" y="1220"/>
                  <a:pt x="194" y="1215"/>
                </a:cubicBezTo>
                <a:cubicBezTo>
                  <a:pt x="197" y="1211"/>
                  <a:pt x="201" y="1206"/>
                  <a:pt x="206" y="1202"/>
                </a:cubicBezTo>
                <a:cubicBezTo>
                  <a:pt x="215" y="1193"/>
                  <a:pt x="224" y="1186"/>
                  <a:pt x="233" y="1182"/>
                </a:cubicBezTo>
                <a:cubicBezTo>
                  <a:pt x="242" y="1178"/>
                  <a:pt x="250" y="1177"/>
                  <a:pt x="259" y="1177"/>
                </a:cubicBezTo>
                <a:cubicBezTo>
                  <a:pt x="267" y="1178"/>
                  <a:pt x="275" y="1180"/>
                  <a:pt x="283" y="1185"/>
                </a:cubicBezTo>
                <a:cubicBezTo>
                  <a:pt x="291" y="1189"/>
                  <a:pt x="298" y="1195"/>
                  <a:pt x="305" y="1202"/>
                </a:cubicBezTo>
                <a:close/>
                <a:moveTo>
                  <a:pt x="284" y="1227"/>
                </a:moveTo>
                <a:cubicBezTo>
                  <a:pt x="279" y="1222"/>
                  <a:pt x="274" y="1218"/>
                  <a:pt x="269" y="1215"/>
                </a:cubicBezTo>
                <a:cubicBezTo>
                  <a:pt x="263" y="1211"/>
                  <a:pt x="258" y="1210"/>
                  <a:pt x="253" y="1209"/>
                </a:cubicBezTo>
                <a:cubicBezTo>
                  <a:pt x="248" y="1209"/>
                  <a:pt x="242" y="1209"/>
                  <a:pt x="237" y="1212"/>
                </a:cubicBezTo>
                <a:cubicBezTo>
                  <a:pt x="231" y="1214"/>
                  <a:pt x="225" y="1218"/>
                  <a:pt x="219" y="1224"/>
                </a:cubicBezTo>
                <a:cubicBezTo>
                  <a:pt x="216" y="1227"/>
                  <a:pt x="213" y="1231"/>
                  <a:pt x="210" y="1235"/>
                </a:cubicBezTo>
                <a:cubicBezTo>
                  <a:pt x="208" y="1239"/>
                  <a:pt x="205" y="1243"/>
                  <a:pt x="203" y="1247"/>
                </a:cubicBezTo>
                <a:cubicBezTo>
                  <a:pt x="201" y="1251"/>
                  <a:pt x="200" y="1255"/>
                  <a:pt x="198" y="1259"/>
                </a:cubicBezTo>
                <a:cubicBezTo>
                  <a:pt x="197" y="1263"/>
                  <a:pt x="196" y="1267"/>
                  <a:pt x="195" y="1271"/>
                </a:cubicBezTo>
                <a:cubicBezTo>
                  <a:pt x="206" y="1282"/>
                  <a:pt x="217" y="1291"/>
                  <a:pt x="226" y="1298"/>
                </a:cubicBezTo>
                <a:cubicBezTo>
                  <a:pt x="235" y="1304"/>
                  <a:pt x="243" y="1308"/>
                  <a:pt x="251" y="1310"/>
                </a:cubicBezTo>
                <a:cubicBezTo>
                  <a:pt x="258" y="1312"/>
                  <a:pt x="265" y="1311"/>
                  <a:pt x="271" y="1309"/>
                </a:cubicBezTo>
                <a:cubicBezTo>
                  <a:pt x="277" y="1307"/>
                  <a:pt x="283" y="1303"/>
                  <a:pt x="289" y="1298"/>
                </a:cubicBezTo>
                <a:cubicBezTo>
                  <a:pt x="294" y="1292"/>
                  <a:pt x="298" y="1286"/>
                  <a:pt x="300" y="1280"/>
                </a:cubicBezTo>
                <a:cubicBezTo>
                  <a:pt x="302" y="1273"/>
                  <a:pt x="303" y="1267"/>
                  <a:pt x="302" y="1261"/>
                </a:cubicBezTo>
                <a:cubicBezTo>
                  <a:pt x="301" y="1254"/>
                  <a:pt x="299" y="1248"/>
                  <a:pt x="296" y="1243"/>
                </a:cubicBezTo>
                <a:cubicBezTo>
                  <a:pt x="293" y="1237"/>
                  <a:pt x="289" y="1232"/>
                  <a:pt x="284" y="1227"/>
                </a:cubicBezTo>
                <a:close/>
                <a:moveTo>
                  <a:pt x="451" y="1070"/>
                </a:moveTo>
                <a:cubicBezTo>
                  <a:pt x="453" y="1073"/>
                  <a:pt x="455" y="1076"/>
                  <a:pt x="456" y="1078"/>
                </a:cubicBezTo>
                <a:cubicBezTo>
                  <a:pt x="457" y="1081"/>
                  <a:pt x="456" y="1083"/>
                  <a:pt x="455" y="1084"/>
                </a:cubicBezTo>
                <a:lnTo>
                  <a:pt x="436" y="1104"/>
                </a:lnTo>
                <a:lnTo>
                  <a:pt x="472" y="1140"/>
                </a:lnTo>
                <a:cubicBezTo>
                  <a:pt x="472" y="1141"/>
                  <a:pt x="473" y="1141"/>
                  <a:pt x="473" y="1142"/>
                </a:cubicBezTo>
                <a:cubicBezTo>
                  <a:pt x="473" y="1143"/>
                  <a:pt x="473" y="1144"/>
                  <a:pt x="472" y="1145"/>
                </a:cubicBezTo>
                <a:cubicBezTo>
                  <a:pt x="472" y="1147"/>
                  <a:pt x="471" y="1148"/>
                  <a:pt x="469" y="1150"/>
                </a:cubicBezTo>
                <a:cubicBezTo>
                  <a:pt x="468" y="1151"/>
                  <a:pt x="466" y="1153"/>
                  <a:pt x="464" y="1156"/>
                </a:cubicBezTo>
                <a:cubicBezTo>
                  <a:pt x="462" y="1158"/>
                  <a:pt x="460" y="1159"/>
                  <a:pt x="458" y="1161"/>
                </a:cubicBezTo>
                <a:cubicBezTo>
                  <a:pt x="457" y="1162"/>
                  <a:pt x="455" y="1163"/>
                  <a:pt x="454" y="1163"/>
                </a:cubicBezTo>
                <a:cubicBezTo>
                  <a:pt x="453" y="1164"/>
                  <a:pt x="452" y="1164"/>
                  <a:pt x="451" y="1164"/>
                </a:cubicBezTo>
                <a:cubicBezTo>
                  <a:pt x="450" y="1164"/>
                  <a:pt x="450" y="1163"/>
                  <a:pt x="449" y="1163"/>
                </a:cubicBezTo>
                <a:lnTo>
                  <a:pt x="413" y="1127"/>
                </a:lnTo>
                <a:lnTo>
                  <a:pt x="343" y="1197"/>
                </a:lnTo>
                <a:cubicBezTo>
                  <a:pt x="341" y="1198"/>
                  <a:pt x="340" y="1199"/>
                  <a:pt x="340" y="1199"/>
                </a:cubicBezTo>
                <a:cubicBezTo>
                  <a:pt x="339" y="1199"/>
                  <a:pt x="337" y="1200"/>
                  <a:pt x="336" y="1199"/>
                </a:cubicBezTo>
                <a:cubicBezTo>
                  <a:pt x="335" y="1199"/>
                  <a:pt x="333" y="1199"/>
                  <a:pt x="332" y="1198"/>
                </a:cubicBezTo>
                <a:cubicBezTo>
                  <a:pt x="330" y="1196"/>
                  <a:pt x="329" y="1195"/>
                  <a:pt x="326" y="1193"/>
                </a:cubicBezTo>
                <a:cubicBezTo>
                  <a:pt x="325" y="1191"/>
                  <a:pt x="323" y="1190"/>
                  <a:pt x="322" y="1188"/>
                </a:cubicBezTo>
                <a:cubicBezTo>
                  <a:pt x="321" y="1187"/>
                  <a:pt x="320" y="1185"/>
                  <a:pt x="319" y="1184"/>
                </a:cubicBezTo>
                <a:cubicBezTo>
                  <a:pt x="318" y="1183"/>
                  <a:pt x="317" y="1181"/>
                  <a:pt x="317" y="1180"/>
                </a:cubicBezTo>
                <a:cubicBezTo>
                  <a:pt x="316" y="1178"/>
                  <a:pt x="316" y="1177"/>
                  <a:pt x="315" y="1175"/>
                </a:cubicBezTo>
                <a:lnTo>
                  <a:pt x="272" y="1009"/>
                </a:lnTo>
                <a:cubicBezTo>
                  <a:pt x="272" y="1008"/>
                  <a:pt x="272" y="1007"/>
                  <a:pt x="272" y="1006"/>
                </a:cubicBezTo>
                <a:cubicBezTo>
                  <a:pt x="272" y="1004"/>
                  <a:pt x="273" y="1003"/>
                  <a:pt x="274" y="1001"/>
                </a:cubicBezTo>
                <a:cubicBezTo>
                  <a:pt x="275" y="999"/>
                  <a:pt x="277" y="997"/>
                  <a:pt x="278" y="995"/>
                </a:cubicBezTo>
                <a:cubicBezTo>
                  <a:pt x="280" y="993"/>
                  <a:pt x="283" y="991"/>
                  <a:pt x="285" y="988"/>
                </a:cubicBezTo>
                <a:cubicBezTo>
                  <a:pt x="288" y="985"/>
                  <a:pt x="291" y="983"/>
                  <a:pt x="293" y="981"/>
                </a:cubicBezTo>
                <a:cubicBezTo>
                  <a:pt x="296" y="979"/>
                  <a:pt x="298" y="977"/>
                  <a:pt x="300" y="976"/>
                </a:cubicBezTo>
                <a:cubicBezTo>
                  <a:pt x="301" y="975"/>
                  <a:pt x="303" y="975"/>
                  <a:pt x="304" y="974"/>
                </a:cubicBezTo>
                <a:cubicBezTo>
                  <a:pt x="305" y="974"/>
                  <a:pt x="306" y="975"/>
                  <a:pt x="307" y="975"/>
                </a:cubicBezTo>
                <a:lnTo>
                  <a:pt x="417" y="1085"/>
                </a:lnTo>
                <a:lnTo>
                  <a:pt x="436" y="1066"/>
                </a:lnTo>
                <a:cubicBezTo>
                  <a:pt x="438" y="1064"/>
                  <a:pt x="440" y="1064"/>
                  <a:pt x="442" y="1064"/>
                </a:cubicBezTo>
                <a:cubicBezTo>
                  <a:pt x="445" y="1065"/>
                  <a:pt x="447" y="1067"/>
                  <a:pt x="451" y="1070"/>
                </a:cubicBezTo>
                <a:close/>
                <a:moveTo>
                  <a:pt x="300" y="1014"/>
                </a:moveTo>
                <a:lnTo>
                  <a:pt x="300" y="1014"/>
                </a:lnTo>
                <a:lnTo>
                  <a:pt x="338" y="1163"/>
                </a:lnTo>
                <a:lnTo>
                  <a:pt x="394" y="1108"/>
                </a:lnTo>
                <a:lnTo>
                  <a:pt x="300" y="1014"/>
                </a:lnTo>
                <a:close/>
                <a:moveTo>
                  <a:pt x="539" y="1050"/>
                </a:moveTo>
                <a:cubicBezTo>
                  <a:pt x="546" y="1056"/>
                  <a:pt x="549" y="1061"/>
                  <a:pt x="549" y="1065"/>
                </a:cubicBezTo>
                <a:cubicBezTo>
                  <a:pt x="549" y="1070"/>
                  <a:pt x="546" y="1074"/>
                  <a:pt x="541" y="1080"/>
                </a:cubicBezTo>
                <a:cubicBezTo>
                  <a:pt x="535" y="1085"/>
                  <a:pt x="531" y="1088"/>
                  <a:pt x="526" y="1088"/>
                </a:cubicBezTo>
                <a:cubicBezTo>
                  <a:pt x="522" y="1088"/>
                  <a:pt x="517" y="1085"/>
                  <a:pt x="511" y="1079"/>
                </a:cubicBezTo>
                <a:cubicBezTo>
                  <a:pt x="505" y="1072"/>
                  <a:pt x="502" y="1067"/>
                  <a:pt x="502" y="1063"/>
                </a:cubicBezTo>
                <a:cubicBezTo>
                  <a:pt x="502" y="1059"/>
                  <a:pt x="505" y="1054"/>
                  <a:pt x="510" y="1049"/>
                </a:cubicBezTo>
                <a:cubicBezTo>
                  <a:pt x="515" y="1043"/>
                  <a:pt x="520" y="1041"/>
                  <a:pt x="524" y="1041"/>
                </a:cubicBezTo>
                <a:cubicBezTo>
                  <a:pt x="528" y="1041"/>
                  <a:pt x="533" y="1044"/>
                  <a:pt x="539" y="1050"/>
                </a:cubicBezTo>
                <a:close/>
                <a:moveTo>
                  <a:pt x="693" y="919"/>
                </a:moveTo>
                <a:cubicBezTo>
                  <a:pt x="694" y="919"/>
                  <a:pt x="694" y="920"/>
                  <a:pt x="694" y="921"/>
                </a:cubicBezTo>
                <a:cubicBezTo>
                  <a:pt x="694" y="922"/>
                  <a:pt x="694" y="923"/>
                  <a:pt x="694" y="924"/>
                </a:cubicBezTo>
                <a:cubicBezTo>
                  <a:pt x="693" y="925"/>
                  <a:pt x="692" y="926"/>
                  <a:pt x="691" y="928"/>
                </a:cubicBezTo>
                <a:cubicBezTo>
                  <a:pt x="690" y="930"/>
                  <a:pt x="688" y="931"/>
                  <a:pt x="686" y="934"/>
                </a:cubicBezTo>
                <a:cubicBezTo>
                  <a:pt x="684" y="936"/>
                  <a:pt x="682" y="937"/>
                  <a:pt x="680" y="939"/>
                </a:cubicBezTo>
                <a:cubicBezTo>
                  <a:pt x="679" y="940"/>
                  <a:pt x="677" y="941"/>
                  <a:pt x="676" y="941"/>
                </a:cubicBezTo>
                <a:cubicBezTo>
                  <a:pt x="675" y="942"/>
                  <a:pt x="674" y="942"/>
                  <a:pt x="673" y="942"/>
                </a:cubicBezTo>
                <a:cubicBezTo>
                  <a:pt x="672" y="942"/>
                  <a:pt x="672" y="941"/>
                  <a:pt x="671" y="940"/>
                </a:cubicBezTo>
                <a:lnTo>
                  <a:pt x="601" y="871"/>
                </a:lnTo>
                <a:cubicBezTo>
                  <a:pt x="594" y="864"/>
                  <a:pt x="588" y="859"/>
                  <a:pt x="583" y="856"/>
                </a:cubicBezTo>
                <a:cubicBezTo>
                  <a:pt x="578" y="853"/>
                  <a:pt x="573" y="851"/>
                  <a:pt x="568" y="850"/>
                </a:cubicBezTo>
                <a:cubicBezTo>
                  <a:pt x="563" y="849"/>
                  <a:pt x="558" y="849"/>
                  <a:pt x="553" y="851"/>
                </a:cubicBezTo>
                <a:cubicBezTo>
                  <a:pt x="548" y="852"/>
                  <a:pt x="544" y="855"/>
                  <a:pt x="539" y="859"/>
                </a:cubicBezTo>
                <a:cubicBezTo>
                  <a:pt x="534" y="865"/>
                  <a:pt x="530" y="872"/>
                  <a:pt x="529" y="882"/>
                </a:cubicBezTo>
                <a:cubicBezTo>
                  <a:pt x="527" y="891"/>
                  <a:pt x="527" y="903"/>
                  <a:pt x="529" y="916"/>
                </a:cubicBezTo>
                <a:lnTo>
                  <a:pt x="612" y="999"/>
                </a:lnTo>
                <a:cubicBezTo>
                  <a:pt x="613" y="1000"/>
                  <a:pt x="613" y="1001"/>
                  <a:pt x="613" y="1002"/>
                </a:cubicBezTo>
                <a:cubicBezTo>
                  <a:pt x="613" y="1003"/>
                  <a:pt x="613" y="1004"/>
                  <a:pt x="613" y="1005"/>
                </a:cubicBezTo>
                <a:cubicBezTo>
                  <a:pt x="612" y="1006"/>
                  <a:pt x="612" y="1007"/>
                  <a:pt x="610" y="1009"/>
                </a:cubicBezTo>
                <a:cubicBezTo>
                  <a:pt x="609" y="1010"/>
                  <a:pt x="607" y="1012"/>
                  <a:pt x="605" y="1015"/>
                </a:cubicBezTo>
                <a:cubicBezTo>
                  <a:pt x="603" y="1017"/>
                  <a:pt x="601" y="1018"/>
                  <a:pt x="600" y="1020"/>
                </a:cubicBezTo>
                <a:cubicBezTo>
                  <a:pt x="598" y="1021"/>
                  <a:pt x="597" y="1022"/>
                  <a:pt x="595" y="1022"/>
                </a:cubicBezTo>
                <a:cubicBezTo>
                  <a:pt x="594" y="1023"/>
                  <a:pt x="593" y="1023"/>
                  <a:pt x="592" y="1023"/>
                </a:cubicBezTo>
                <a:cubicBezTo>
                  <a:pt x="592" y="1022"/>
                  <a:pt x="591" y="1022"/>
                  <a:pt x="590" y="1021"/>
                </a:cubicBezTo>
                <a:lnTo>
                  <a:pt x="413" y="844"/>
                </a:lnTo>
                <a:cubicBezTo>
                  <a:pt x="412" y="843"/>
                  <a:pt x="412" y="843"/>
                  <a:pt x="412" y="842"/>
                </a:cubicBezTo>
                <a:cubicBezTo>
                  <a:pt x="411" y="841"/>
                  <a:pt x="412" y="840"/>
                  <a:pt x="412" y="839"/>
                </a:cubicBezTo>
                <a:cubicBezTo>
                  <a:pt x="412" y="838"/>
                  <a:pt x="413" y="836"/>
                  <a:pt x="415" y="835"/>
                </a:cubicBezTo>
                <a:cubicBezTo>
                  <a:pt x="416" y="833"/>
                  <a:pt x="418" y="831"/>
                  <a:pt x="420" y="829"/>
                </a:cubicBezTo>
                <a:cubicBezTo>
                  <a:pt x="422" y="827"/>
                  <a:pt x="424" y="825"/>
                  <a:pt x="425" y="824"/>
                </a:cubicBezTo>
                <a:cubicBezTo>
                  <a:pt x="427" y="823"/>
                  <a:pt x="428" y="822"/>
                  <a:pt x="429" y="821"/>
                </a:cubicBezTo>
                <a:cubicBezTo>
                  <a:pt x="431" y="821"/>
                  <a:pt x="432" y="821"/>
                  <a:pt x="432" y="821"/>
                </a:cubicBezTo>
                <a:cubicBezTo>
                  <a:pt x="433" y="821"/>
                  <a:pt x="434" y="822"/>
                  <a:pt x="435" y="822"/>
                </a:cubicBezTo>
                <a:lnTo>
                  <a:pt x="506" y="894"/>
                </a:lnTo>
                <a:cubicBezTo>
                  <a:pt x="506" y="881"/>
                  <a:pt x="507" y="870"/>
                  <a:pt x="511" y="860"/>
                </a:cubicBezTo>
                <a:cubicBezTo>
                  <a:pt x="514" y="850"/>
                  <a:pt x="518" y="842"/>
                  <a:pt x="525" y="836"/>
                </a:cubicBezTo>
                <a:cubicBezTo>
                  <a:pt x="533" y="828"/>
                  <a:pt x="541" y="823"/>
                  <a:pt x="549" y="820"/>
                </a:cubicBezTo>
                <a:cubicBezTo>
                  <a:pt x="557" y="817"/>
                  <a:pt x="565" y="816"/>
                  <a:pt x="573" y="818"/>
                </a:cubicBezTo>
                <a:cubicBezTo>
                  <a:pt x="581" y="819"/>
                  <a:pt x="589" y="822"/>
                  <a:pt x="596" y="826"/>
                </a:cubicBezTo>
                <a:cubicBezTo>
                  <a:pt x="604" y="831"/>
                  <a:pt x="612" y="837"/>
                  <a:pt x="620" y="846"/>
                </a:cubicBezTo>
                <a:lnTo>
                  <a:pt x="693" y="919"/>
                </a:lnTo>
                <a:close/>
                <a:moveTo>
                  <a:pt x="833" y="766"/>
                </a:moveTo>
                <a:cubicBezTo>
                  <a:pt x="835" y="767"/>
                  <a:pt x="836" y="769"/>
                  <a:pt x="837" y="770"/>
                </a:cubicBezTo>
                <a:cubicBezTo>
                  <a:pt x="838" y="772"/>
                  <a:pt x="839" y="773"/>
                  <a:pt x="839" y="774"/>
                </a:cubicBezTo>
                <a:cubicBezTo>
                  <a:pt x="839" y="775"/>
                  <a:pt x="840" y="777"/>
                  <a:pt x="839" y="778"/>
                </a:cubicBezTo>
                <a:cubicBezTo>
                  <a:pt x="839" y="779"/>
                  <a:pt x="838" y="780"/>
                  <a:pt x="838" y="780"/>
                </a:cubicBezTo>
                <a:lnTo>
                  <a:pt x="743" y="875"/>
                </a:lnTo>
                <a:cubicBezTo>
                  <a:pt x="742" y="876"/>
                  <a:pt x="740" y="877"/>
                  <a:pt x="739" y="878"/>
                </a:cubicBezTo>
                <a:cubicBezTo>
                  <a:pt x="738" y="879"/>
                  <a:pt x="737" y="879"/>
                  <a:pt x="735" y="879"/>
                </a:cubicBezTo>
                <a:cubicBezTo>
                  <a:pt x="734" y="879"/>
                  <a:pt x="732" y="878"/>
                  <a:pt x="731" y="877"/>
                </a:cubicBezTo>
                <a:cubicBezTo>
                  <a:pt x="729" y="876"/>
                  <a:pt x="727" y="875"/>
                  <a:pt x="725" y="873"/>
                </a:cubicBezTo>
                <a:cubicBezTo>
                  <a:pt x="724" y="871"/>
                  <a:pt x="722" y="869"/>
                  <a:pt x="721" y="868"/>
                </a:cubicBezTo>
                <a:cubicBezTo>
                  <a:pt x="720" y="866"/>
                  <a:pt x="719" y="865"/>
                  <a:pt x="718" y="864"/>
                </a:cubicBezTo>
                <a:cubicBezTo>
                  <a:pt x="718" y="862"/>
                  <a:pt x="717" y="860"/>
                  <a:pt x="717" y="859"/>
                </a:cubicBezTo>
                <a:cubicBezTo>
                  <a:pt x="717" y="857"/>
                  <a:pt x="716" y="855"/>
                  <a:pt x="716" y="853"/>
                </a:cubicBezTo>
                <a:lnTo>
                  <a:pt x="715" y="783"/>
                </a:lnTo>
                <a:cubicBezTo>
                  <a:pt x="715" y="767"/>
                  <a:pt x="714" y="754"/>
                  <a:pt x="713" y="742"/>
                </a:cubicBezTo>
                <a:cubicBezTo>
                  <a:pt x="711" y="731"/>
                  <a:pt x="709" y="722"/>
                  <a:pt x="706" y="714"/>
                </a:cubicBezTo>
                <a:cubicBezTo>
                  <a:pt x="703" y="706"/>
                  <a:pt x="700" y="699"/>
                  <a:pt x="697" y="694"/>
                </a:cubicBezTo>
                <a:cubicBezTo>
                  <a:pt x="693" y="689"/>
                  <a:pt x="690" y="684"/>
                  <a:pt x="686" y="681"/>
                </a:cubicBezTo>
                <a:cubicBezTo>
                  <a:pt x="682" y="677"/>
                  <a:pt x="678" y="674"/>
                  <a:pt x="673" y="672"/>
                </a:cubicBezTo>
                <a:cubicBezTo>
                  <a:pt x="668" y="670"/>
                  <a:pt x="664" y="668"/>
                  <a:pt x="659" y="668"/>
                </a:cubicBezTo>
                <a:cubicBezTo>
                  <a:pt x="654" y="668"/>
                  <a:pt x="649" y="669"/>
                  <a:pt x="643" y="671"/>
                </a:cubicBezTo>
                <a:cubicBezTo>
                  <a:pt x="638" y="673"/>
                  <a:pt x="633" y="677"/>
                  <a:pt x="629" y="682"/>
                </a:cubicBezTo>
                <a:cubicBezTo>
                  <a:pt x="623" y="687"/>
                  <a:pt x="619" y="693"/>
                  <a:pt x="616" y="699"/>
                </a:cubicBezTo>
                <a:cubicBezTo>
                  <a:pt x="613" y="705"/>
                  <a:pt x="611" y="710"/>
                  <a:pt x="609" y="715"/>
                </a:cubicBezTo>
                <a:cubicBezTo>
                  <a:pt x="608" y="721"/>
                  <a:pt x="606" y="725"/>
                  <a:pt x="606" y="729"/>
                </a:cubicBezTo>
                <a:cubicBezTo>
                  <a:pt x="605" y="732"/>
                  <a:pt x="604" y="735"/>
                  <a:pt x="603" y="736"/>
                </a:cubicBezTo>
                <a:cubicBezTo>
                  <a:pt x="602" y="737"/>
                  <a:pt x="602" y="737"/>
                  <a:pt x="601" y="737"/>
                </a:cubicBezTo>
                <a:cubicBezTo>
                  <a:pt x="600" y="737"/>
                  <a:pt x="599" y="737"/>
                  <a:pt x="598" y="737"/>
                </a:cubicBezTo>
                <a:cubicBezTo>
                  <a:pt x="597" y="736"/>
                  <a:pt x="595" y="735"/>
                  <a:pt x="594" y="734"/>
                </a:cubicBezTo>
                <a:cubicBezTo>
                  <a:pt x="592" y="733"/>
                  <a:pt x="591" y="732"/>
                  <a:pt x="589" y="730"/>
                </a:cubicBezTo>
                <a:cubicBezTo>
                  <a:pt x="587" y="728"/>
                  <a:pt x="586" y="727"/>
                  <a:pt x="585" y="726"/>
                </a:cubicBezTo>
                <a:cubicBezTo>
                  <a:pt x="585" y="725"/>
                  <a:pt x="584" y="724"/>
                  <a:pt x="583" y="723"/>
                </a:cubicBezTo>
                <a:cubicBezTo>
                  <a:pt x="583" y="722"/>
                  <a:pt x="582" y="721"/>
                  <a:pt x="582" y="720"/>
                </a:cubicBezTo>
                <a:cubicBezTo>
                  <a:pt x="582" y="719"/>
                  <a:pt x="582" y="718"/>
                  <a:pt x="582" y="716"/>
                </a:cubicBezTo>
                <a:cubicBezTo>
                  <a:pt x="582" y="714"/>
                  <a:pt x="583" y="711"/>
                  <a:pt x="584" y="707"/>
                </a:cubicBezTo>
                <a:cubicBezTo>
                  <a:pt x="585" y="702"/>
                  <a:pt x="586" y="698"/>
                  <a:pt x="589" y="692"/>
                </a:cubicBezTo>
                <a:cubicBezTo>
                  <a:pt x="591" y="687"/>
                  <a:pt x="594" y="681"/>
                  <a:pt x="598" y="675"/>
                </a:cubicBezTo>
                <a:cubicBezTo>
                  <a:pt x="602" y="669"/>
                  <a:pt x="606" y="664"/>
                  <a:pt x="611" y="659"/>
                </a:cubicBezTo>
                <a:cubicBezTo>
                  <a:pt x="620" y="650"/>
                  <a:pt x="628" y="644"/>
                  <a:pt x="637" y="640"/>
                </a:cubicBezTo>
                <a:cubicBezTo>
                  <a:pt x="645" y="636"/>
                  <a:pt x="654" y="634"/>
                  <a:pt x="662" y="634"/>
                </a:cubicBezTo>
                <a:cubicBezTo>
                  <a:pt x="670" y="634"/>
                  <a:pt x="678" y="636"/>
                  <a:pt x="685" y="639"/>
                </a:cubicBezTo>
                <a:cubicBezTo>
                  <a:pt x="693" y="643"/>
                  <a:pt x="699" y="648"/>
                  <a:pt x="705" y="654"/>
                </a:cubicBezTo>
                <a:cubicBezTo>
                  <a:pt x="711" y="659"/>
                  <a:pt x="716" y="665"/>
                  <a:pt x="720" y="671"/>
                </a:cubicBezTo>
                <a:cubicBezTo>
                  <a:pt x="725" y="678"/>
                  <a:pt x="729" y="686"/>
                  <a:pt x="732" y="695"/>
                </a:cubicBezTo>
                <a:cubicBezTo>
                  <a:pt x="735" y="705"/>
                  <a:pt x="737" y="716"/>
                  <a:pt x="739" y="730"/>
                </a:cubicBezTo>
                <a:cubicBezTo>
                  <a:pt x="741" y="744"/>
                  <a:pt x="742" y="760"/>
                  <a:pt x="742" y="780"/>
                </a:cubicBezTo>
                <a:lnTo>
                  <a:pt x="744" y="836"/>
                </a:lnTo>
                <a:lnTo>
                  <a:pt x="818" y="761"/>
                </a:lnTo>
                <a:cubicBezTo>
                  <a:pt x="819" y="760"/>
                  <a:pt x="820" y="760"/>
                  <a:pt x="821" y="760"/>
                </a:cubicBezTo>
                <a:cubicBezTo>
                  <a:pt x="822" y="759"/>
                  <a:pt x="823" y="759"/>
                  <a:pt x="824" y="760"/>
                </a:cubicBezTo>
                <a:cubicBezTo>
                  <a:pt x="826" y="760"/>
                  <a:pt x="827" y="761"/>
                  <a:pt x="828" y="762"/>
                </a:cubicBezTo>
                <a:cubicBezTo>
                  <a:pt x="830" y="763"/>
                  <a:pt x="831" y="764"/>
                  <a:pt x="833" y="766"/>
                </a:cubicBezTo>
                <a:close/>
                <a:moveTo>
                  <a:pt x="927" y="580"/>
                </a:moveTo>
                <a:cubicBezTo>
                  <a:pt x="935" y="587"/>
                  <a:pt x="941" y="596"/>
                  <a:pt x="946" y="605"/>
                </a:cubicBezTo>
                <a:cubicBezTo>
                  <a:pt x="950" y="614"/>
                  <a:pt x="953" y="624"/>
                  <a:pt x="954" y="634"/>
                </a:cubicBezTo>
                <a:cubicBezTo>
                  <a:pt x="954" y="644"/>
                  <a:pt x="952" y="655"/>
                  <a:pt x="948" y="665"/>
                </a:cubicBezTo>
                <a:cubicBezTo>
                  <a:pt x="944" y="676"/>
                  <a:pt x="937" y="686"/>
                  <a:pt x="927" y="696"/>
                </a:cubicBezTo>
                <a:cubicBezTo>
                  <a:pt x="920" y="703"/>
                  <a:pt x="913" y="708"/>
                  <a:pt x="906" y="712"/>
                </a:cubicBezTo>
                <a:cubicBezTo>
                  <a:pt x="898" y="716"/>
                  <a:pt x="891" y="718"/>
                  <a:pt x="884" y="719"/>
                </a:cubicBezTo>
                <a:cubicBezTo>
                  <a:pt x="876" y="720"/>
                  <a:pt x="869" y="719"/>
                  <a:pt x="862" y="717"/>
                </a:cubicBezTo>
                <a:cubicBezTo>
                  <a:pt x="854" y="715"/>
                  <a:pt x="846" y="712"/>
                  <a:pt x="839" y="707"/>
                </a:cubicBezTo>
                <a:cubicBezTo>
                  <a:pt x="831" y="703"/>
                  <a:pt x="823" y="697"/>
                  <a:pt x="815" y="691"/>
                </a:cubicBezTo>
                <a:cubicBezTo>
                  <a:pt x="807" y="684"/>
                  <a:pt x="799" y="677"/>
                  <a:pt x="791" y="668"/>
                </a:cubicBezTo>
                <a:cubicBezTo>
                  <a:pt x="783" y="661"/>
                  <a:pt x="776" y="653"/>
                  <a:pt x="770" y="645"/>
                </a:cubicBezTo>
                <a:cubicBezTo>
                  <a:pt x="763" y="637"/>
                  <a:pt x="757" y="628"/>
                  <a:pt x="752" y="619"/>
                </a:cubicBezTo>
                <a:cubicBezTo>
                  <a:pt x="747" y="610"/>
                  <a:pt x="743" y="601"/>
                  <a:pt x="741" y="591"/>
                </a:cubicBezTo>
                <a:cubicBezTo>
                  <a:pt x="738" y="581"/>
                  <a:pt x="737" y="572"/>
                  <a:pt x="738" y="562"/>
                </a:cubicBezTo>
                <a:cubicBezTo>
                  <a:pt x="739" y="552"/>
                  <a:pt x="741" y="542"/>
                  <a:pt x="746" y="532"/>
                </a:cubicBezTo>
                <a:cubicBezTo>
                  <a:pt x="751" y="522"/>
                  <a:pt x="758" y="512"/>
                  <a:pt x="768" y="503"/>
                </a:cubicBezTo>
                <a:cubicBezTo>
                  <a:pt x="771" y="499"/>
                  <a:pt x="774" y="496"/>
                  <a:pt x="778" y="493"/>
                </a:cubicBezTo>
                <a:cubicBezTo>
                  <a:pt x="782" y="490"/>
                  <a:pt x="785" y="488"/>
                  <a:pt x="789" y="486"/>
                </a:cubicBezTo>
                <a:cubicBezTo>
                  <a:pt x="792" y="483"/>
                  <a:pt x="796" y="482"/>
                  <a:pt x="798" y="481"/>
                </a:cubicBezTo>
                <a:cubicBezTo>
                  <a:pt x="801" y="479"/>
                  <a:pt x="803" y="479"/>
                  <a:pt x="804" y="479"/>
                </a:cubicBezTo>
                <a:cubicBezTo>
                  <a:pt x="805" y="479"/>
                  <a:pt x="806" y="479"/>
                  <a:pt x="807" y="479"/>
                </a:cubicBezTo>
                <a:cubicBezTo>
                  <a:pt x="808" y="479"/>
                  <a:pt x="809" y="480"/>
                  <a:pt x="810" y="480"/>
                </a:cubicBezTo>
                <a:cubicBezTo>
                  <a:pt x="811" y="480"/>
                  <a:pt x="811" y="481"/>
                  <a:pt x="812" y="482"/>
                </a:cubicBezTo>
                <a:cubicBezTo>
                  <a:pt x="813" y="483"/>
                  <a:pt x="814" y="484"/>
                  <a:pt x="816" y="485"/>
                </a:cubicBezTo>
                <a:cubicBezTo>
                  <a:pt x="817" y="486"/>
                  <a:pt x="819" y="488"/>
                  <a:pt x="820" y="489"/>
                </a:cubicBezTo>
                <a:cubicBezTo>
                  <a:pt x="821" y="490"/>
                  <a:pt x="821" y="491"/>
                  <a:pt x="822" y="492"/>
                </a:cubicBezTo>
                <a:cubicBezTo>
                  <a:pt x="822" y="493"/>
                  <a:pt x="822" y="494"/>
                  <a:pt x="822" y="495"/>
                </a:cubicBezTo>
                <a:cubicBezTo>
                  <a:pt x="822" y="496"/>
                  <a:pt x="822" y="497"/>
                  <a:pt x="821" y="498"/>
                </a:cubicBezTo>
                <a:cubicBezTo>
                  <a:pt x="820" y="499"/>
                  <a:pt x="818" y="500"/>
                  <a:pt x="816" y="501"/>
                </a:cubicBezTo>
                <a:cubicBezTo>
                  <a:pt x="814" y="502"/>
                  <a:pt x="811" y="503"/>
                  <a:pt x="808" y="505"/>
                </a:cubicBezTo>
                <a:cubicBezTo>
                  <a:pt x="805" y="506"/>
                  <a:pt x="801" y="508"/>
                  <a:pt x="797" y="511"/>
                </a:cubicBezTo>
                <a:cubicBezTo>
                  <a:pt x="793" y="514"/>
                  <a:pt x="789" y="518"/>
                  <a:pt x="784" y="522"/>
                </a:cubicBezTo>
                <a:cubicBezTo>
                  <a:pt x="776" y="530"/>
                  <a:pt x="771" y="539"/>
                  <a:pt x="768" y="548"/>
                </a:cubicBezTo>
                <a:cubicBezTo>
                  <a:pt x="766" y="558"/>
                  <a:pt x="765" y="567"/>
                  <a:pt x="767" y="577"/>
                </a:cubicBezTo>
                <a:cubicBezTo>
                  <a:pt x="769" y="586"/>
                  <a:pt x="773" y="595"/>
                  <a:pt x="778" y="605"/>
                </a:cubicBezTo>
                <a:cubicBezTo>
                  <a:pt x="784" y="614"/>
                  <a:pt x="791" y="623"/>
                  <a:pt x="799" y="631"/>
                </a:cubicBezTo>
                <a:cubicBezTo>
                  <a:pt x="800" y="627"/>
                  <a:pt x="801" y="624"/>
                  <a:pt x="803" y="619"/>
                </a:cubicBezTo>
                <a:cubicBezTo>
                  <a:pt x="804" y="615"/>
                  <a:pt x="806" y="611"/>
                  <a:pt x="808" y="606"/>
                </a:cubicBezTo>
                <a:cubicBezTo>
                  <a:pt x="811" y="602"/>
                  <a:pt x="813" y="597"/>
                  <a:pt x="817" y="593"/>
                </a:cubicBezTo>
                <a:cubicBezTo>
                  <a:pt x="820" y="588"/>
                  <a:pt x="823" y="584"/>
                  <a:pt x="828" y="580"/>
                </a:cubicBezTo>
                <a:cubicBezTo>
                  <a:pt x="837" y="570"/>
                  <a:pt x="846" y="564"/>
                  <a:pt x="855" y="560"/>
                </a:cubicBezTo>
                <a:cubicBezTo>
                  <a:pt x="864" y="556"/>
                  <a:pt x="873" y="555"/>
                  <a:pt x="881" y="555"/>
                </a:cubicBezTo>
                <a:cubicBezTo>
                  <a:pt x="889" y="556"/>
                  <a:pt x="897" y="558"/>
                  <a:pt x="905" y="562"/>
                </a:cubicBezTo>
                <a:cubicBezTo>
                  <a:pt x="913" y="567"/>
                  <a:pt x="920" y="573"/>
                  <a:pt x="927" y="580"/>
                </a:cubicBezTo>
                <a:close/>
                <a:moveTo>
                  <a:pt x="906" y="605"/>
                </a:moveTo>
                <a:cubicBezTo>
                  <a:pt x="901" y="600"/>
                  <a:pt x="896" y="596"/>
                  <a:pt x="891" y="592"/>
                </a:cubicBezTo>
                <a:cubicBezTo>
                  <a:pt x="886" y="589"/>
                  <a:pt x="880" y="587"/>
                  <a:pt x="875" y="587"/>
                </a:cubicBezTo>
                <a:cubicBezTo>
                  <a:pt x="870" y="586"/>
                  <a:pt x="864" y="587"/>
                  <a:pt x="859" y="590"/>
                </a:cubicBezTo>
                <a:cubicBezTo>
                  <a:pt x="853" y="592"/>
                  <a:pt x="848" y="596"/>
                  <a:pt x="842" y="602"/>
                </a:cubicBezTo>
                <a:cubicBezTo>
                  <a:pt x="838" y="605"/>
                  <a:pt x="835" y="609"/>
                  <a:pt x="833" y="613"/>
                </a:cubicBezTo>
                <a:cubicBezTo>
                  <a:pt x="830" y="616"/>
                  <a:pt x="828" y="620"/>
                  <a:pt x="826" y="624"/>
                </a:cubicBezTo>
                <a:cubicBezTo>
                  <a:pt x="824" y="629"/>
                  <a:pt x="822" y="633"/>
                  <a:pt x="820" y="637"/>
                </a:cubicBezTo>
                <a:cubicBezTo>
                  <a:pt x="819" y="641"/>
                  <a:pt x="818" y="645"/>
                  <a:pt x="817" y="649"/>
                </a:cubicBezTo>
                <a:cubicBezTo>
                  <a:pt x="829" y="660"/>
                  <a:pt x="839" y="669"/>
                  <a:pt x="848" y="675"/>
                </a:cubicBezTo>
                <a:cubicBezTo>
                  <a:pt x="857" y="682"/>
                  <a:pt x="866" y="686"/>
                  <a:pt x="873" y="687"/>
                </a:cubicBezTo>
                <a:cubicBezTo>
                  <a:pt x="880" y="689"/>
                  <a:pt x="887" y="689"/>
                  <a:pt x="893" y="687"/>
                </a:cubicBezTo>
                <a:cubicBezTo>
                  <a:pt x="899" y="685"/>
                  <a:pt x="905" y="681"/>
                  <a:pt x="911" y="675"/>
                </a:cubicBezTo>
                <a:cubicBezTo>
                  <a:pt x="917" y="670"/>
                  <a:pt x="920" y="664"/>
                  <a:pt x="922" y="657"/>
                </a:cubicBezTo>
                <a:cubicBezTo>
                  <a:pt x="924" y="651"/>
                  <a:pt x="925" y="645"/>
                  <a:pt x="924" y="639"/>
                </a:cubicBezTo>
                <a:cubicBezTo>
                  <a:pt x="923" y="632"/>
                  <a:pt x="921" y="626"/>
                  <a:pt x="918" y="620"/>
                </a:cubicBezTo>
                <a:cubicBezTo>
                  <a:pt x="915" y="615"/>
                  <a:pt x="911" y="609"/>
                  <a:pt x="906" y="605"/>
                </a:cubicBezTo>
                <a:close/>
                <a:moveTo>
                  <a:pt x="1073" y="448"/>
                </a:moveTo>
                <a:cubicBezTo>
                  <a:pt x="1076" y="451"/>
                  <a:pt x="1078" y="453"/>
                  <a:pt x="1078" y="456"/>
                </a:cubicBezTo>
                <a:cubicBezTo>
                  <a:pt x="1079" y="458"/>
                  <a:pt x="1079" y="461"/>
                  <a:pt x="1077" y="462"/>
                </a:cubicBezTo>
                <a:lnTo>
                  <a:pt x="1058" y="482"/>
                </a:lnTo>
                <a:lnTo>
                  <a:pt x="1094" y="518"/>
                </a:lnTo>
                <a:cubicBezTo>
                  <a:pt x="1095" y="518"/>
                  <a:pt x="1095" y="519"/>
                  <a:pt x="1095" y="520"/>
                </a:cubicBezTo>
                <a:cubicBezTo>
                  <a:pt x="1095" y="521"/>
                  <a:pt x="1095" y="522"/>
                  <a:pt x="1094" y="523"/>
                </a:cubicBezTo>
                <a:cubicBezTo>
                  <a:pt x="1094" y="524"/>
                  <a:pt x="1093" y="526"/>
                  <a:pt x="1092" y="527"/>
                </a:cubicBezTo>
                <a:cubicBezTo>
                  <a:pt x="1090" y="529"/>
                  <a:pt x="1089" y="531"/>
                  <a:pt x="1086" y="533"/>
                </a:cubicBezTo>
                <a:cubicBezTo>
                  <a:pt x="1084" y="535"/>
                  <a:pt x="1082" y="537"/>
                  <a:pt x="1081" y="538"/>
                </a:cubicBezTo>
                <a:cubicBezTo>
                  <a:pt x="1079" y="540"/>
                  <a:pt x="1078" y="541"/>
                  <a:pt x="1076" y="541"/>
                </a:cubicBezTo>
                <a:cubicBezTo>
                  <a:pt x="1075" y="542"/>
                  <a:pt x="1074" y="542"/>
                  <a:pt x="1073" y="542"/>
                </a:cubicBezTo>
                <a:cubicBezTo>
                  <a:pt x="1073" y="542"/>
                  <a:pt x="1072" y="541"/>
                  <a:pt x="1071" y="540"/>
                </a:cubicBezTo>
                <a:lnTo>
                  <a:pt x="1035" y="504"/>
                </a:lnTo>
                <a:lnTo>
                  <a:pt x="965" y="575"/>
                </a:lnTo>
                <a:cubicBezTo>
                  <a:pt x="964" y="576"/>
                  <a:pt x="963" y="576"/>
                  <a:pt x="962" y="577"/>
                </a:cubicBezTo>
                <a:cubicBezTo>
                  <a:pt x="961" y="577"/>
                  <a:pt x="960" y="577"/>
                  <a:pt x="958" y="577"/>
                </a:cubicBezTo>
                <a:cubicBezTo>
                  <a:pt x="957" y="577"/>
                  <a:pt x="956" y="576"/>
                  <a:pt x="954" y="575"/>
                </a:cubicBezTo>
                <a:cubicBezTo>
                  <a:pt x="953" y="574"/>
                  <a:pt x="951" y="573"/>
                  <a:pt x="949" y="570"/>
                </a:cubicBezTo>
                <a:cubicBezTo>
                  <a:pt x="947" y="569"/>
                  <a:pt x="946" y="567"/>
                  <a:pt x="944" y="566"/>
                </a:cubicBezTo>
                <a:cubicBezTo>
                  <a:pt x="943" y="564"/>
                  <a:pt x="942" y="563"/>
                  <a:pt x="941" y="562"/>
                </a:cubicBezTo>
                <a:cubicBezTo>
                  <a:pt x="940" y="560"/>
                  <a:pt x="940" y="559"/>
                  <a:pt x="939" y="557"/>
                </a:cubicBezTo>
                <a:cubicBezTo>
                  <a:pt x="938" y="556"/>
                  <a:pt x="938" y="554"/>
                  <a:pt x="937" y="553"/>
                </a:cubicBezTo>
                <a:lnTo>
                  <a:pt x="894" y="387"/>
                </a:lnTo>
                <a:cubicBezTo>
                  <a:pt x="894" y="386"/>
                  <a:pt x="894" y="385"/>
                  <a:pt x="894" y="383"/>
                </a:cubicBezTo>
                <a:cubicBezTo>
                  <a:pt x="895" y="382"/>
                  <a:pt x="895" y="380"/>
                  <a:pt x="896" y="379"/>
                </a:cubicBezTo>
                <a:cubicBezTo>
                  <a:pt x="897" y="377"/>
                  <a:pt x="899" y="375"/>
                  <a:pt x="901" y="373"/>
                </a:cubicBezTo>
                <a:cubicBezTo>
                  <a:pt x="903" y="371"/>
                  <a:pt x="905" y="369"/>
                  <a:pt x="908" y="366"/>
                </a:cubicBezTo>
                <a:cubicBezTo>
                  <a:pt x="910" y="363"/>
                  <a:pt x="913" y="360"/>
                  <a:pt x="916" y="358"/>
                </a:cubicBezTo>
                <a:cubicBezTo>
                  <a:pt x="918" y="356"/>
                  <a:pt x="920" y="355"/>
                  <a:pt x="922" y="354"/>
                </a:cubicBezTo>
                <a:cubicBezTo>
                  <a:pt x="924" y="353"/>
                  <a:pt x="925" y="352"/>
                  <a:pt x="926" y="352"/>
                </a:cubicBezTo>
                <a:cubicBezTo>
                  <a:pt x="928" y="352"/>
                  <a:pt x="929" y="352"/>
                  <a:pt x="929" y="353"/>
                </a:cubicBezTo>
                <a:lnTo>
                  <a:pt x="1039" y="463"/>
                </a:lnTo>
                <a:lnTo>
                  <a:pt x="1058" y="443"/>
                </a:lnTo>
                <a:cubicBezTo>
                  <a:pt x="1060" y="442"/>
                  <a:pt x="1062" y="441"/>
                  <a:pt x="1064" y="442"/>
                </a:cubicBezTo>
                <a:cubicBezTo>
                  <a:pt x="1067" y="443"/>
                  <a:pt x="1070" y="445"/>
                  <a:pt x="1073" y="448"/>
                </a:cubicBezTo>
                <a:close/>
                <a:moveTo>
                  <a:pt x="922" y="391"/>
                </a:moveTo>
                <a:lnTo>
                  <a:pt x="922" y="392"/>
                </a:lnTo>
                <a:lnTo>
                  <a:pt x="961" y="541"/>
                </a:lnTo>
                <a:lnTo>
                  <a:pt x="1016" y="485"/>
                </a:lnTo>
                <a:lnTo>
                  <a:pt x="922" y="391"/>
                </a:lnTo>
                <a:close/>
                <a:moveTo>
                  <a:pt x="1103" y="286"/>
                </a:moveTo>
                <a:cubicBezTo>
                  <a:pt x="1105" y="288"/>
                  <a:pt x="1106" y="289"/>
                  <a:pt x="1108" y="291"/>
                </a:cubicBezTo>
                <a:cubicBezTo>
                  <a:pt x="1109" y="292"/>
                  <a:pt x="1110" y="293"/>
                  <a:pt x="1110" y="294"/>
                </a:cubicBezTo>
                <a:cubicBezTo>
                  <a:pt x="1111" y="295"/>
                  <a:pt x="1111" y="296"/>
                  <a:pt x="1111" y="297"/>
                </a:cubicBezTo>
                <a:cubicBezTo>
                  <a:pt x="1111" y="298"/>
                  <a:pt x="1110" y="299"/>
                  <a:pt x="1110" y="299"/>
                </a:cubicBezTo>
                <a:cubicBezTo>
                  <a:pt x="1109" y="300"/>
                  <a:pt x="1108" y="301"/>
                  <a:pt x="1107" y="301"/>
                </a:cubicBezTo>
                <a:cubicBezTo>
                  <a:pt x="1105" y="302"/>
                  <a:pt x="1104" y="303"/>
                  <a:pt x="1102" y="304"/>
                </a:cubicBezTo>
                <a:cubicBezTo>
                  <a:pt x="1100" y="304"/>
                  <a:pt x="1098" y="306"/>
                  <a:pt x="1097" y="307"/>
                </a:cubicBezTo>
                <a:cubicBezTo>
                  <a:pt x="1095" y="308"/>
                  <a:pt x="1093" y="310"/>
                  <a:pt x="1091" y="311"/>
                </a:cubicBezTo>
                <a:cubicBezTo>
                  <a:pt x="1089" y="314"/>
                  <a:pt x="1087" y="316"/>
                  <a:pt x="1086" y="319"/>
                </a:cubicBezTo>
                <a:cubicBezTo>
                  <a:pt x="1084" y="322"/>
                  <a:pt x="1084" y="326"/>
                  <a:pt x="1083" y="330"/>
                </a:cubicBezTo>
                <a:cubicBezTo>
                  <a:pt x="1083" y="335"/>
                  <a:pt x="1083" y="340"/>
                  <a:pt x="1084" y="346"/>
                </a:cubicBezTo>
                <a:cubicBezTo>
                  <a:pt x="1085" y="352"/>
                  <a:pt x="1086" y="359"/>
                  <a:pt x="1088" y="367"/>
                </a:cubicBezTo>
                <a:lnTo>
                  <a:pt x="1166" y="445"/>
                </a:lnTo>
                <a:cubicBezTo>
                  <a:pt x="1167" y="446"/>
                  <a:pt x="1168" y="447"/>
                  <a:pt x="1168" y="447"/>
                </a:cubicBezTo>
                <a:cubicBezTo>
                  <a:pt x="1168" y="448"/>
                  <a:pt x="1168" y="449"/>
                  <a:pt x="1167" y="450"/>
                </a:cubicBezTo>
                <a:cubicBezTo>
                  <a:pt x="1167" y="452"/>
                  <a:pt x="1166" y="453"/>
                  <a:pt x="1165" y="454"/>
                </a:cubicBezTo>
                <a:cubicBezTo>
                  <a:pt x="1163" y="456"/>
                  <a:pt x="1162" y="458"/>
                  <a:pt x="1159" y="460"/>
                </a:cubicBezTo>
                <a:cubicBezTo>
                  <a:pt x="1157" y="462"/>
                  <a:pt x="1156" y="464"/>
                  <a:pt x="1154" y="465"/>
                </a:cubicBezTo>
                <a:cubicBezTo>
                  <a:pt x="1152" y="466"/>
                  <a:pt x="1151" y="467"/>
                  <a:pt x="1150" y="468"/>
                </a:cubicBezTo>
                <a:cubicBezTo>
                  <a:pt x="1149" y="468"/>
                  <a:pt x="1148" y="468"/>
                  <a:pt x="1147" y="468"/>
                </a:cubicBezTo>
                <a:cubicBezTo>
                  <a:pt x="1146" y="468"/>
                  <a:pt x="1145" y="468"/>
                  <a:pt x="1144" y="467"/>
                </a:cubicBezTo>
                <a:lnTo>
                  <a:pt x="1025" y="348"/>
                </a:lnTo>
                <a:cubicBezTo>
                  <a:pt x="1024" y="347"/>
                  <a:pt x="1024" y="346"/>
                  <a:pt x="1024" y="345"/>
                </a:cubicBezTo>
                <a:cubicBezTo>
                  <a:pt x="1024" y="345"/>
                  <a:pt x="1024" y="344"/>
                  <a:pt x="1024" y="342"/>
                </a:cubicBezTo>
                <a:cubicBezTo>
                  <a:pt x="1024" y="341"/>
                  <a:pt x="1025" y="340"/>
                  <a:pt x="1026" y="339"/>
                </a:cubicBezTo>
                <a:cubicBezTo>
                  <a:pt x="1027" y="337"/>
                  <a:pt x="1029" y="336"/>
                  <a:pt x="1031" y="334"/>
                </a:cubicBezTo>
                <a:cubicBezTo>
                  <a:pt x="1033" y="332"/>
                  <a:pt x="1035" y="330"/>
                  <a:pt x="1036" y="329"/>
                </a:cubicBezTo>
                <a:cubicBezTo>
                  <a:pt x="1037" y="328"/>
                  <a:pt x="1039" y="327"/>
                  <a:pt x="1040" y="327"/>
                </a:cubicBezTo>
                <a:cubicBezTo>
                  <a:pt x="1041" y="326"/>
                  <a:pt x="1042" y="326"/>
                  <a:pt x="1043" y="327"/>
                </a:cubicBezTo>
                <a:cubicBezTo>
                  <a:pt x="1043" y="327"/>
                  <a:pt x="1044" y="327"/>
                  <a:pt x="1045" y="328"/>
                </a:cubicBezTo>
                <a:lnTo>
                  <a:pt x="1062" y="345"/>
                </a:lnTo>
                <a:cubicBezTo>
                  <a:pt x="1061" y="337"/>
                  <a:pt x="1060" y="330"/>
                  <a:pt x="1060" y="324"/>
                </a:cubicBezTo>
                <a:cubicBezTo>
                  <a:pt x="1060" y="318"/>
                  <a:pt x="1060" y="313"/>
                  <a:pt x="1061" y="309"/>
                </a:cubicBezTo>
                <a:cubicBezTo>
                  <a:pt x="1062" y="305"/>
                  <a:pt x="1063" y="301"/>
                  <a:pt x="1065" y="298"/>
                </a:cubicBezTo>
                <a:cubicBezTo>
                  <a:pt x="1067" y="295"/>
                  <a:pt x="1069" y="292"/>
                  <a:pt x="1072" y="289"/>
                </a:cubicBezTo>
                <a:cubicBezTo>
                  <a:pt x="1073" y="288"/>
                  <a:pt x="1074" y="287"/>
                  <a:pt x="1076" y="286"/>
                </a:cubicBezTo>
                <a:cubicBezTo>
                  <a:pt x="1077" y="284"/>
                  <a:pt x="1079" y="283"/>
                  <a:pt x="1081" y="282"/>
                </a:cubicBezTo>
                <a:cubicBezTo>
                  <a:pt x="1083" y="280"/>
                  <a:pt x="1085" y="279"/>
                  <a:pt x="1086" y="279"/>
                </a:cubicBezTo>
                <a:cubicBezTo>
                  <a:pt x="1088" y="278"/>
                  <a:pt x="1090" y="277"/>
                  <a:pt x="1091" y="277"/>
                </a:cubicBezTo>
                <a:cubicBezTo>
                  <a:pt x="1092" y="277"/>
                  <a:pt x="1092" y="277"/>
                  <a:pt x="1093" y="277"/>
                </a:cubicBezTo>
                <a:cubicBezTo>
                  <a:pt x="1093" y="278"/>
                  <a:pt x="1094" y="278"/>
                  <a:pt x="1095" y="278"/>
                </a:cubicBezTo>
                <a:cubicBezTo>
                  <a:pt x="1096" y="279"/>
                  <a:pt x="1097" y="280"/>
                  <a:pt x="1098" y="281"/>
                </a:cubicBezTo>
                <a:cubicBezTo>
                  <a:pt x="1099" y="282"/>
                  <a:pt x="1101" y="284"/>
                  <a:pt x="1103" y="286"/>
                </a:cubicBezTo>
                <a:close/>
                <a:moveTo>
                  <a:pt x="1272" y="210"/>
                </a:moveTo>
                <a:cubicBezTo>
                  <a:pt x="1275" y="213"/>
                  <a:pt x="1277" y="217"/>
                  <a:pt x="1277" y="220"/>
                </a:cubicBezTo>
                <a:cubicBezTo>
                  <a:pt x="1276" y="223"/>
                  <a:pt x="1275" y="226"/>
                  <a:pt x="1273" y="228"/>
                </a:cubicBezTo>
                <a:lnTo>
                  <a:pt x="1194" y="306"/>
                </a:lnTo>
                <a:cubicBezTo>
                  <a:pt x="1201" y="313"/>
                  <a:pt x="1208" y="318"/>
                  <a:pt x="1214" y="322"/>
                </a:cubicBezTo>
                <a:cubicBezTo>
                  <a:pt x="1221" y="326"/>
                  <a:pt x="1228" y="329"/>
                  <a:pt x="1235" y="329"/>
                </a:cubicBezTo>
                <a:cubicBezTo>
                  <a:pt x="1242" y="330"/>
                  <a:pt x="1249" y="329"/>
                  <a:pt x="1256" y="326"/>
                </a:cubicBezTo>
                <a:cubicBezTo>
                  <a:pt x="1263" y="323"/>
                  <a:pt x="1270" y="318"/>
                  <a:pt x="1277" y="311"/>
                </a:cubicBezTo>
                <a:cubicBezTo>
                  <a:pt x="1283" y="305"/>
                  <a:pt x="1287" y="300"/>
                  <a:pt x="1291" y="294"/>
                </a:cubicBezTo>
                <a:cubicBezTo>
                  <a:pt x="1294" y="289"/>
                  <a:pt x="1297" y="284"/>
                  <a:pt x="1299" y="280"/>
                </a:cubicBezTo>
                <a:cubicBezTo>
                  <a:pt x="1301" y="275"/>
                  <a:pt x="1303" y="271"/>
                  <a:pt x="1304" y="268"/>
                </a:cubicBezTo>
                <a:cubicBezTo>
                  <a:pt x="1305" y="265"/>
                  <a:pt x="1306" y="263"/>
                  <a:pt x="1307" y="262"/>
                </a:cubicBezTo>
                <a:cubicBezTo>
                  <a:pt x="1308" y="262"/>
                  <a:pt x="1309" y="261"/>
                  <a:pt x="1309" y="261"/>
                </a:cubicBezTo>
                <a:cubicBezTo>
                  <a:pt x="1310" y="261"/>
                  <a:pt x="1311" y="261"/>
                  <a:pt x="1312" y="261"/>
                </a:cubicBezTo>
                <a:cubicBezTo>
                  <a:pt x="1313" y="262"/>
                  <a:pt x="1314" y="262"/>
                  <a:pt x="1315" y="263"/>
                </a:cubicBezTo>
                <a:cubicBezTo>
                  <a:pt x="1316" y="264"/>
                  <a:pt x="1318" y="266"/>
                  <a:pt x="1319" y="267"/>
                </a:cubicBezTo>
                <a:cubicBezTo>
                  <a:pt x="1320" y="268"/>
                  <a:pt x="1321" y="269"/>
                  <a:pt x="1322" y="270"/>
                </a:cubicBezTo>
                <a:cubicBezTo>
                  <a:pt x="1323" y="271"/>
                  <a:pt x="1324" y="272"/>
                  <a:pt x="1324" y="273"/>
                </a:cubicBezTo>
                <a:cubicBezTo>
                  <a:pt x="1325" y="274"/>
                  <a:pt x="1325" y="274"/>
                  <a:pt x="1325" y="275"/>
                </a:cubicBezTo>
                <a:cubicBezTo>
                  <a:pt x="1325" y="276"/>
                  <a:pt x="1326" y="277"/>
                  <a:pt x="1326" y="278"/>
                </a:cubicBezTo>
                <a:cubicBezTo>
                  <a:pt x="1326" y="279"/>
                  <a:pt x="1325" y="281"/>
                  <a:pt x="1324" y="285"/>
                </a:cubicBezTo>
                <a:cubicBezTo>
                  <a:pt x="1322" y="288"/>
                  <a:pt x="1320" y="292"/>
                  <a:pt x="1318" y="297"/>
                </a:cubicBezTo>
                <a:cubicBezTo>
                  <a:pt x="1315" y="302"/>
                  <a:pt x="1311" y="307"/>
                  <a:pt x="1307" y="313"/>
                </a:cubicBezTo>
                <a:cubicBezTo>
                  <a:pt x="1303" y="319"/>
                  <a:pt x="1298" y="325"/>
                  <a:pt x="1293" y="331"/>
                </a:cubicBezTo>
                <a:cubicBezTo>
                  <a:pt x="1283" y="340"/>
                  <a:pt x="1273" y="348"/>
                  <a:pt x="1263" y="352"/>
                </a:cubicBezTo>
                <a:cubicBezTo>
                  <a:pt x="1253" y="357"/>
                  <a:pt x="1242" y="359"/>
                  <a:pt x="1232" y="359"/>
                </a:cubicBezTo>
                <a:cubicBezTo>
                  <a:pt x="1221" y="358"/>
                  <a:pt x="1211" y="355"/>
                  <a:pt x="1200" y="350"/>
                </a:cubicBezTo>
                <a:cubicBezTo>
                  <a:pt x="1189" y="344"/>
                  <a:pt x="1179" y="336"/>
                  <a:pt x="1168" y="325"/>
                </a:cubicBezTo>
                <a:cubicBezTo>
                  <a:pt x="1158" y="315"/>
                  <a:pt x="1150" y="304"/>
                  <a:pt x="1144" y="294"/>
                </a:cubicBezTo>
                <a:cubicBezTo>
                  <a:pt x="1139" y="283"/>
                  <a:pt x="1136" y="272"/>
                  <a:pt x="1135" y="261"/>
                </a:cubicBezTo>
                <a:cubicBezTo>
                  <a:pt x="1134" y="251"/>
                  <a:pt x="1136" y="240"/>
                  <a:pt x="1140" y="230"/>
                </a:cubicBezTo>
                <a:cubicBezTo>
                  <a:pt x="1144" y="220"/>
                  <a:pt x="1150" y="211"/>
                  <a:pt x="1159" y="202"/>
                </a:cubicBezTo>
                <a:cubicBezTo>
                  <a:pt x="1168" y="192"/>
                  <a:pt x="1178" y="186"/>
                  <a:pt x="1187" y="182"/>
                </a:cubicBezTo>
                <a:cubicBezTo>
                  <a:pt x="1197" y="179"/>
                  <a:pt x="1207" y="177"/>
                  <a:pt x="1216" y="178"/>
                </a:cubicBezTo>
                <a:cubicBezTo>
                  <a:pt x="1225" y="179"/>
                  <a:pt x="1234" y="182"/>
                  <a:pt x="1243" y="187"/>
                </a:cubicBezTo>
                <a:cubicBezTo>
                  <a:pt x="1252" y="192"/>
                  <a:pt x="1260" y="198"/>
                  <a:pt x="1268" y="206"/>
                </a:cubicBezTo>
                <a:lnTo>
                  <a:pt x="1272" y="210"/>
                </a:lnTo>
                <a:close/>
                <a:moveTo>
                  <a:pt x="1243" y="225"/>
                </a:moveTo>
                <a:cubicBezTo>
                  <a:pt x="1232" y="214"/>
                  <a:pt x="1221" y="207"/>
                  <a:pt x="1209" y="206"/>
                </a:cubicBezTo>
                <a:cubicBezTo>
                  <a:pt x="1197" y="205"/>
                  <a:pt x="1186" y="209"/>
                  <a:pt x="1175" y="220"/>
                </a:cubicBezTo>
                <a:cubicBezTo>
                  <a:pt x="1170" y="225"/>
                  <a:pt x="1166" y="231"/>
                  <a:pt x="1164" y="237"/>
                </a:cubicBezTo>
                <a:cubicBezTo>
                  <a:pt x="1162" y="243"/>
                  <a:pt x="1161" y="250"/>
                  <a:pt x="1162" y="256"/>
                </a:cubicBezTo>
                <a:cubicBezTo>
                  <a:pt x="1162" y="262"/>
                  <a:pt x="1164" y="268"/>
                  <a:pt x="1167" y="274"/>
                </a:cubicBezTo>
                <a:cubicBezTo>
                  <a:pt x="1170" y="280"/>
                  <a:pt x="1174" y="285"/>
                  <a:pt x="1178" y="290"/>
                </a:cubicBezTo>
                <a:lnTo>
                  <a:pt x="1243" y="225"/>
                </a:lnTo>
                <a:close/>
                <a:moveTo>
                  <a:pt x="1268" y="7"/>
                </a:moveTo>
                <a:cubicBezTo>
                  <a:pt x="1269" y="9"/>
                  <a:pt x="1271" y="10"/>
                  <a:pt x="1272" y="11"/>
                </a:cubicBezTo>
                <a:cubicBezTo>
                  <a:pt x="1272" y="12"/>
                  <a:pt x="1273" y="13"/>
                  <a:pt x="1273" y="14"/>
                </a:cubicBezTo>
                <a:cubicBezTo>
                  <a:pt x="1274" y="15"/>
                  <a:pt x="1274" y="16"/>
                  <a:pt x="1274" y="16"/>
                </a:cubicBezTo>
                <a:cubicBezTo>
                  <a:pt x="1274" y="17"/>
                  <a:pt x="1273" y="18"/>
                  <a:pt x="1273" y="18"/>
                </a:cubicBezTo>
                <a:cubicBezTo>
                  <a:pt x="1272" y="19"/>
                  <a:pt x="1271" y="19"/>
                  <a:pt x="1270" y="20"/>
                </a:cubicBezTo>
                <a:cubicBezTo>
                  <a:pt x="1269" y="20"/>
                  <a:pt x="1267" y="21"/>
                  <a:pt x="1265" y="22"/>
                </a:cubicBezTo>
                <a:cubicBezTo>
                  <a:pt x="1263" y="23"/>
                  <a:pt x="1261" y="24"/>
                  <a:pt x="1259" y="25"/>
                </a:cubicBezTo>
                <a:cubicBezTo>
                  <a:pt x="1257" y="27"/>
                  <a:pt x="1255" y="29"/>
                  <a:pt x="1252" y="31"/>
                </a:cubicBezTo>
                <a:cubicBezTo>
                  <a:pt x="1249" y="34"/>
                  <a:pt x="1247" y="37"/>
                  <a:pt x="1245" y="41"/>
                </a:cubicBezTo>
                <a:cubicBezTo>
                  <a:pt x="1244" y="44"/>
                  <a:pt x="1244" y="48"/>
                  <a:pt x="1245" y="51"/>
                </a:cubicBezTo>
                <a:cubicBezTo>
                  <a:pt x="1246" y="55"/>
                  <a:pt x="1248" y="59"/>
                  <a:pt x="1251" y="63"/>
                </a:cubicBezTo>
                <a:cubicBezTo>
                  <a:pt x="1254" y="67"/>
                  <a:pt x="1258" y="72"/>
                  <a:pt x="1263" y="77"/>
                </a:cubicBezTo>
                <a:lnTo>
                  <a:pt x="1276" y="90"/>
                </a:lnTo>
                <a:lnTo>
                  <a:pt x="1302" y="64"/>
                </a:lnTo>
                <a:cubicBezTo>
                  <a:pt x="1303" y="63"/>
                  <a:pt x="1304" y="62"/>
                  <a:pt x="1305" y="62"/>
                </a:cubicBezTo>
                <a:cubicBezTo>
                  <a:pt x="1305" y="62"/>
                  <a:pt x="1306" y="62"/>
                  <a:pt x="1308" y="62"/>
                </a:cubicBezTo>
                <a:cubicBezTo>
                  <a:pt x="1309" y="63"/>
                  <a:pt x="1310" y="63"/>
                  <a:pt x="1311" y="64"/>
                </a:cubicBezTo>
                <a:cubicBezTo>
                  <a:pt x="1313" y="65"/>
                  <a:pt x="1314" y="67"/>
                  <a:pt x="1316" y="68"/>
                </a:cubicBezTo>
                <a:cubicBezTo>
                  <a:pt x="1319" y="71"/>
                  <a:pt x="1321" y="74"/>
                  <a:pt x="1322" y="76"/>
                </a:cubicBezTo>
                <a:cubicBezTo>
                  <a:pt x="1322" y="79"/>
                  <a:pt x="1322" y="80"/>
                  <a:pt x="1321" y="82"/>
                </a:cubicBezTo>
                <a:lnTo>
                  <a:pt x="1294" y="108"/>
                </a:lnTo>
                <a:lnTo>
                  <a:pt x="1398" y="213"/>
                </a:lnTo>
                <a:cubicBezTo>
                  <a:pt x="1399" y="214"/>
                  <a:pt x="1400" y="214"/>
                  <a:pt x="1400" y="215"/>
                </a:cubicBezTo>
                <a:cubicBezTo>
                  <a:pt x="1400" y="216"/>
                  <a:pt x="1400" y="217"/>
                  <a:pt x="1399" y="218"/>
                </a:cubicBezTo>
                <a:cubicBezTo>
                  <a:pt x="1399" y="220"/>
                  <a:pt x="1398" y="221"/>
                  <a:pt x="1397" y="222"/>
                </a:cubicBezTo>
                <a:cubicBezTo>
                  <a:pt x="1395" y="224"/>
                  <a:pt x="1394" y="226"/>
                  <a:pt x="1392" y="228"/>
                </a:cubicBezTo>
                <a:cubicBezTo>
                  <a:pt x="1389" y="230"/>
                  <a:pt x="1388" y="232"/>
                  <a:pt x="1386" y="233"/>
                </a:cubicBezTo>
                <a:cubicBezTo>
                  <a:pt x="1384" y="234"/>
                  <a:pt x="1383" y="235"/>
                  <a:pt x="1382" y="236"/>
                </a:cubicBezTo>
                <a:cubicBezTo>
                  <a:pt x="1381" y="236"/>
                  <a:pt x="1380" y="236"/>
                  <a:pt x="1379" y="236"/>
                </a:cubicBezTo>
                <a:cubicBezTo>
                  <a:pt x="1378" y="236"/>
                  <a:pt x="1377" y="236"/>
                  <a:pt x="1376" y="235"/>
                </a:cubicBezTo>
                <a:lnTo>
                  <a:pt x="1272" y="130"/>
                </a:lnTo>
                <a:lnTo>
                  <a:pt x="1255" y="147"/>
                </a:lnTo>
                <a:cubicBezTo>
                  <a:pt x="1254" y="149"/>
                  <a:pt x="1252" y="149"/>
                  <a:pt x="1250" y="148"/>
                </a:cubicBezTo>
                <a:cubicBezTo>
                  <a:pt x="1248" y="148"/>
                  <a:pt x="1245" y="146"/>
                  <a:pt x="1242" y="142"/>
                </a:cubicBezTo>
                <a:cubicBezTo>
                  <a:pt x="1240" y="141"/>
                  <a:pt x="1239" y="139"/>
                  <a:pt x="1238" y="138"/>
                </a:cubicBezTo>
                <a:cubicBezTo>
                  <a:pt x="1237" y="137"/>
                  <a:pt x="1236" y="135"/>
                  <a:pt x="1236" y="134"/>
                </a:cubicBezTo>
                <a:cubicBezTo>
                  <a:pt x="1235" y="133"/>
                  <a:pt x="1235" y="132"/>
                  <a:pt x="1235" y="131"/>
                </a:cubicBezTo>
                <a:cubicBezTo>
                  <a:pt x="1236" y="130"/>
                  <a:pt x="1236" y="130"/>
                  <a:pt x="1237" y="129"/>
                </a:cubicBezTo>
                <a:lnTo>
                  <a:pt x="1254" y="112"/>
                </a:lnTo>
                <a:lnTo>
                  <a:pt x="1241" y="100"/>
                </a:lnTo>
                <a:cubicBezTo>
                  <a:pt x="1233" y="92"/>
                  <a:pt x="1227" y="84"/>
                  <a:pt x="1222" y="76"/>
                </a:cubicBezTo>
                <a:cubicBezTo>
                  <a:pt x="1218" y="69"/>
                  <a:pt x="1215" y="61"/>
                  <a:pt x="1215" y="54"/>
                </a:cubicBezTo>
                <a:cubicBezTo>
                  <a:pt x="1214" y="47"/>
                  <a:pt x="1215" y="41"/>
                  <a:pt x="1218" y="34"/>
                </a:cubicBezTo>
                <a:cubicBezTo>
                  <a:pt x="1221" y="27"/>
                  <a:pt x="1226" y="21"/>
                  <a:pt x="1233" y="14"/>
                </a:cubicBezTo>
                <a:cubicBezTo>
                  <a:pt x="1236" y="11"/>
                  <a:pt x="1239" y="8"/>
                  <a:pt x="1242" y="6"/>
                </a:cubicBezTo>
                <a:cubicBezTo>
                  <a:pt x="1246" y="4"/>
                  <a:pt x="1249" y="2"/>
                  <a:pt x="1251" y="1"/>
                </a:cubicBezTo>
                <a:cubicBezTo>
                  <a:pt x="1253" y="0"/>
                  <a:pt x="1255" y="0"/>
                  <a:pt x="1256" y="0"/>
                </a:cubicBezTo>
                <a:cubicBezTo>
                  <a:pt x="1257" y="0"/>
                  <a:pt x="1258" y="0"/>
                  <a:pt x="1259" y="0"/>
                </a:cubicBezTo>
                <a:cubicBezTo>
                  <a:pt x="1261" y="1"/>
                  <a:pt x="1262" y="2"/>
                  <a:pt x="1263" y="3"/>
                </a:cubicBezTo>
                <a:cubicBezTo>
                  <a:pt x="1265" y="4"/>
                  <a:pt x="1266" y="5"/>
                  <a:pt x="1268"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2" name="Freeform 54"/>
          <p:cNvSpPr>
            <a:spLocks noEditPoints="1"/>
          </p:cNvSpPr>
          <p:nvPr/>
        </p:nvSpPr>
        <p:spPr bwMode="auto">
          <a:xfrm>
            <a:off x="4175125" y="5149850"/>
            <a:ext cx="1177925" cy="1163638"/>
          </a:xfrm>
          <a:custGeom>
            <a:avLst/>
            <a:gdLst/>
            <a:ahLst/>
            <a:cxnLst>
              <a:cxn ang="0">
                <a:pos x="197" y="1490"/>
              </a:cxn>
              <a:cxn ang="0">
                <a:pos x="67" y="1539"/>
              </a:cxn>
              <a:cxn ang="0">
                <a:pos x="0" y="1349"/>
              </a:cxn>
              <a:cxn ang="0">
                <a:pos x="35" y="1315"/>
              </a:cxn>
              <a:cxn ang="0">
                <a:pos x="122" y="1448"/>
              </a:cxn>
              <a:cxn ang="0">
                <a:pos x="290" y="1392"/>
              </a:cxn>
              <a:cxn ang="0">
                <a:pos x="182" y="1201"/>
              </a:cxn>
              <a:cxn ang="0">
                <a:pos x="180" y="1163"/>
              </a:cxn>
              <a:cxn ang="0">
                <a:pos x="488" y="1196"/>
              </a:cxn>
              <a:cxn ang="0">
                <a:pos x="378" y="1276"/>
              </a:cxn>
              <a:cxn ang="0">
                <a:pos x="261" y="1163"/>
              </a:cxn>
              <a:cxn ang="0">
                <a:pos x="266" y="1075"/>
              </a:cxn>
              <a:cxn ang="0">
                <a:pos x="469" y="1180"/>
              </a:cxn>
              <a:cxn ang="0">
                <a:pos x="526" y="1156"/>
              </a:cxn>
              <a:cxn ang="0">
                <a:pos x="672" y="981"/>
              </a:cxn>
              <a:cxn ang="0">
                <a:pos x="490" y="976"/>
              </a:cxn>
              <a:cxn ang="0">
                <a:pos x="598" y="925"/>
              </a:cxn>
              <a:cxn ang="0">
                <a:pos x="564" y="1032"/>
              </a:cxn>
              <a:cxn ang="0">
                <a:pos x="914" y="766"/>
              </a:cxn>
              <a:cxn ang="0">
                <a:pos x="892" y="788"/>
              </a:cxn>
              <a:cxn ang="0">
                <a:pos x="836" y="843"/>
              </a:cxn>
              <a:cxn ang="0">
                <a:pos x="814" y="865"/>
              </a:cxn>
              <a:cxn ang="0">
                <a:pos x="758" y="921"/>
              </a:cxn>
              <a:cxn ang="0">
                <a:pos x="737" y="943"/>
              </a:cxn>
              <a:cxn ang="0">
                <a:pos x="635" y="802"/>
              </a:cxn>
              <a:cxn ang="0">
                <a:pos x="730" y="746"/>
              </a:cxn>
              <a:cxn ang="0">
                <a:pos x="838" y="690"/>
              </a:cxn>
              <a:cxn ang="0">
                <a:pos x="1038" y="648"/>
              </a:cxn>
              <a:cxn ang="0">
                <a:pos x="890" y="588"/>
              </a:cxn>
              <a:cxn ang="0">
                <a:pos x="957" y="728"/>
              </a:cxn>
              <a:cxn ang="0">
                <a:pos x="843" y="590"/>
              </a:cxn>
              <a:cxn ang="0">
                <a:pos x="934" y="524"/>
              </a:cxn>
              <a:cxn ang="0">
                <a:pos x="1078" y="526"/>
              </a:cxn>
              <a:cxn ang="0">
                <a:pos x="1173" y="465"/>
              </a:cxn>
              <a:cxn ang="0">
                <a:pos x="1187" y="489"/>
              </a:cxn>
              <a:cxn ang="0">
                <a:pos x="1008" y="498"/>
              </a:cxn>
              <a:cxn ang="0">
                <a:pos x="1136" y="414"/>
              </a:cxn>
              <a:cxn ang="0">
                <a:pos x="1107" y="429"/>
              </a:cxn>
              <a:cxn ang="0">
                <a:pos x="1262" y="424"/>
              </a:cxn>
              <a:cxn ang="0">
                <a:pos x="1101" y="342"/>
              </a:cxn>
              <a:cxn ang="0">
                <a:pos x="1090" y="279"/>
              </a:cxn>
              <a:cxn ang="0">
                <a:pos x="1172" y="263"/>
              </a:cxn>
              <a:cxn ang="0">
                <a:pos x="1246" y="395"/>
              </a:cxn>
              <a:cxn ang="0">
                <a:pos x="1283" y="370"/>
              </a:cxn>
              <a:cxn ang="0">
                <a:pos x="1366" y="316"/>
              </a:cxn>
              <a:cxn ang="0">
                <a:pos x="1382" y="400"/>
              </a:cxn>
              <a:cxn ang="0">
                <a:pos x="1211" y="221"/>
              </a:cxn>
              <a:cxn ang="0">
                <a:pos x="1251" y="180"/>
              </a:cxn>
              <a:cxn ang="0">
                <a:pos x="1314" y="181"/>
              </a:cxn>
              <a:cxn ang="0">
                <a:pos x="1345" y="296"/>
              </a:cxn>
              <a:cxn ang="0">
                <a:pos x="1556" y="98"/>
              </a:cxn>
              <a:cxn ang="0">
                <a:pos x="1543" y="235"/>
              </a:cxn>
              <a:cxn ang="0">
                <a:pos x="1353" y="88"/>
              </a:cxn>
              <a:cxn ang="0">
                <a:pos x="1372" y="69"/>
              </a:cxn>
              <a:cxn ang="0">
                <a:pos x="1493" y="14"/>
              </a:cxn>
              <a:cxn ang="0">
                <a:pos x="1411" y="65"/>
              </a:cxn>
              <a:cxn ang="0">
                <a:pos x="1515" y="79"/>
              </a:cxn>
            </a:cxnLst>
            <a:rect l="0" t="0" r="r" b="b"/>
            <a:pathLst>
              <a:path w="1558" h="1539">
                <a:moveTo>
                  <a:pt x="178" y="1410"/>
                </a:moveTo>
                <a:cubicBezTo>
                  <a:pt x="181" y="1413"/>
                  <a:pt x="183" y="1415"/>
                  <a:pt x="184" y="1418"/>
                </a:cubicBezTo>
                <a:cubicBezTo>
                  <a:pt x="185" y="1421"/>
                  <a:pt x="184" y="1423"/>
                  <a:pt x="183" y="1424"/>
                </a:cubicBezTo>
                <a:lnTo>
                  <a:pt x="163" y="1444"/>
                </a:lnTo>
                <a:lnTo>
                  <a:pt x="199" y="1480"/>
                </a:lnTo>
                <a:cubicBezTo>
                  <a:pt x="200" y="1480"/>
                  <a:pt x="201" y="1481"/>
                  <a:pt x="201" y="1482"/>
                </a:cubicBezTo>
                <a:cubicBezTo>
                  <a:pt x="201" y="1483"/>
                  <a:pt x="201" y="1484"/>
                  <a:pt x="200" y="1485"/>
                </a:cubicBezTo>
                <a:cubicBezTo>
                  <a:pt x="199" y="1486"/>
                  <a:pt x="199" y="1488"/>
                  <a:pt x="197" y="1490"/>
                </a:cubicBezTo>
                <a:cubicBezTo>
                  <a:pt x="196" y="1491"/>
                  <a:pt x="194" y="1493"/>
                  <a:pt x="192" y="1495"/>
                </a:cubicBezTo>
                <a:cubicBezTo>
                  <a:pt x="190" y="1498"/>
                  <a:pt x="188" y="1499"/>
                  <a:pt x="186" y="1501"/>
                </a:cubicBezTo>
                <a:cubicBezTo>
                  <a:pt x="185" y="1502"/>
                  <a:pt x="183" y="1503"/>
                  <a:pt x="182" y="1503"/>
                </a:cubicBezTo>
                <a:cubicBezTo>
                  <a:pt x="181" y="1504"/>
                  <a:pt x="180" y="1504"/>
                  <a:pt x="179" y="1504"/>
                </a:cubicBezTo>
                <a:cubicBezTo>
                  <a:pt x="178" y="1504"/>
                  <a:pt x="177" y="1503"/>
                  <a:pt x="177" y="1502"/>
                </a:cubicBezTo>
                <a:lnTo>
                  <a:pt x="141" y="1466"/>
                </a:lnTo>
                <a:lnTo>
                  <a:pt x="70" y="1537"/>
                </a:lnTo>
                <a:cubicBezTo>
                  <a:pt x="69" y="1538"/>
                  <a:pt x="68" y="1538"/>
                  <a:pt x="67" y="1539"/>
                </a:cubicBezTo>
                <a:cubicBezTo>
                  <a:pt x="66" y="1539"/>
                  <a:pt x="65" y="1539"/>
                  <a:pt x="64" y="1539"/>
                </a:cubicBezTo>
                <a:cubicBezTo>
                  <a:pt x="63" y="1539"/>
                  <a:pt x="61" y="1539"/>
                  <a:pt x="60" y="1537"/>
                </a:cubicBezTo>
                <a:cubicBezTo>
                  <a:pt x="58" y="1536"/>
                  <a:pt x="56" y="1535"/>
                  <a:pt x="54" y="1533"/>
                </a:cubicBezTo>
                <a:cubicBezTo>
                  <a:pt x="53" y="1531"/>
                  <a:pt x="51" y="1529"/>
                  <a:pt x="50" y="1528"/>
                </a:cubicBezTo>
                <a:cubicBezTo>
                  <a:pt x="49" y="1527"/>
                  <a:pt x="48" y="1525"/>
                  <a:pt x="47" y="1524"/>
                </a:cubicBezTo>
                <a:cubicBezTo>
                  <a:pt x="46" y="1522"/>
                  <a:pt x="45" y="1521"/>
                  <a:pt x="45" y="1520"/>
                </a:cubicBezTo>
                <a:cubicBezTo>
                  <a:pt x="44" y="1518"/>
                  <a:pt x="44" y="1516"/>
                  <a:pt x="43" y="1515"/>
                </a:cubicBezTo>
                <a:lnTo>
                  <a:pt x="0" y="1349"/>
                </a:lnTo>
                <a:cubicBezTo>
                  <a:pt x="0" y="1348"/>
                  <a:pt x="0" y="1347"/>
                  <a:pt x="0" y="1346"/>
                </a:cubicBezTo>
                <a:cubicBezTo>
                  <a:pt x="0" y="1344"/>
                  <a:pt x="1" y="1343"/>
                  <a:pt x="2" y="1341"/>
                </a:cubicBezTo>
                <a:cubicBezTo>
                  <a:pt x="3" y="1339"/>
                  <a:pt x="4" y="1337"/>
                  <a:pt x="6" y="1335"/>
                </a:cubicBezTo>
                <a:cubicBezTo>
                  <a:pt x="8" y="1333"/>
                  <a:pt x="10" y="1331"/>
                  <a:pt x="13" y="1328"/>
                </a:cubicBezTo>
                <a:cubicBezTo>
                  <a:pt x="16" y="1325"/>
                  <a:pt x="19" y="1322"/>
                  <a:pt x="21" y="1320"/>
                </a:cubicBezTo>
                <a:cubicBezTo>
                  <a:pt x="24" y="1319"/>
                  <a:pt x="26" y="1317"/>
                  <a:pt x="27" y="1316"/>
                </a:cubicBezTo>
                <a:cubicBezTo>
                  <a:pt x="29" y="1315"/>
                  <a:pt x="31" y="1314"/>
                  <a:pt x="32" y="1314"/>
                </a:cubicBezTo>
                <a:cubicBezTo>
                  <a:pt x="33" y="1314"/>
                  <a:pt x="34" y="1314"/>
                  <a:pt x="35" y="1315"/>
                </a:cubicBezTo>
                <a:lnTo>
                  <a:pt x="145" y="1425"/>
                </a:lnTo>
                <a:lnTo>
                  <a:pt x="164" y="1405"/>
                </a:lnTo>
                <a:cubicBezTo>
                  <a:pt x="165" y="1404"/>
                  <a:pt x="167" y="1403"/>
                  <a:pt x="170" y="1404"/>
                </a:cubicBezTo>
                <a:cubicBezTo>
                  <a:pt x="172" y="1405"/>
                  <a:pt x="175" y="1407"/>
                  <a:pt x="178" y="1410"/>
                </a:cubicBezTo>
                <a:close/>
                <a:moveTo>
                  <a:pt x="28" y="1353"/>
                </a:moveTo>
                <a:lnTo>
                  <a:pt x="27" y="1354"/>
                </a:lnTo>
                <a:lnTo>
                  <a:pt x="66" y="1503"/>
                </a:lnTo>
                <a:lnTo>
                  <a:pt x="122" y="1448"/>
                </a:lnTo>
                <a:lnTo>
                  <a:pt x="28" y="1353"/>
                </a:lnTo>
                <a:close/>
                <a:moveTo>
                  <a:pt x="196" y="1166"/>
                </a:moveTo>
                <a:cubicBezTo>
                  <a:pt x="198" y="1167"/>
                  <a:pt x="199" y="1169"/>
                  <a:pt x="201" y="1170"/>
                </a:cubicBezTo>
                <a:cubicBezTo>
                  <a:pt x="202" y="1172"/>
                  <a:pt x="203" y="1173"/>
                  <a:pt x="204" y="1175"/>
                </a:cubicBezTo>
                <a:cubicBezTo>
                  <a:pt x="205" y="1176"/>
                  <a:pt x="206" y="1177"/>
                  <a:pt x="206" y="1179"/>
                </a:cubicBezTo>
                <a:cubicBezTo>
                  <a:pt x="207" y="1180"/>
                  <a:pt x="208" y="1182"/>
                  <a:pt x="208" y="1184"/>
                </a:cubicBezTo>
                <a:lnTo>
                  <a:pt x="289" y="1388"/>
                </a:lnTo>
                <a:cubicBezTo>
                  <a:pt x="290" y="1390"/>
                  <a:pt x="290" y="1391"/>
                  <a:pt x="290" y="1392"/>
                </a:cubicBezTo>
                <a:cubicBezTo>
                  <a:pt x="290" y="1394"/>
                  <a:pt x="290" y="1395"/>
                  <a:pt x="289" y="1396"/>
                </a:cubicBezTo>
                <a:cubicBezTo>
                  <a:pt x="288" y="1398"/>
                  <a:pt x="287" y="1399"/>
                  <a:pt x="286" y="1401"/>
                </a:cubicBezTo>
                <a:cubicBezTo>
                  <a:pt x="284" y="1403"/>
                  <a:pt x="282" y="1405"/>
                  <a:pt x="280" y="1407"/>
                </a:cubicBezTo>
                <a:cubicBezTo>
                  <a:pt x="277" y="1410"/>
                  <a:pt x="275" y="1412"/>
                  <a:pt x="273" y="1414"/>
                </a:cubicBezTo>
                <a:cubicBezTo>
                  <a:pt x="271" y="1415"/>
                  <a:pt x="269" y="1416"/>
                  <a:pt x="268" y="1416"/>
                </a:cubicBezTo>
                <a:cubicBezTo>
                  <a:pt x="267" y="1416"/>
                  <a:pt x="265" y="1416"/>
                  <a:pt x="265" y="1415"/>
                </a:cubicBezTo>
                <a:cubicBezTo>
                  <a:pt x="264" y="1414"/>
                  <a:pt x="263" y="1413"/>
                  <a:pt x="263" y="1411"/>
                </a:cubicBezTo>
                <a:lnTo>
                  <a:pt x="182" y="1201"/>
                </a:lnTo>
                <a:lnTo>
                  <a:pt x="100" y="1283"/>
                </a:lnTo>
                <a:cubicBezTo>
                  <a:pt x="98" y="1285"/>
                  <a:pt x="96" y="1285"/>
                  <a:pt x="93" y="1284"/>
                </a:cubicBezTo>
                <a:cubicBezTo>
                  <a:pt x="91" y="1283"/>
                  <a:pt x="88" y="1281"/>
                  <a:pt x="85" y="1278"/>
                </a:cubicBezTo>
                <a:cubicBezTo>
                  <a:pt x="83" y="1276"/>
                  <a:pt x="82" y="1275"/>
                  <a:pt x="81" y="1273"/>
                </a:cubicBezTo>
                <a:cubicBezTo>
                  <a:pt x="80" y="1272"/>
                  <a:pt x="79" y="1270"/>
                  <a:pt x="78" y="1269"/>
                </a:cubicBezTo>
                <a:cubicBezTo>
                  <a:pt x="78" y="1268"/>
                  <a:pt x="78" y="1267"/>
                  <a:pt x="78" y="1266"/>
                </a:cubicBezTo>
                <a:cubicBezTo>
                  <a:pt x="78" y="1265"/>
                  <a:pt x="79" y="1264"/>
                  <a:pt x="80" y="1263"/>
                </a:cubicBezTo>
                <a:lnTo>
                  <a:pt x="180" y="1163"/>
                </a:lnTo>
                <a:cubicBezTo>
                  <a:pt x="181" y="1162"/>
                  <a:pt x="182" y="1161"/>
                  <a:pt x="183" y="1160"/>
                </a:cubicBezTo>
                <a:cubicBezTo>
                  <a:pt x="185" y="1159"/>
                  <a:pt x="186" y="1159"/>
                  <a:pt x="187" y="1160"/>
                </a:cubicBezTo>
                <a:cubicBezTo>
                  <a:pt x="188" y="1160"/>
                  <a:pt x="190" y="1161"/>
                  <a:pt x="191" y="1161"/>
                </a:cubicBezTo>
                <a:cubicBezTo>
                  <a:pt x="193" y="1162"/>
                  <a:pt x="194" y="1164"/>
                  <a:pt x="196" y="1166"/>
                </a:cubicBezTo>
                <a:close/>
                <a:moveTo>
                  <a:pt x="483" y="1185"/>
                </a:moveTo>
                <a:cubicBezTo>
                  <a:pt x="484" y="1187"/>
                  <a:pt x="486" y="1188"/>
                  <a:pt x="487" y="1190"/>
                </a:cubicBezTo>
                <a:cubicBezTo>
                  <a:pt x="488" y="1191"/>
                  <a:pt x="488" y="1192"/>
                  <a:pt x="488" y="1193"/>
                </a:cubicBezTo>
                <a:cubicBezTo>
                  <a:pt x="489" y="1195"/>
                  <a:pt x="489" y="1196"/>
                  <a:pt x="488" y="1196"/>
                </a:cubicBezTo>
                <a:cubicBezTo>
                  <a:pt x="488" y="1197"/>
                  <a:pt x="488" y="1198"/>
                  <a:pt x="487" y="1199"/>
                </a:cubicBezTo>
                <a:lnTo>
                  <a:pt x="397" y="1288"/>
                </a:lnTo>
                <a:cubicBezTo>
                  <a:pt x="397" y="1289"/>
                  <a:pt x="396" y="1289"/>
                  <a:pt x="395" y="1290"/>
                </a:cubicBezTo>
                <a:cubicBezTo>
                  <a:pt x="394" y="1290"/>
                  <a:pt x="393" y="1290"/>
                  <a:pt x="392" y="1290"/>
                </a:cubicBezTo>
                <a:cubicBezTo>
                  <a:pt x="391" y="1289"/>
                  <a:pt x="390" y="1289"/>
                  <a:pt x="388" y="1288"/>
                </a:cubicBezTo>
                <a:cubicBezTo>
                  <a:pt x="387" y="1287"/>
                  <a:pt x="385" y="1286"/>
                  <a:pt x="384" y="1284"/>
                </a:cubicBezTo>
                <a:cubicBezTo>
                  <a:pt x="382" y="1283"/>
                  <a:pt x="381" y="1281"/>
                  <a:pt x="380" y="1280"/>
                </a:cubicBezTo>
                <a:cubicBezTo>
                  <a:pt x="379" y="1278"/>
                  <a:pt x="378" y="1277"/>
                  <a:pt x="378" y="1276"/>
                </a:cubicBezTo>
                <a:cubicBezTo>
                  <a:pt x="378" y="1275"/>
                  <a:pt x="378" y="1274"/>
                  <a:pt x="378" y="1273"/>
                </a:cubicBezTo>
                <a:cubicBezTo>
                  <a:pt x="378" y="1272"/>
                  <a:pt x="378" y="1271"/>
                  <a:pt x="379" y="1270"/>
                </a:cubicBezTo>
                <a:lnTo>
                  <a:pt x="415" y="1234"/>
                </a:lnTo>
                <a:lnTo>
                  <a:pt x="284" y="1104"/>
                </a:lnTo>
                <a:lnTo>
                  <a:pt x="271" y="1157"/>
                </a:lnTo>
                <a:cubicBezTo>
                  <a:pt x="270" y="1159"/>
                  <a:pt x="269" y="1161"/>
                  <a:pt x="269" y="1162"/>
                </a:cubicBezTo>
                <a:cubicBezTo>
                  <a:pt x="268" y="1164"/>
                  <a:pt x="267" y="1164"/>
                  <a:pt x="266" y="1164"/>
                </a:cubicBezTo>
                <a:cubicBezTo>
                  <a:pt x="264" y="1164"/>
                  <a:pt x="263" y="1164"/>
                  <a:pt x="261" y="1163"/>
                </a:cubicBezTo>
                <a:cubicBezTo>
                  <a:pt x="260" y="1162"/>
                  <a:pt x="258" y="1160"/>
                  <a:pt x="256" y="1158"/>
                </a:cubicBezTo>
                <a:cubicBezTo>
                  <a:pt x="255" y="1156"/>
                  <a:pt x="253" y="1155"/>
                  <a:pt x="252" y="1154"/>
                </a:cubicBezTo>
                <a:cubicBezTo>
                  <a:pt x="251" y="1153"/>
                  <a:pt x="251" y="1152"/>
                  <a:pt x="250" y="1151"/>
                </a:cubicBezTo>
                <a:cubicBezTo>
                  <a:pt x="250" y="1150"/>
                  <a:pt x="250" y="1149"/>
                  <a:pt x="250" y="1148"/>
                </a:cubicBezTo>
                <a:cubicBezTo>
                  <a:pt x="250" y="1147"/>
                  <a:pt x="250" y="1145"/>
                  <a:pt x="250" y="1144"/>
                </a:cubicBezTo>
                <a:lnTo>
                  <a:pt x="264" y="1079"/>
                </a:lnTo>
                <a:cubicBezTo>
                  <a:pt x="264" y="1079"/>
                  <a:pt x="264" y="1078"/>
                  <a:pt x="265" y="1077"/>
                </a:cubicBezTo>
                <a:cubicBezTo>
                  <a:pt x="265" y="1077"/>
                  <a:pt x="266" y="1076"/>
                  <a:pt x="266" y="1075"/>
                </a:cubicBezTo>
                <a:cubicBezTo>
                  <a:pt x="267" y="1074"/>
                  <a:pt x="268" y="1073"/>
                  <a:pt x="269" y="1072"/>
                </a:cubicBezTo>
                <a:cubicBezTo>
                  <a:pt x="270" y="1071"/>
                  <a:pt x="271" y="1069"/>
                  <a:pt x="273" y="1068"/>
                </a:cubicBezTo>
                <a:cubicBezTo>
                  <a:pt x="275" y="1065"/>
                  <a:pt x="277" y="1064"/>
                  <a:pt x="278" y="1063"/>
                </a:cubicBezTo>
                <a:cubicBezTo>
                  <a:pt x="280" y="1061"/>
                  <a:pt x="281" y="1060"/>
                  <a:pt x="282" y="1060"/>
                </a:cubicBezTo>
                <a:cubicBezTo>
                  <a:pt x="283" y="1060"/>
                  <a:pt x="284" y="1059"/>
                  <a:pt x="285" y="1060"/>
                </a:cubicBezTo>
                <a:cubicBezTo>
                  <a:pt x="286" y="1060"/>
                  <a:pt x="286" y="1060"/>
                  <a:pt x="287" y="1061"/>
                </a:cubicBezTo>
                <a:lnTo>
                  <a:pt x="438" y="1211"/>
                </a:lnTo>
                <a:lnTo>
                  <a:pt x="469" y="1180"/>
                </a:lnTo>
                <a:cubicBezTo>
                  <a:pt x="469" y="1180"/>
                  <a:pt x="470" y="1179"/>
                  <a:pt x="471" y="1179"/>
                </a:cubicBezTo>
                <a:cubicBezTo>
                  <a:pt x="472" y="1179"/>
                  <a:pt x="473" y="1179"/>
                  <a:pt x="475" y="1179"/>
                </a:cubicBezTo>
                <a:cubicBezTo>
                  <a:pt x="476" y="1180"/>
                  <a:pt x="477" y="1180"/>
                  <a:pt x="478" y="1181"/>
                </a:cubicBezTo>
                <a:cubicBezTo>
                  <a:pt x="480" y="1182"/>
                  <a:pt x="481" y="1183"/>
                  <a:pt x="483" y="1185"/>
                </a:cubicBezTo>
                <a:close/>
                <a:moveTo>
                  <a:pt x="539" y="1118"/>
                </a:moveTo>
                <a:cubicBezTo>
                  <a:pt x="545" y="1124"/>
                  <a:pt x="548" y="1130"/>
                  <a:pt x="548" y="1134"/>
                </a:cubicBezTo>
                <a:cubicBezTo>
                  <a:pt x="548" y="1138"/>
                  <a:pt x="545" y="1143"/>
                  <a:pt x="540" y="1148"/>
                </a:cubicBezTo>
                <a:cubicBezTo>
                  <a:pt x="535" y="1154"/>
                  <a:pt x="530" y="1156"/>
                  <a:pt x="526" y="1156"/>
                </a:cubicBezTo>
                <a:cubicBezTo>
                  <a:pt x="522" y="1156"/>
                  <a:pt x="517" y="1153"/>
                  <a:pt x="511" y="1147"/>
                </a:cubicBezTo>
                <a:cubicBezTo>
                  <a:pt x="504" y="1141"/>
                  <a:pt x="501" y="1136"/>
                  <a:pt x="501" y="1131"/>
                </a:cubicBezTo>
                <a:cubicBezTo>
                  <a:pt x="501" y="1127"/>
                  <a:pt x="504" y="1122"/>
                  <a:pt x="509" y="1117"/>
                </a:cubicBezTo>
                <a:cubicBezTo>
                  <a:pt x="515" y="1112"/>
                  <a:pt x="519" y="1109"/>
                  <a:pt x="523" y="1109"/>
                </a:cubicBezTo>
                <a:cubicBezTo>
                  <a:pt x="528" y="1109"/>
                  <a:pt x="533" y="1112"/>
                  <a:pt x="539" y="1118"/>
                </a:cubicBezTo>
                <a:close/>
                <a:moveTo>
                  <a:pt x="639" y="918"/>
                </a:moveTo>
                <a:cubicBezTo>
                  <a:pt x="649" y="927"/>
                  <a:pt x="657" y="938"/>
                  <a:pt x="662" y="948"/>
                </a:cubicBezTo>
                <a:cubicBezTo>
                  <a:pt x="668" y="959"/>
                  <a:pt x="671" y="970"/>
                  <a:pt x="672" y="981"/>
                </a:cubicBezTo>
                <a:cubicBezTo>
                  <a:pt x="673" y="992"/>
                  <a:pt x="671" y="1003"/>
                  <a:pt x="667" y="1014"/>
                </a:cubicBezTo>
                <a:cubicBezTo>
                  <a:pt x="663" y="1025"/>
                  <a:pt x="655" y="1035"/>
                  <a:pt x="645" y="1045"/>
                </a:cubicBezTo>
                <a:cubicBezTo>
                  <a:pt x="636" y="1055"/>
                  <a:pt x="626" y="1062"/>
                  <a:pt x="615" y="1067"/>
                </a:cubicBezTo>
                <a:cubicBezTo>
                  <a:pt x="605" y="1071"/>
                  <a:pt x="595" y="1073"/>
                  <a:pt x="584" y="1072"/>
                </a:cubicBezTo>
                <a:cubicBezTo>
                  <a:pt x="574" y="1072"/>
                  <a:pt x="564" y="1068"/>
                  <a:pt x="553" y="1063"/>
                </a:cubicBezTo>
                <a:cubicBezTo>
                  <a:pt x="543" y="1057"/>
                  <a:pt x="533" y="1049"/>
                  <a:pt x="523" y="1039"/>
                </a:cubicBezTo>
                <a:cubicBezTo>
                  <a:pt x="513" y="1030"/>
                  <a:pt x="505" y="1019"/>
                  <a:pt x="499" y="1009"/>
                </a:cubicBezTo>
                <a:cubicBezTo>
                  <a:pt x="494" y="998"/>
                  <a:pt x="491" y="987"/>
                  <a:pt x="490" y="976"/>
                </a:cubicBezTo>
                <a:cubicBezTo>
                  <a:pt x="489" y="965"/>
                  <a:pt x="491" y="954"/>
                  <a:pt x="495" y="943"/>
                </a:cubicBezTo>
                <a:cubicBezTo>
                  <a:pt x="499" y="933"/>
                  <a:pt x="507" y="922"/>
                  <a:pt x="517" y="912"/>
                </a:cubicBezTo>
                <a:cubicBezTo>
                  <a:pt x="527" y="902"/>
                  <a:pt x="537" y="895"/>
                  <a:pt x="547" y="891"/>
                </a:cubicBezTo>
                <a:cubicBezTo>
                  <a:pt x="557" y="886"/>
                  <a:pt x="567" y="884"/>
                  <a:pt x="578" y="885"/>
                </a:cubicBezTo>
                <a:cubicBezTo>
                  <a:pt x="588" y="886"/>
                  <a:pt x="599" y="889"/>
                  <a:pt x="609" y="894"/>
                </a:cubicBezTo>
                <a:cubicBezTo>
                  <a:pt x="619" y="900"/>
                  <a:pt x="630" y="908"/>
                  <a:pt x="639" y="918"/>
                </a:cubicBezTo>
                <a:close/>
                <a:moveTo>
                  <a:pt x="618" y="942"/>
                </a:moveTo>
                <a:cubicBezTo>
                  <a:pt x="612" y="935"/>
                  <a:pt x="605" y="930"/>
                  <a:pt x="598" y="925"/>
                </a:cubicBezTo>
                <a:cubicBezTo>
                  <a:pt x="591" y="921"/>
                  <a:pt x="584" y="918"/>
                  <a:pt x="577" y="916"/>
                </a:cubicBezTo>
                <a:cubicBezTo>
                  <a:pt x="570" y="915"/>
                  <a:pt x="563" y="915"/>
                  <a:pt x="556" y="917"/>
                </a:cubicBezTo>
                <a:cubicBezTo>
                  <a:pt x="548" y="919"/>
                  <a:pt x="541" y="924"/>
                  <a:pt x="534" y="931"/>
                </a:cubicBezTo>
                <a:cubicBezTo>
                  <a:pt x="528" y="937"/>
                  <a:pt x="523" y="944"/>
                  <a:pt x="521" y="951"/>
                </a:cubicBezTo>
                <a:cubicBezTo>
                  <a:pt x="518" y="958"/>
                  <a:pt x="518" y="965"/>
                  <a:pt x="519" y="973"/>
                </a:cubicBezTo>
                <a:cubicBezTo>
                  <a:pt x="520" y="980"/>
                  <a:pt x="523" y="987"/>
                  <a:pt x="527" y="994"/>
                </a:cubicBezTo>
                <a:cubicBezTo>
                  <a:pt x="531" y="1001"/>
                  <a:pt x="537" y="1008"/>
                  <a:pt x="544" y="1015"/>
                </a:cubicBezTo>
                <a:cubicBezTo>
                  <a:pt x="550" y="1022"/>
                  <a:pt x="557" y="1027"/>
                  <a:pt x="564" y="1032"/>
                </a:cubicBezTo>
                <a:cubicBezTo>
                  <a:pt x="571" y="1036"/>
                  <a:pt x="578" y="1039"/>
                  <a:pt x="585" y="1041"/>
                </a:cubicBezTo>
                <a:cubicBezTo>
                  <a:pt x="592" y="1042"/>
                  <a:pt x="599" y="1042"/>
                  <a:pt x="607" y="1040"/>
                </a:cubicBezTo>
                <a:cubicBezTo>
                  <a:pt x="614" y="1038"/>
                  <a:pt x="621" y="1033"/>
                  <a:pt x="628" y="1026"/>
                </a:cubicBezTo>
                <a:cubicBezTo>
                  <a:pt x="634" y="1019"/>
                  <a:pt x="639" y="1013"/>
                  <a:pt x="641" y="1006"/>
                </a:cubicBezTo>
                <a:cubicBezTo>
                  <a:pt x="644" y="999"/>
                  <a:pt x="644" y="992"/>
                  <a:pt x="643" y="984"/>
                </a:cubicBezTo>
                <a:cubicBezTo>
                  <a:pt x="642" y="977"/>
                  <a:pt x="639" y="970"/>
                  <a:pt x="635" y="963"/>
                </a:cubicBezTo>
                <a:cubicBezTo>
                  <a:pt x="631" y="956"/>
                  <a:pt x="625" y="949"/>
                  <a:pt x="618" y="942"/>
                </a:cubicBezTo>
                <a:close/>
                <a:moveTo>
                  <a:pt x="914" y="766"/>
                </a:moveTo>
                <a:cubicBezTo>
                  <a:pt x="914" y="766"/>
                  <a:pt x="915" y="767"/>
                  <a:pt x="915" y="768"/>
                </a:cubicBezTo>
                <a:cubicBezTo>
                  <a:pt x="915" y="769"/>
                  <a:pt x="915" y="770"/>
                  <a:pt x="914" y="771"/>
                </a:cubicBezTo>
                <a:cubicBezTo>
                  <a:pt x="914" y="772"/>
                  <a:pt x="913" y="773"/>
                  <a:pt x="912" y="775"/>
                </a:cubicBezTo>
                <a:cubicBezTo>
                  <a:pt x="911" y="777"/>
                  <a:pt x="909" y="778"/>
                  <a:pt x="907" y="781"/>
                </a:cubicBezTo>
                <a:cubicBezTo>
                  <a:pt x="905" y="783"/>
                  <a:pt x="903" y="784"/>
                  <a:pt x="901" y="786"/>
                </a:cubicBezTo>
                <a:cubicBezTo>
                  <a:pt x="900" y="787"/>
                  <a:pt x="898" y="788"/>
                  <a:pt x="897" y="788"/>
                </a:cubicBezTo>
                <a:cubicBezTo>
                  <a:pt x="896" y="789"/>
                  <a:pt x="895" y="789"/>
                  <a:pt x="894" y="789"/>
                </a:cubicBezTo>
                <a:cubicBezTo>
                  <a:pt x="893" y="789"/>
                  <a:pt x="892" y="788"/>
                  <a:pt x="892" y="788"/>
                </a:cubicBezTo>
                <a:lnTo>
                  <a:pt x="819" y="715"/>
                </a:lnTo>
                <a:cubicBezTo>
                  <a:pt x="814" y="710"/>
                  <a:pt x="809" y="706"/>
                  <a:pt x="804" y="703"/>
                </a:cubicBezTo>
                <a:cubicBezTo>
                  <a:pt x="799" y="699"/>
                  <a:pt x="794" y="697"/>
                  <a:pt x="789" y="696"/>
                </a:cubicBezTo>
                <a:cubicBezTo>
                  <a:pt x="784" y="695"/>
                  <a:pt x="779" y="695"/>
                  <a:pt x="775" y="697"/>
                </a:cubicBezTo>
                <a:cubicBezTo>
                  <a:pt x="770" y="698"/>
                  <a:pt x="766" y="701"/>
                  <a:pt x="762" y="705"/>
                </a:cubicBezTo>
                <a:cubicBezTo>
                  <a:pt x="757" y="710"/>
                  <a:pt x="753" y="717"/>
                  <a:pt x="752" y="726"/>
                </a:cubicBezTo>
                <a:cubicBezTo>
                  <a:pt x="751" y="735"/>
                  <a:pt x="751" y="746"/>
                  <a:pt x="753" y="760"/>
                </a:cubicBezTo>
                <a:lnTo>
                  <a:pt x="836" y="843"/>
                </a:lnTo>
                <a:cubicBezTo>
                  <a:pt x="837" y="844"/>
                  <a:pt x="837" y="845"/>
                  <a:pt x="837" y="845"/>
                </a:cubicBezTo>
                <a:cubicBezTo>
                  <a:pt x="837" y="846"/>
                  <a:pt x="837" y="847"/>
                  <a:pt x="837" y="848"/>
                </a:cubicBezTo>
                <a:cubicBezTo>
                  <a:pt x="836" y="850"/>
                  <a:pt x="835" y="851"/>
                  <a:pt x="834" y="853"/>
                </a:cubicBezTo>
                <a:cubicBezTo>
                  <a:pt x="833" y="854"/>
                  <a:pt x="831" y="856"/>
                  <a:pt x="829" y="858"/>
                </a:cubicBezTo>
                <a:cubicBezTo>
                  <a:pt x="827" y="860"/>
                  <a:pt x="825" y="862"/>
                  <a:pt x="824" y="863"/>
                </a:cubicBezTo>
                <a:cubicBezTo>
                  <a:pt x="822" y="864"/>
                  <a:pt x="821" y="865"/>
                  <a:pt x="819" y="866"/>
                </a:cubicBezTo>
                <a:cubicBezTo>
                  <a:pt x="818" y="866"/>
                  <a:pt x="817" y="866"/>
                  <a:pt x="816" y="866"/>
                </a:cubicBezTo>
                <a:cubicBezTo>
                  <a:pt x="816" y="866"/>
                  <a:pt x="815" y="866"/>
                  <a:pt x="814" y="865"/>
                </a:cubicBezTo>
                <a:lnTo>
                  <a:pt x="742" y="792"/>
                </a:lnTo>
                <a:cubicBezTo>
                  <a:pt x="737" y="787"/>
                  <a:pt x="732" y="783"/>
                  <a:pt x="726" y="780"/>
                </a:cubicBezTo>
                <a:cubicBezTo>
                  <a:pt x="721" y="777"/>
                  <a:pt x="716" y="775"/>
                  <a:pt x="711" y="774"/>
                </a:cubicBezTo>
                <a:cubicBezTo>
                  <a:pt x="706" y="773"/>
                  <a:pt x="702" y="773"/>
                  <a:pt x="697" y="774"/>
                </a:cubicBezTo>
                <a:cubicBezTo>
                  <a:pt x="692" y="776"/>
                  <a:pt x="688" y="778"/>
                  <a:pt x="684" y="782"/>
                </a:cubicBezTo>
                <a:cubicBezTo>
                  <a:pt x="679" y="787"/>
                  <a:pt x="676" y="794"/>
                  <a:pt x="675" y="803"/>
                </a:cubicBezTo>
                <a:cubicBezTo>
                  <a:pt x="673" y="812"/>
                  <a:pt x="674" y="824"/>
                  <a:pt x="675" y="837"/>
                </a:cubicBezTo>
                <a:lnTo>
                  <a:pt x="758" y="921"/>
                </a:lnTo>
                <a:cubicBezTo>
                  <a:pt x="759" y="921"/>
                  <a:pt x="760" y="922"/>
                  <a:pt x="760" y="923"/>
                </a:cubicBezTo>
                <a:cubicBezTo>
                  <a:pt x="760" y="924"/>
                  <a:pt x="760" y="925"/>
                  <a:pt x="759" y="926"/>
                </a:cubicBezTo>
                <a:cubicBezTo>
                  <a:pt x="759" y="927"/>
                  <a:pt x="758" y="928"/>
                  <a:pt x="757" y="930"/>
                </a:cubicBezTo>
                <a:cubicBezTo>
                  <a:pt x="756" y="932"/>
                  <a:pt x="754" y="934"/>
                  <a:pt x="752" y="936"/>
                </a:cubicBezTo>
                <a:cubicBezTo>
                  <a:pt x="749" y="938"/>
                  <a:pt x="748" y="940"/>
                  <a:pt x="746" y="941"/>
                </a:cubicBezTo>
                <a:cubicBezTo>
                  <a:pt x="744" y="942"/>
                  <a:pt x="743" y="943"/>
                  <a:pt x="742" y="943"/>
                </a:cubicBezTo>
                <a:cubicBezTo>
                  <a:pt x="741" y="944"/>
                  <a:pt x="740" y="944"/>
                  <a:pt x="739" y="944"/>
                </a:cubicBezTo>
                <a:cubicBezTo>
                  <a:pt x="738" y="944"/>
                  <a:pt x="737" y="943"/>
                  <a:pt x="737" y="943"/>
                </a:cubicBezTo>
                <a:lnTo>
                  <a:pt x="617" y="823"/>
                </a:lnTo>
                <a:cubicBezTo>
                  <a:pt x="617" y="823"/>
                  <a:pt x="616" y="822"/>
                  <a:pt x="616" y="821"/>
                </a:cubicBezTo>
                <a:cubicBezTo>
                  <a:pt x="616" y="820"/>
                  <a:pt x="616" y="819"/>
                  <a:pt x="616" y="818"/>
                </a:cubicBezTo>
                <a:cubicBezTo>
                  <a:pt x="617" y="817"/>
                  <a:pt x="617" y="816"/>
                  <a:pt x="618" y="814"/>
                </a:cubicBezTo>
                <a:cubicBezTo>
                  <a:pt x="619" y="813"/>
                  <a:pt x="621" y="811"/>
                  <a:pt x="623" y="809"/>
                </a:cubicBezTo>
                <a:cubicBezTo>
                  <a:pt x="625" y="807"/>
                  <a:pt x="627" y="806"/>
                  <a:pt x="628" y="805"/>
                </a:cubicBezTo>
                <a:cubicBezTo>
                  <a:pt x="630" y="803"/>
                  <a:pt x="631" y="803"/>
                  <a:pt x="632" y="802"/>
                </a:cubicBezTo>
                <a:cubicBezTo>
                  <a:pt x="633" y="802"/>
                  <a:pt x="634" y="802"/>
                  <a:pt x="635" y="802"/>
                </a:cubicBezTo>
                <a:cubicBezTo>
                  <a:pt x="636" y="802"/>
                  <a:pt x="636" y="803"/>
                  <a:pt x="637" y="803"/>
                </a:cubicBezTo>
                <a:lnTo>
                  <a:pt x="653" y="819"/>
                </a:lnTo>
                <a:cubicBezTo>
                  <a:pt x="652" y="805"/>
                  <a:pt x="653" y="793"/>
                  <a:pt x="656" y="783"/>
                </a:cubicBezTo>
                <a:cubicBezTo>
                  <a:pt x="659" y="773"/>
                  <a:pt x="663" y="765"/>
                  <a:pt x="670" y="759"/>
                </a:cubicBezTo>
                <a:cubicBezTo>
                  <a:pt x="675" y="754"/>
                  <a:pt x="680" y="750"/>
                  <a:pt x="685" y="747"/>
                </a:cubicBezTo>
                <a:cubicBezTo>
                  <a:pt x="690" y="744"/>
                  <a:pt x="695" y="743"/>
                  <a:pt x="700" y="742"/>
                </a:cubicBezTo>
                <a:cubicBezTo>
                  <a:pt x="705" y="741"/>
                  <a:pt x="710" y="741"/>
                  <a:pt x="715" y="741"/>
                </a:cubicBezTo>
                <a:cubicBezTo>
                  <a:pt x="720" y="742"/>
                  <a:pt x="725" y="744"/>
                  <a:pt x="730" y="746"/>
                </a:cubicBezTo>
                <a:cubicBezTo>
                  <a:pt x="730" y="737"/>
                  <a:pt x="730" y="730"/>
                  <a:pt x="730" y="723"/>
                </a:cubicBezTo>
                <a:cubicBezTo>
                  <a:pt x="731" y="717"/>
                  <a:pt x="732" y="711"/>
                  <a:pt x="733" y="706"/>
                </a:cubicBezTo>
                <a:cubicBezTo>
                  <a:pt x="735" y="701"/>
                  <a:pt x="737" y="696"/>
                  <a:pt x="739" y="692"/>
                </a:cubicBezTo>
                <a:cubicBezTo>
                  <a:pt x="741" y="688"/>
                  <a:pt x="744" y="684"/>
                  <a:pt x="747" y="681"/>
                </a:cubicBezTo>
                <a:cubicBezTo>
                  <a:pt x="755" y="674"/>
                  <a:pt x="763" y="668"/>
                  <a:pt x="771" y="666"/>
                </a:cubicBezTo>
                <a:cubicBezTo>
                  <a:pt x="779" y="663"/>
                  <a:pt x="786" y="663"/>
                  <a:pt x="794" y="664"/>
                </a:cubicBezTo>
                <a:cubicBezTo>
                  <a:pt x="802" y="665"/>
                  <a:pt x="810" y="668"/>
                  <a:pt x="817" y="673"/>
                </a:cubicBezTo>
                <a:cubicBezTo>
                  <a:pt x="824" y="678"/>
                  <a:pt x="831" y="683"/>
                  <a:pt x="838" y="690"/>
                </a:cubicBezTo>
                <a:lnTo>
                  <a:pt x="914" y="766"/>
                </a:lnTo>
                <a:close/>
                <a:moveTo>
                  <a:pt x="1054" y="625"/>
                </a:moveTo>
                <a:cubicBezTo>
                  <a:pt x="1055" y="626"/>
                  <a:pt x="1055" y="626"/>
                  <a:pt x="1056" y="627"/>
                </a:cubicBezTo>
                <a:cubicBezTo>
                  <a:pt x="1056" y="628"/>
                  <a:pt x="1056" y="629"/>
                  <a:pt x="1055" y="630"/>
                </a:cubicBezTo>
                <a:cubicBezTo>
                  <a:pt x="1055" y="631"/>
                  <a:pt x="1054" y="633"/>
                  <a:pt x="1053" y="634"/>
                </a:cubicBezTo>
                <a:cubicBezTo>
                  <a:pt x="1051" y="636"/>
                  <a:pt x="1050" y="638"/>
                  <a:pt x="1048" y="640"/>
                </a:cubicBezTo>
                <a:cubicBezTo>
                  <a:pt x="1045" y="642"/>
                  <a:pt x="1043" y="644"/>
                  <a:pt x="1042" y="645"/>
                </a:cubicBezTo>
                <a:cubicBezTo>
                  <a:pt x="1040" y="646"/>
                  <a:pt x="1039" y="647"/>
                  <a:pt x="1038" y="648"/>
                </a:cubicBezTo>
                <a:cubicBezTo>
                  <a:pt x="1037" y="648"/>
                  <a:pt x="1036" y="648"/>
                  <a:pt x="1035" y="648"/>
                </a:cubicBezTo>
                <a:cubicBezTo>
                  <a:pt x="1034" y="648"/>
                  <a:pt x="1033" y="647"/>
                  <a:pt x="1032" y="647"/>
                </a:cubicBezTo>
                <a:lnTo>
                  <a:pt x="963" y="577"/>
                </a:lnTo>
                <a:cubicBezTo>
                  <a:pt x="956" y="570"/>
                  <a:pt x="950" y="565"/>
                  <a:pt x="945" y="562"/>
                </a:cubicBezTo>
                <a:cubicBezTo>
                  <a:pt x="939" y="559"/>
                  <a:pt x="934" y="557"/>
                  <a:pt x="929" y="556"/>
                </a:cubicBezTo>
                <a:cubicBezTo>
                  <a:pt x="924" y="555"/>
                  <a:pt x="919" y="555"/>
                  <a:pt x="914" y="557"/>
                </a:cubicBezTo>
                <a:cubicBezTo>
                  <a:pt x="910" y="559"/>
                  <a:pt x="905" y="561"/>
                  <a:pt x="901" y="566"/>
                </a:cubicBezTo>
                <a:cubicBezTo>
                  <a:pt x="895" y="571"/>
                  <a:pt x="892" y="579"/>
                  <a:pt x="890" y="588"/>
                </a:cubicBezTo>
                <a:cubicBezTo>
                  <a:pt x="889" y="597"/>
                  <a:pt x="889" y="609"/>
                  <a:pt x="890" y="622"/>
                </a:cubicBezTo>
                <a:lnTo>
                  <a:pt x="973" y="706"/>
                </a:lnTo>
                <a:cubicBezTo>
                  <a:pt x="974" y="706"/>
                  <a:pt x="975" y="707"/>
                  <a:pt x="975" y="708"/>
                </a:cubicBezTo>
                <a:cubicBezTo>
                  <a:pt x="975" y="709"/>
                  <a:pt x="975" y="710"/>
                  <a:pt x="974" y="711"/>
                </a:cubicBezTo>
                <a:cubicBezTo>
                  <a:pt x="974" y="712"/>
                  <a:pt x="973" y="714"/>
                  <a:pt x="972" y="715"/>
                </a:cubicBezTo>
                <a:cubicBezTo>
                  <a:pt x="970" y="717"/>
                  <a:pt x="969" y="719"/>
                  <a:pt x="967" y="721"/>
                </a:cubicBezTo>
                <a:cubicBezTo>
                  <a:pt x="964" y="723"/>
                  <a:pt x="963" y="725"/>
                  <a:pt x="961" y="726"/>
                </a:cubicBezTo>
                <a:cubicBezTo>
                  <a:pt x="959" y="727"/>
                  <a:pt x="958" y="728"/>
                  <a:pt x="957" y="728"/>
                </a:cubicBezTo>
                <a:cubicBezTo>
                  <a:pt x="956" y="729"/>
                  <a:pt x="955" y="729"/>
                  <a:pt x="954" y="729"/>
                </a:cubicBezTo>
                <a:cubicBezTo>
                  <a:pt x="953" y="729"/>
                  <a:pt x="952" y="728"/>
                  <a:pt x="952" y="728"/>
                </a:cubicBezTo>
                <a:lnTo>
                  <a:pt x="832" y="608"/>
                </a:lnTo>
                <a:cubicBezTo>
                  <a:pt x="832" y="608"/>
                  <a:pt x="831" y="607"/>
                  <a:pt x="831" y="606"/>
                </a:cubicBezTo>
                <a:cubicBezTo>
                  <a:pt x="831" y="605"/>
                  <a:pt x="831" y="604"/>
                  <a:pt x="831" y="603"/>
                </a:cubicBezTo>
                <a:cubicBezTo>
                  <a:pt x="831" y="602"/>
                  <a:pt x="832" y="601"/>
                  <a:pt x="833" y="599"/>
                </a:cubicBezTo>
                <a:cubicBezTo>
                  <a:pt x="834" y="598"/>
                  <a:pt x="836" y="596"/>
                  <a:pt x="838" y="594"/>
                </a:cubicBezTo>
                <a:cubicBezTo>
                  <a:pt x="840" y="592"/>
                  <a:pt x="842" y="591"/>
                  <a:pt x="843" y="590"/>
                </a:cubicBezTo>
                <a:cubicBezTo>
                  <a:pt x="845" y="588"/>
                  <a:pt x="846" y="588"/>
                  <a:pt x="847" y="587"/>
                </a:cubicBezTo>
                <a:cubicBezTo>
                  <a:pt x="848" y="587"/>
                  <a:pt x="849" y="587"/>
                  <a:pt x="850" y="587"/>
                </a:cubicBezTo>
                <a:cubicBezTo>
                  <a:pt x="851" y="587"/>
                  <a:pt x="851" y="588"/>
                  <a:pt x="852" y="589"/>
                </a:cubicBezTo>
                <a:lnTo>
                  <a:pt x="868" y="604"/>
                </a:lnTo>
                <a:cubicBezTo>
                  <a:pt x="867" y="590"/>
                  <a:pt x="868" y="578"/>
                  <a:pt x="871" y="568"/>
                </a:cubicBezTo>
                <a:cubicBezTo>
                  <a:pt x="875" y="558"/>
                  <a:pt x="880" y="549"/>
                  <a:pt x="886" y="542"/>
                </a:cubicBezTo>
                <a:cubicBezTo>
                  <a:pt x="894" y="534"/>
                  <a:pt x="902" y="529"/>
                  <a:pt x="910" y="526"/>
                </a:cubicBezTo>
                <a:cubicBezTo>
                  <a:pt x="919" y="523"/>
                  <a:pt x="927" y="523"/>
                  <a:pt x="934" y="524"/>
                </a:cubicBezTo>
                <a:cubicBezTo>
                  <a:pt x="942" y="525"/>
                  <a:pt x="950" y="528"/>
                  <a:pt x="958" y="532"/>
                </a:cubicBezTo>
                <a:cubicBezTo>
                  <a:pt x="965" y="537"/>
                  <a:pt x="973" y="544"/>
                  <a:pt x="982" y="552"/>
                </a:cubicBezTo>
                <a:lnTo>
                  <a:pt x="1054" y="625"/>
                </a:lnTo>
                <a:close/>
                <a:moveTo>
                  <a:pt x="1136" y="414"/>
                </a:moveTo>
                <a:cubicBezTo>
                  <a:pt x="1139" y="417"/>
                  <a:pt x="1141" y="421"/>
                  <a:pt x="1140" y="424"/>
                </a:cubicBezTo>
                <a:cubicBezTo>
                  <a:pt x="1140" y="427"/>
                  <a:pt x="1139" y="430"/>
                  <a:pt x="1137" y="432"/>
                </a:cubicBezTo>
                <a:lnTo>
                  <a:pt x="1058" y="510"/>
                </a:lnTo>
                <a:cubicBezTo>
                  <a:pt x="1065" y="517"/>
                  <a:pt x="1071" y="522"/>
                  <a:pt x="1078" y="526"/>
                </a:cubicBezTo>
                <a:cubicBezTo>
                  <a:pt x="1085" y="530"/>
                  <a:pt x="1091" y="533"/>
                  <a:pt x="1098" y="533"/>
                </a:cubicBezTo>
                <a:cubicBezTo>
                  <a:pt x="1105" y="534"/>
                  <a:pt x="1112" y="533"/>
                  <a:pt x="1119" y="530"/>
                </a:cubicBezTo>
                <a:cubicBezTo>
                  <a:pt x="1126" y="527"/>
                  <a:pt x="1133" y="522"/>
                  <a:pt x="1140" y="515"/>
                </a:cubicBezTo>
                <a:cubicBezTo>
                  <a:pt x="1146" y="509"/>
                  <a:pt x="1151" y="504"/>
                  <a:pt x="1154" y="498"/>
                </a:cubicBezTo>
                <a:cubicBezTo>
                  <a:pt x="1158" y="493"/>
                  <a:pt x="1161" y="488"/>
                  <a:pt x="1163" y="484"/>
                </a:cubicBezTo>
                <a:cubicBezTo>
                  <a:pt x="1165" y="479"/>
                  <a:pt x="1166" y="476"/>
                  <a:pt x="1168" y="472"/>
                </a:cubicBezTo>
                <a:cubicBezTo>
                  <a:pt x="1169" y="469"/>
                  <a:pt x="1170" y="467"/>
                  <a:pt x="1171" y="466"/>
                </a:cubicBezTo>
                <a:cubicBezTo>
                  <a:pt x="1171" y="466"/>
                  <a:pt x="1172" y="465"/>
                  <a:pt x="1173" y="465"/>
                </a:cubicBezTo>
                <a:cubicBezTo>
                  <a:pt x="1174" y="465"/>
                  <a:pt x="1175" y="465"/>
                  <a:pt x="1176" y="465"/>
                </a:cubicBezTo>
                <a:cubicBezTo>
                  <a:pt x="1176" y="466"/>
                  <a:pt x="1177" y="466"/>
                  <a:pt x="1179" y="467"/>
                </a:cubicBezTo>
                <a:cubicBezTo>
                  <a:pt x="1180" y="468"/>
                  <a:pt x="1181" y="470"/>
                  <a:pt x="1183" y="471"/>
                </a:cubicBezTo>
                <a:cubicBezTo>
                  <a:pt x="1184" y="472"/>
                  <a:pt x="1185" y="473"/>
                  <a:pt x="1186" y="474"/>
                </a:cubicBezTo>
                <a:cubicBezTo>
                  <a:pt x="1187" y="475"/>
                  <a:pt x="1187" y="476"/>
                  <a:pt x="1188" y="477"/>
                </a:cubicBezTo>
                <a:cubicBezTo>
                  <a:pt x="1188" y="478"/>
                  <a:pt x="1189" y="479"/>
                  <a:pt x="1189" y="479"/>
                </a:cubicBezTo>
                <a:cubicBezTo>
                  <a:pt x="1189" y="480"/>
                  <a:pt x="1189" y="481"/>
                  <a:pt x="1189" y="482"/>
                </a:cubicBezTo>
                <a:cubicBezTo>
                  <a:pt x="1189" y="483"/>
                  <a:pt x="1189" y="485"/>
                  <a:pt x="1187" y="489"/>
                </a:cubicBezTo>
                <a:cubicBezTo>
                  <a:pt x="1186" y="492"/>
                  <a:pt x="1184" y="496"/>
                  <a:pt x="1181" y="501"/>
                </a:cubicBezTo>
                <a:cubicBezTo>
                  <a:pt x="1178" y="506"/>
                  <a:pt x="1175" y="512"/>
                  <a:pt x="1171" y="517"/>
                </a:cubicBezTo>
                <a:cubicBezTo>
                  <a:pt x="1167" y="523"/>
                  <a:pt x="1162" y="529"/>
                  <a:pt x="1156" y="535"/>
                </a:cubicBezTo>
                <a:cubicBezTo>
                  <a:pt x="1146" y="544"/>
                  <a:pt x="1136" y="552"/>
                  <a:pt x="1126" y="556"/>
                </a:cubicBezTo>
                <a:cubicBezTo>
                  <a:pt x="1116" y="561"/>
                  <a:pt x="1106" y="563"/>
                  <a:pt x="1095" y="563"/>
                </a:cubicBezTo>
                <a:cubicBezTo>
                  <a:pt x="1085" y="562"/>
                  <a:pt x="1074" y="559"/>
                  <a:pt x="1064" y="554"/>
                </a:cubicBezTo>
                <a:cubicBezTo>
                  <a:pt x="1053" y="548"/>
                  <a:pt x="1042" y="540"/>
                  <a:pt x="1032" y="529"/>
                </a:cubicBezTo>
                <a:cubicBezTo>
                  <a:pt x="1021" y="519"/>
                  <a:pt x="1013" y="509"/>
                  <a:pt x="1008" y="498"/>
                </a:cubicBezTo>
                <a:cubicBezTo>
                  <a:pt x="1002" y="487"/>
                  <a:pt x="999" y="476"/>
                  <a:pt x="999" y="465"/>
                </a:cubicBezTo>
                <a:cubicBezTo>
                  <a:pt x="998" y="455"/>
                  <a:pt x="999" y="444"/>
                  <a:pt x="1003" y="434"/>
                </a:cubicBezTo>
                <a:cubicBezTo>
                  <a:pt x="1008" y="424"/>
                  <a:pt x="1014" y="415"/>
                  <a:pt x="1023" y="406"/>
                </a:cubicBezTo>
                <a:cubicBezTo>
                  <a:pt x="1032" y="397"/>
                  <a:pt x="1042" y="390"/>
                  <a:pt x="1051" y="386"/>
                </a:cubicBezTo>
                <a:cubicBezTo>
                  <a:pt x="1061" y="383"/>
                  <a:pt x="1070" y="382"/>
                  <a:pt x="1079" y="382"/>
                </a:cubicBezTo>
                <a:cubicBezTo>
                  <a:pt x="1089" y="383"/>
                  <a:pt x="1098" y="386"/>
                  <a:pt x="1107" y="391"/>
                </a:cubicBezTo>
                <a:cubicBezTo>
                  <a:pt x="1116" y="396"/>
                  <a:pt x="1124" y="402"/>
                  <a:pt x="1132" y="410"/>
                </a:cubicBezTo>
                <a:lnTo>
                  <a:pt x="1136" y="414"/>
                </a:lnTo>
                <a:close/>
                <a:moveTo>
                  <a:pt x="1107" y="429"/>
                </a:moveTo>
                <a:cubicBezTo>
                  <a:pt x="1096" y="418"/>
                  <a:pt x="1084" y="411"/>
                  <a:pt x="1072" y="410"/>
                </a:cubicBezTo>
                <a:cubicBezTo>
                  <a:pt x="1060" y="409"/>
                  <a:pt x="1049" y="414"/>
                  <a:pt x="1039" y="424"/>
                </a:cubicBezTo>
                <a:cubicBezTo>
                  <a:pt x="1033" y="430"/>
                  <a:pt x="1029" y="435"/>
                  <a:pt x="1027" y="441"/>
                </a:cubicBezTo>
                <a:cubicBezTo>
                  <a:pt x="1025" y="448"/>
                  <a:pt x="1025" y="454"/>
                  <a:pt x="1025" y="460"/>
                </a:cubicBezTo>
                <a:cubicBezTo>
                  <a:pt x="1026" y="466"/>
                  <a:pt x="1028" y="472"/>
                  <a:pt x="1031" y="478"/>
                </a:cubicBezTo>
                <a:cubicBezTo>
                  <a:pt x="1034" y="484"/>
                  <a:pt x="1037" y="489"/>
                  <a:pt x="1042" y="494"/>
                </a:cubicBezTo>
                <a:lnTo>
                  <a:pt x="1107" y="429"/>
                </a:lnTo>
                <a:close/>
                <a:moveTo>
                  <a:pt x="1288" y="374"/>
                </a:moveTo>
                <a:cubicBezTo>
                  <a:pt x="1290" y="377"/>
                  <a:pt x="1292" y="379"/>
                  <a:pt x="1293" y="381"/>
                </a:cubicBezTo>
                <a:cubicBezTo>
                  <a:pt x="1294" y="382"/>
                  <a:pt x="1295" y="384"/>
                  <a:pt x="1295" y="385"/>
                </a:cubicBezTo>
                <a:cubicBezTo>
                  <a:pt x="1295" y="387"/>
                  <a:pt x="1295" y="389"/>
                  <a:pt x="1294" y="391"/>
                </a:cubicBezTo>
                <a:cubicBezTo>
                  <a:pt x="1293" y="393"/>
                  <a:pt x="1292" y="395"/>
                  <a:pt x="1290" y="397"/>
                </a:cubicBezTo>
                <a:cubicBezTo>
                  <a:pt x="1289" y="399"/>
                  <a:pt x="1287" y="401"/>
                  <a:pt x="1286" y="404"/>
                </a:cubicBezTo>
                <a:cubicBezTo>
                  <a:pt x="1284" y="406"/>
                  <a:pt x="1282" y="408"/>
                  <a:pt x="1280" y="410"/>
                </a:cubicBezTo>
                <a:cubicBezTo>
                  <a:pt x="1274" y="416"/>
                  <a:pt x="1268" y="421"/>
                  <a:pt x="1262" y="424"/>
                </a:cubicBezTo>
                <a:cubicBezTo>
                  <a:pt x="1256" y="427"/>
                  <a:pt x="1249" y="428"/>
                  <a:pt x="1243" y="427"/>
                </a:cubicBezTo>
                <a:cubicBezTo>
                  <a:pt x="1237" y="427"/>
                  <a:pt x="1231" y="425"/>
                  <a:pt x="1225" y="421"/>
                </a:cubicBezTo>
                <a:cubicBezTo>
                  <a:pt x="1218" y="417"/>
                  <a:pt x="1212" y="412"/>
                  <a:pt x="1205" y="405"/>
                </a:cubicBezTo>
                <a:lnTo>
                  <a:pt x="1135" y="335"/>
                </a:lnTo>
                <a:lnTo>
                  <a:pt x="1118" y="352"/>
                </a:lnTo>
                <a:cubicBezTo>
                  <a:pt x="1117" y="353"/>
                  <a:pt x="1115" y="353"/>
                  <a:pt x="1113" y="353"/>
                </a:cubicBezTo>
                <a:cubicBezTo>
                  <a:pt x="1111" y="352"/>
                  <a:pt x="1108" y="350"/>
                  <a:pt x="1105" y="347"/>
                </a:cubicBezTo>
                <a:cubicBezTo>
                  <a:pt x="1103" y="345"/>
                  <a:pt x="1102" y="344"/>
                  <a:pt x="1101" y="342"/>
                </a:cubicBezTo>
                <a:cubicBezTo>
                  <a:pt x="1100" y="341"/>
                  <a:pt x="1099" y="340"/>
                  <a:pt x="1099" y="339"/>
                </a:cubicBezTo>
                <a:cubicBezTo>
                  <a:pt x="1099" y="338"/>
                  <a:pt x="1098" y="337"/>
                  <a:pt x="1099" y="336"/>
                </a:cubicBezTo>
                <a:cubicBezTo>
                  <a:pt x="1099" y="335"/>
                  <a:pt x="1100" y="334"/>
                  <a:pt x="1100" y="333"/>
                </a:cubicBezTo>
                <a:lnTo>
                  <a:pt x="1117" y="317"/>
                </a:lnTo>
                <a:lnTo>
                  <a:pt x="1088" y="288"/>
                </a:lnTo>
                <a:cubicBezTo>
                  <a:pt x="1088" y="288"/>
                  <a:pt x="1087" y="287"/>
                  <a:pt x="1087" y="286"/>
                </a:cubicBezTo>
                <a:cubicBezTo>
                  <a:pt x="1087" y="285"/>
                  <a:pt x="1087" y="284"/>
                  <a:pt x="1087" y="283"/>
                </a:cubicBezTo>
                <a:cubicBezTo>
                  <a:pt x="1088" y="282"/>
                  <a:pt x="1089" y="280"/>
                  <a:pt x="1090" y="279"/>
                </a:cubicBezTo>
                <a:cubicBezTo>
                  <a:pt x="1091" y="277"/>
                  <a:pt x="1093" y="275"/>
                  <a:pt x="1095" y="273"/>
                </a:cubicBezTo>
                <a:cubicBezTo>
                  <a:pt x="1097" y="271"/>
                  <a:pt x="1099" y="269"/>
                  <a:pt x="1101" y="268"/>
                </a:cubicBezTo>
                <a:cubicBezTo>
                  <a:pt x="1102" y="267"/>
                  <a:pt x="1104" y="266"/>
                  <a:pt x="1105" y="266"/>
                </a:cubicBezTo>
                <a:cubicBezTo>
                  <a:pt x="1106" y="265"/>
                  <a:pt x="1107" y="265"/>
                  <a:pt x="1108" y="265"/>
                </a:cubicBezTo>
                <a:cubicBezTo>
                  <a:pt x="1109" y="266"/>
                  <a:pt x="1110" y="266"/>
                  <a:pt x="1110" y="267"/>
                </a:cubicBezTo>
                <a:lnTo>
                  <a:pt x="1139" y="295"/>
                </a:lnTo>
                <a:lnTo>
                  <a:pt x="1169" y="264"/>
                </a:lnTo>
                <a:cubicBezTo>
                  <a:pt x="1170" y="264"/>
                  <a:pt x="1171" y="263"/>
                  <a:pt x="1172" y="263"/>
                </a:cubicBezTo>
                <a:cubicBezTo>
                  <a:pt x="1172" y="263"/>
                  <a:pt x="1173" y="263"/>
                  <a:pt x="1175" y="263"/>
                </a:cubicBezTo>
                <a:cubicBezTo>
                  <a:pt x="1176" y="263"/>
                  <a:pt x="1177" y="264"/>
                  <a:pt x="1178" y="265"/>
                </a:cubicBezTo>
                <a:cubicBezTo>
                  <a:pt x="1180" y="266"/>
                  <a:pt x="1181" y="267"/>
                  <a:pt x="1183" y="269"/>
                </a:cubicBezTo>
                <a:cubicBezTo>
                  <a:pt x="1186" y="272"/>
                  <a:pt x="1188" y="275"/>
                  <a:pt x="1189" y="277"/>
                </a:cubicBezTo>
                <a:cubicBezTo>
                  <a:pt x="1189" y="279"/>
                  <a:pt x="1189" y="281"/>
                  <a:pt x="1187" y="282"/>
                </a:cubicBezTo>
                <a:lnTo>
                  <a:pt x="1157" y="313"/>
                </a:lnTo>
                <a:lnTo>
                  <a:pt x="1223" y="380"/>
                </a:lnTo>
                <a:cubicBezTo>
                  <a:pt x="1232" y="388"/>
                  <a:pt x="1239" y="393"/>
                  <a:pt x="1246" y="395"/>
                </a:cubicBezTo>
                <a:cubicBezTo>
                  <a:pt x="1252" y="396"/>
                  <a:pt x="1259" y="394"/>
                  <a:pt x="1265" y="388"/>
                </a:cubicBezTo>
                <a:cubicBezTo>
                  <a:pt x="1267" y="386"/>
                  <a:pt x="1269" y="384"/>
                  <a:pt x="1270" y="382"/>
                </a:cubicBezTo>
                <a:cubicBezTo>
                  <a:pt x="1271" y="380"/>
                  <a:pt x="1272" y="378"/>
                  <a:pt x="1273" y="376"/>
                </a:cubicBezTo>
                <a:cubicBezTo>
                  <a:pt x="1274" y="375"/>
                  <a:pt x="1274" y="373"/>
                  <a:pt x="1275" y="372"/>
                </a:cubicBezTo>
                <a:cubicBezTo>
                  <a:pt x="1275" y="371"/>
                  <a:pt x="1276" y="370"/>
                  <a:pt x="1277" y="369"/>
                </a:cubicBezTo>
                <a:cubicBezTo>
                  <a:pt x="1277" y="368"/>
                  <a:pt x="1278" y="368"/>
                  <a:pt x="1278" y="368"/>
                </a:cubicBezTo>
                <a:cubicBezTo>
                  <a:pt x="1279" y="368"/>
                  <a:pt x="1279" y="368"/>
                  <a:pt x="1280" y="368"/>
                </a:cubicBezTo>
                <a:cubicBezTo>
                  <a:pt x="1281" y="369"/>
                  <a:pt x="1282" y="369"/>
                  <a:pt x="1283" y="370"/>
                </a:cubicBezTo>
                <a:cubicBezTo>
                  <a:pt x="1285" y="371"/>
                  <a:pt x="1286" y="372"/>
                  <a:pt x="1288" y="374"/>
                </a:cubicBezTo>
                <a:close/>
                <a:moveTo>
                  <a:pt x="1373" y="183"/>
                </a:moveTo>
                <a:cubicBezTo>
                  <a:pt x="1384" y="193"/>
                  <a:pt x="1392" y="204"/>
                  <a:pt x="1398" y="214"/>
                </a:cubicBezTo>
                <a:cubicBezTo>
                  <a:pt x="1404" y="225"/>
                  <a:pt x="1408" y="235"/>
                  <a:pt x="1409" y="246"/>
                </a:cubicBezTo>
                <a:cubicBezTo>
                  <a:pt x="1411" y="256"/>
                  <a:pt x="1410" y="266"/>
                  <a:pt x="1406" y="275"/>
                </a:cubicBezTo>
                <a:cubicBezTo>
                  <a:pt x="1403" y="285"/>
                  <a:pt x="1397" y="294"/>
                  <a:pt x="1389" y="302"/>
                </a:cubicBezTo>
                <a:cubicBezTo>
                  <a:pt x="1385" y="306"/>
                  <a:pt x="1382" y="308"/>
                  <a:pt x="1378" y="311"/>
                </a:cubicBezTo>
                <a:cubicBezTo>
                  <a:pt x="1374" y="313"/>
                  <a:pt x="1370" y="315"/>
                  <a:pt x="1366" y="316"/>
                </a:cubicBezTo>
                <a:cubicBezTo>
                  <a:pt x="1361" y="318"/>
                  <a:pt x="1357" y="319"/>
                  <a:pt x="1352" y="319"/>
                </a:cubicBezTo>
                <a:cubicBezTo>
                  <a:pt x="1346" y="320"/>
                  <a:pt x="1341" y="320"/>
                  <a:pt x="1334" y="320"/>
                </a:cubicBezTo>
                <a:lnTo>
                  <a:pt x="1394" y="380"/>
                </a:lnTo>
                <a:cubicBezTo>
                  <a:pt x="1395" y="380"/>
                  <a:pt x="1395" y="381"/>
                  <a:pt x="1395" y="382"/>
                </a:cubicBezTo>
                <a:cubicBezTo>
                  <a:pt x="1396" y="383"/>
                  <a:pt x="1395" y="384"/>
                  <a:pt x="1395" y="385"/>
                </a:cubicBezTo>
                <a:cubicBezTo>
                  <a:pt x="1395" y="386"/>
                  <a:pt x="1394" y="388"/>
                  <a:pt x="1393" y="389"/>
                </a:cubicBezTo>
                <a:cubicBezTo>
                  <a:pt x="1391" y="391"/>
                  <a:pt x="1390" y="393"/>
                  <a:pt x="1387" y="395"/>
                </a:cubicBezTo>
                <a:cubicBezTo>
                  <a:pt x="1385" y="397"/>
                  <a:pt x="1383" y="399"/>
                  <a:pt x="1382" y="400"/>
                </a:cubicBezTo>
                <a:cubicBezTo>
                  <a:pt x="1380" y="401"/>
                  <a:pt x="1379" y="402"/>
                  <a:pt x="1378" y="403"/>
                </a:cubicBezTo>
                <a:cubicBezTo>
                  <a:pt x="1376" y="403"/>
                  <a:pt x="1375" y="403"/>
                  <a:pt x="1375" y="403"/>
                </a:cubicBezTo>
                <a:cubicBezTo>
                  <a:pt x="1374" y="403"/>
                  <a:pt x="1373" y="402"/>
                  <a:pt x="1372" y="402"/>
                </a:cubicBezTo>
                <a:lnTo>
                  <a:pt x="1206" y="235"/>
                </a:lnTo>
                <a:cubicBezTo>
                  <a:pt x="1205" y="234"/>
                  <a:pt x="1204" y="233"/>
                  <a:pt x="1204" y="233"/>
                </a:cubicBezTo>
                <a:cubicBezTo>
                  <a:pt x="1204" y="232"/>
                  <a:pt x="1204" y="231"/>
                  <a:pt x="1204" y="230"/>
                </a:cubicBezTo>
                <a:cubicBezTo>
                  <a:pt x="1205" y="229"/>
                  <a:pt x="1206" y="227"/>
                  <a:pt x="1207" y="226"/>
                </a:cubicBezTo>
                <a:cubicBezTo>
                  <a:pt x="1208" y="225"/>
                  <a:pt x="1209" y="223"/>
                  <a:pt x="1211" y="221"/>
                </a:cubicBezTo>
                <a:cubicBezTo>
                  <a:pt x="1213" y="219"/>
                  <a:pt x="1214" y="218"/>
                  <a:pt x="1216" y="217"/>
                </a:cubicBezTo>
                <a:cubicBezTo>
                  <a:pt x="1217" y="216"/>
                  <a:pt x="1218" y="215"/>
                  <a:pt x="1219" y="215"/>
                </a:cubicBezTo>
                <a:cubicBezTo>
                  <a:pt x="1221" y="214"/>
                  <a:pt x="1222" y="214"/>
                  <a:pt x="1222" y="214"/>
                </a:cubicBezTo>
                <a:cubicBezTo>
                  <a:pt x="1223" y="214"/>
                  <a:pt x="1224" y="215"/>
                  <a:pt x="1225" y="216"/>
                </a:cubicBezTo>
                <a:lnTo>
                  <a:pt x="1241" y="232"/>
                </a:lnTo>
                <a:cubicBezTo>
                  <a:pt x="1241" y="224"/>
                  <a:pt x="1241" y="218"/>
                  <a:pt x="1242" y="212"/>
                </a:cubicBezTo>
                <a:cubicBezTo>
                  <a:pt x="1242" y="205"/>
                  <a:pt x="1243" y="200"/>
                  <a:pt x="1245" y="195"/>
                </a:cubicBezTo>
                <a:cubicBezTo>
                  <a:pt x="1247" y="189"/>
                  <a:pt x="1249" y="185"/>
                  <a:pt x="1251" y="180"/>
                </a:cubicBezTo>
                <a:cubicBezTo>
                  <a:pt x="1254" y="176"/>
                  <a:pt x="1257" y="171"/>
                  <a:pt x="1261" y="167"/>
                </a:cubicBezTo>
                <a:cubicBezTo>
                  <a:pt x="1270" y="159"/>
                  <a:pt x="1279" y="153"/>
                  <a:pt x="1288" y="150"/>
                </a:cubicBezTo>
                <a:cubicBezTo>
                  <a:pt x="1298" y="147"/>
                  <a:pt x="1307" y="147"/>
                  <a:pt x="1317" y="149"/>
                </a:cubicBezTo>
                <a:cubicBezTo>
                  <a:pt x="1327" y="151"/>
                  <a:pt x="1336" y="155"/>
                  <a:pt x="1346" y="161"/>
                </a:cubicBezTo>
                <a:cubicBezTo>
                  <a:pt x="1355" y="167"/>
                  <a:pt x="1364" y="174"/>
                  <a:pt x="1373" y="183"/>
                </a:cubicBezTo>
                <a:close/>
                <a:moveTo>
                  <a:pt x="1353" y="208"/>
                </a:moveTo>
                <a:cubicBezTo>
                  <a:pt x="1347" y="202"/>
                  <a:pt x="1341" y="197"/>
                  <a:pt x="1334" y="192"/>
                </a:cubicBezTo>
                <a:cubicBezTo>
                  <a:pt x="1327" y="187"/>
                  <a:pt x="1321" y="184"/>
                  <a:pt x="1314" y="181"/>
                </a:cubicBezTo>
                <a:cubicBezTo>
                  <a:pt x="1307" y="179"/>
                  <a:pt x="1301" y="179"/>
                  <a:pt x="1294" y="180"/>
                </a:cubicBezTo>
                <a:cubicBezTo>
                  <a:pt x="1288" y="181"/>
                  <a:pt x="1282" y="185"/>
                  <a:pt x="1276" y="190"/>
                </a:cubicBezTo>
                <a:cubicBezTo>
                  <a:pt x="1273" y="193"/>
                  <a:pt x="1271" y="196"/>
                  <a:pt x="1269" y="200"/>
                </a:cubicBezTo>
                <a:cubicBezTo>
                  <a:pt x="1267" y="204"/>
                  <a:pt x="1265" y="208"/>
                  <a:pt x="1264" y="212"/>
                </a:cubicBezTo>
                <a:cubicBezTo>
                  <a:pt x="1263" y="217"/>
                  <a:pt x="1263" y="222"/>
                  <a:pt x="1263" y="228"/>
                </a:cubicBezTo>
                <a:cubicBezTo>
                  <a:pt x="1262" y="234"/>
                  <a:pt x="1263" y="241"/>
                  <a:pt x="1264" y="249"/>
                </a:cubicBezTo>
                <a:lnTo>
                  <a:pt x="1311" y="297"/>
                </a:lnTo>
                <a:cubicBezTo>
                  <a:pt x="1324" y="298"/>
                  <a:pt x="1336" y="298"/>
                  <a:pt x="1345" y="296"/>
                </a:cubicBezTo>
                <a:cubicBezTo>
                  <a:pt x="1354" y="295"/>
                  <a:pt x="1362" y="291"/>
                  <a:pt x="1368" y="285"/>
                </a:cubicBezTo>
                <a:cubicBezTo>
                  <a:pt x="1374" y="280"/>
                  <a:pt x="1377" y="274"/>
                  <a:pt x="1378" y="267"/>
                </a:cubicBezTo>
                <a:cubicBezTo>
                  <a:pt x="1380" y="260"/>
                  <a:pt x="1379" y="254"/>
                  <a:pt x="1377" y="247"/>
                </a:cubicBezTo>
                <a:cubicBezTo>
                  <a:pt x="1375" y="240"/>
                  <a:pt x="1372" y="233"/>
                  <a:pt x="1368" y="226"/>
                </a:cubicBezTo>
                <a:cubicBezTo>
                  <a:pt x="1364" y="220"/>
                  <a:pt x="1359" y="214"/>
                  <a:pt x="1353" y="208"/>
                </a:cubicBezTo>
                <a:close/>
                <a:moveTo>
                  <a:pt x="1520" y="36"/>
                </a:moveTo>
                <a:cubicBezTo>
                  <a:pt x="1531" y="46"/>
                  <a:pt x="1539" y="57"/>
                  <a:pt x="1545" y="67"/>
                </a:cubicBezTo>
                <a:cubicBezTo>
                  <a:pt x="1551" y="78"/>
                  <a:pt x="1555" y="88"/>
                  <a:pt x="1556" y="98"/>
                </a:cubicBezTo>
                <a:cubicBezTo>
                  <a:pt x="1558" y="109"/>
                  <a:pt x="1557" y="118"/>
                  <a:pt x="1553" y="128"/>
                </a:cubicBezTo>
                <a:cubicBezTo>
                  <a:pt x="1550" y="138"/>
                  <a:pt x="1544" y="147"/>
                  <a:pt x="1536" y="155"/>
                </a:cubicBezTo>
                <a:cubicBezTo>
                  <a:pt x="1532" y="158"/>
                  <a:pt x="1529" y="161"/>
                  <a:pt x="1525" y="164"/>
                </a:cubicBezTo>
                <a:cubicBezTo>
                  <a:pt x="1521" y="166"/>
                  <a:pt x="1517" y="168"/>
                  <a:pt x="1513" y="169"/>
                </a:cubicBezTo>
                <a:cubicBezTo>
                  <a:pt x="1509" y="171"/>
                  <a:pt x="1504" y="171"/>
                  <a:pt x="1499" y="172"/>
                </a:cubicBezTo>
                <a:cubicBezTo>
                  <a:pt x="1494" y="173"/>
                  <a:pt x="1488" y="173"/>
                  <a:pt x="1482" y="173"/>
                </a:cubicBezTo>
                <a:lnTo>
                  <a:pt x="1541" y="233"/>
                </a:lnTo>
                <a:cubicBezTo>
                  <a:pt x="1542" y="233"/>
                  <a:pt x="1542" y="234"/>
                  <a:pt x="1543" y="235"/>
                </a:cubicBezTo>
                <a:cubicBezTo>
                  <a:pt x="1543" y="236"/>
                  <a:pt x="1543" y="237"/>
                  <a:pt x="1542" y="238"/>
                </a:cubicBezTo>
                <a:cubicBezTo>
                  <a:pt x="1542" y="239"/>
                  <a:pt x="1541" y="241"/>
                  <a:pt x="1540" y="242"/>
                </a:cubicBezTo>
                <a:cubicBezTo>
                  <a:pt x="1538" y="244"/>
                  <a:pt x="1537" y="246"/>
                  <a:pt x="1534" y="248"/>
                </a:cubicBezTo>
                <a:cubicBezTo>
                  <a:pt x="1532" y="250"/>
                  <a:pt x="1530" y="252"/>
                  <a:pt x="1529" y="253"/>
                </a:cubicBezTo>
                <a:cubicBezTo>
                  <a:pt x="1527" y="254"/>
                  <a:pt x="1526" y="255"/>
                  <a:pt x="1525" y="255"/>
                </a:cubicBezTo>
                <a:cubicBezTo>
                  <a:pt x="1523" y="256"/>
                  <a:pt x="1522" y="256"/>
                  <a:pt x="1522" y="256"/>
                </a:cubicBezTo>
                <a:cubicBezTo>
                  <a:pt x="1521" y="256"/>
                  <a:pt x="1520" y="255"/>
                  <a:pt x="1519" y="254"/>
                </a:cubicBezTo>
                <a:lnTo>
                  <a:pt x="1353" y="88"/>
                </a:lnTo>
                <a:cubicBezTo>
                  <a:pt x="1352" y="87"/>
                  <a:pt x="1351" y="86"/>
                  <a:pt x="1351" y="86"/>
                </a:cubicBezTo>
                <a:cubicBezTo>
                  <a:pt x="1351" y="85"/>
                  <a:pt x="1351" y="84"/>
                  <a:pt x="1351" y="83"/>
                </a:cubicBezTo>
                <a:cubicBezTo>
                  <a:pt x="1352" y="82"/>
                  <a:pt x="1353" y="80"/>
                  <a:pt x="1354" y="79"/>
                </a:cubicBezTo>
                <a:cubicBezTo>
                  <a:pt x="1355" y="78"/>
                  <a:pt x="1356" y="76"/>
                  <a:pt x="1358" y="74"/>
                </a:cubicBezTo>
                <a:cubicBezTo>
                  <a:pt x="1360" y="72"/>
                  <a:pt x="1362" y="71"/>
                  <a:pt x="1363" y="70"/>
                </a:cubicBezTo>
                <a:cubicBezTo>
                  <a:pt x="1364" y="69"/>
                  <a:pt x="1365" y="68"/>
                  <a:pt x="1367" y="68"/>
                </a:cubicBezTo>
                <a:cubicBezTo>
                  <a:pt x="1368" y="67"/>
                  <a:pt x="1369" y="67"/>
                  <a:pt x="1369" y="67"/>
                </a:cubicBezTo>
                <a:cubicBezTo>
                  <a:pt x="1370" y="67"/>
                  <a:pt x="1371" y="68"/>
                  <a:pt x="1372" y="69"/>
                </a:cubicBezTo>
                <a:lnTo>
                  <a:pt x="1388" y="85"/>
                </a:lnTo>
                <a:cubicBezTo>
                  <a:pt x="1388" y="77"/>
                  <a:pt x="1388" y="71"/>
                  <a:pt x="1389" y="64"/>
                </a:cubicBezTo>
                <a:cubicBezTo>
                  <a:pt x="1389" y="58"/>
                  <a:pt x="1390" y="53"/>
                  <a:pt x="1392" y="48"/>
                </a:cubicBezTo>
                <a:cubicBezTo>
                  <a:pt x="1394" y="42"/>
                  <a:pt x="1396" y="37"/>
                  <a:pt x="1398" y="33"/>
                </a:cubicBezTo>
                <a:cubicBezTo>
                  <a:pt x="1401" y="28"/>
                  <a:pt x="1404" y="24"/>
                  <a:pt x="1408" y="20"/>
                </a:cubicBezTo>
                <a:cubicBezTo>
                  <a:pt x="1417" y="12"/>
                  <a:pt x="1426" y="6"/>
                  <a:pt x="1436" y="3"/>
                </a:cubicBezTo>
                <a:cubicBezTo>
                  <a:pt x="1445" y="0"/>
                  <a:pt x="1455" y="0"/>
                  <a:pt x="1464" y="2"/>
                </a:cubicBezTo>
                <a:cubicBezTo>
                  <a:pt x="1474" y="4"/>
                  <a:pt x="1483" y="8"/>
                  <a:pt x="1493" y="14"/>
                </a:cubicBezTo>
                <a:cubicBezTo>
                  <a:pt x="1502" y="20"/>
                  <a:pt x="1512" y="27"/>
                  <a:pt x="1520" y="36"/>
                </a:cubicBezTo>
                <a:close/>
                <a:moveTo>
                  <a:pt x="1500" y="61"/>
                </a:moveTo>
                <a:cubicBezTo>
                  <a:pt x="1494" y="55"/>
                  <a:pt x="1488" y="50"/>
                  <a:pt x="1481" y="45"/>
                </a:cubicBezTo>
                <a:cubicBezTo>
                  <a:pt x="1474" y="40"/>
                  <a:pt x="1468" y="37"/>
                  <a:pt x="1461" y="34"/>
                </a:cubicBezTo>
                <a:cubicBezTo>
                  <a:pt x="1454" y="32"/>
                  <a:pt x="1448" y="32"/>
                  <a:pt x="1441" y="33"/>
                </a:cubicBezTo>
                <a:cubicBezTo>
                  <a:pt x="1435" y="34"/>
                  <a:pt x="1429" y="38"/>
                  <a:pt x="1423" y="43"/>
                </a:cubicBezTo>
                <a:cubicBezTo>
                  <a:pt x="1420" y="46"/>
                  <a:pt x="1418" y="49"/>
                  <a:pt x="1416" y="53"/>
                </a:cubicBezTo>
                <a:cubicBezTo>
                  <a:pt x="1414" y="56"/>
                  <a:pt x="1412" y="61"/>
                  <a:pt x="1411" y="65"/>
                </a:cubicBezTo>
                <a:cubicBezTo>
                  <a:pt x="1410" y="70"/>
                  <a:pt x="1410" y="75"/>
                  <a:pt x="1410" y="81"/>
                </a:cubicBezTo>
                <a:cubicBezTo>
                  <a:pt x="1410" y="87"/>
                  <a:pt x="1410" y="94"/>
                  <a:pt x="1411" y="102"/>
                </a:cubicBezTo>
                <a:lnTo>
                  <a:pt x="1458" y="150"/>
                </a:lnTo>
                <a:cubicBezTo>
                  <a:pt x="1472" y="151"/>
                  <a:pt x="1483" y="151"/>
                  <a:pt x="1492" y="149"/>
                </a:cubicBezTo>
                <a:cubicBezTo>
                  <a:pt x="1502" y="148"/>
                  <a:pt x="1509" y="144"/>
                  <a:pt x="1515" y="138"/>
                </a:cubicBezTo>
                <a:cubicBezTo>
                  <a:pt x="1521" y="132"/>
                  <a:pt x="1524" y="126"/>
                  <a:pt x="1525" y="120"/>
                </a:cubicBezTo>
                <a:cubicBezTo>
                  <a:pt x="1527" y="113"/>
                  <a:pt x="1526" y="106"/>
                  <a:pt x="1524" y="100"/>
                </a:cubicBezTo>
                <a:cubicBezTo>
                  <a:pt x="1522" y="93"/>
                  <a:pt x="1519" y="86"/>
                  <a:pt x="1515" y="79"/>
                </a:cubicBezTo>
                <a:cubicBezTo>
                  <a:pt x="1511" y="73"/>
                  <a:pt x="1506" y="67"/>
                  <a:pt x="1500" y="6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3" name="Freeform 55"/>
          <p:cNvSpPr>
            <a:spLocks noEditPoints="1"/>
          </p:cNvSpPr>
          <p:nvPr/>
        </p:nvSpPr>
        <p:spPr bwMode="auto">
          <a:xfrm>
            <a:off x="5757863" y="5114925"/>
            <a:ext cx="371475" cy="371475"/>
          </a:xfrm>
          <a:custGeom>
            <a:avLst/>
            <a:gdLst/>
            <a:ahLst/>
            <a:cxnLst>
              <a:cxn ang="0">
                <a:pos x="122" y="250"/>
              </a:cxn>
              <a:cxn ang="0">
                <a:pos x="125" y="257"/>
              </a:cxn>
              <a:cxn ang="0">
                <a:pos x="116" y="262"/>
              </a:cxn>
              <a:cxn ang="0">
                <a:pos x="80" y="276"/>
              </a:cxn>
              <a:cxn ang="0">
                <a:pos x="36" y="324"/>
              </a:cxn>
              <a:cxn ang="0">
                <a:pos x="41" y="392"/>
              </a:cxn>
              <a:cxn ang="0">
                <a:pos x="98" y="448"/>
              </a:cxn>
              <a:cxn ang="0">
                <a:pos x="165" y="450"/>
              </a:cxn>
              <a:cxn ang="0">
                <a:pos x="208" y="412"/>
              </a:cxn>
              <a:cxn ang="0">
                <a:pos x="168" y="341"/>
              </a:cxn>
              <a:cxn ang="0">
                <a:pos x="122" y="382"/>
              </a:cxn>
              <a:cxn ang="0">
                <a:pos x="110" y="372"/>
              </a:cxn>
              <a:cxn ang="0">
                <a:pos x="108" y="365"/>
              </a:cxn>
              <a:cxn ang="0">
                <a:pos x="164" y="308"/>
              </a:cxn>
              <a:cxn ang="0">
                <a:pos x="171" y="305"/>
              </a:cxn>
              <a:cxn ang="0">
                <a:pos x="181" y="309"/>
              </a:cxn>
              <a:cxn ang="0">
                <a:pos x="251" y="382"/>
              </a:cxn>
              <a:cxn ang="0">
                <a:pos x="245" y="405"/>
              </a:cxn>
              <a:cxn ang="0">
                <a:pos x="225" y="437"/>
              </a:cxn>
              <a:cxn ang="0">
                <a:pos x="171" y="481"/>
              </a:cxn>
              <a:cxn ang="0">
                <a:pos x="84" y="479"/>
              </a:cxn>
              <a:cxn ang="0">
                <a:pos x="11" y="406"/>
              </a:cxn>
              <a:cxn ang="0">
                <a:pos x="9" y="315"/>
              </a:cxn>
              <a:cxn ang="0">
                <a:pos x="58" y="257"/>
              </a:cxn>
              <a:cxn ang="0">
                <a:pos x="94" y="240"/>
              </a:cxn>
              <a:cxn ang="0">
                <a:pos x="111" y="239"/>
              </a:cxn>
              <a:cxn ang="0">
                <a:pos x="490" y="163"/>
              </a:cxn>
              <a:cxn ang="0">
                <a:pos x="491" y="168"/>
              </a:cxn>
              <a:cxn ang="0">
                <a:pos x="483" y="178"/>
              </a:cxn>
              <a:cxn ang="0">
                <a:pos x="473" y="186"/>
              </a:cxn>
              <a:cxn ang="0">
                <a:pos x="467" y="185"/>
              </a:cxn>
              <a:cxn ang="0">
                <a:pos x="318" y="36"/>
              </a:cxn>
              <a:cxn ang="0">
                <a:pos x="408" y="249"/>
              </a:cxn>
              <a:cxn ang="0">
                <a:pos x="404" y="257"/>
              </a:cxn>
              <a:cxn ang="0">
                <a:pos x="395" y="266"/>
              </a:cxn>
              <a:cxn ang="0">
                <a:pos x="387" y="269"/>
              </a:cxn>
              <a:cxn ang="0">
                <a:pos x="177" y="177"/>
              </a:cxn>
              <a:cxn ang="0">
                <a:pos x="326" y="326"/>
              </a:cxn>
              <a:cxn ang="0">
                <a:pos x="327" y="332"/>
              </a:cxn>
              <a:cxn ang="0">
                <a:pos x="319" y="342"/>
              </a:cxn>
              <a:cxn ang="0">
                <a:pos x="309" y="350"/>
              </a:cxn>
              <a:cxn ang="0">
                <a:pos x="304" y="349"/>
              </a:cxn>
              <a:cxn ang="0">
                <a:pos x="141" y="180"/>
              </a:cxn>
              <a:cxn ang="0">
                <a:pos x="159" y="157"/>
              </a:cxn>
              <a:cxn ang="0">
                <a:pos x="175" y="148"/>
              </a:cxn>
              <a:cxn ang="0">
                <a:pos x="193" y="151"/>
              </a:cxn>
              <a:cxn ang="0">
                <a:pos x="367" y="226"/>
              </a:cxn>
              <a:cxn ang="0">
                <a:pos x="291" y="41"/>
              </a:cxn>
              <a:cxn ang="0">
                <a:pos x="292" y="26"/>
              </a:cxn>
              <a:cxn ang="0">
                <a:pos x="312" y="4"/>
              </a:cxn>
              <a:cxn ang="0">
                <a:pos x="321" y="0"/>
              </a:cxn>
              <a:cxn ang="0">
                <a:pos x="332" y="5"/>
              </a:cxn>
            </a:cxnLst>
            <a:rect l="0" t="0" r="r" b="b"/>
            <a:pathLst>
              <a:path w="492" h="490">
                <a:moveTo>
                  <a:pt x="118" y="245"/>
                </a:moveTo>
                <a:cubicBezTo>
                  <a:pt x="120" y="247"/>
                  <a:pt x="121" y="248"/>
                  <a:pt x="122" y="250"/>
                </a:cubicBezTo>
                <a:cubicBezTo>
                  <a:pt x="123" y="251"/>
                  <a:pt x="124" y="253"/>
                  <a:pt x="124" y="254"/>
                </a:cubicBezTo>
                <a:cubicBezTo>
                  <a:pt x="125" y="255"/>
                  <a:pt x="125" y="256"/>
                  <a:pt x="125" y="257"/>
                </a:cubicBezTo>
                <a:cubicBezTo>
                  <a:pt x="125" y="258"/>
                  <a:pt x="124" y="259"/>
                  <a:pt x="124" y="259"/>
                </a:cubicBezTo>
                <a:cubicBezTo>
                  <a:pt x="123" y="260"/>
                  <a:pt x="120" y="261"/>
                  <a:pt x="116" y="262"/>
                </a:cubicBezTo>
                <a:cubicBezTo>
                  <a:pt x="112" y="263"/>
                  <a:pt x="107" y="264"/>
                  <a:pt x="100" y="266"/>
                </a:cubicBezTo>
                <a:cubicBezTo>
                  <a:pt x="94" y="268"/>
                  <a:pt x="87" y="272"/>
                  <a:pt x="80" y="276"/>
                </a:cubicBezTo>
                <a:cubicBezTo>
                  <a:pt x="72" y="280"/>
                  <a:pt x="65" y="286"/>
                  <a:pt x="57" y="294"/>
                </a:cubicBezTo>
                <a:cubicBezTo>
                  <a:pt x="47" y="303"/>
                  <a:pt x="41" y="313"/>
                  <a:pt x="36" y="324"/>
                </a:cubicBezTo>
                <a:cubicBezTo>
                  <a:pt x="32" y="335"/>
                  <a:pt x="31" y="346"/>
                  <a:pt x="32" y="358"/>
                </a:cubicBezTo>
                <a:cubicBezTo>
                  <a:pt x="33" y="369"/>
                  <a:pt x="36" y="380"/>
                  <a:pt x="41" y="392"/>
                </a:cubicBezTo>
                <a:cubicBezTo>
                  <a:pt x="47" y="403"/>
                  <a:pt x="55" y="413"/>
                  <a:pt x="65" y="423"/>
                </a:cubicBezTo>
                <a:cubicBezTo>
                  <a:pt x="76" y="434"/>
                  <a:pt x="87" y="442"/>
                  <a:pt x="98" y="448"/>
                </a:cubicBezTo>
                <a:cubicBezTo>
                  <a:pt x="110" y="453"/>
                  <a:pt x="121" y="456"/>
                  <a:pt x="132" y="456"/>
                </a:cubicBezTo>
                <a:cubicBezTo>
                  <a:pt x="144" y="457"/>
                  <a:pt x="155" y="455"/>
                  <a:pt x="165" y="450"/>
                </a:cubicBezTo>
                <a:cubicBezTo>
                  <a:pt x="175" y="446"/>
                  <a:pt x="185" y="439"/>
                  <a:pt x="194" y="430"/>
                </a:cubicBezTo>
                <a:cubicBezTo>
                  <a:pt x="199" y="425"/>
                  <a:pt x="204" y="419"/>
                  <a:pt x="208" y="412"/>
                </a:cubicBezTo>
                <a:cubicBezTo>
                  <a:pt x="212" y="406"/>
                  <a:pt x="216" y="399"/>
                  <a:pt x="218" y="391"/>
                </a:cubicBezTo>
                <a:lnTo>
                  <a:pt x="168" y="341"/>
                </a:lnTo>
                <a:lnTo>
                  <a:pt x="128" y="381"/>
                </a:lnTo>
                <a:cubicBezTo>
                  <a:pt x="126" y="383"/>
                  <a:pt x="125" y="383"/>
                  <a:pt x="122" y="382"/>
                </a:cubicBezTo>
                <a:cubicBezTo>
                  <a:pt x="120" y="382"/>
                  <a:pt x="117" y="380"/>
                  <a:pt x="114" y="376"/>
                </a:cubicBezTo>
                <a:cubicBezTo>
                  <a:pt x="112" y="375"/>
                  <a:pt x="111" y="373"/>
                  <a:pt x="110" y="372"/>
                </a:cubicBezTo>
                <a:cubicBezTo>
                  <a:pt x="109" y="370"/>
                  <a:pt x="108" y="369"/>
                  <a:pt x="108" y="368"/>
                </a:cubicBezTo>
                <a:cubicBezTo>
                  <a:pt x="108" y="367"/>
                  <a:pt x="108" y="366"/>
                  <a:pt x="108" y="365"/>
                </a:cubicBezTo>
                <a:cubicBezTo>
                  <a:pt x="108" y="364"/>
                  <a:pt x="108" y="363"/>
                  <a:pt x="109" y="362"/>
                </a:cubicBezTo>
                <a:lnTo>
                  <a:pt x="164" y="308"/>
                </a:lnTo>
                <a:cubicBezTo>
                  <a:pt x="165" y="307"/>
                  <a:pt x="166" y="306"/>
                  <a:pt x="167" y="306"/>
                </a:cubicBezTo>
                <a:cubicBezTo>
                  <a:pt x="169" y="305"/>
                  <a:pt x="170" y="305"/>
                  <a:pt x="171" y="305"/>
                </a:cubicBezTo>
                <a:cubicBezTo>
                  <a:pt x="173" y="304"/>
                  <a:pt x="175" y="305"/>
                  <a:pt x="176" y="306"/>
                </a:cubicBezTo>
                <a:cubicBezTo>
                  <a:pt x="178" y="306"/>
                  <a:pt x="180" y="308"/>
                  <a:pt x="181" y="309"/>
                </a:cubicBezTo>
                <a:lnTo>
                  <a:pt x="246" y="375"/>
                </a:lnTo>
                <a:cubicBezTo>
                  <a:pt x="249" y="377"/>
                  <a:pt x="250" y="379"/>
                  <a:pt x="251" y="382"/>
                </a:cubicBezTo>
                <a:cubicBezTo>
                  <a:pt x="252" y="384"/>
                  <a:pt x="252" y="387"/>
                  <a:pt x="251" y="391"/>
                </a:cubicBezTo>
                <a:cubicBezTo>
                  <a:pt x="249" y="395"/>
                  <a:pt x="247" y="400"/>
                  <a:pt x="245" y="405"/>
                </a:cubicBezTo>
                <a:cubicBezTo>
                  <a:pt x="242" y="411"/>
                  <a:pt x="239" y="416"/>
                  <a:pt x="236" y="422"/>
                </a:cubicBezTo>
                <a:cubicBezTo>
                  <a:pt x="233" y="427"/>
                  <a:pt x="229" y="432"/>
                  <a:pt x="225" y="437"/>
                </a:cubicBezTo>
                <a:cubicBezTo>
                  <a:pt x="222" y="442"/>
                  <a:pt x="217" y="447"/>
                  <a:pt x="213" y="451"/>
                </a:cubicBezTo>
                <a:cubicBezTo>
                  <a:pt x="200" y="464"/>
                  <a:pt x="186" y="474"/>
                  <a:pt x="171" y="481"/>
                </a:cubicBezTo>
                <a:cubicBezTo>
                  <a:pt x="157" y="487"/>
                  <a:pt x="142" y="490"/>
                  <a:pt x="127" y="489"/>
                </a:cubicBezTo>
                <a:cubicBezTo>
                  <a:pt x="113" y="489"/>
                  <a:pt x="98" y="485"/>
                  <a:pt x="84" y="479"/>
                </a:cubicBezTo>
                <a:cubicBezTo>
                  <a:pt x="69" y="472"/>
                  <a:pt x="55" y="462"/>
                  <a:pt x="42" y="449"/>
                </a:cubicBezTo>
                <a:cubicBezTo>
                  <a:pt x="29" y="435"/>
                  <a:pt x="18" y="421"/>
                  <a:pt x="11" y="406"/>
                </a:cubicBezTo>
                <a:cubicBezTo>
                  <a:pt x="5" y="390"/>
                  <a:pt x="1" y="375"/>
                  <a:pt x="1" y="360"/>
                </a:cubicBezTo>
                <a:cubicBezTo>
                  <a:pt x="0" y="345"/>
                  <a:pt x="3" y="330"/>
                  <a:pt x="9" y="315"/>
                </a:cubicBezTo>
                <a:cubicBezTo>
                  <a:pt x="16" y="300"/>
                  <a:pt x="25" y="286"/>
                  <a:pt x="38" y="274"/>
                </a:cubicBezTo>
                <a:cubicBezTo>
                  <a:pt x="44" y="267"/>
                  <a:pt x="51" y="262"/>
                  <a:pt x="58" y="257"/>
                </a:cubicBezTo>
                <a:cubicBezTo>
                  <a:pt x="65" y="252"/>
                  <a:pt x="71" y="249"/>
                  <a:pt x="77" y="246"/>
                </a:cubicBezTo>
                <a:cubicBezTo>
                  <a:pt x="83" y="243"/>
                  <a:pt x="89" y="241"/>
                  <a:pt x="94" y="240"/>
                </a:cubicBezTo>
                <a:cubicBezTo>
                  <a:pt x="98" y="238"/>
                  <a:pt x="102" y="238"/>
                  <a:pt x="104" y="238"/>
                </a:cubicBezTo>
                <a:cubicBezTo>
                  <a:pt x="107" y="238"/>
                  <a:pt x="109" y="238"/>
                  <a:pt x="111" y="239"/>
                </a:cubicBezTo>
                <a:cubicBezTo>
                  <a:pt x="113" y="240"/>
                  <a:pt x="115" y="242"/>
                  <a:pt x="118" y="245"/>
                </a:cubicBezTo>
                <a:close/>
                <a:moveTo>
                  <a:pt x="490" y="163"/>
                </a:moveTo>
                <a:cubicBezTo>
                  <a:pt x="491" y="163"/>
                  <a:pt x="491" y="164"/>
                  <a:pt x="491" y="165"/>
                </a:cubicBezTo>
                <a:cubicBezTo>
                  <a:pt x="492" y="166"/>
                  <a:pt x="491" y="167"/>
                  <a:pt x="491" y="168"/>
                </a:cubicBezTo>
                <a:cubicBezTo>
                  <a:pt x="490" y="169"/>
                  <a:pt x="489" y="171"/>
                  <a:pt x="488" y="172"/>
                </a:cubicBezTo>
                <a:cubicBezTo>
                  <a:pt x="487" y="174"/>
                  <a:pt x="485" y="176"/>
                  <a:pt x="483" y="178"/>
                </a:cubicBezTo>
                <a:cubicBezTo>
                  <a:pt x="481" y="180"/>
                  <a:pt x="479" y="182"/>
                  <a:pt x="477" y="183"/>
                </a:cubicBezTo>
                <a:cubicBezTo>
                  <a:pt x="475" y="185"/>
                  <a:pt x="474" y="185"/>
                  <a:pt x="473" y="186"/>
                </a:cubicBezTo>
                <a:cubicBezTo>
                  <a:pt x="472" y="187"/>
                  <a:pt x="471" y="187"/>
                  <a:pt x="470" y="187"/>
                </a:cubicBezTo>
                <a:cubicBezTo>
                  <a:pt x="469" y="186"/>
                  <a:pt x="468" y="186"/>
                  <a:pt x="467" y="185"/>
                </a:cubicBezTo>
                <a:lnTo>
                  <a:pt x="318" y="36"/>
                </a:lnTo>
                <a:lnTo>
                  <a:pt x="318" y="36"/>
                </a:lnTo>
                <a:lnTo>
                  <a:pt x="407" y="247"/>
                </a:lnTo>
                <a:cubicBezTo>
                  <a:pt x="408" y="248"/>
                  <a:pt x="408" y="248"/>
                  <a:pt x="408" y="249"/>
                </a:cubicBezTo>
                <a:cubicBezTo>
                  <a:pt x="408" y="250"/>
                  <a:pt x="407" y="251"/>
                  <a:pt x="407" y="253"/>
                </a:cubicBezTo>
                <a:cubicBezTo>
                  <a:pt x="406" y="254"/>
                  <a:pt x="405" y="255"/>
                  <a:pt x="404" y="257"/>
                </a:cubicBezTo>
                <a:cubicBezTo>
                  <a:pt x="403" y="258"/>
                  <a:pt x="401" y="260"/>
                  <a:pt x="400" y="261"/>
                </a:cubicBezTo>
                <a:cubicBezTo>
                  <a:pt x="398" y="263"/>
                  <a:pt x="396" y="265"/>
                  <a:pt x="395" y="266"/>
                </a:cubicBezTo>
                <a:cubicBezTo>
                  <a:pt x="393" y="267"/>
                  <a:pt x="392" y="268"/>
                  <a:pt x="391" y="269"/>
                </a:cubicBezTo>
                <a:cubicBezTo>
                  <a:pt x="389" y="269"/>
                  <a:pt x="388" y="269"/>
                  <a:pt x="387" y="269"/>
                </a:cubicBezTo>
                <a:cubicBezTo>
                  <a:pt x="386" y="269"/>
                  <a:pt x="386" y="269"/>
                  <a:pt x="385" y="269"/>
                </a:cubicBezTo>
                <a:lnTo>
                  <a:pt x="177" y="177"/>
                </a:lnTo>
                <a:lnTo>
                  <a:pt x="177" y="177"/>
                </a:lnTo>
                <a:lnTo>
                  <a:pt x="326" y="326"/>
                </a:lnTo>
                <a:cubicBezTo>
                  <a:pt x="327" y="327"/>
                  <a:pt x="327" y="328"/>
                  <a:pt x="328" y="329"/>
                </a:cubicBezTo>
                <a:cubicBezTo>
                  <a:pt x="328" y="330"/>
                  <a:pt x="328" y="331"/>
                  <a:pt x="327" y="332"/>
                </a:cubicBezTo>
                <a:cubicBezTo>
                  <a:pt x="326" y="333"/>
                  <a:pt x="325" y="334"/>
                  <a:pt x="324" y="336"/>
                </a:cubicBezTo>
                <a:cubicBezTo>
                  <a:pt x="323" y="338"/>
                  <a:pt x="321" y="340"/>
                  <a:pt x="319" y="342"/>
                </a:cubicBezTo>
                <a:cubicBezTo>
                  <a:pt x="317" y="344"/>
                  <a:pt x="315" y="346"/>
                  <a:pt x="313" y="347"/>
                </a:cubicBezTo>
                <a:cubicBezTo>
                  <a:pt x="311" y="348"/>
                  <a:pt x="310" y="349"/>
                  <a:pt x="309" y="350"/>
                </a:cubicBezTo>
                <a:cubicBezTo>
                  <a:pt x="308" y="350"/>
                  <a:pt x="307" y="351"/>
                  <a:pt x="306" y="350"/>
                </a:cubicBezTo>
                <a:cubicBezTo>
                  <a:pt x="305" y="350"/>
                  <a:pt x="304" y="350"/>
                  <a:pt x="304" y="349"/>
                </a:cubicBezTo>
                <a:lnTo>
                  <a:pt x="146" y="191"/>
                </a:lnTo>
                <a:cubicBezTo>
                  <a:pt x="142" y="188"/>
                  <a:pt x="140" y="184"/>
                  <a:pt x="141" y="180"/>
                </a:cubicBezTo>
                <a:cubicBezTo>
                  <a:pt x="141" y="177"/>
                  <a:pt x="143" y="174"/>
                  <a:pt x="145" y="171"/>
                </a:cubicBezTo>
                <a:lnTo>
                  <a:pt x="159" y="157"/>
                </a:lnTo>
                <a:cubicBezTo>
                  <a:pt x="162" y="155"/>
                  <a:pt x="165" y="152"/>
                  <a:pt x="167" y="151"/>
                </a:cubicBezTo>
                <a:cubicBezTo>
                  <a:pt x="170" y="149"/>
                  <a:pt x="173" y="148"/>
                  <a:pt x="175" y="148"/>
                </a:cubicBezTo>
                <a:cubicBezTo>
                  <a:pt x="178" y="147"/>
                  <a:pt x="181" y="147"/>
                  <a:pt x="184" y="148"/>
                </a:cubicBezTo>
                <a:cubicBezTo>
                  <a:pt x="187" y="149"/>
                  <a:pt x="190" y="150"/>
                  <a:pt x="193" y="151"/>
                </a:cubicBezTo>
                <a:lnTo>
                  <a:pt x="366" y="226"/>
                </a:lnTo>
                <a:lnTo>
                  <a:pt x="367" y="226"/>
                </a:lnTo>
                <a:lnTo>
                  <a:pt x="294" y="51"/>
                </a:lnTo>
                <a:cubicBezTo>
                  <a:pt x="292" y="47"/>
                  <a:pt x="291" y="44"/>
                  <a:pt x="291" y="41"/>
                </a:cubicBezTo>
                <a:cubicBezTo>
                  <a:pt x="290" y="38"/>
                  <a:pt x="290" y="35"/>
                  <a:pt x="290" y="33"/>
                </a:cubicBezTo>
                <a:cubicBezTo>
                  <a:pt x="290" y="30"/>
                  <a:pt x="291" y="28"/>
                  <a:pt x="292" y="26"/>
                </a:cubicBezTo>
                <a:cubicBezTo>
                  <a:pt x="293" y="23"/>
                  <a:pt x="295" y="21"/>
                  <a:pt x="297" y="19"/>
                </a:cubicBezTo>
                <a:lnTo>
                  <a:pt x="312" y="4"/>
                </a:lnTo>
                <a:cubicBezTo>
                  <a:pt x="313" y="3"/>
                  <a:pt x="315" y="2"/>
                  <a:pt x="317" y="1"/>
                </a:cubicBezTo>
                <a:cubicBezTo>
                  <a:pt x="318" y="0"/>
                  <a:pt x="320" y="0"/>
                  <a:pt x="321" y="0"/>
                </a:cubicBezTo>
                <a:cubicBezTo>
                  <a:pt x="323" y="0"/>
                  <a:pt x="325" y="0"/>
                  <a:pt x="327" y="1"/>
                </a:cubicBezTo>
                <a:cubicBezTo>
                  <a:pt x="329" y="2"/>
                  <a:pt x="330" y="3"/>
                  <a:pt x="332" y="5"/>
                </a:cubicBezTo>
                <a:lnTo>
                  <a:pt x="490" y="1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4" name="Freeform 56"/>
          <p:cNvSpPr>
            <a:spLocks noEditPoints="1"/>
          </p:cNvSpPr>
          <p:nvPr/>
        </p:nvSpPr>
        <p:spPr bwMode="auto">
          <a:xfrm>
            <a:off x="6923088" y="5370513"/>
            <a:ext cx="492125" cy="503238"/>
          </a:xfrm>
          <a:custGeom>
            <a:avLst/>
            <a:gdLst/>
            <a:ahLst/>
            <a:cxnLst>
              <a:cxn ang="0">
                <a:pos x="223" y="579"/>
              </a:cxn>
              <a:cxn ang="0">
                <a:pos x="177" y="648"/>
              </a:cxn>
              <a:cxn ang="0">
                <a:pos x="137" y="665"/>
              </a:cxn>
              <a:cxn ang="0">
                <a:pos x="119" y="652"/>
              </a:cxn>
              <a:cxn ang="0">
                <a:pos x="117" y="643"/>
              </a:cxn>
              <a:cxn ang="0">
                <a:pos x="156" y="628"/>
              </a:cxn>
              <a:cxn ang="0">
                <a:pos x="193" y="581"/>
              </a:cxn>
              <a:cxn ang="0">
                <a:pos x="165" y="542"/>
              </a:cxn>
              <a:cxn ang="0">
                <a:pos x="107" y="554"/>
              </a:cxn>
              <a:cxn ang="0">
                <a:pos x="41" y="559"/>
              </a:cxn>
              <a:cxn ang="0">
                <a:pos x="1" y="497"/>
              </a:cxn>
              <a:cxn ang="0">
                <a:pos x="39" y="437"/>
              </a:cxn>
              <a:cxn ang="0">
                <a:pos x="74" y="422"/>
              </a:cxn>
              <a:cxn ang="0">
                <a:pos x="84" y="426"/>
              </a:cxn>
              <a:cxn ang="0">
                <a:pos x="94" y="438"/>
              </a:cxn>
              <a:cxn ang="0">
                <a:pos x="88" y="446"/>
              </a:cxn>
              <a:cxn ang="0">
                <a:pos x="45" y="468"/>
              </a:cxn>
              <a:cxn ang="0">
                <a:pos x="33" y="509"/>
              </a:cxn>
              <a:cxn ang="0">
                <a:pos x="74" y="529"/>
              </a:cxn>
              <a:cxn ang="0">
                <a:pos x="137" y="509"/>
              </a:cxn>
              <a:cxn ang="0">
                <a:pos x="202" y="525"/>
              </a:cxn>
              <a:cxn ang="0">
                <a:pos x="291" y="371"/>
              </a:cxn>
              <a:cxn ang="0">
                <a:pos x="240" y="452"/>
              </a:cxn>
              <a:cxn ang="0">
                <a:pos x="302" y="520"/>
              </a:cxn>
              <a:cxn ang="0">
                <a:pos x="289" y="535"/>
              </a:cxn>
              <a:cxn ang="0">
                <a:pos x="279" y="537"/>
              </a:cxn>
              <a:cxn ang="0">
                <a:pos x="120" y="360"/>
              </a:cxn>
              <a:cxn ang="0">
                <a:pos x="182" y="303"/>
              </a:cxn>
              <a:cxn ang="0">
                <a:pos x="246" y="299"/>
              </a:cxn>
              <a:cxn ang="0">
                <a:pos x="223" y="326"/>
              </a:cxn>
              <a:cxn ang="0">
                <a:pos x="174" y="344"/>
              </a:cxn>
              <a:cxn ang="0">
                <a:pos x="242" y="413"/>
              </a:cxn>
              <a:cxn ang="0">
                <a:pos x="256" y="356"/>
              </a:cxn>
              <a:cxn ang="0">
                <a:pos x="508" y="304"/>
              </a:cxn>
              <a:cxn ang="0">
                <a:pos x="509" y="314"/>
              </a:cxn>
              <a:cxn ang="0">
                <a:pos x="409" y="395"/>
              </a:cxn>
              <a:cxn ang="0">
                <a:pos x="255" y="225"/>
              </a:cxn>
              <a:cxn ang="0">
                <a:pos x="342" y="142"/>
              </a:cxn>
              <a:cxn ang="0">
                <a:pos x="355" y="153"/>
              </a:cxn>
              <a:cxn ang="0">
                <a:pos x="356" y="162"/>
              </a:cxn>
              <a:cxn ang="0">
                <a:pos x="400" y="226"/>
              </a:cxn>
              <a:cxn ang="0">
                <a:pos x="409" y="226"/>
              </a:cxn>
              <a:cxn ang="0">
                <a:pos x="420" y="239"/>
              </a:cxn>
              <a:cxn ang="0">
                <a:pos x="361" y="301"/>
              </a:cxn>
              <a:cxn ang="0">
                <a:pos x="493" y="293"/>
              </a:cxn>
              <a:cxn ang="0">
                <a:pos x="504" y="300"/>
              </a:cxn>
              <a:cxn ang="0">
                <a:pos x="650" y="137"/>
              </a:cxn>
              <a:cxn ang="0">
                <a:pos x="650" y="154"/>
              </a:cxn>
              <a:cxn ang="0">
                <a:pos x="619" y="208"/>
              </a:cxn>
              <a:cxn ang="0">
                <a:pos x="502" y="227"/>
              </a:cxn>
              <a:cxn ang="0">
                <a:pos x="415" y="108"/>
              </a:cxn>
              <a:cxn ang="0">
                <a:pos x="462" y="17"/>
              </a:cxn>
              <a:cxn ang="0">
                <a:pos x="505" y="0"/>
              </a:cxn>
              <a:cxn ang="0">
                <a:pos x="516" y="4"/>
              </a:cxn>
              <a:cxn ang="0">
                <a:pos x="527" y="16"/>
              </a:cxn>
              <a:cxn ang="0">
                <a:pos x="519" y="24"/>
              </a:cxn>
              <a:cxn ang="0">
                <a:pos x="465" y="50"/>
              </a:cxn>
              <a:cxn ang="0">
                <a:pos x="458" y="137"/>
              </a:cxn>
              <a:cxn ang="0">
                <a:pos x="547" y="206"/>
              </a:cxn>
              <a:cxn ang="0">
                <a:pos x="617" y="165"/>
              </a:cxn>
              <a:cxn ang="0">
                <a:pos x="631" y="123"/>
              </a:cxn>
              <a:cxn ang="0">
                <a:pos x="639" y="125"/>
              </a:cxn>
            </a:cxnLst>
            <a:rect l="0" t="0" r="r" b="b"/>
            <a:pathLst>
              <a:path w="652" h="665">
                <a:moveTo>
                  <a:pt x="202" y="525"/>
                </a:moveTo>
                <a:cubicBezTo>
                  <a:pt x="210" y="533"/>
                  <a:pt x="216" y="541"/>
                  <a:pt x="219" y="550"/>
                </a:cubicBezTo>
                <a:cubicBezTo>
                  <a:pt x="222" y="560"/>
                  <a:pt x="224" y="569"/>
                  <a:pt x="223" y="579"/>
                </a:cubicBezTo>
                <a:cubicBezTo>
                  <a:pt x="222" y="588"/>
                  <a:pt x="219" y="598"/>
                  <a:pt x="214" y="607"/>
                </a:cubicBezTo>
                <a:cubicBezTo>
                  <a:pt x="209" y="617"/>
                  <a:pt x="203" y="625"/>
                  <a:pt x="194" y="634"/>
                </a:cubicBezTo>
                <a:cubicBezTo>
                  <a:pt x="189" y="639"/>
                  <a:pt x="183" y="644"/>
                  <a:pt x="177" y="648"/>
                </a:cubicBezTo>
                <a:cubicBezTo>
                  <a:pt x="171" y="652"/>
                  <a:pt x="165" y="655"/>
                  <a:pt x="160" y="658"/>
                </a:cubicBezTo>
                <a:cubicBezTo>
                  <a:pt x="155" y="660"/>
                  <a:pt x="150" y="662"/>
                  <a:pt x="146" y="663"/>
                </a:cubicBezTo>
                <a:cubicBezTo>
                  <a:pt x="142" y="664"/>
                  <a:pt x="139" y="665"/>
                  <a:pt x="137" y="665"/>
                </a:cubicBezTo>
                <a:cubicBezTo>
                  <a:pt x="135" y="664"/>
                  <a:pt x="133" y="664"/>
                  <a:pt x="131" y="663"/>
                </a:cubicBezTo>
                <a:cubicBezTo>
                  <a:pt x="128" y="662"/>
                  <a:pt x="126" y="660"/>
                  <a:pt x="123" y="657"/>
                </a:cubicBezTo>
                <a:cubicBezTo>
                  <a:pt x="121" y="655"/>
                  <a:pt x="120" y="653"/>
                  <a:pt x="119" y="652"/>
                </a:cubicBezTo>
                <a:cubicBezTo>
                  <a:pt x="118" y="650"/>
                  <a:pt x="117" y="649"/>
                  <a:pt x="116" y="648"/>
                </a:cubicBezTo>
                <a:cubicBezTo>
                  <a:pt x="116" y="647"/>
                  <a:pt x="116" y="646"/>
                  <a:pt x="116" y="645"/>
                </a:cubicBezTo>
                <a:cubicBezTo>
                  <a:pt x="116" y="644"/>
                  <a:pt x="117" y="643"/>
                  <a:pt x="117" y="643"/>
                </a:cubicBezTo>
                <a:cubicBezTo>
                  <a:pt x="119" y="641"/>
                  <a:pt x="121" y="640"/>
                  <a:pt x="125" y="640"/>
                </a:cubicBezTo>
                <a:cubicBezTo>
                  <a:pt x="129" y="639"/>
                  <a:pt x="133" y="638"/>
                  <a:pt x="139" y="636"/>
                </a:cubicBezTo>
                <a:cubicBezTo>
                  <a:pt x="144" y="634"/>
                  <a:pt x="150" y="631"/>
                  <a:pt x="156" y="628"/>
                </a:cubicBezTo>
                <a:cubicBezTo>
                  <a:pt x="163" y="625"/>
                  <a:pt x="169" y="620"/>
                  <a:pt x="176" y="613"/>
                </a:cubicBezTo>
                <a:cubicBezTo>
                  <a:pt x="181" y="608"/>
                  <a:pt x="185" y="603"/>
                  <a:pt x="188" y="597"/>
                </a:cubicBezTo>
                <a:cubicBezTo>
                  <a:pt x="190" y="592"/>
                  <a:pt x="192" y="587"/>
                  <a:pt x="193" y="581"/>
                </a:cubicBezTo>
                <a:cubicBezTo>
                  <a:pt x="193" y="576"/>
                  <a:pt x="192" y="571"/>
                  <a:pt x="190" y="565"/>
                </a:cubicBezTo>
                <a:cubicBezTo>
                  <a:pt x="188" y="560"/>
                  <a:pt x="185" y="555"/>
                  <a:pt x="181" y="551"/>
                </a:cubicBezTo>
                <a:cubicBezTo>
                  <a:pt x="176" y="546"/>
                  <a:pt x="171" y="543"/>
                  <a:pt x="165" y="542"/>
                </a:cubicBezTo>
                <a:cubicBezTo>
                  <a:pt x="159" y="541"/>
                  <a:pt x="153" y="540"/>
                  <a:pt x="147" y="541"/>
                </a:cubicBezTo>
                <a:cubicBezTo>
                  <a:pt x="141" y="542"/>
                  <a:pt x="134" y="544"/>
                  <a:pt x="128" y="547"/>
                </a:cubicBezTo>
                <a:cubicBezTo>
                  <a:pt x="121" y="549"/>
                  <a:pt x="114" y="552"/>
                  <a:pt x="107" y="554"/>
                </a:cubicBezTo>
                <a:cubicBezTo>
                  <a:pt x="100" y="557"/>
                  <a:pt x="92" y="559"/>
                  <a:pt x="85" y="561"/>
                </a:cubicBezTo>
                <a:cubicBezTo>
                  <a:pt x="78" y="563"/>
                  <a:pt x="70" y="564"/>
                  <a:pt x="63" y="564"/>
                </a:cubicBezTo>
                <a:cubicBezTo>
                  <a:pt x="56" y="564"/>
                  <a:pt x="48" y="562"/>
                  <a:pt x="41" y="559"/>
                </a:cubicBezTo>
                <a:cubicBezTo>
                  <a:pt x="34" y="557"/>
                  <a:pt x="27" y="552"/>
                  <a:pt x="20" y="545"/>
                </a:cubicBezTo>
                <a:cubicBezTo>
                  <a:pt x="13" y="538"/>
                  <a:pt x="8" y="530"/>
                  <a:pt x="4" y="522"/>
                </a:cubicBezTo>
                <a:cubicBezTo>
                  <a:pt x="1" y="514"/>
                  <a:pt x="0" y="505"/>
                  <a:pt x="1" y="497"/>
                </a:cubicBezTo>
                <a:cubicBezTo>
                  <a:pt x="2" y="488"/>
                  <a:pt x="5" y="480"/>
                  <a:pt x="9" y="472"/>
                </a:cubicBezTo>
                <a:cubicBezTo>
                  <a:pt x="14" y="463"/>
                  <a:pt x="19" y="455"/>
                  <a:pt x="27" y="448"/>
                </a:cubicBezTo>
                <a:cubicBezTo>
                  <a:pt x="31" y="444"/>
                  <a:pt x="35" y="441"/>
                  <a:pt x="39" y="437"/>
                </a:cubicBezTo>
                <a:cubicBezTo>
                  <a:pt x="44" y="434"/>
                  <a:pt x="48" y="431"/>
                  <a:pt x="53" y="429"/>
                </a:cubicBezTo>
                <a:cubicBezTo>
                  <a:pt x="57" y="427"/>
                  <a:pt x="62" y="425"/>
                  <a:pt x="66" y="424"/>
                </a:cubicBezTo>
                <a:cubicBezTo>
                  <a:pt x="70" y="422"/>
                  <a:pt x="73" y="422"/>
                  <a:pt x="74" y="422"/>
                </a:cubicBezTo>
                <a:cubicBezTo>
                  <a:pt x="76" y="422"/>
                  <a:pt x="77" y="422"/>
                  <a:pt x="78" y="422"/>
                </a:cubicBezTo>
                <a:cubicBezTo>
                  <a:pt x="79" y="422"/>
                  <a:pt x="79" y="423"/>
                  <a:pt x="80" y="423"/>
                </a:cubicBezTo>
                <a:cubicBezTo>
                  <a:pt x="81" y="424"/>
                  <a:pt x="82" y="425"/>
                  <a:pt x="84" y="426"/>
                </a:cubicBezTo>
                <a:cubicBezTo>
                  <a:pt x="85" y="427"/>
                  <a:pt x="86" y="428"/>
                  <a:pt x="88" y="430"/>
                </a:cubicBezTo>
                <a:cubicBezTo>
                  <a:pt x="89" y="431"/>
                  <a:pt x="91" y="433"/>
                  <a:pt x="92" y="434"/>
                </a:cubicBezTo>
                <a:cubicBezTo>
                  <a:pt x="93" y="435"/>
                  <a:pt x="94" y="437"/>
                  <a:pt x="94" y="438"/>
                </a:cubicBezTo>
                <a:cubicBezTo>
                  <a:pt x="95" y="439"/>
                  <a:pt x="95" y="440"/>
                  <a:pt x="95" y="441"/>
                </a:cubicBezTo>
                <a:cubicBezTo>
                  <a:pt x="95" y="442"/>
                  <a:pt x="95" y="442"/>
                  <a:pt x="94" y="443"/>
                </a:cubicBezTo>
                <a:cubicBezTo>
                  <a:pt x="93" y="444"/>
                  <a:pt x="91" y="445"/>
                  <a:pt x="88" y="446"/>
                </a:cubicBezTo>
                <a:cubicBezTo>
                  <a:pt x="84" y="447"/>
                  <a:pt x="80" y="448"/>
                  <a:pt x="76" y="449"/>
                </a:cubicBezTo>
                <a:cubicBezTo>
                  <a:pt x="71" y="451"/>
                  <a:pt x="66" y="453"/>
                  <a:pt x="61" y="456"/>
                </a:cubicBezTo>
                <a:cubicBezTo>
                  <a:pt x="55" y="458"/>
                  <a:pt x="50" y="462"/>
                  <a:pt x="45" y="468"/>
                </a:cubicBezTo>
                <a:cubicBezTo>
                  <a:pt x="40" y="472"/>
                  <a:pt x="37" y="477"/>
                  <a:pt x="35" y="482"/>
                </a:cubicBezTo>
                <a:cubicBezTo>
                  <a:pt x="32" y="487"/>
                  <a:pt x="31" y="491"/>
                  <a:pt x="31" y="496"/>
                </a:cubicBezTo>
                <a:cubicBezTo>
                  <a:pt x="31" y="500"/>
                  <a:pt x="32" y="504"/>
                  <a:pt x="33" y="509"/>
                </a:cubicBezTo>
                <a:cubicBezTo>
                  <a:pt x="35" y="513"/>
                  <a:pt x="38" y="516"/>
                  <a:pt x="41" y="520"/>
                </a:cubicBezTo>
                <a:cubicBezTo>
                  <a:pt x="46" y="524"/>
                  <a:pt x="51" y="527"/>
                  <a:pt x="56" y="529"/>
                </a:cubicBezTo>
                <a:cubicBezTo>
                  <a:pt x="62" y="530"/>
                  <a:pt x="68" y="530"/>
                  <a:pt x="74" y="529"/>
                </a:cubicBezTo>
                <a:cubicBezTo>
                  <a:pt x="81" y="528"/>
                  <a:pt x="87" y="526"/>
                  <a:pt x="94" y="524"/>
                </a:cubicBezTo>
                <a:cubicBezTo>
                  <a:pt x="101" y="521"/>
                  <a:pt x="108" y="519"/>
                  <a:pt x="115" y="516"/>
                </a:cubicBezTo>
                <a:cubicBezTo>
                  <a:pt x="122" y="513"/>
                  <a:pt x="130" y="511"/>
                  <a:pt x="137" y="509"/>
                </a:cubicBezTo>
                <a:cubicBezTo>
                  <a:pt x="144" y="507"/>
                  <a:pt x="152" y="506"/>
                  <a:pt x="159" y="506"/>
                </a:cubicBezTo>
                <a:cubicBezTo>
                  <a:pt x="166" y="506"/>
                  <a:pt x="174" y="508"/>
                  <a:pt x="181" y="510"/>
                </a:cubicBezTo>
                <a:cubicBezTo>
                  <a:pt x="188" y="513"/>
                  <a:pt x="195" y="518"/>
                  <a:pt x="202" y="525"/>
                </a:cubicBezTo>
                <a:close/>
                <a:moveTo>
                  <a:pt x="267" y="314"/>
                </a:moveTo>
                <a:cubicBezTo>
                  <a:pt x="275" y="322"/>
                  <a:pt x="281" y="331"/>
                  <a:pt x="286" y="341"/>
                </a:cubicBezTo>
                <a:cubicBezTo>
                  <a:pt x="290" y="351"/>
                  <a:pt x="291" y="361"/>
                  <a:pt x="291" y="371"/>
                </a:cubicBezTo>
                <a:cubicBezTo>
                  <a:pt x="291" y="381"/>
                  <a:pt x="288" y="391"/>
                  <a:pt x="283" y="402"/>
                </a:cubicBezTo>
                <a:cubicBezTo>
                  <a:pt x="278" y="412"/>
                  <a:pt x="270" y="422"/>
                  <a:pt x="260" y="433"/>
                </a:cubicBezTo>
                <a:lnTo>
                  <a:pt x="240" y="452"/>
                </a:lnTo>
                <a:lnTo>
                  <a:pt x="302" y="514"/>
                </a:lnTo>
                <a:cubicBezTo>
                  <a:pt x="303" y="515"/>
                  <a:pt x="303" y="516"/>
                  <a:pt x="303" y="517"/>
                </a:cubicBezTo>
                <a:cubicBezTo>
                  <a:pt x="303" y="518"/>
                  <a:pt x="303" y="519"/>
                  <a:pt x="302" y="520"/>
                </a:cubicBezTo>
                <a:cubicBezTo>
                  <a:pt x="302" y="521"/>
                  <a:pt x="301" y="522"/>
                  <a:pt x="300" y="524"/>
                </a:cubicBezTo>
                <a:cubicBezTo>
                  <a:pt x="299" y="526"/>
                  <a:pt x="297" y="528"/>
                  <a:pt x="295" y="530"/>
                </a:cubicBezTo>
                <a:cubicBezTo>
                  <a:pt x="292" y="532"/>
                  <a:pt x="291" y="534"/>
                  <a:pt x="289" y="535"/>
                </a:cubicBezTo>
                <a:cubicBezTo>
                  <a:pt x="287" y="536"/>
                  <a:pt x="286" y="537"/>
                  <a:pt x="285" y="538"/>
                </a:cubicBezTo>
                <a:cubicBezTo>
                  <a:pt x="283" y="538"/>
                  <a:pt x="282" y="538"/>
                  <a:pt x="281" y="538"/>
                </a:cubicBezTo>
                <a:cubicBezTo>
                  <a:pt x="281" y="538"/>
                  <a:pt x="280" y="538"/>
                  <a:pt x="279" y="537"/>
                </a:cubicBezTo>
                <a:lnTo>
                  <a:pt x="121" y="379"/>
                </a:lnTo>
                <a:cubicBezTo>
                  <a:pt x="117" y="375"/>
                  <a:pt x="116" y="372"/>
                  <a:pt x="116" y="368"/>
                </a:cubicBezTo>
                <a:cubicBezTo>
                  <a:pt x="116" y="365"/>
                  <a:pt x="118" y="362"/>
                  <a:pt x="120" y="360"/>
                </a:cubicBezTo>
                <a:lnTo>
                  <a:pt x="157" y="323"/>
                </a:lnTo>
                <a:cubicBezTo>
                  <a:pt x="160" y="319"/>
                  <a:pt x="164" y="316"/>
                  <a:pt x="168" y="313"/>
                </a:cubicBezTo>
                <a:cubicBezTo>
                  <a:pt x="172" y="310"/>
                  <a:pt x="176" y="306"/>
                  <a:pt x="182" y="303"/>
                </a:cubicBezTo>
                <a:cubicBezTo>
                  <a:pt x="188" y="299"/>
                  <a:pt x="194" y="296"/>
                  <a:pt x="202" y="294"/>
                </a:cubicBezTo>
                <a:cubicBezTo>
                  <a:pt x="209" y="292"/>
                  <a:pt x="217" y="292"/>
                  <a:pt x="224" y="292"/>
                </a:cubicBezTo>
                <a:cubicBezTo>
                  <a:pt x="232" y="293"/>
                  <a:pt x="239" y="295"/>
                  <a:pt x="246" y="299"/>
                </a:cubicBezTo>
                <a:cubicBezTo>
                  <a:pt x="253" y="302"/>
                  <a:pt x="260" y="307"/>
                  <a:pt x="267" y="314"/>
                </a:cubicBezTo>
                <a:close/>
                <a:moveTo>
                  <a:pt x="244" y="340"/>
                </a:moveTo>
                <a:cubicBezTo>
                  <a:pt x="237" y="333"/>
                  <a:pt x="230" y="328"/>
                  <a:pt x="223" y="326"/>
                </a:cubicBezTo>
                <a:cubicBezTo>
                  <a:pt x="216" y="324"/>
                  <a:pt x="209" y="324"/>
                  <a:pt x="203" y="325"/>
                </a:cubicBezTo>
                <a:cubicBezTo>
                  <a:pt x="197" y="327"/>
                  <a:pt x="191" y="329"/>
                  <a:pt x="187" y="333"/>
                </a:cubicBezTo>
                <a:cubicBezTo>
                  <a:pt x="182" y="336"/>
                  <a:pt x="178" y="340"/>
                  <a:pt x="174" y="344"/>
                </a:cubicBezTo>
                <a:lnTo>
                  <a:pt x="153" y="365"/>
                </a:lnTo>
                <a:lnTo>
                  <a:pt x="221" y="434"/>
                </a:lnTo>
                <a:lnTo>
                  <a:pt x="242" y="413"/>
                </a:lnTo>
                <a:cubicBezTo>
                  <a:pt x="249" y="406"/>
                  <a:pt x="254" y="400"/>
                  <a:pt x="256" y="393"/>
                </a:cubicBezTo>
                <a:cubicBezTo>
                  <a:pt x="259" y="387"/>
                  <a:pt x="261" y="381"/>
                  <a:pt x="261" y="374"/>
                </a:cubicBezTo>
                <a:cubicBezTo>
                  <a:pt x="260" y="368"/>
                  <a:pt x="259" y="362"/>
                  <a:pt x="256" y="356"/>
                </a:cubicBezTo>
                <a:cubicBezTo>
                  <a:pt x="254" y="350"/>
                  <a:pt x="250" y="345"/>
                  <a:pt x="244" y="340"/>
                </a:cubicBezTo>
                <a:close/>
                <a:moveTo>
                  <a:pt x="504" y="300"/>
                </a:moveTo>
                <a:cubicBezTo>
                  <a:pt x="506" y="301"/>
                  <a:pt x="507" y="303"/>
                  <a:pt x="508" y="304"/>
                </a:cubicBezTo>
                <a:cubicBezTo>
                  <a:pt x="509" y="306"/>
                  <a:pt x="510" y="307"/>
                  <a:pt x="510" y="308"/>
                </a:cubicBezTo>
                <a:cubicBezTo>
                  <a:pt x="511" y="309"/>
                  <a:pt x="511" y="310"/>
                  <a:pt x="510" y="311"/>
                </a:cubicBezTo>
                <a:cubicBezTo>
                  <a:pt x="510" y="312"/>
                  <a:pt x="510" y="313"/>
                  <a:pt x="509" y="314"/>
                </a:cubicBezTo>
                <a:lnTo>
                  <a:pt x="427" y="396"/>
                </a:lnTo>
                <a:cubicBezTo>
                  <a:pt x="425" y="398"/>
                  <a:pt x="422" y="399"/>
                  <a:pt x="419" y="400"/>
                </a:cubicBezTo>
                <a:cubicBezTo>
                  <a:pt x="416" y="400"/>
                  <a:pt x="412" y="399"/>
                  <a:pt x="409" y="395"/>
                </a:cubicBezTo>
                <a:lnTo>
                  <a:pt x="256" y="242"/>
                </a:lnTo>
                <a:cubicBezTo>
                  <a:pt x="253" y="239"/>
                  <a:pt x="251" y="236"/>
                  <a:pt x="251" y="232"/>
                </a:cubicBezTo>
                <a:cubicBezTo>
                  <a:pt x="252" y="229"/>
                  <a:pt x="253" y="227"/>
                  <a:pt x="255" y="225"/>
                </a:cubicBezTo>
                <a:lnTo>
                  <a:pt x="337" y="143"/>
                </a:lnTo>
                <a:cubicBezTo>
                  <a:pt x="337" y="142"/>
                  <a:pt x="338" y="142"/>
                  <a:pt x="339" y="142"/>
                </a:cubicBezTo>
                <a:cubicBezTo>
                  <a:pt x="340" y="142"/>
                  <a:pt x="341" y="142"/>
                  <a:pt x="342" y="142"/>
                </a:cubicBezTo>
                <a:cubicBezTo>
                  <a:pt x="343" y="143"/>
                  <a:pt x="345" y="143"/>
                  <a:pt x="346" y="144"/>
                </a:cubicBezTo>
                <a:cubicBezTo>
                  <a:pt x="347" y="145"/>
                  <a:pt x="349" y="147"/>
                  <a:pt x="351" y="148"/>
                </a:cubicBezTo>
                <a:cubicBezTo>
                  <a:pt x="352" y="150"/>
                  <a:pt x="354" y="151"/>
                  <a:pt x="355" y="153"/>
                </a:cubicBezTo>
                <a:cubicBezTo>
                  <a:pt x="356" y="154"/>
                  <a:pt x="356" y="156"/>
                  <a:pt x="357" y="157"/>
                </a:cubicBezTo>
                <a:cubicBezTo>
                  <a:pt x="357" y="158"/>
                  <a:pt x="357" y="159"/>
                  <a:pt x="357" y="160"/>
                </a:cubicBezTo>
                <a:cubicBezTo>
                  <a:pt x="357" y="161"/>
                  <a:pt x="356" y="161"/>
                  <a:pt x="356" y="162"/>
                </a:cubicBezTo>
                <a:lnTo>
                  <a:pt x="288" y="229"/>
                </a:lnTo>
                <a:lnTo>
                  <a:pt x="342" y="283"/>
                </a:lnTo>
                <a:lnTo>
                  <a:pt x="400" y="226"/>
                </a:lnTo>
                <a:cubicBezTo>
                  <a:pt x="401" y="225"/>
                  <a:pt x="401" y="224"/>
                  <a:pt x="402" y="224"/>
                </a:cubicBezTo>
                <a:cubicBezTo>
                  <a:pt x="403" y="224"/>
                  <a:pt x="404" y="224"/>
                  <a:pt x="405" y="224"/>
                </a:cubicBezTo>
                <a:cubicBezTo>
                  <a:pt x="407" y="225"/>
                  <a:pt x="408" y="225"/>
                  <a:pt x="409" y="226"/>
                </a:cubicBezTo>
                <a:cubicBezTo>
                  <a:pt x="411" y="227"/>
                  <a:pt x="412" y="229"/>
                  <a:pt x="414" y="231"/>
                </a:cubicBezTo>
                <a:cubicBezTo>
                  <a:pt x="415" y="232"/>
                  <a:pt x="417" y="234"/>
                  <a:pt x="418" y="235"/>
                </a:cubicBezTo>
                <a:cubicBezTo>
                  <a:pt x="419" y="236"/>
                  <a:pt x="419" y="237"/>
                  <a:pt x="420" y="239"/>
                </a:cubicBezTo>
                <a:cubicBezTo>
                  <a:pt x="420" y="240"/>
                  <a:pt x="420" y="241"/>
                  <a:pt x="420" y="242"/>
                </a:cubicBezTo>
                <a:cubicBezTo>
                  <a:pt x="419" y="242"/>
                  <a:pt x="419" y="243"/>
                  <a:pt x="418" y="244"/>
                </a:cubicBezTo>
                <a:lnTo>
                  <a:pt x="361" y="301"/>
                </a:lnTo>
                <a:lnTo>
                  <a:pt x="422" y="363"/>
                </a:lnTo>
                <a:lnTo>
                  <a:pt x="490" y="295"/>
                </a:lnTo>
                <a:cubicBezTo>
                  <a:pt x="491" y="294"/>
                  <a:pt x="492" y="294"/>
                  <a:pt x="493" y="293"/>
                </a:cubicBezTo>
                <a:cubicBezTo>
                  <a:pt x="493" y="293"/>
                  <a:pt x="495" y="293"/>
                  <a:pt x="496" y="294"/>
                </a:cubicBezTo>
                <a:cubicBezTo>
                  <a:pt x="497" y="294"/>
                  <a:pt x="498" y="295"/>
                  <a:pt x="500" y="296"/>
                </a:cubicBezTo>
                <a:cubicBezTo>
                  <a:pt x="501" y="297"/>
                  <a:pt x="503" y="298"/>
                  <a:pt x="504" y="300"/>
                </a:cubicBezTo>
                <a:close/>
                <a:moveTo>
                  <a:pt x="644" y="130"/>
                </a:moveTo>
                <a:cubicBezTo>
                  <a:pt x="646" y="131"/>
                  <a:pt x="647" y="133"/>
                  <a:pt x="648" y="134"/>
                </a:cubicBezTo>
                <a:cubicBezTo>
                  <a:pt x="649" y="135"/>
                  <a:pt x="650" y="136"/>
                  <a:pt x="650" y="137"/>
                </a:cubicBezTo>
                <a:cubicBezTo>
                  <a:pt x="651" y="138"/>
                  <a:pt x="651" y="139"/>
                  <a:pt x="651" y="140"/>
                </a:cubicBezTo>
                <a:cubicBezTo>
                  <a:pt x="652" y="141"/>
                  <a:pt x="652" y="142"/>
                  <a:pt x="652" y="144"/>
                </a:cubicBezTo>
                <a:cubicBezTo>
                  <a:pt x="652" y="146"/>
                  <a:pt x="651" y="149"/>
                  <a:pt x="650" y="154"/>
                </a:cubicBezTo>
                <a:cubicBezTo>
                  <a:pt x="649" y="158"/>
                  <a:pt x="648" y="164"/>
                  <a:pt x="645" y="170"/>
                </a:cubicBezTo>
                <a:cubicBezTo>
                  <a:pt x="643" y="176"/>
                  <a:pt x="639" y="182"/>
                  <a:pt x="635" y="189"/>
                </a:cubicBezTo>
                <a:cubicBezTo>
                  <a:pt x="631" y="195"/>
                  <a:pt x="625" y="202"/>
                  <a:pt x="619" y="208"/>
                </a:cubicBezTo>
                <a:cubicBezTo>
                  <a:pt x="608" y="219"/>
                  <a:pt x="596" y="227"/>
                  <a:pt x="583" y="233"/>
                </a:cubicBezTo>
                <a:cubicBezTo>
                  <a:pt x="571" y="238"/>
                  <a:pt x="557" y="240"/>
                  <a:pt x="544" y="239"/>
                </a:cubicBezTo>
                <a:cubicBezTo>
                  <a:pt x="530" y="238"/>
                  <a:pt x="516" y="234"/>
                  <a:pt x="502" y="227"/>
                </a:cubicBezTo>
                <a:cubicBezTo>
                  <a:pt x="488" y="220"/>
                  <a:pt x="474" y="209"/>
                  <a:pt x="461" y="195"/>
                </a:cubicBezTo>
                <a:cubicBezTo>
                  <a:pt x="446" y="181"/>
                  <a:pt x="435" y="167"/>
                  <a:pt x="428" y="152"/>
                </a:cubicBezTo>
                <a:cubicBezTo>
                  <a:pt x="421" y="137"/>
                  <a:pt x="416" y="122"/>
                  <a:pt x="415" y="108"/>
                </a:cubicBezTo>
                <a:cubicBezTo>
                  <a:pt x="414" y="94"/>
                  <a:pt x="416" y="80"/>
                  <a:pt x="421" y="66"/>
                </a:cubicBezTo>
                <a:cubicBezTo>
                  <a:pt x="426" y="53"/>
                  <a:pt x="435" y="41"/>
                  <a:pt x="446" y="30"/>
                </a:cubicBezTo>
                <a:cubicBezTo>
                  <a:pt x="451" y="25"/>
                  <a:pt x="456" y="20"/>
                  <a:pt x="462" y="17"/>
                </a:cubicBezTo>
                <a:cubicBezTo>
                  <a:pt x="467" y="13"/>
                  <a:pt x="473" y="10"/>
                  <a:pt x="478" y="7"/>
                </a:cubicBezTo>
                <a:cubicBezTo>
                  <a:pt x="484" y="5"/>
                  <a:pt x="489" y="3"/>
                  <a:pt x="494" y="1"/>
                </a:cubicBezTo>
                <a:cubicBezTo>
                  <a:pt x="499" y="0"/>
                  <a:pt x="502" y="0"/>
                  <a:pt x="505" y="0"/>
                </a:cubicBezTo>
                <a:cubicBezTo>
                  <a:pt x="507" y="0"/>
                  <a:pt x="509" y="0"/>
                  <a:pt x="510" y="0"/>
                </a:cubicBezTo>
                <a:cubicBezTo>
                  <a:pt x="511" y="0"/>
                  <a:pt x="512" y="1"/>
                  <a:pt x="513" y="1"/>
                </a:cubicBezTo>
                <a:cubicBezTo>
                  <a:pt x="514" y="2"/>
                  <a:pt x="515" y="3"/>
                  <a:pt x="516" y="4"/>
                </a:cubicBezTo>
                <a:cubicBezTo>
                  <a:pt x="518" y="5"/>
                  <a:pt x="519" y="6"/>
                  <a:pt x="521" y="8"/>
                </a:cubicBezTo>
                <a:cubicBezTo>
                  <a:pt x="522" y="9"/>
                  <a:pt x="524" y="11"/>
                  <a:pt x="525" y="12"/>
                </a:cubicBezTo>
                <a:cubicBezTo>
                  <a:pt x="526" y="14"/>
                  <a:pt x="527" y="15"/>
                  <a:pt x="527" y="16"/>
                </a:cubicBezTo>
                <a:cubicBezTo>
                  <a:pt x="528" y="18"/>
                  <a:pt x="528" y="19"/>
                  <a:pt x="528" y="19"/>
                </a:cubicBezTo>
                <a:cubicBezTo>
                  <a:pt x="528" y="20"/>
                  <a:pt x="527" y="21"/>
                  <a:pt x="527" y="22"/>
                </a:cubicBezTo>
                <a:cubicBezTo>
                  <a:pt x="525" y="23"/>
                  <a:pt x="523" y="24"/>
                  <a:pt x="519" y="24"/>
                </a:cubicBezTo>
                <a:cubicBezTo>
                  <a:pt x="515" y="25"/>
                  <a:pt x="510" y="26"/>
                  <a:pt x="504" y="27"/>
                </a:cubicBezTo>
                <a:cubicBezTo>
                  <a:pt x="499" y="29"/>
                  <a:pt x="493" y="31"/>
                  <a:pt x="486" y="34"/>
                </a:cubicBezTo>
                <a:cubicBezTo>
                  <a:pt x="479" y="38"/>
                  <a:pt x="472" y="43"/>
                  <a:pt x="465" y="50"/>
                </a:cubicBezTo>
                <a:cubicBezTo>
                  <a:pt x="458" y="58"/>
                  <a:pt x="452" y="66"/>
                  <a:pt x="449" y="75"/>
                </a:cubicBezTo>
                <a:cubicBezTo>
                  <a:pt x="446" y="85"/>
                  <a:pt x="445" y="95"/>
                  <a:pt x="446" y="105"/>
                </a:cubicBezTo>
                <a:cubicBezTo>
                  <a:pt x="448" y="115"/>
                  <a:pt x="452" y="126"/>
                  <a:pt x="458" y="137"/>
                </a:cubicBezTo>
                <a:cubicBezTo>
                  <a:pt x="464" y="148"/>
                  <a:pt x="472" y="159"/>
                  <a:pt x="483" y="170"/>
                </a:cubicBezTo>
                <a:cubicBezTo>
                  <a:pt x="494" y="181"/>
                  <a:pt x="505" y="189"/>
                  <a:pt x="516" y="195"/>
                </a:cubicBezTo>
                <a:cubicBezTo>
                  <a:pt x="526" y="201"/>
                  <a:pt x="537" y="205"/>
                  <a:pt x="547" y="206"/>
                </a:cubicBezTo>
                <a:cubicBezTo>
                  <a:pt x="557" y="207"/>
                  <a:pt x="566" y="206"/>
                  <a:pt x="576" y="202"/>
                </a:cubicBezTo>
                <a:cubicBezTo>
                  <a:pt x="585" y="199"/>
                  <a:pt x="594" y="193"/>
                  <a:pt x="602" y="185"/>
                </a:cubicBezTo>
                <a:cubicBezTo>
                  <a:pt x="609" y="178"/>
                  <a:pt x="614" y="171"/>
                  <a:pt x="617" y="165"/>
                </a:cubicBezTo>
                <a:cubicBezTo>
                  <a:pt x="621" y="158"/>
                  <a:pt x="623" y="152"/>
                  <a:pt x="625" y="146"/>
                </a:cubicBezTo>
                <a:cubicBezTo>
                  <a:pt x="626" y="140"/>
                  <a:pt x="627" y="135"/>
                  <a:pt x="628" y="131"/>
                </a:cubicBezTo>
                <a:cubicBezTo>
                  <a:pt x="628" y="127"/>
                  <a:pt x="629" y="125"/>
                  <a:pt x="631" y="123"/>
                </a:cubicBezTo>
                <a:cubicBezTo>
                  <a:pt x="631" y="123"/>
                  <a:pt x="632" y="122"/>
                  <a:pt x="633" y="122"/>
                </a:cubicBezTo>
                <a:cubicBezTo>
                  <a:pt x="633" y="122"/>
                  <a:pt x="634" y="122"/>
                  <a:pt x="635" y="123"/>
                </a:cubicBezTo>
                <a:cubicBezTo>
                  <a:pt x="636" y="123"/>
                  <a:pt x="638" y="124"/>
                  <a:pt x="639" y="125"/>
                </a:cubicBezTo>
                <a:cubicBezTo>
                  <a:pt x="641" y="126"/>
                  <a:pt x="642" y="128"/>
                  <a:pt x="644" y="13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5" name="Freeform 57"/>
          <p:cNvSpPr>
            <a:spLocks/>
          </p:cNvSpPr>
          <p:nvPr/>
        </p:nvSpPr>
        <p:spPr bwMode="auto">
          <a:xfrm>
            <a:off x="7386638" y="5367338"/>
            <a:ext cx="58737" cy="58738"/>
          </a:xfrm>
          <a:custGeom>
            <a:avLst/>
            <a:gdLst/>
            <a:ahLst/>
            <a:cxnLst>
              <a:cxn ang="0">
                <a:pos x="71" y="7"/>
              </a:cxn>
              <a:cxn ang="0">
                <a:pos x="77" y="15"/>
              </a:cxn>
              <a:cxn ang="0">
                <a:pos x="76" y="20"/>
              </a:cxn>
              <a:cxn ang="0">
                <a:pos x="20" y="76"/>
              </a:cxn>
              <a:cxn ang="0">
                <a:pos x="15" y="77"/>
              </a:cxn>
              <a:cxn ang="0">
                <a:pos x="6" y="71"/>
              </a:cxn>
              <a:cxn ang="0">
                <a:pos x="1" y="63"/>
              </a:cxn>
              <a:cxn ang="0">
                <a:pos x="2" y="58"/>
              </a:cxn>
              <a:cxn ang="0">
                <a:pos x="58" y="2"/>
              </a:cxn>
              <a:cxn ang="0">
                <a:pos x="60" y="1"/>
              </a:cxn>
              <a:cxn ang="0">
                <a:pos x="63" y="1"/>
              </a:cxn>
              <a:cxn ang="0">
                <a:pos x="67" y="3"/>
              </a:cxn>
              <a:cxn ang="0">
                <a:pos x="71" y="7"/>
              </a:cxn>
            </a:cxnLst>
            <a:rect l="0" t="0" r="r" b="b"/>
            <a:pathLst>
              <a:path w="78" h="78">
                <a:moveTo>
                  <a:pt x="71" y="7"/>
                </a:moveTo>
                <a:cubicBezTo>
                  <a:pt x="75" y="10"/>
                  <a:pt x="77" y="13"/>
                  <a:pt x="77" y="15"/>
                </a:cubicBezTo>
                <a:cubicBezTo>
                  <a:pt x="78" y="17"/>
                  <a:pt x="77" y="19"/>
                  <a:pt x="76" y="20"/>
                </a:cubicBezTo>
                <a:lnTo>
                  <a:pt x="20" y="76"/>
                </a:lnTo>
                <a:cubicBezTo>
                  <a:pt x="19" y="77"/>
                  <a:pt x="17" y="78"/>
                  <a:pt x="15" y="77"/>
                </a:cubicBezTo>
                <a:cubicBezTo>
                  <a:pt x="13" y="77"/>
                  <a:pt x="10" y="75"/>
                  <a:pt x="6" y="71"/>
                </a:cubicBezTo>
                <a:cubicBezTo>
                  <a:pt x="3" y="68"/>
                  <a:pt x="1" y="65"/>
                  <a:pt x="1" y="63"/>
                </a:cubicBezTo>
                <a:cubicBezTo>
                  <a:pt x="0" y="61"/>
                  <a:pt x="1" y="59"/>
                  <a:pt x="2" y="58"/>
                </a:cubicBezTo>
                <a:lnTo>
                  <a:pt x="58" y="2"/>
                </a:lnTo>
                <a:cubicBezTo>
                  <a:pt x="58" y="2"/>
                  <a:pt x="59" y="1"/>
                  <a:pt x="60" y="1"/>
                </a:cubicBezTo>
                <a:cubicBezTo>
                  <a:pt x="61" y="0"/>
                  <a:pt x="62" y="0"/>
                  <a:pt x="63" y="1"/>
                </a:cubicBezTo>
                <a:cubicBezTo>
                  <a:pt x="64" y="1"/>
                  <a:pt x="65" y="2"/>
                  <a:pt x="67" y="3"/>
                </a:cubicBezTo>
                <a:cubicBezTo>
                  <a:pt x="68" y="4"/>
                  <a:pt x="70" y="5"/>
                  <a:pt x="71"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6" name="Freeform 58"/>
          <p:cNvSpPr>
            <a:spLocks noEditPoints="1"/>
          </p:cNvSpPr>
          <p:nvPr/>
        </p:nvSpPr>
        <p:spPr bwMode="auto">
          <a:xfrm>
            <a:off x="7386638" y="5119688"/>
            <a:ext cx="234950" cy="280988"/>
          </a:xfrm>
          <a:custGeom>
            <a:avLst/>
            <a:gdLst/>
            <a:ahLst/>
            <a:cxnLst>
              <a:cxn ang="0">
                <a:pos x="100" y="126"/>
              </a:cxn>
              <a:cxn ang="0">
                <a:pos x="102" y="133"/>
              </a:cxn>
              <a:cxn ang="0">
                <a:pos x="38" y="199"/>
              </a:cxn>
              <a:cxn ang="0">
                <a:pos x="156" y="198"/>
              </a:cxn>
              <a:cxn ang="0">
                <a:pos x="161" y="196"/>
              </a:cxn>
              <a:cxn ang="0">
                <a:pos x="170" y="202"/>
              </a:cxn>
              <a:cxn ang="0">
                <a:pos x="176" y="211"/>
              </a:cxn>
              <a:cxn ang="0">
                <a:pos x="175" y="216"/>
              </a:cxn>
              <a:cxn ang="0">
                <a:pos x="187" y="347"/>
              </a:cxn>
              <a:cxn ang="0">
                <a:pos x="187" y="353"/>
              </a:cxn>
              <a:cxn ang="0">
                <a:pos x="179" y="363"/>
              </a:cxn>
              <a:cxn ang="0">
                <a:pos x="169" y="371"/>
              </a:cxn>
              <a:cxn ang="0">
                <a:pos x="164" y="370"/>
              </a:cxn>
              <a:cxn ang="0">
                <a:pos x="0" y="201"/>
              </a:cxn>
              <a:cxn ang="0">
                <a:pos x="81" y="116"/>
              </a:cxn>
              <a:cxn ang="0">
                <a:pos x="87" y="115"/>
              </a:cxn>
              <a:cxn ang="0">
                <a:pos x="96" y="122"/>
              </a:cxn>
              <a:cxn ang="0">
                <a:pos x="295" y="50"/>
              </a:cxn>
              <a:cxn ang="0">
                <a:pos x="292" y="110"/>
              </a:cxn>
              <a:cxn ang="0">
                <a:pos x="249" y="161"/>
              </a:cxn>
              <a:cxn ang="0">
                <a:pos x="312" y="225"/>
              </a:cxn>
              <a:cxn ang="0">
                <a:pos x="309" y="233"/>
              </a:cxn>
              <a:cxn ang="0">
                <a:pos x="298" y="244"/>
              </a:cxn>
              <a:cxn ang="0">
                <a:pos x="291" y="247"/>
              </a:cxn>
              <a:cxn ang="0">
                <a:pos x="130" y="87"/>
              </a:cxn>
              <a:cxn ang="0">
                <a:pos x="129" y="69"/>
              </a:cxn>
              <a:cxn ang="0">
                <a:pos x="177" y="22"/>
              </a:cxn>
              <a:cxn ang="0">
                <a:pos x="211" y="3"/>
              </a:cxn>
              <a:cxn ang="0">
                <a:pos x="255" y="7"/>
              </a:cxn>
              <a:cxn ang="0">
                <a:pos x="254" y="48"/>
              </a:cxn>
              <a:cxn ang="0">
                <a:pos x="212" y="34"/>
              </a:cxn>
              <a:cxn ang="0">
                <a:pos x="183" y="53"/>
              </a:cxn>
              <a:cxn ang="0">
                <a:pos x="231" y="142"/>
              </a:cxn>
              <a:cxn ang="0">
                <a:pos x="266" y="102"/>
              </a:cxn>
              <a:cxn ang="0">
                <a:pos x="266" y="65"/>
              </a:cxn>
            </a:cxnLst>
            <a:rect l="0" t="0" r="r" b="b"/>
            <a:pathLst>
              <a:path w="312" h="372">
                <a:moveTo>
                  <a:pt x="96" y="122"/>
                </a:moveTo>
                <a:cubicBezTo>
                  <a:pt x="97" y="123"/>
                  <a:pt x="99" y="125"/>
                  <a:pt x="100" y="126"/>
                </a:cubicBezTo>
                <a:cubicBezTo>
                  <a:pt x="101" y="128"/>
                  <a:pt x="102" y="129"/>
                  <a:pt x="102" y="130"/>
                </a:cubicBezTo>
                <a:cubicBezTo>
                  <a:pt x="102" y="131"/>
                  <a:pt x="102" y="132"/>
                  <a:pt x="102" y="133"/>
                </a:cubicBezTo>
                <a:cubicBezTo>
                  <a:pt x="102" y="134"/>
                  <a:pt x="101" y="135"/>
                  <a:pt x="101" y="136"/>
                </a:cubicBezTo>
                <a:lnTo>
                  <a:pt x="38" y="199"/>
                </a:lnTo>
                <a:lnTo>
                  <a:pt x="96" y="257"/>
                </a:lnTo>
                <a:lnTo>
                  <a:pt x="156" y="198"/>
                </a:lnTo>
                <a:cubicBezTo>
                  <a:pt x="156" y="197"/>
                  <a:pt x="157" y="196"/>
                  <a:pt x="158" y="196"/>
                </a:cubicBezTo>
                <a:cubicBezTo>
                  <a:pt x="159" y="196"/>
                  <a:pt x="160" y="196"/>
                  <a:pt x="161" y="196"/>
                </a:cubicBezTo>
                <a:cubicBezTo>
                  <a:pt x="162" y="196"/>
                  <a:pt x="163" y="197"/>
                  <a:pt x="165" y="198"/>
                </a:cubicBezTo>
                <a:cubicBezTo>
                  <a:pt x="166" y="199"/>
                  <a:pt x="168" y="201"/>
                  <a:pt x="170" y="202"/>
                </a:cubicBezTo>
                <a:cubicBezTo>
                  <a:pt x="171" y="204"/>
                  <a:pt x="173" y="206"/>
                  <a:pt x="174" y="207"/>
                </a:cubicBezTo>
                <a:cubicBezTo>
                  <a:pt x="175" y="208"/>
                  <a:pt x="175" y="210"/>
                  <a:pt x="176" y="211"/>
                </a:cubicBezTo>
                <a:cubicBezTo>
                  <a:pt x="176" y="212"/>
                  <a:pt x="176" y="213"/>
                  <a:pt x="176" y="214"/>
                </a:cubicBezTo>
                <a:cubicBezTo>
                  <a:pt x="176" y="215"/>
                  <a:pt x="175" y="216"/>
                  <a:pt x="175" y="216"/>
                </a:cubicBezTo>
                <a:lnTo>
                  <a:pt x="115" y="276"/>
                </a:lnTo>
                <a:lnTo>
                  <a:pt x="187" y="347"/>
                </a:lnTo>
                <a:cubicBezTo>
                  <a:pt x="187" y="348"/>
                  <a:pt x="188" y="349"/>
                  <a:pt x="188" y="350"/>
                </a:cubicBezTo>
                <a:cubicBezTo>
                  <a:pt x="188" y="351"/>
                  <a:pt x="188" y="352"/>
                  <a:pt x="187" y="353"/>
                </a:cubicBezTo>
                <a:cubicBezTo>
                  <a:pt x="187" y="354"/>
                  <a:pt x="186" y="355"/>
                  <a:pt x="185" y="357"/>
                </a:cubicBezTo>
                <a:cubicBezTo>
                  <a:pt x="184" y="359"/>
                  <a:pt x="182" y="361"/>
                  <a:pt x="179" y="363"/>
                </a:cubicBezTo>
                <a:cubicBezTo>
                  <a:pt x="177" y="365"/>
                  <a:pt x="175" y="367"/>
                  <a:pt x="174" y="368"/>
                </a:cubicBezTo>
                <a:cubicBezTo>
                  <a:pt x="172" y="369"/>
                  <a:pt x="171" y="370"/>
                  <a:pt x="169" y="371"/>
                </a:cubicBezTo>
                <a:cubicBezTo>
                  <a:pt x="168" y="371"/>
                  <a:pt x="167" y="372"/>
                  <a:pt x="166" y="371"/>
                </a:cubicBezTo>
                <a:cubicBezTo>
                  <a:pt x="165" y="371"/>
                  <a:pt x="164" y="371"/>
                  <a:pt x="164" y="370"/>
                </a:cubicBezTo>
                <a:lnTo>
                  <a:pt x="5" y="211"/>
                </a:lnTo>
                <a:cubicBezTo>
                  <a:pt x="2" y="208"/>
                  <a:pt x="0" y="205"/>
                  <a:pt x="0" y="201"/>
                </a:cubicBezTo>
                <a:cubicBezTo>
                  <a:pt x="1" y="198"/>
                  <a:pt x="2" y="196"/>
                  <a:pt x="4" y="194"/>
                </a:cubicBezTo>
                <a:lnTo>
                  <a:pt x="81" y="116"/>
                </a:lnTo>
                <a:cubicBezTo>
                  <a:pt x="82" y="116"/>
                  <a:pt x="83" y="115"/>
                  <a:pt x="84" y="115"/>
                </a:cubicBezTo>
                <a:cubicBezTo>
                  <a:pt x="85" y="115"/>
                  <a:pt x="86" y="115"/>
                  <a:pt x="87" y="115"/>
                </a:cubicBezTo>
                <a:cubicBezTo>
                  <a:pt x="88" y="116"/>
                  <a:pt x="90" y="116"/>
                  <a:pt x="91" y="117"/>
                </a:cubicBezTo>
                <a:cubicBezTo>
                  <a:pt x="92" y="119"/>
                  <a:pt x="94" y="120"/>
                  <a:pt x="96" y="122"/>
                </a:cubicBezTo>
                <a:close/>
                <a:moveTo>
                  <a:pt x="276" y="22"/>
                </a:moveTo>
                <a:cubicBezTo>
                  <a:pt x="284" y="31"/>
                  <a:pt x="291" y="40"/>
                  <a:pt x="295" y="50"/>
                </a:cubicBezTo>
                <a:cubicBezTo>
                  <a:pt x="299" y="60"/>
                  <a:pt x="301" y="70"/>
                  <a:pt x="300" y="80"/>
                </a:cubicBezTo>
                <a:cubicBezTo>
                  <a:pt x="300" y="90"/>
                  <a:pt x="297" y="100"/>
                  <a:pt x="292" y="110"/>
                </a:cubicBezTo>
                <a:cubicBezTo>
                  <a:pt x="287" y="121"/>
                  <a:pt x="279" y="131"/>
                  <a:pt x="269" y="142"/>
                </a:cubicBezTo>
                <a:lnTo>
                  <a:pt x="249" y="161"/>
                </a:lnTo>
                <a:lnTo>
                  <a:pt x="311" y="223"/>
                </a:lnTo>
                <a:cubicBezTo>
                  <a:pt x="312" y="224"/>
                  <a:pt x="312" y="224"/>
                  <a:pt x="312" y="225"/>
                </a:cubicBezTo>
                <a:cubicBezTo>
                  <a:pt x="312" y="226"/>
                  <a:pt x="312" y="227"/>
                  <a:pt x="312" y="228"/>
                </a:cubicBezTo>
                <a:cubicBezTo>
                  <a:pt x="311" y="230"/>
                  <a:pt x="310" y="231"/>
                  <a:pt x="309" y="233"/>
                </a:cubicBezTo>
                <a:cubicBezTo>
                  <a:pt x="308" y="234"/>
                  <a:pt x="306" y="236"/>
                  <a:pt x="304" y="239"/>
                </a:cubicBezTo>
                <a:cubicBezTo>
                  <a:pt x="302" y="241"/>
                  <a:pt x="300" y="242"/>
                  <a:pt x="298" y="244"/>
                </a:cubicBezTo>
                <a:cubicBezTo>
                  <a:pt x="296" y="245"/>
                  <a:pt x="295" y="246"/>
                  <a:pt x="294" y="246"/>
                </a:cubicBezTo>
                <a:cubicBezTo>
                  <a:pt x="293" y="247"/>
                  <a:pt x="292" y="247"/>
                  <a:pt x="291" y="247"/>
                </a:cubicBezTo>
                <a:cubicBezTo>
                  <a:pt x="290" y="247"/>
                  <a:pt x="289" y="246"/>
                  <a:pt x="288" y="246"/>
                </a:cubicBezTo>
                <a:lnTo>
                  <a:pt x="130" y="87"/>
                </a:lnTo>
                <a:cubicBezTo>
                  <a:pt x="126" y="84"/>
                  <a:pt x="125" y="80"/>
                  <a:pt x="125" y="77"/>
                </a:cubicBezTo>
                <a:cubicBezTo>
                  <a:pt x="126" y="74"/>
                  <a:pt x="127" y="71"/>
                  <a:pt x="129" y="69"/>
                </a:cubicBezTo>
                <a:lnTo>
                  <a:pt x="166" y="32"/>
                </a:lnTo>
                <a:cubicBezTo>
                  <a:pt x="170" y="28"/>
                  <a:pt x="173" y="25"/>
                  <a:pt x="177" y="22"/>
                </a:cubicBezTo>
                <a:cubicBezTo>
                  <a:pt x="181" y="19"/>
                  <a:pt x="185" y="15"/>
                  <a:pt x="191" y="12"/>
                </a:cubicBezTo>
                <a:cubicBezTo>
                  <a:pt x="197" y="8"/>
                  <a:pt x="203" y="5"/>
                  <a:pt x="211" y="3"/>
                </a:cubicBezTo>
                <a:cubicBezTo>
                  <a:pt x="219" y="1"/>
                  <a:pt x="226" y="0"/>
                  <a:pt x="234" y="1"/>
                </a:cubicBezTo>
                <a:cubicBezTo>
                  <a:pt x="241" y="2"/>
                  <a:pt x="248" y="4"/>
                  <a:pt x="255" y="7"/>
                </a:cubicBezTo>
                <a:cubicBezTo>
                  <a:pt x="263" y="11"/>
                  <a:pt x="269" y="16"/>
                  <a:pt x="276" y="22"/>
                </a:cubicBezTo>
                <a:close/>
                <a:moveTo>
                  <a:pt x="254" y="48"/>
                </a:moveTo>
                <a:cubicBezTo>
                  <a:pt x="247" y="41"/>
                  <a:pt x="240" y="37"/>
                  <a:pt x="232" y="35"/>
                </a:cubicBezTo>
                <a:cubicBezTo>
                  <a:pt x="225" y="33"/>
                  <a:pt x="218" y="32"/>
                  <a:pt x="212" y="34"/>
                </a:cubicBezTo>
                <a:cubicBezTo>
                  <a:pt x="206" y="35"/>
                  <a:pt x="201" y="38"/>
                  <a:pt x="196" y="41"/>
                </a:cubicBezTo>
                <a:cubicBezTo>
                  <a:pt x="191" y="45"/>
                  <a:pt x="187" y="49"/>
                  <a:pt x="183" y="53"/>
                </a:cubicBezTo>
                <a:lnTo>
                  <a:pt x="162" y="74"/>
                </a:lnTo>
                <a:lnTo>
                  <a:pt x="231" y="142"/>
                </a:lnTo>
                <a:lnTo>
                  <a:pt x="251" y="122"/>
                </a:lnTo>
                <a:cubicBezTo>
                  <a:pt x="258" y="115"/>
                  <a:pt x="263" y="108"/>
                  <a:pt x="266" y="102"/>
                </a:cubicBezTo>
                <a:cubicBezTo>
                  <a:pt x="268" y="96"/>
                  <a:pt x="270" y="89"/>
                  <a:pt x="270" y="83"/>
                </a:cubicBezTo>
                <a:cubicBezTo>
                  <a:pt x="270" y="77"/>
                  <a:pt x="268" y="71"/>
                  <a:pt x="266" y="65"/>
                </a:cubicBezTo>
                <a:cubicBezTo>
                  <a:pt x="263" y="59"/>
                  <a:pt x="259" y="53"/>
                  <a:pt x="254" y="4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7" name="Freeform 59"/>
          <p:cNvSpPr>
            <a:spLocks noEditPoints="1"/>
          </p:cNvSpPr>
          <p:nvPr/>
        </p:nvSpPr>
        <p:spPr bwMode="auto">
          <a:xfrm>
            <a:off x="7739063" y="5103813"/>
            <a:ext cx="714375" cy="715963"/>
          </a:xfrm>
          <a:custGeom>
            <a:avLst/>
            <a:gdLst/>
            <a:ahLst/>
            <a:cxnLst>
              <a:cxn ang="0">
                <a:pos x="144" y="841"/>
              </a:cxn>
              <a:cxn ang="0">
                <a:pos x="185" y="932"/>
              </a:cxn>
              <a:cxn ang="0">
                <a:pos x="164" y="945"/>
              </a:cxn>
              <a:cxn ang="0">
                <a:pos x="53" y="721"/>
              </a:cxn>
              <a:cxn ang="0">
                <a:pos x="151" y="722"/>
              </a:cxn>
              <a:cxn ang="0">
                <a:pos x="58" y="752"/>
              </a:cxn>
              <a:cxn ang="0">
                <a:pos x="145" y="782"/>
              </a:cxn>
              <a:cxn ang="0">
                <a:pos x="408" y="706"/>
              </a:cxn>
              <a:cxn ang="0">
                <a:pos x="385" y="727"/>
              </a:cxn>
              <a:cxn ang="0">
                <a:pos x="283" y="829"/>
              </a:cxn>
              <a:cxn ang="0">
                <a:pos x="262" y="852"/>
              </a:cxn>
              <a:cxn ang="0">
                <a:pos x="153" y="619"/>
              </a:cxn>
              <a:cxn ang="0">
                <a:pos x="180" y="596"/>
              </a:cxn>
              <a:cxn ang="0">
                <a:pos x="242" y="747"/>
              </a:cxn>
              <a:cxn ang="0">
                <a:pos x="551" y="564"/>
              </a:cxn>
              <a:cxn ang="0">
                <a:pos x="528" y="584"/>
              </a:cxn>
              <a:cxn ang="0">
                <a:pos x="416" y="551"/>
              </a:cxn>
              <a:cxn ang="0">
                <a:pos x="459" y="656"/>
              </a:cxn>
              <a:cxn ang="0">
                <a:pos x="438" y="675"/>
              </a:cxn>
              <a:cxn ang="0">
                <a:pos x="312" y="460"/>
              </a:cxn>
              <a:cxn ang="0">
                <a:pos x="398" y="433"/>
              </a:cxn>
              <a:cxn ang="0">
                <a:pos x="427" y="522"/>
              </a:cxn>
              <a:cxn ang="0">
                <a:pos x="537" y="552"/>
              </a:cxn>
              <a:cxn ang="0">
                <a:pos x="348" y="465"/>
              </a:cxn>
              <a:cxn ang="0">
                <a:pos x="389" y="537"/>
              </a:cxn>
              <a:cxn ang="0">
                <a:pos x="630" y="389"/>
              </a:cxn>
              <a:cxn ang="0">
                <a:pos x="605" y="513"/>
              </a:cxn>
              <a:cxn ang="0">
                <a:pos x="551" y="522"/>
              </a:cxn>
              <a:cxn ang="0">
                <a:pos x="553" y="504"/>
              </a:cxn>
              <a:cxn ang="0">
                <a:pos x="620" y="446"/>
              </a:cxn>
              <a:cxn ang="0">
                <a:pos x="555" y="412"/>
              </a:cxn>
              <a:cxn ang="0">
                <a:pos x="448" y="410"/>
              </a:cxn>
              <a:cxn ang="0">
                <a:pos x="467" y="302"/>
              </a:cxn>
              <a:cxn ang="0">
                <a:pos x="508" y="288"/>
              </a:cxn>
              <a:cxn ang="0">
                <a:pos x="523" y="306"/>
              </a:cxn>
              <a:cxn ang="0">
                <a:pos x="473" y="332"/>
              </a:cxn>
              <a:cxn ang="0">
                <a:pos x="484" y="393"/>
              </a:cxn>
              <a:cxn ang="0">
                <a:pos x="587" y="371"/>
              </a:cxn>
              <a:cxn ang="0">
                <a:pos x="802" y="309"/>
              </a:cxn>
              <a:cxn ang="0">
                <a:pos x="701" y="396"/>
              </a:cxn>
              <a:cxn ang="0">
                <a:pos x="631" y="142"/>
              </a:cxn>
              <a:cxn ang="0">
                <a:pos x="649" y="157"/>
              </a:cxn>
              <a:cxn ang="0">
                <a:pos x="692" y="226"/>
              </a:cxn>
              <a:cxn ang="0">
                <a:pos x="710" y="236"/>
              </a:cxn>
              <a:cxn ang="0">
                <a:pos x="714" y="364"/>
              </a:cxn>
              <a:cxn ang="0">
                <a:pos x="796" y="300"/>
              </a:cxn>
              <a:cxn ang="0">
                <a:pos x="944" y="145"/>
              </a:cxn>
              <a:cxn ang="0">
                <a:pos x="875" y="233"/>
              </a:cxn>
              <a:cxn ang="0">
                <a:pos x="707" y="109"/>
              </a:cxn>
              <a:cxn ang="0">
                <a:pos x="786" y="2"/>
              </a:cxn>
              <a:cxn ang="0">
                <a:pos x="813" y="8"/>
              </a:cxn>
              <a:cxn ang="0">
                <a:pos x="811" y="25"/>
              </a:cxn>
              <a:cxn ang="0">
                <a:pos x="738" y="106"/>
              </a:cxn>
              <a:cxn ang="0">
                <a:pos x="868" y="203"/>
              </a:cxn>
              <a:cxn ang="0">
                <a:pos x="923" y="124"/>
              </a:cxn>
            </a:cxnLst>
            <a:rect l="0" t="0" r="r" b="b"/>
            <a:pathLst>
              <a:path w="944" h="946">
                <a:moveTo>
                  <a:pt x="151" y="722"/>
                </a:moveTo>
                <a:cubicBezTo>
                  <a:pt x="160" y="730"/>
                  <a:pt x="166" y="739"/>
                  <a:pt x="170" y="749"/>
                </a:cubicBezTo>
                <a:cubicBezTo>
                  <a:pt x="174" y="759"/>
                  <a:pt x="176" y="769"/>
                  <a:pt x="176" y="779"/>
                </a:cubicBezTo>
                <a:cubicBezTo>
                  <a:pt x="175" y="789"/>
                  <a:pt x="173" y="799"/>
                  <a:pt x="168" y="809"/>
                </a:cubicBezTo>
                <a:cubicBezTo>
                  <a:pt x="163" y="820"/>
                  <a:pt x="155" y="830"/>
                  <a:pt x="144" y="841"/>
                </a:cubicBezTo>
                <a:lnTo>
                  <a:pt x="125" y="860"/>
                </a:lnTo>
                <a:lnTo>
                  <a:pt x="187" y="922"/>
                </a:lnTo>
                <a:cubicBezTo>
                  <a:pt x="187" y="923"/>
                  <a:pt x="188" y="924"/>
                  <a:pt x="188" y="925"/>
                </a:cubicBezTo>
                <a:cubicBezTo>
                  <a:pt x="188" y="925"/>
                  <a:pt x="188" y="927"/>
                  <a:pt x="187" y="928"/>
                </a:cubicBezTo>
                <a:cubicBezTo>
                  <a:pt x="187" y="929"/>
                  <a:pt x="186" y="930"/>
                  <a:pt x="185" y="932"/>
                </a:cubicBezTo>
                <a:cubicBezTo>
                  <a:pt x="183" y="934"/>
                  <a:pt x="182" y="936"/>
                  <a:pt x="179" y="938"/>
                </a:cubicBezTo>
                <a:cubicBezTo>
                  <a:pt x="177" y="940"/>
                  <a:pt x="175" y="942"/>
                  <a:pt x="174" y="943"/>
                </a:cubicBezTo>
                <a:cubicBezTo>
                  <a:pt x="172" y="944"/>
                  <a:pt x="170" y="945"/>
                  <a:pt x="169" y="946"/>
                </a:cubicBezTo>
                <a:cubicBezTo>
                  <a:pt x="168" y="946"/>
                  <a:pt x="167" y="946"/>
                  <a:pt x="166" y="946"/>
                </a:cubicBezTo>
                <a:cubicBezTo>
                  <a:pt x="165" y="946"/>
                  <a:pt x="164" y="946"/>
                  <a:pt x="164" y="945"/>
                </a:cubicBezTo>
                <a:lnTo>
                  <a:pt x="5" y="787"/>
                </a:lnTo>
                <a:cubicBezTo>
                  <a:pt x="2" y="783"/>
                  <a:pt x="0" y="780"/>
                  <a:pt x="1" y="776"/>
                </a:cubicBezTo>
                <a:cubicBezTo>
                  <a:pt x="1" y="773"/>
                  <a:pt x="2" y="770"/>
                  <a:pt x="5" y="768"/>
                </a:cubicBezTo>
                <a:lnTo>
                  <a:pt x="41" y="731"/>
                </a:lnTo>
                <a:cubicBezTo>
                  <a:pt x="45" y="727"/>
                  <a:pt x="49" y="724"/>
                  <a:pt x="53" y="721"/>
                </a:cubicBezTo>
                <a:cubicBezTo>
                  <a:pt x="56" y="718"/>
                  <a:pt x="61" y="714"/>
                  <a:pt x="67" y="711"/>
                </a:cubicBezTo>
                <a:cubicBezTo>
                  <a:pt x="72" y="707"/>
                  <a:pt x="79" y="704"/>
                  <a:pt x="86" y="702"/>
                </a:cubicBezTo>
                <a:cubicBezTo>
                  <a:pt x="94" y="700"/>
                  <a:pt x="102" y="700"/>
                  <a:pt x="109" y="700"/>
                </a:cubicBezTo>
                <a:cubicBezTo>
                  <a:pt x="116" y="701"/>
                  <a:pt x="124" y="703"/>
                  <a:pt x="131" y="707"/>
                </a:cubicBezTo>
                <a:cubicBezTo>
                  <a:pt x="138" y="710"/>
                  <a:pt x="145" y="715"/>
                  <a:pt x="151" y="722"/>
                </a:cubicBezTo>
                <a:close/>
                <a:moveTo>
                  <a:pt x="129" y="747"/>
                </a:moveTo>
                <a:cubicBezTo>
                  <a:pt x="122" y="740"/>
                  <a:pt x="115" y="736"/>
                  <a:pt x="108" y="734"/>
                </a:cubicBezTo>
                <a:cubicBezTo>
                  <a:pt x="100" y="732"/>
                  <a:pt x="94" y="732"/>
                  <a:pt x="88" y="733"/>
                </a:cubicBezTo>
                <a:cubicBezTo>
                  <a:pt x="81" y="735"/>
                  <a:pt x="76" y="737"/>
                  <a:pt x="71" y="741"/>
                </a:cubicBezTo>
                <a:cubicBezTo>
                  <a:pt x="67" y="744"/>
                  <a:pt x="62" y="748"/>
                  <a:pt x="58" y="752"/>
                </a:cubicBezTo>
                <a:lnTo>
                  <a:pt x="37" y="773"/>
                </a:lnTo>
                <a:lnTo>
                  <a:pt x="106" y="842"/>
                </a:lnTo>
                <a:lnTo>
                  <a:pt x="127" y="821"/>
                </a:lnTo>
                <a:cubicBezTo>
                  <a:pt x="134" y="814"/>
                  <a:pt x="138" y="808"/>
                  <a:pt x="141" y="801"/>
                </a:cubicBezTo>
                <a:cubicBezTo>
                  <a:pt x="144" y="795"/>
                  <a:pt x="145" y="789"/>
                  <a:pt x="145" y="782"/>
                </a:cubicBezTo>
                <a:cubicBezTo>
                  <a:pt x="145" y="776"/>
                  <a:pt x="144" y="770"/>
                  <a:pt x="141" y="764"/>
                </a:cubicBezTo>
                <a:cubicBezTo>
                  <a:pt x="138" y="758"/>
                  <a:pt x="134" y="753"/>
                  <a:pt x="129" y="747"/>
                </a:cubicBezTo>
                <a:close/>
                <a:moveTo>
                  <a:pt x="401" y="699"/>
                </a:moveTo>
                <a:cubicBezTo>
                  <a:pt x="403" y="700"/>
                  <a:pt x="405" y="701"/>
                  <a:pt x="407" y="702"/>
                </a:cubicBezTo>
                <a:cubicBezTo>
                  <a:pt x="408" y="703"/>
                  <a:pt x="408" y="705"/>
                  <a:pt x="408" y="706"/>
                </a:cubicBezTo>
                <a:cubicBezTo>
                  <a:pt x="408" y="707"/>
                  <a:pt x="407" y="709"/>
                  <a:pt x="406" y="711"/>
                </a:cubicBezTo>
                <a:cubicBezTo>
                  <a:pt x="405" y="712"/>
                  <a:pt x="402" y="715"/>
                  <a:pt x="400" y="717"/>
                </a:cubicBezTo>
                <a:cubicBezTo>
                  <a:pt x="397" y="720"/>
                  <a:pt x="395" y="722"/>
                  <a:pt x="393" y="724"/>
                </a:cubicBezTo>
                <a:cubicBezTo>
                  <a:pt x="391" y="725"/>
                  <a:pt x="390" y="726"/>
                  <a:pt x="389" y="727"/>
                </a:cubicBezTo>
                <a:cubicBezTo>
                  <a:pt x="387" y="727"/>
                  <a:pt x="386" y="728"/>
                  <a:pt x="385" y="727"/>
                </a:cubicBezTo>
                <a:cubicBezTo>
                  <a:pt x="385" y="727"/>
                  <a:pt x="383" y="727"/>
                  <a:pt x="382" y="727"/>
                </a:cubicBezTo>
                <a:lnTo>
                  <a:pt x="326" y="700"/>
                </a:lnTo>
                <a:lnTo>
                  <a:pt x="255" y="771"/>
                </a:lnTo>
                <a:lnTo>
                  <a:pt x="282" y="826"/>
                </a:lnTo>
                <a:cubicBezTo>
                  <a:pt x="282" y="827"/>
                  <a:pt x="283" y="828"/>
                  <a:pt x="283" y="829"/>
                </a:cubicBezTo>
                <a:cubicBezTo>
                  <a:pt x="283" y="830"/>
                  <a:pt x="283" y="831"/>
                  <a:pt x="282" y="833"/>
                </a:cubicBezTo>
                <a:cubicBezTo>
                  <a:pt x="282" y="834"/>
                  <a:pt x="281" y="835"/>
                  <a:pt x="280" y="837"/>
                </a:cubicBezTo>
                <a:cubicBezTo>
                  <a:pt x="278" y="839"/>
                  <a:pt x="276" y="841"/>
                  <a:pt x="274" y="843"/>
                </a:cubicBezTo>
                <a:cubicBezTo>
                  <a:pt x="271" y="846"/>
                  <a:pt x="269" y="848"/>
                  <a:pt x="267" y="849"/>
                </a:cubicBezTo>
                <a:cubicBezTo>
                  <a:pt x="265" y="851"/>
                  <a:pt x="264" y="852"/>
                  <a:pt x="262" y="852"/>
                </a:cubicBezTo>
                <a:cubicBezTo>
                  <a:pt x="261" y="852"/>
                  <a:pt x="260" y="851"/>
                  <a:pt x="259" y="850"/>
                </a:cubicBezTo>
                <a:cubicBezTo>
                  <a:pt x="258" y="849"/>
                  <a:pt x="256" y="847"/>
                  <a:pt x="255" y="844"/>
                </a:cubicBezTo>
                <a:lnTo>
                  <a:pt x="153" y="627"/>
                </a:lnTo>
                <a:cubicBezTo>
                  <a:pt x="153" y="626"/>
                  <a:pt x="152" y="624"/>
                  <a:pt x="152" y="623"/>
                </a:cubicBezTo>
                <a:cubicBezTo>
                  <a:pt x="152" y="622"/>
                  <a:pt x="153" y="621"/>
                  <a:pt x="153" y="619"/>
                </a:cubicBezTo>
                <a:cubicBezTo>
                  <a:pt x="154" y="618"/>
                  <a:pt x="155" y="616"/>
                  <a:pt x="157" y="614"/>
                </a:cubicBezTo>
                <a:cubicBezTo>
                  <a:pt x="159" y="612"/>
                  <a:pt x="161" y="610"/>
                  <a:pt x="163" y="608"/>
                </a:cubicBezTo>
                <a:cubicBezTo>
                  <a:pt x="166" y="605"/>
                  <a:pt x="169" y="602"/>
                  <a:pt x="171" y="601"/>
                </a:cubicBezTo>
                <a:cubicBezTo>
                  <a:pt x="173" y="599"/>
                  <a:pt x="174" y="598"/>
                  <a:pt x="176" y="597"/>
                </a:cubicBezTo>
                <a:cubicBezTo>
                  <a:pt x="177" y="596"/>
                  <a:pt x="179" y="596"/>
                  <a:pt x="180" y="596"/>
                </a:cubicBezTo>
                <a:cubicBezTo>
                  <a:pt x="181" y="596"/>
                  <a:pt x="183" y="596"/>
                  <a:pt x="184" y="597"/>
                </a:cubicBezTo>
                <a:lnTo>
                  <a:pt x="401" y="699"/>
                </a:lnTo>
                <a:close/>
                <a:moveTo>
                  <a:pt x="186" y="632"/>
                </a:moveTo>
                <a:lnTo>
                  <a:pt x="186" y="632"/>
                </a:lnTo>
                <a:lnTo>
                  <a:pt x="242" y="747"/>
                </a:lnTo>
                <a:lnTo>
                  <a:pt x="302" y="687"/>
                </a:lnTo>
                <a:lnTo>
                  <a:pt x="186" y="632"/>
                </a:lnTo>
                <a:close/>
                <a:moveTo>
                  <a:pt x="550" y="559"/>
                </a:moveTo>
                <a:cubicBezTo>
                  <a:pt x="550" y="560"/>
                  <a:pt x="551" y="560"/>
                  <a:pt x="551" y="561"/>
                </a:cubicBezTo>
                <a:cubicBezTo>
                  <a:pt x="551" y="562"/>
                  <a:pt x="551" y="563"/>
                  <a:pt x="551" y="564"/>
                </a:cubicBezTo>
                <a:cubicBezTo>
                  <a:pt x="550" y="565"/>
                  <a:pt x="549" y="567"/>
                  <a:pt x="548" y="569"/>
                </a:cubicBezTo>
                <a:cubicBezTo>
                  <a:pt x="546" y="571"/>
                  <a:pt x="544" y="573"/>
                  <a:pt x="542" y="575"/>
                </a:cubicBezTo>
                <a:cubicBezTo>
                  <a:pt x="539" y="578"/>
                  <a:pt x="538" y="579"/>
                  <a:pt x="536" y="581"/>
                </a:cubicBezTo>
                <a:cubicBezTo>
                  <a:pt x="534" y="582"/>
                  <a:pt x="533" y="583"/>
                  <a:pt x="532" y="583"/>
                </a:cubicBezTo>
                <a:cubicBezTo>
                  <a:pt x="530" y="584"/>
                  <a:pt x="529" y="584"/>
                  <a:pt x="528" y="584"/>
                </a:cubicBezTo>
                <a:cubicBezTo>
                  <a:pt x="527" y="584"/>
                  <a:pt x="525" y="583"/>
                  <a:pt x="524" y="582"/>
                </a:cubicBezTo>
                <a:lnTo>
                  <a:pt x="468" y="558"/>
                </a:lnTo>
                <a:cubicBezTo>
                  <a:pt x="461" y="555"/>
                  <a:pt x="455" y="553"/>
                  <a:pt x="449" y="551"/>
                </a:cubicBezTo>
                <a:cubicBezTo>
                  <a:pt x="443" y="549"/>
                  <a:pt x="438" y="548"/>
                  <a:pt x="432" y="548"/>
                </a:cubicBezTo>
                <a:cubicBezTo>
                  <a:pt x="427" y="548"/>
                  <a:pt x="421" y="549"/>
                  <a:pt x="416" y="551"/>
                </a:cubicBezTo>
                <a:cubicBezTo>
                  <a:pt x="411" y="553"/>
                  <a:pt x="406" y="557"/>
                  <a:pt x="400" y="562"/>
                </a:cubicBezTo>
                <a:lnTo>
                  <a:pt x="385" y="577"/>
                </a:lnTo>
                <a:lnTo>
                  <a:pt x="458" y="651"/>
                </a:lnTo>
                <a:cubicBezTo>
                  <a:pt x="459" y="651"/>
                  <a:pt x="459" y="652"/>
                  <a:pt x="459" y="653"/>
                </a:cubicBezTo>
                <a:cubicBezTo>
                  <a:pt x="460" y="654"/>
                  <a:pt x="459" y="655"/>
                  <a:pt x="459" y="656"/>
                </a:cubicBezTo>
                <a:cubicBezTo>
                  <a:pt x="458" y="657"/>
                  <a:pt x="457" y="659"/>
                  <a:pt x="456" y="660"/>
                </a:cubicBezTo>
                <a:cubicBezTo>
                  <a:pt x="455" y="662"/>
                  <a:pt x="453" y="664"/>
                  <a:pt x="451" y="666"/>
                </a:cubicBezTo>
                <a:cubicBezTo>
                  <a:pt x="449" y="668"/>
                  <a:pt x="447" y="670"/>
                  <a:pt x="445" y="671"/>
                </a:cubicBezTo>
                <a:cubicBezTo>
                  <a:pt x="443" y="673"/>
                  <a:pt x="442" y="674"/>
                  <a:pt x="441" y="674"/>
                </a:cubicBezTo>
                <a:cubicBezTo>
                  <a:pt x="440" y="675"/>
                  <a:pt x="439" y="675"/>
                  <a:pt x="438" y="675"/>
                </a:cubicBezTo>
                <a:cubicBezTo>
                  <a:pt x="437" y="675"/>
                  <a:pt x="436" y="674"/>
                  <a:pt x="435" y="673"/>
                </a:cubicBezTo>
                <a:lnTo>
                  <a:pt x="276" y="515"/>
                </a:lnTo>
                <a:cubicBezTo>
                  <a:pt x="273" y="511"/>
                  <a:pt x="272" y="508"/>
                  <a:pt x="272" y="505"/>
                </a:cubicBezTo>
                <a:cubicBezTo>
                  <a:pt x="272" y="501"/>
                  <a:pt x="274" y="499"/>
                  <a:pt x="276" y="497"/>
                </a:cubicBezTo>
                <a:lnTo>
                  <a:pt x="312" y="460"/>
                </a:lnTo>
                <a:cubicBezTo>
                  <a:pt x="316" y="456"/>
                  <a:pt x="320" y="452"/>
                  <a:pt x="323" y="450"/>
                </a:cubicBezTo>
                <a:cubicBezTo>
                  <a:pt x="326" y="447"/>
                  <a:pt x="329" y="445"/>
                  <a:pt x="332" y="443"/>
                </a:cubicBezTo>
                <a:cubicBezTo>
                  <a:pt x="340" y="437"/>
                  <a:pt x="347" y="433"/>
                  <a:pt x="355" y="431"/>
                </a:cubicBezTo>
                <a:cubicBezTo>
                  <a:pt x="362" y="428"/>
                  <a:pt x="370" y="427"/>
                  <a:pt x="377" y="427"/>
                </a:cubicBezTo>
                <a:cubicBezTo>
                  <a:pt x="384" y="428"/>
                  <a:pt x="391" y="429"/>
                  <a:pt x="398" y="433"/>
                </a:cubicBezTo>
                <a:cubicBezTo>
                  <a:pt x="404" y="436"/>
                  <a:pt x="411" y="440"/>
                  <a:pt x="417" y="446"/>
                </a:cubicBezTo>
                <a:cubicBezTo>
                  <a:pt x="422" y="452"/>
                  <a:pt x="427" y="458"/>
                  <a:pt x="430" y="464"/>
                </a:cubicBezTo>
                <a:cubicBezTo>
                  <a:pt x="433" y="470"/>
                  <a:pt x="435" y="476"/>
                  <a:pt x="435" y="483"/>
                </a:cubicBezTo>
                <a:cubicBezTo>
                  <a:pt x="436" y="489"/>
                  <a:pt x="435" y="496"/>
                  <a:pt x="434" y="502"/>
                </a:cubicBezTo>
                <a:cubicBezTo>
                  <a:pt x="432" y="509"/>
                  <a:pt x="430" y="516"/>
                  <a:pt x="427" y="522"/>
                </a:cubicBezTo>
                <a:cubicBezTo>
                  <a:pt x="431" y="521"/>
                  <a:pt x="435" y="520"/>
                  <a:pt x="439" y="519"/>
                </a:cubicBezTo>
                <a:cubicBezTo>
                  <a:pt x="443" y="519"/>
                  <a:pt x="448" y="519"/>
                  <a:pt x="452" y="520"/>
                </a:cubicBezTo>
                <a:cubicBezTo>
                  <a:pt x="457" y="521"/>
                  <a:pt x="462" y="522"/>
                  <a:pt x="467" y="523"/>
                </a:cubicBezTo>
                <a:cubicBezTo>
                  <a:pt x="472" y="525"/>
                  <a:pt x="478" y="527"/>
                  <a:pt x="484" y="530"/>
                </a:cubicBezTo>
                <a:lnTo>
                  <a:pt x="537" y="552"/>
                </a:lnTo>
                <a:cubicBezTo>
                  <a:pt x="542" y="554"/>
                  <a:pt x="545" y="556"/>
                  <a:pt x="546" y="556"/>
                </a:cubicBezTo>
                <a:cubicBezTo>
                  <a:pt x="548" y="557"/>
                  <a:pt x="549" y="558"/>
                  <a:pt x="550" y="559"/>
                </a:cubicBezTo>
                <a:close/>
                <a:moveTo>
                  <a:pt x="395" y="473"/>
                </a:moveTo>
                <a:cubicBezTo>
                  <a:pt x="388" y="466"/>
                  <a:pt x="381" y="462"/>
                  <a:pt x="373" y="460"/>
                </a:cubicBezTo>
                <a:cubicBezTo>
                  <a:pt x="366" y="459"/>
                  <a:pt x="357" y="460"/>
                  <a:pt x="348" y="465"/>
                </a:cubicBezTo>
                <a:cubicBezTo>
                  <a:pt x="345" y="467"/>
                  <a:pt x="342" y="469"/>
                  <a:pt x="339" y="471"/>
                </a:cubicBezTo>
                <a:cubicBezTo>
                  <a:pt x="336" y="474"/>
                  <a:pt x="333" y="478"/>
                  <a:pt x="328" y="482"/>
                </a:cubicBezTo>
                <a:lnTo>
                  <a:pt x="309" y="501"/>
                </a:lnTo>
                <a:lnTo>
                  <a:pt x="367" y="559"/>
                </a:lnTo>
                <a:lnTo>
                  <a:pt x="389" y="537"/>
                </a:lnTo>
                <a:cubicBezTo>
                  <a:pt x="395" y="531"/>
                  <a:pt x="399" y="525"/>
                  <a:pt x="402" y="519"/>
                </a:cubicBezTo>
                <a:cubicBezTo>
                  <a:pt x="405" y="513"/>
                  <a:pt x="407" y="508"/>
                  <a:pt x="407" y="502"/>
                </a:cubicBezTo>
                <a:cubicBezTo>
                  <a:pt x="407" y="496"/>
                  <a:pt x="407" y="491"/>
                  <a:pt x="404" y="486"/>
                </a:cubicBezTo>
                <a:cubicBezTo>
                  <a:pt x="402" y="481"/>
                  <a:pt x="399" y="477"/>
                  <a:pt x="395" y="473"/>
                </a:cubicBezTo>
                <a:close/>
                <a:moveTo>
                  <a:pt x="630" y="389"/>
                </a:moveTo>
                <a:cubicBezTo>
                  <a:pt x="638" y="397"/>
                  <a:pt x="644" y="406"/>
                  <a:pt x="647" y="415"/>
                </a:cubicBezTo>
                <a:cubicBezTo>
                  <a:pt x="650" y="425"/>
                  <a:pt x="651" y="434"/>
                  <a:pt x="651" y="444"/>
                </a:cubicBezTo>
                <a:cubicBezTo>
                  <a:pt x="650" y="453"/>
                  <a:pt x="647" y="463"/>
                  <a:pt x="642" y="472"/>
                </a:cubicBezTo>
                <a:cubicBezTo>
                  <a:pt x="637" y="481"/>
                  <a:pt x="630" y="490"/>
                  <a:pt x="622" y="498"/>
                </a:cubicBezTo>
                <a:cubicBezTo>
                  <a:pt x="616" y="504"/>
                  <a:pt x="611" y="509"/>
                  <a:pt x="605" y="513"/>
                </a:cubicBezTo>
                <a:cubicBezTo>
                  <a:pt x="599" y="517"/>
                  <a:pt x="593" y="520"/>
                  <a:pt x="588" y="522"/>
                </a:cubicBezTo>
                <a:cubicBezTo>
                  <a:pt x="583" y="525"/>
                  <a:pt x="578" y="527"/>
                  <a:pt x="574" y="528"/>
                </a:cubicBezTo>
                <a:cubicBezTo>
                  <a:pt x="570" y="529"/>
                  <a:pt x="567" y="529"/>
                  <a:pt x="565" y="529"/>
                </a:cubicBezTo>
                <a:cubicBezTo>
                  <a:pt x="563" y="529"/>
                  <a:pt x="561" y="529"/>
                  <a:pt x="558" y="528"/>
                </a:cubicBezTo>
                <a:cubicBezTo>
                  <a:pt x="556" y="526"/>
                  <a:pt x="554" y="525"/>
                  <a:pt x="551" y="522"/>
                </a:cubicBezTo>
                <a:cubicBezTo>
                  <a:pt x="549" y="520"/>
                  <a:pt x="548" y="518"/>
                  <a:pt x="547" y="517"/>
                </a:cubicBezTo>
                <a:cubicBezTo>
                  <a:pt x="545" y="515"/>
                  <a:pt x="545" y="514"/>
                  <a:pt x="544" y="513"/>
                </a:cubicBezTo>
                <a:cubicBezTo>
                  <a:pt x="544" y="512"/>
                  <a:pt x="544" y="511"/>
                  <a:pt x="544" y="510"/>
                </a:cubicBezTo>
                <a:cubicBezTo>
                  <a:pt x="544" y="509"/>
                  <a:pt x="545" y="508"/>
                  <a:pt x="545" y="507"/>
                </a:cubicBezTo>
                <a:cubicBezTo>
                  <a:pt x="547" y="506"/>
                  <a:pt x="549" y="505"/>
                  <a:pt x="553" y="504"/>
                </a:cubicBezTo>
                <a:cubicBezTo>
                  <a:pt x="557" y="504"/>
                  <a:pt x="561" y="502"/>
                  <a:pt x="566" y="501"/>
                </a:cubicBezTo>
                <a:cubicBezTo>
                  <a:pt x="572" y="499"/>
                  <a:pt x="578" y="496"/>
                  <a:pt x="584" y="493"/>
                </a:cubicBezTo>
                <a:cubicBezTo>
                  <a:pt x="591" y="489"/>
                  <a:pt x="597" y="484"/>
                  <a:pt x="604" y="478"/>
                </a:cubicBezTo>
                <a:cubicBezTo>
                  <a:pt x="609" y="473"/>
                  <a:pt x="613" y="468"/>
                  <a:pt x="615" y="462"/>
                </a:cubicBezTo>
                <a:cubicBezTo>
                  <a:pt x="618" y="457"/>
                  <a:pt x="620" y="451"/>
                  <a:pt x="620" y="446"/>
                </a:cubicBezTo>
                <a:cubicBezTo>
                  <a:pt x="621" y="441"/>
                  <a:pt x="620" y="435"/>
                  <a:pt x="618" y="430"/>
                </a:cubicBezTo>
                <a:cubicBezTo>
                  <a:pt x="616" y="425"/>
                  <a:pt x="613" y="420"/>
                  <a:pt x="609" y="416"/>
                </a:cubicBezTo>
                <a:cubicBezTo>
                  <a:pt x="604" y="411"/>
                  <a:pt x="598" y="408"/>
                  <a:pt x="593" y="407"/>
                </a:cubicBezTo>
                <a:cubicBezTo>
                  <a:pt x="587" y="405"/>
                  <a:pt x="581" y="405"/>
                  <a:pt x="575" y="406"/>
                </a:cubicBezTo>
                <a:cubicBezTo>
                  <a:pt x="569" y="407"/>
                  <a:pt x="562" y="409"/>
                  <a:pt x="555" y="412"/>
                </a:cubicBezTo>
                <a:cubicBezTo>
                  <a:pt x="549" y="414"/>
                  <a:pt x="542" y="417"/>
                  <a:pt x="534" y="419"/>
                </a:cubicBezTo>
                <a:cubicBezTo>
                  <a:pt x="527" y="422"/>
                  <a:pt x="520" y="424"/>
                  <a:pt x="513" y="426"/>
                </a:cubicBezTo>
                <a:cubicBezTo>
                  <a:pt x="505" y="428"/>
                  <a:pt x="498" y="429"/>
                  <a:pt x="491" y="429"/>
                </a:cubicBezTo>
                <a:cubicBezTo>
                  <a:pt x="483" y="428"/>
                  <a:pt x="476" y="427"/>
                  <a:pt x="469" y="424"/>
                </a:cubicBezTo>
                <a:cubicBezTo>
                  <a:pt x="462" y="422"/>
                  <a:pt x="455" y="417"/>
                  <a:pt x="448" y="410"/>
                </a:cubicBezTo>
                <a:cubicBezTo>
                  <a:pt x="440" y="403"/>
                  <a:pt x="435" y="395"/>
                  <a:pt x="432" y="387"/>
                </a:cubicBezTo>
                <a:cubicBezTo>
                  <a:pt x="429" y="378"/>
                  <a:pt x="428" y="370"/>
                  <a:pt x="429" y="362"/>
                </a:cubicBezTo>
                <a:cubicBezTo>
                  <a:pt x="430" y="353"/>
                  <a:pt x="433" y="345"/>
                  <a:pt x="437" y="336"/>
                </a:cubicBezTo>
                <a:cubicBezTo>
                  <a:pt x="441" y="328"/>
                  <a:pt x="447" y="320"/>
                  <a:pt x="455" y="313"/>
                </a:cubicBezTo>
                <a:cubicBezTo>
                  <a:pt x="459" y="309"/>
                  <a:pt x="463" y="305"/>
                  <a:pt x="467" y="302"/>
                </a:cubicBezTo>
                <a:cubicBezTo>
                  <a:pt x="472" y="299"/>
                  <a:pt x="476" y="296"/>
                  <a:pt x="481" y="294"/>
                </a:cubicBezTo>
                <a:cubicBezTo>
                  <a:pt x="485" y="292"/>
                  <a:pt x="489" y="290"/>
                  <a:pt x="493" y="289"/>
                </a:cubicBezTo>
                <a:cubicBezTo>
                  <a:pt x="498" y="287"/>
                  <a:pt x="500" y="287"/>
                  <a:pt x="502" y="287"/>
                </a:cubicBezTo>
                <a:cubicBezTo>
                  <a:pt x="504" y="287"/>
                  <a:pt x="505" y="287"/>
                  <a:pt x="506" y="287"/>
                </a:cubicBezTo>
                <a:cubicBezTo>
                  <a:pt x="506" y="287"/>
                  <a:pt x="507" y="288"/>
                  <a:pt x="508" y="288"/>
                </a:cubicBezTo>
                <a:cubicBezTo>
                  <a:pt x="509" y="289"/>
                  <a:pt x="510" y="290"/>
                  <a:pt x="511" y="291"/>
                </a:cubicBezTo>
                <a:cubicBezTo>
                  <a:pt x="512" y="292"/>
                  <a:pt x="514" y="293"/>
                  <a:pt x="516" y="295"/>
                </a:cubicBezTo>
                <a:cubicBezTo>
                  <a:pt x="517" y="296"/>
                  <a:pt x="519" y="298"/>
                  <a:pt x="520" y="299"/>
                </a:cubicBezTo>
                <a:cubicBezTo>
                  <a:pt x="521" y="300"/>
                  <a:pt x="522" y="302"/>
                  <a:pt x="522" y="303"/>
                </a:cubicBezTo>
                <a:cubicBezTo>
                  <a:pt x="523" y="304"/>
                  <a:pt x="523" y="305"/>
                  <a:pt x="523" y="306"/>
                </a:cubicBezTo>
                <a:cubicBezTo>
                  <a:pt x="523" y="307"/>
                  <a:pt x="522" y="307"/>
                  <a:pt x="522" y="308"/>
                </a:cubicBezTo>
                <a:cubicBezTo>
                  <a:pt x="521" y="309"/>
                  <a:pt x="519" y="310"/>
                  <a:pt x="515" y="311"/>
                </a:cubicBezTo>
                <a:cubicBezTo>
                  <a:pt x="512" y="311"/>
                  <a:pt x="508" y="313"/>
                  <a:pt x="504" y="314"/>
                </a:cubicBezTo>
                <a:cubicBezTo>
                  <a:pt x="499" y="316"/>
                  <a:pt x="494" y="318"/>
                  <a:pt x="489" y="321"/>
                </a:cubicBezTo>
                <a:cubicBezTo>
                  <a:pt x="483" y="323"/>
                  <a:pt x="478" y="327"/>
                  <a:pt x="473" y="332"/>
                </a:cubicBezTo>
                <a:cubicBezTo>
                  <a:pt x="468" y="337"/>
                  <a:pt x="465" y="342"/>
                  <a:pt x="462" y="347"/>
                </a:cubicBezTo>
                <a:cubicBezTo>
                  <a:pt x="460" y="352"/>
                  <a:pt x="459" y="356"/>
                  <a:pt x="459" y="361"/>
                </a:cubicBezTo>
                <a:cubicBezTo>
                  <a:pt x="459" y="365"/>
                  <a:pt x="459" y="369"/>
                  <a:pt x="461" y="373"/>
                </a:cubicBezTo>
                <a:cubicBezTo>
                  <a:pt x="463" y="377"/>
                  <a:pt x="465" y="381"/>
                  <a:pt x="469" y="384"/>
                </a:cubicBezTo>
                <a:cubicBezTo>
                  <a:pt x="473" y="389"/>
                  <a:pt x="479" y="392"/>
                  <a:pt x="484" y="393"/>
                </a:cubicBezTo>
                <a:cubicBezTo>
                  <a:pt x="490" y="395"/>
                  <a:pt x="496" y="395"/>
                  <a:pt x="502" y="394"/>
                </a:cubicBezTo>
                <a:cubicBezTo>
                  <a:pt x="509" y="393"/>
                  <a:pt x="515" y="391"/>
                  <a:pt x="522" y="389"/>
                </a:cubicBezTo>
                <a:cubicBezTo>
                  <a:pt x="529" y="386"/>
                  <a:pt x="536" y="384"/>
                  <a:pt x="543" y="381"/>
                </a:cubicBezTo>
                <a:cubicBezTo>
                  <a:pt x="550" y="378"/>
                  <a:pt x="557" y="376"/>
                  <a:pt x="565" y="374"/>
                </a:cubicBezTo>
                <a:cubicBezTo>
                  <a:pt x="572" y="372"/>
                  <a:pt x="580" y="371"/>
                  <a:pt x="587" y="371"/>
                </a:cubicBezTo>
                <a:cubicBezTo>
                  <a:pt x="594" y="371"/>
                  <a:pt x="602" y="372"/>
                  <a:pt x="609" y="375"/>
                </a:cubicBezTo>
                <a:cubicBezTo>
                  <a:pt x="616" y="378"/>
                  <a:pt x="623" y="383"/>
                  <a:pt x="630" y="389"/>
                </a:cubicBezTo>
                <a:close/>
                <a:moveTo>
                  <a:pt x="796" y="300"/>
                </a:moveTo>
                <a:cubicBezTo>
                  <a:pt x="798" y="302"/>
                  <a:pt x="799" y="303"/>
                  <a:pt x="800" y="305"/>
                </a:cubicBezTo>
                <a:cubicBezTo>
                  <a:pt x="801" y="306"/>
                  <a:pt x="802" y="308"/>
                  <a:pt x="802" y="309"/>
                </a:cubicBezTo>
                <a:cubicBezTo>
                  <a:pt x="803" y="310"/>
                  <a:pt x="803" y="311"/>
                  <a:pt x="803" y="312"/>
                </a:cubicBezTo>
                <a:cubicBezTo>
                  <a:pt x="802" y="313"/>
                  <a:pt x="802" y="314"/>
                  <a:pt x="801" y="314"/>
                </a:cubicBezTo>
                <a:lnTo>
                  <a:pt x="719" y="397"/>
                </a:lnTo>
                <a:cubicBezTo>
                  <a:pt x="717" y="399"/>
                  <a:pt x="714" y="400"/>
                  <a:pt x="711" y="401"/>
                </a:cubicBezTo>
                <a:cubicBezTo>
                  <a:pt x="708" y="401"/>
                  <a:pt x="704" y="399"/>
                  <a:pt x="701" y="396"/>
                </a:cubicBezTo>
                <a:lnTo>
                  <a:pt x="548" y="243"/>
                </a:lnTo>
                <a:cubicBezTo>
                  <a:pt x="545" y="240"/>
                  <a:pt x="543" y="236"/>
                  <a:pt x="544" y="233"/>
                </a:cubicBezTo>
                <a:cubicBezTo>
                  <a:pt x="544" y="230"/>
                  <a:pt x="545" y="227"/>
                  <a:pt x="547" y="225"/>
                </a:cubicBezTo>
                <a:lnTo>
                  <a:pt x="629" y="144"/>
                </a:lnTo>
                <a:cubicBezTo>
                  <a:pt x="629" y="143"/>
                  <a:pt x="630" y="143"/>
                  <a:pt x="631" y="142"/>
                </a:cubicBezTo>
                <a:cubicBezTo>
                  <a:pt x="632" y="142"/>
                  <a:pt x="633" y="142"/>
                  <a:pt x="634" y="143"/>
                </a:cubicBezTo>
                <a:cubicBezTo>
                  <a:pt x="635" y="143"/>
                  <a:pt x="637" y="144"/>
                  <a:pt x="638" y="145"/>
                </a:cubicBezTo>
                <a:cubicBezTo>
                  <a:pt x="639" y="146"/>
                  <a:pt x="641" y="147"/>
                  <a:pt x="643" y="149"/>
                </a:cubicBezTo>
                <a:cubicBezTo>
                  <a:pt x="644" y="151"/>
                  <a:pt x="646" y="152"/>
                  <a:pt x="647" y="153"/>
                </a:cubicBezTo>
                <a:cubicBezTo>
                  <a:pt x="648" y="155"/>
                  <a:pt x="648" y="156"/>
                  <a:pt x="649" y="157"/>
                </a:cubicBezTo>
                <a:cubicBezTo>
                  <a:pt x="649" y="158"/>
                  <a:pt x="649" y="159"/>
                  <a:pt x="649" y="160"/>
                </a:cubicBezTo>
                <a:cubicBezTo>
                  <a:pt x="649" y="161"/>
                  <a:pt x="648" y="162"/>
                  <a:pt x="648" y="163"/>
                </a:cubicBezTo>
                <a:lnTo>
                  <a:pt x="580" y="230"/>
                </a:lnTo>
                <a:lnTo>
                  <a:pt x="634" y="284"/>
                </a:lnTo>
                <a:lnTo>
                  <a:pt x="692" y="226"/>
                </a:lnTo>
                <a:cubicBezTo>
                  <a:pt x="693" y="225"/>
                  <a:pt x="693" y="225"/>
                  <a:pt x="694" y="225"/>
                </a:cubicBezTo>
                <a:cubicBezTo>
                  <a:pt x="695" y="225"/>
                  <a:pt x="696" y="225"/>
                  <a:pt x="697" y="225"/>
                </a:cubicBezTo>
                <a:cubicBezTo>
                  <a:pt x="699" y="225"/>
                  <a:pt x="700" y="226"/>
                  <a:pt x="701" y="227"/>
                </a:cubicBezTo>
                <a:cubicBezTo>
                  <a:pt x="703" y="228"/>
                  <a:pt x="704" y="230"/>
                  <a:pt x="706" y="231"/>
                </a:cubicBezTo>
                <a:cubicBezTo>
                  <a:pt x="708" y="233"/>
                  <a:pt x="709" y="234"/>
                  <a:pt x="710" y="236"/>
                </a:cubicBezTo>
                <a:cubicBezTo>
                  <a:pt x="711" y="237"/>
                  <a:pt x="711" y="238"/>
                  <a:pt x="712" y="239"/>
                </a:cubicBezTo>
                <a:cubicBezTo>
                  <a:pt x="712" y="240"/>
                  <a:pt x="712" y="241"/>
                  <a:pt x="712" y="242"/>
                </a:cubicBezTo>
                <a:cubicBezTo>
                  <a:pt x="711" y="243"/>
                  <a:pt x="711" y="244"/>
                  <a:pt x="710" y="245"/>
                </a:cubicBezTo>
                <a:lnTo>
                  <a:pt x="653" y="302"/>
                </a:lnTo>
                <a:lnTo>
                  <a:pt x="714" y="364"/>
                </a:lnTo>
                <a:lnTo>
                  <a:pt x="782" y="295"/>
                </a:lnTo>
                <a:cubicBezTo>
                  <a:pt x="783" y="295"/>
                  <a:pt x="784" y="294"/>
                  <a:pt x="785" y="294"/>
                </a:cubicBezTo>
                <a:cubicBezTo>
                  <a:pt x="786" y="294"/>
                  <a:pt x="787" y="294"/>
                  <a:pt x="788" y="294"/>
                </a:cubicBezTo>
                <a:cubicBezTo>
                  <a:pt x="789" y="295"/>
                  <a:pt x="790" y="295"/>
                  <a:pt x="792" y="296"/>
                </a:cubicBezTo>
                <a:cubicBezTo>
                  <a:pt x="793" y="297"/>
                  <a:pt x="795" y="299"/>
                  <a:pt x="796" y="300"/>
                </a:cubicBezTo>
                <a:close/>
                <a:moveTo>
                  <a:pt x="936" y="131"/>
                </a:moveTo>
                <a:cubicBezTo>
                  <a:pt x="938" y="132"/>
                  <a:pt x="939" y="133"/>
                  <a:pt x="940" y="135"/>
                </a:cubicBezTo>
                <a:cubicBezTo>
                  <a:pt x="941" y="136"/>
                  <a:pt x="942" y="137"/>
                  <a:pt x="942" y="138"/>
                </a:cubicBezTo>
                <a:cubicBezTo>
                  <a:pt x="943" y="139"/>
                  <a:pt x="943" y="140"/>
                  <a:pt x="944" y="141"/>
                </a:cubicBezTo>
                <a:cubicBezTo>
                  <a:pt x="944" y="142"/>
                  <a:pt x="944" y="143"/>
                  <a:pt x="944" y="145"/>
                </a:cubicBezTo>
                <a:cubicBezTo>
                  <a:pt x="944" y="147"/>
                  <a:pt x="943" y="150"/>
                  <a:pt x="942" y="154"/>
                </a:cubicBezTo>
                <a:cubicBezTo>
                  <a:pt x="941" y="159"/>
                  <a:pt x="940" y="164"/>
                  <a:pt x="937" y="170"/>
                </a:cubicBezTo>
                <a:cubicBezTo>
                  <a:pt x="935" y="176"/>
                  <a:pt x="931" y="183"/>
                  <a:pt x="927" y="189"/>
                </a:cubicBezTo>
                <a:cubicBezTo>
                  <a:pt x="923" y="196"/>
                  <a:pt x="917" y="202"/>
                  <a:pt x="911" y="209"/>
                </a:cubicBezTo>
                <a:cubicBezTo>
                  <a:pt x="900" y="220"/>
                  <a:pt x="888" y="228"/>
                  <a:pt x="875" y="233"/>
                </a:cubicBezTo>
                <a:cubicBezTo>
                  <a:pt x="863" y="239"/>
                  <a:pt x="849" y="241"/>
                  <a:pt x="836" y="240"/>
                </a:cubicBezTo>
                <a:cubicBezTo>
                  <a:pt x="822" y="239"/>
                  <a:pt x="809" y="235"/>
                  <a:pt x="794" y="228"/>
                </a:cubicBezTo>
                <a:cubicBezTo>
                  <a:pt x="780" y="220"/>
                  <a:pt x="766" y="210"/>
                  <a:pt x="753" y="196"/>
                </a:cubicBezTo>
                <a:cubicBezTo>
                  <a:pt x="738" y="182"/>
                  <a:pt x="728" y="167"/>
                  <a:pt x="720" y="152"/>
                </a:cubicBezTo>
                <a:cubicBezTo>
                  <a:pt x="713" y="138"/>
                  <a:pt x="708" y="123"/>
                  <a:pt x="707" y="109"/>
                </a:cubicBezTo>
                <a:cubicBezTo>
                  <a:pt x="706" y="94"/>
                  <a:pt x="708" y="80"/>
                  <a:pt x="713" y="67"/>
                </a:cubicBezTo>
                <a:cubicBezTo>
                  <a:pt x="718" y="54"/>
                  <a:pt x="727" y="42"/>
                  <a:pt x="738" y="30"/>
                </a:cubicBezTo>
                <a:cubicBezTo>
                  <a:pt x="743" y="25"/>
                  <a:pt x="748" y="21"/>
                  <a:pt x="754" y="17"/>
                </a:cubicBezTo>
                <a:cubicBezTo>
                  <a:pt x="759" y="14"/>
                  <a:pt x="765" y="10"/>
                  <a:pt x="770" y="8"/>
                </a:cubicBezTo>
                <a:cubicBezTo>
                  <a:pt x="776" y="5"/>
                  <a:pt x="781" y="3"/>
                  <a:pt x="786" y="2"/>
                </a:cubicBezTo>
                <a:cubicBezTo>
                  <a:pt x="791" y="1"/>
                  <a:pt x="794" y="0"/>
                  <a:pt x="797" y="0"/>
                </a:cubicBezTo>
                <a:cubicBezTo>
                  <a:pt x="799" y="0"/>
                  <a:pt x="801" y="0"/>
                  <a:pt x="802" y="1"/>
                </a:cubicBezTo>
                <a:cubicBezTo>
                  <a:pt x="803" y="1"/>
                  <a:pt x="804" y="1"/>
                  <a:pt x="805" y="2"/>
                </a:cubicBezTo>
                <a:cubicBezTo>
                  <a:pt x="806" y="3"/>
                  <a:pt x="807" y="3"/>
                  <a:pt x="808" y="4"/>
                </a:cubicBezTo>
                <a:cubicBezTo>
                  <a:pt x="810" y="5"/>
                  <a:pt x="811" y="7"/>
                  <a:pt x="813" y="8"/>
                </a:cubicBezTo>
                <a:cubicBezTo>
                  <a:pt x="814" y="10"/>
                  <a:pt x="816" y="12"/>
                  <a:pt x="817" y="13"/>
                </a:cubicBezTo>
                <a:cubicBezTo>
                  <a:pt x="818" y="15"/>
                  <a:pt x="819" y="16"/>
                  <a:pt x="819" y="17"/>
                </a:cubicBezTo>
                <a:cubicBezTo>
                  <a:pt x="820" y="18"/>
                  <a:pt x="820" y="19"/>
                  <a:pt x="820" y="20"/>
                </a:cubicBezTo>
                <a:cubicBezTo>
                  <a:pt x="820" y="21"/>
                  <a:pt x="819" y="22"/>
                  <a:pt x="819" y="23"/>
                </a:cubicBezTo>
                <a:cubicBezTo>
                  <a:pt x="817" y="24"/>
                  <a:pt x="815" y="25"/>
                  <a:pt x="811" y="25"/>
                </a:cubicBezTo>
                <a:cubicBezTo>
                  <a:pt x="807" y="26"/>
                  <a:pt x="802" y="27"/>
                  <a:pt x="797" y="28"/>
                </a:cubicBezTo>
                <a:cubicBezTo>
                  <a:pt x="791" y="29"/>
                  <a:pt x="785" y="32"/>
                  <a:pt x="778" y="35"/>
                </a:cubicBezTo>
                <a:cubicBezTo>
                  <a:pt x="771" y="38"/>
                  <a:pt x="764" y="44"/>
                  <a:pt x="757" y="51"/>
                </a:cubicBezTo>
                <a:cubicBezTo>
                  <a:pt x="750" y="58"/>
                  <a:pt x="744" y="67"/>
                  <a:pt x="741" y="76"/>
                </a:cubicBezTo>
                <a:cubicBezTo>
                  <a:pt x="738" y="85"/>
                  <a:pt x="737" y="95"/>
                  <a:pt x="738" y="106"/>
                </a:cubicBezTo>
                <a:cubicBezTo>
                  <a:pt x="740" y="116"/>
                  <a:pt x="744" y="127"/>
                  <a:pt x="750" y="138"/>
                </a:cubicBezTo>
                <a:cubicBezTo>
                  <a:pt x="756" y="149"/>
                  <a:pt x="764" y="160"/>
                  <a:pt x="775" y="170"/>
                </a:cubicBezTo>
                <a:cubicBezTo>
                  <a:pt x="786" y="181"/>
                  <a:pt x="797" y="190"/>
                  <a:pt x="808" y="196"/>
                </a:cubicBezTo>
                <a:cubicBezTo>
                  <a:pt x="818" y="202"/>
                  <a:pt x="829" y="205"/>
                  <a:pt x="839" y="207"/>
                </a:cubicBezTo>
                <a:cubicBezTo>
                  <a:pt x="849" y="208"/>
                  <a:pt x="858" y="207"/>
                  <a:pt x="868" y="203"/>
                </a:cubicBezTo>
                <a:cubicBezTo>
                  <a:pt x="877" y="200"/>
                  <a:pt x="886" y="194"/>
                  <a:pt x="894" y="186"/>
                </a:cubicBezTo>
                <a:cubicBezTo>
                  <a:pt x="901" y="179"/>
                  <a:pt x="906" y="172"/>
                  <a:pt x="909" y="165"/>
                </a:cubicBezTo>
                <a:cubicBezTo>
                  <a:pt x="913" y="158"/>
                  <a:pt x="915" y="152"/>
                  <a:pt x="917" y="147"/>
                </a:cubicBezTo>
                <a:cubicBezTo>
                  <a:pt x="918" y="141"/>
                  <a:pt x="919" y="136"/>
                  <a:pt x="920" y="132"/>
                </a:cubicBezTo>
                <a:cubicBezTo>
                  <a:pt x="920" y="128"/>
                  <a:pt x="921" y="125"/>
                  <a:pt x="923" y="124"/>
                </a:cubicBezTo>
                <a:cubicBezTo>
                  <a:pt x="923" y="123"/>
                  <a:pt x="924" y="123"/>
                  <a:pt x="925" y="123"/>
                </a:cubicBezTo>
                <a:cubicBezTo>
                  <a:pt x="926" y="123"/>
                  <a:pt x="926" y="123"/>
                  <a:pt x="927" y="123"/>
                </a:cubicBezTo>
                <a:cubicBezTo>
                  <a:pt x="928" y="124"/>
                  <a:pt x="930" y="125"/>
                  <a:pt x="931" y="126"/>
                </a:cubicBezTo>
                <a:cubicBezTo>
                  <a:pt x="933" y="127"/>
                  <a:pt x="934" y="129"/>
                  <a:pt x="936" y="13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1" name="Group 120"/>
          <p:cNvGrpSpPr/>
          <p:nvPr/>
        </p:nvGrpSpPr>
        <p:grpSpPr>
          <a:xfrm>
            <a:off x="1187450" y="1604963"/>
            <a:ext cx="7373937" cy="3141663"/>
            <a:chOff x="1187450" y="1604963"/>
            <a:chExt cx="7373937" cy="3141663"/>
          </a:xfrm>
        </p:grpSpPr>
        <p:sp>
          <p:nvSpPr>
            <p:cNvPr id="2057" name="Rectangle 9"/>
            <p:cNvSpPr>
              <a:spLocks noChangeArrowheads="1"/>
            </p:cNvSpPr>
            <p:nvPr/>
          </p:nvSpPr>
          <p:spPr bwMode="auto">
            <a:xfrm>
              <a:off x="1187450" y="4554538"/>
              <a:ext cx="182562" cy="19208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8" name="Rectangle 10"/>
            <p:cNvSpPr>
              <a:spLocks noChangeArrowheads="1"/>
            </p:cNvSpPr>
            <p:nvPr/>
          </p:nvSpPr>
          <p:spPr bwMode="auto">
            <a:xfrm>
              <a:off x="1962150" y="4505325"/>
              <a:ext cx="169862" cy="241300"/>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9" name="Rectangle 11"/>
            <p:cNvSpPr>
              <a:spLocks noChangeArrowheads="1"/>
            </p:cNvSpPr>
            <p:nvPr/>
          </p:nvSpPr>
          <p:spPr bwMode="auto">
            <a:xfrm>
              <a:off x="2736850" y="4468813"/>
              <a:ext cx="169862" cy="27781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0" name="Rectangle 12"/>
            <p:cNvSpPr>
              <a:spLocks noChangeArrowheads="1"/>
            </p:cNvSpPr>
            <p:nvPr/>
          </p:nvSpPr>
          <p:spPr bwMode="auto">
            <a:xfrm>
              <a:off x="3511550" y="4468813"/>
              <a:ext cx="168275" cy="27781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1" name="Rectangle 13"/>
            <p:cNvSpPr>
              <a:spLocks noChangeArrowheads="1"/>
            </p:cNvSpPr>
            <p:nvPr/>
          </p:nvSpPr>
          <p:spPr bwMode="auto">
            <a:xfrm>
              <a:off x="4286250" y="4432300"/>
              <a:ext cx="168275" cy="31432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2" name="Rectangle 14"/>
            <p:cNvSpPr>
              <a:spLocks noChangeArrowheads="1"/>
            </p:cNvSpPr>
            <p:nvPr/>
          </p:nvSpPr>
          <p:spPr bwMode="auto">
            <a:xfrm>
              <a:off x="5048250" y="4625975"/>
              <a:ext cx="180975" cy="120650"/>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Rectangle 15"/>
            <p:cNvSpPr>
              <a:spLocks noChangeArrowheads="1"/>
            </p:cNvSpPr>
            <p:nvPr/>
          </p:nvSpPr>
          <p:spPr bwMode="auto">
            <a:xfrm>
              <a:off x="5822950" y="4408488"/>
              <a:ext cx="168275" cy="33813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4" name="Rectangle 16"/>
            <p:cNvSpPr>
              <a:spLocks noChangeArrowheads="1"/>
            </p:cNvSpPr>
            <p:nvPr/>
          </p:nvSpPr>
          <p:spPr bwMode="auto">
            <a:xfrm>
              <a:off x="7370763" y="4348163"/>
              <a:ext cx="169862" cy="39846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5" name="Rectangle 17"/>
            <p:cNvSpPr>
              <a:spLocks noChangeArrowheads="1"/>
            </p:cNvSpPr>
            <p:nvPr/>
          </p:nvSpPr>
          <p:spPr bwMode="auto">
            <a:xfrm>
              <a:off x="8145463" y="4057650"/>
              <a:ext cx="169862" cy="68897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8" name="Rectangle 60"/>
            <p:cNvSpPr>
              <a:spLocks noChangeArrowheads="1"/>
            </p:cNvSpPr>
            <p:nvPr/>
          </p:nvSpPr>
          <p:spPr bwMode="auto">
            <a:xfrm>
              <a:off x="6621463" y="1709738"/>
              <a:ext cx="157162" cy="15716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9" name="Rectangle 61"/>
            <p:cNvSpPr>
              <a:spLocks noChangeArrowheads="1"/>
            </p:cNvSpPr>
            <p:nvPr/>
          </p:nvSpPr>
          <p:spPr bwMode="auto">
            <a:xfrm>
              <a:off x="6854825" y="1604963"/>
              <a:ext cx="1706562"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Conventional</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122" name="Group 121"/>
          <p:cNvGrpSpPr/>
          <p:nvPr/>
        </p:nvGrpSpPr>
        <p:grpSpPr>
          <a:xfrm>
            <a:off x="1370013" y="2160588"/>
            <a:ext cx="7397750" cy="2586038"/>
            <a:chOff x="1370013" y="2160588"/>
            <a:chExt cx="7397750" cy="2586038"/>
          </a:xfrm>
        </p:grpSpPr>
        <p:sp>
          <p:nvSpPr>
            <p:cNvPr id="2066" name="Rectangle 18"/>
            <p:cNvSpPr>
              <a:spLocks noChangeArrowheads="1"/>
            </p:cNvSpPr>
            <p:nvPr/>
          </p:nvSpPr>
          <p:spPr bwMode="auto">
            <a:xfrm>
              <a:off x="1370013" y="4238625"/>
              <a:ext cx="168275" cy="5080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7" name="Rectangle 19"/>
            <p:cNvSpPr>
              <a:spLocks noChangeArrowheads="1"/>
            </p:cNvSpPr>
            <p:nvPr/>
          </p:nvSpPr>
          <p:spPr bwMode="auto">
            <a:xfrm>
              <a:off x="2132013" y="3270250"/>
              <a:ext cx="180975" cy="147637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8" name="Rectangle 20"/>
            <p:cNvSpPr>
              <a:spLocks noChangeArrowheads="1"/>
            </p:cNvSpPr>
            <p:nvPr/>
          </p:nvSpPr>
          <p:spPr bwMode="auto">
            <a:xfrm>
              <a:off x="2906713" y="3803650"/>
              <a:ext cx="168275" cy="94297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9" name="Rectangle 21"/>
            <p:cNvSpPr>
              <a:spLocks noChangeArrowheads="1"/>
            </p:cNvSpPr>
            <p:nvPr/>
          </p:nvSpPr>
          <p:spPr bwMode="auto">
            <a:xfrm>
              <a:off x="3679825" y="2241550"/>
              <a:ext cx="169862" cy="250507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0" name="Rectangle 22"/>
            <p:cNvSpPr>
              <a:spLocks noChangeArrowheads="1"/>
            </p:cNvSpPr>
            <p:nvPr/>
          </p:nvSpPr>
          <p:spPr bwMode="auto">
            <a:xfrm>
              <a:off x="4454525" y="3900488"/>
              <a:ext cx="169862" cy="84613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1" name="Rectangle 23"/>
            <p:cNvSpPr>
              <a:spLocks noChangeArrowheads="1"/>
            </p:cNvSpPr>
            <p:nvPr/>
          </p:nvSpPr>
          <p:spPr bwMode="auto">
            <a:xfrm>
              <a:off x="5229225" y="2665413"/>
              <a:ext cx="169862" cy="208121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2" name="Rectangle 24"/>
            <p:cNvSpPr>
              <a:spLocks noChangeArrowheads="1"/>
            </p:cNvSpPr>
            <p:nvPr/>
          </p:nvSpPr>
          <p:spPr bwMode="auto">
            <a:xfrm>
              <a:off x="5991225" y="3851275"/>
              <a:ext cx="182562" cy="89535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3" name="Rectangle 25"/>
            <p:cNvSpPr>
              <a:spLocks noChangeArrowheads="1"/>
            </p:cNvSpPr>
            <p:nvPr/>
          </p:nvSpPr>
          <p:spPr bwMode="auto">
            <a:xfrm>
              <a:off x="7540625" y="3840163"/>
              <a:ext cx="169862" cy="9064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4" name="Rectangle 26"/>
            <p:cNvSpPr>
              <a:spLocks noChangeArrowheads="1"/>
            </p:cNvSpPr>
            <p:nvPr/>
          </p:nvSpPr>
          <p:spPr bwMode="auto">
            <a:xfrm>
              <a:off x="8315325" y="3125788"/>
              <a:ext cx="169862" cy="162083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0" name="Rectangle 62"/>
            <p:cNvSpPr>
              <a:spLocks noChangeArrowheads="1"/>
            </p:cNvSpPr>
            <p:nvPr/>
          </p:nvSpPr>
          <p:spPr bwMode="auto">
            <a:xfrm>
              <a:off x="6621463" y="2266950"/>
              <a:ext cx="157162" cy="1571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1" name="Rectangle 63"/>
            <p:cNvSpPr>
              <a:spLocks noChangeArrowheads="1"/>
            </p:cNvSpPr>
            <p:nvPr/>
          </p:nvSpPr>
          <p:spPr bwMode="auto">
            <a:xfrm>
              <a:off x="6854825" y="2160588"/>
              <a:ext cx="750887"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Idem</a:t>
              </a:r>
              <a:endParaRPr kumimoji="0" lang="en-US" sz="1800" b="0" i="0" u="none" strike="noStrike" cap="none" normalizeH="0" baseline="0" smtClean="0">
                <a:ln>
                  <a:noFill/>
                </a:ln>
                <a:solidFill>
                  <a:schemeClr val="tx1"/>
                </a:solidFill>
                <a:effectLst/>
                <a:latin typeface="Arial" pitchFamily="34" charset="0"/>
              </a:endParaRPr>
            </a:p>
          </p:txBody>
        </p:sp>
        <p:sp>
          <p:nvSpPr>
            <p:cNvPr id="2112" name="Rectangle 64"/>
            <p:cNvSpPr>
              <a:spLocks noChangeArrowheads="1"/>
            </p:cNvSpPr>
            <p:nvPr/>
          </p:nvSpPr>
          <p:spPr bwMode="auto">
            <a:xfrm>
              <a:off x="7459663" y="2160588"/>
              <a:ext cx="230187"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a:t>
              </a:r>
              <a:endParaRPr kumimoji="0" lang="en-US" sz="1800" b="0" i="0" u="none" strike="noStrike" cap="none" normalizeH="0" baseline="0" smtClean="0">
                <a:ln>
                  <a:noFill/>
                </a:ln>
                <a:solidFill>
                  <a:schemeClr val="tx1"/>
                </a:solidFill>
                <a:effectLst/>
                <a:latin typeface="Arial" pitchFamily="34" charset="0"/>
              </a:endParaRPr>
            </a:p>
          </p:txBody>
        </p:sp>
        <p:sp>
          <p:nvSpPr>
            <p:cNvPr id="2113" name="Rectangle 65"/>
            <p:cNvSpPr>
              <a:spLocks noChangeArrowheads="1"/>
            </p:cNvSpPr>
            <p:nvPr/>
          </p:nvSpPr>
          <p:spPr bwMode="auto">
            <a:xfrm>
              <a:off x="7545388" y="2160588"/>
              <a:ext cx="12223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Compiler</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123" name="Group 122"/>
          <p:cNvGrpSpPr/>
          <p:nvPr/>
        </p:nvGrpSpPr>
        <p:grpSpPr>
          <a:xfrm>
            <a:off x="1538288" y="1431925"/>
            <a:ext cx="7115175" cy="3338195"/>
            <a:chOff x="1538288" y="1431925"/>
            <a:chExt cx="7115175" cy="3338195"/>
          </a:xfrm>
        </p:grpSpPr>
        <p:sp>
          <p:nvSpPr>
            <p:cNvPr id="2075" name="Rectangle 27"/>
            <p:cNvSpPr>
              <a:spLocks noChangeArrowheads="1"/>
            </p:cNvSpPr>
            <p:nvPr/>
          </p:nvSpPr>
          <p:spPr bwMode="auto">
            <a:xfrm>
              <a:off x="1538288" y="3633788"/>
              <a:ext cx="169862" cy="111283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6" name="Rectangle 28"/>
            <p:cNvSpPr>
              <a:spLocks noChangeArrowheads="1"/>
            </p:cNvSpPr>
            <p:nvPr/>
          </p:nvSpPr>
          <p:spPr bwMode="auto">
            <a:xfrm>
              <a:off x="2312988" y="1431925"/>
              <a:ext cx="169862" cy="33147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7" name="Rectangle 29"/>
            <p:cNvSpPr>
              <a:spLocks noChangeArrowheads="1"/>
            </p:cNvSpPr>
            <p:nvPr/>
          </p:nvSpPr>
          <p:spPr bwMode="auto">
            <a:xfrm>
              <a:off x="3074988" y="3246438"/>
              <a:ext cx="182562" cy="150018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8" name="Rectangle 30"/>
            <p:cNvSpPr>
              <a:spLocks noChangeArrowheads="1"/>
            </p:cNvSpPr>
            <p:nvPr/>
          </p:nvSpPr>
          <p:spPr bwMode="auto">
            <a:xfrm>
              <a:off x="3849688" y="2209800"/>
              <a:ext cx="169862" cy="256032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9" name="Rectangle 31"/>
            <p:cNvSpPr>
              <a:spLocks noChangeArrowheads="1"/>
            </p:cNvSpPr>
            <p:nvPr/>
          </p:nvSpPr>
          <p:spPr bwMode="auto">
            <a:xfrm>
              <a:off x="4624388" y="2895600"/>
              <a:ext cx="169862" cy="185102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0" name="Rectangle 32"/>
            <p:cNvSpPr>
              <a:spLocks noChangeArrowheads="1"/>
            </p:cNvSpPr>
            <p:nvPr/>
          </p:nvSpPr>
          <p:spPr bwMode="auto">
            <a:xfrm>
              <a:off x="5399088" y="1539875"/>
              <a:ext cx="169862" cy="320675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1" name="Rectangle 33"/>
            <p:cNvSpPr>
              <a:spLocks noChangeArrowheads="1"/>
            </p:cNvSpPr>
            <p:nvPr/>
          </p:nvSpPr>
          <p:spPr bwMode="auto">
            <a:xfrm>
              <a:off x="6173788" y="2290763"/>
              <a:ext cx="168275" cy="245586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2" name="Rectangle 34"/>
            <p:cNvSpPr>
              <a:spLocks noChangeArrowheads="1"/>
            </p:cNvSpPr>
            <p:nvPr/>
          </p:nvSpPr>
          <p:spPr bwMode="auto">
            <a:xfrm>
              <a:off x="7710488" y="3743325"/>
              <a:ext cx="168275" cy="10033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3" name="Rectangle 35"/>
            <p:cNvSpPr>
              <a:spLocks noChangeArrowheads="1"/>
            </p:cNvSpPr>
            <p:nvPr/>
          </p:nvSpPr>
          <p:spPr bwMode="auto">
            <a:xfrm>
              <a:off x="8485188" y="2738438"/>
              <a:ext cx="168275" cy="200818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4" name="Rectangle 66"/>
            <p:cNvSpPr>
              <a:spLocks noChangeArrowheads="1"/>
            </p:cNvSpPr>
            <p:nvPr/>
          </p:nvSpPr>
          <p:spPr bwMode="auto">
            <a:xfrm>
              <a:off x="6621463" y="2822575"/>
              <a:ext cx="157162" cy="15716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5" name="Rectangle 67"/>
            <p:cNvSpPr>
              <a:spLocks noChangeArrowheads="1"/>
            </p:cNvSpPr>
            <p:nvPr/>
          </p:nvSpPr>
          <p:spPr bwMode="auto">
            <a:xfrm>
              <a:off x="6854825" y="2716213"/>
              <a:ext cx="992187"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Perfect</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Compilation Overheads</a:t>
            </a:r>
            <a:endParaRPr lang="en-US" dirty="0"/>
          </a:p>
        </p:txBody>
      </p:sp>
      <p:sp>
        <p:nvSpPr>
          <p:cNvPr id="3076" name="AutoShape 4"/>
          <p:cNvSpPr>
            <a:spLocks noChangeAspect="1" noChangeArrowheads="1" noTextEdit="1"/>
          </p:cNvSpPr>
          <p:nvPr/>
        </p:nvSpPr>
        <p:spPr bwMode="auto">
          <a:xfrm>
            <a:off x="304800" y="990600"/>
            <a:ext cx="86741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 name="AutoShape 4"/>
          <p:cNvSpPr>
            <a:spLocks noChangeAspect="1" noChangeArrowheads="1" noTextEdit="1"/>
          </p:cNvSpPr>
          <p:nvPr/>
        </p:nvSpPr>
        <p:spPr bwMode="auto">
          <a:xfrm>
            <a:off x="354013" y="1295400"/>
            <a:ext cx="8789987" cy="527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360363" y="1301750"/>
            <a:ext cx="8766175" cy="52530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968375" y="1568450"/>
            <a:ext cx="7939087" cy="3551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noEditPoints="1"/>
          </p:cNvSpPr>
          <p:nvPr/>
        </p:nvSpPr>
        <p:spPr bwMode="auto">
          <a:xfrm>
            <a:off x="962025" y="1557338"/>
            <a:ext cx="7939087" cy="3051175"/>
          </a:xfrm>
          <a:custGeom>
            <a:avLst/>
            <a:gdLst/>
            <a:ahLst/>
            <a:cxnLst>
              <a:cxn ang="0">
                <a:pos x="0" y="1914"/>
              </a:cxn>
              <a:cxn ang="0">
                <a:pos x="5001" y="1914"/>
              </a:cxn>
              <a:cxn ang="0">
                <a:pos x="5001" y="1922"/>
              </a:cxn>
              <a:cxn ang="0">
                <a:pos x="0" y="1922"/>
              </a:cxn>
              <a:cxn ang="0">
                <a:pos x="0" y="1914"/>
              </a:cxn>
              <a:cxn ang="0">
                <a:pos x="0" y="1600"/>
              </a:cxn>
              <a:cxn ang="0">
                <a:pos x="5001" y="1600"/>
              </a:cxn>
              <a:cxn ang="0">
                <a:pos x="5001" y="1608"/>
              </a:cxn>
              <a:cxn ang="0">
                <a:pos x="0" y="1608"/>
              </a:cxn>
              <a:cxn ang="0">
                <a:pos x="0" y="1600"/>
              </a:cxn>
              <a:cxn ang="0">
                <a:pos x="0" y="1279"/>
              </a:cxn>
              <a:cxn ang="0">
                <a:pos x="5001" y="1279"/>
              </a:cxn>
              <a:cxn ang="0">
                <a:pos x="5001" y="1286"/>
              </a:cxn>
              <a:cxn ang="0">
                <a:pos x="0" y="1286"/>
              </a:cxn>
              <a:cxn ang="0">
                <a:pos x="0" y="1279"/>
              </a:cxn>
              <a:cxn ang="0">
                <a:pos x="0" y="957"/>
              </a:cxn>
              <a:cxn ang="0">
                <a:pos x="5001" y="957"/>
              </a:cxn>
              <a:cxn ang="0">
                <a:pos x="5001" y="965"/>
              </a:cxn>
              <a:cxn ang="0">
                <a:pos x="0" y="965"/>
              </a:cxn>
              <a:cxn ang="0">
                <a:pos x="0" y="957"/>
              </a:cxn>
              <a:cxn ang="0">
                <a:pos x="0" y="635"/>
              </a:cxn>
              <a:cxn ang="0">
                <a:pos x="5001" y="635"/>
              </a:cxn>
              <a:cxn ang="0">
                <a:pos x="5001" y="643"/>
              </a:cxn>
              <a:cxn ang="0">
                <a:pos x="0" y="643"/>
              </a:cxn>
              <a:cxn ang="0">
                <a:pos x="0" y="635"/>
              </a:cxn>
              <a:cxn ang="0">
                <a:pos x="0" y="321"/>
              </a:cxn>
              <a:cxn ang="0">
                <a:pos x="5001" y="321"/>
              </a:cxn>
              <a:cxn ang="0">
                <a:pos x="5001" y="329"/>
              </a:cxn>
              <a:cxn ang="0">
                <a:pos x="0" y="329"/>
              </a:cxn>
              <a:cxn ang="0">
                <a:pos x="0" y="321"/>
              </a:cxn>
              <a:cxn ang="0">
                <a:pos x="0" y="0"/>
              </a:cxn>
              <a:cxn ang="0">
                <a:pos x="5001" y="0"/>
              </a:cxn>
              <a:cxn ang="0">
                <a:pos x="5001" y="7"/>
              </a:cxn>
              <a:cxn ang="0">
                <a:pos x="0" y="7"/>
              </a:cxn>
              <a:cxn ang="0">
                <a:pos x="0" y="0"/>
              </a:cxn>
            </a:cxnLst>
            <a:rect l="0" t="0" r="r" b="b"/>
            <a:pathLst>
              <a:path w="5001" h="1922">
                <a:moveTo>
                  <a:pt x="0" y="1914"/>
                </a:moveTo>
                <a:lnTo>
                  <a:pt x="5001" y="1914"/>
                </a:lnTo>
                <a:lnTo>
                  <a:pt x="5001" y="1922"/>
                </a:lnTo>
                <a:lnTo>
                  <a:pt x="0" y="1922"/>
                </a:lnTo>
                <a:lnTo>
                  <a:pt x="0" y="1914"/>
                </a:lnTo>
                <a:close/>
                <a:moveTo>
                  <a:pt x="0" y="1600"/>
                </a:moveTo>
                <a:lnTo>
                  <a:pt x="5001" y="1600"/>
                </a:lnTo>
                <a:lnTo>
                  <a:pt x="5001" y="1608"/>
                </a:lnTo>
                <a:lnTo>
                  <a:pt x="0" y="1608"/>
                </a:lnTo>
                <a:lnTo>
                  <a:pt x="0" y="1600"/>
                </a:lnTo>
                <a:close/>
                <a:moveTo>
                  <a:pt x="0" y="1279"/>
                </a:moveTo>
                <a:lnTo>
                  <a:pt x="5001" y="1279"/>
                </a:lnTo>
                <a:lnTo>
                  <a:pt x="5001" y="1286"/>
                </a:lnTo>
                <a:lnTo>
                  <a:pt x="0" y="1286"/>
                </a:lnTo>
                <a:lnTo>
                  <a:pt x="0" y="1279"/>
                </a:lnTo>
                <a:close/>
                <a:moveTo>
                  <a:pt x="0" y="957"/>
                </a:moveTo>
                <a:lnTo>
                  <a:pt x="5001" y="957"/>
                </a:lnTo>
                <a:lnTo>
                  <a:pt x="5001" y="965"/>
                </a:lnTo>
                <a:lnTo>
                  <a:pt x="0" y="965"/>
                </a:lnTo>
                <a:lnTo>
                  <a:pt x="0" y="957"/>
                </a:lnTo>
                <a:close/>
                <a:moveTo>
                  <a:pt x="0" y="635"/>
                </a:moveTo>
                <a:lnTo>
                  <a:pt x="5001" y="635"/>
                </a:lnTo>
                <a:lnTo>
                  <a:pt x="5001" y="643"/>
                </a:lnTo>
                <a:lnTo>
                  <a:pt x="0" y="643"/>
                </a:lnTo>
                <a:lnTo>
                  <a:pt x="0" y="635"/>
                </a:lnTo>
                <a:close/>
                <a:moveTo>
                  <a:pt x="0" y="321"/>
                </a:moveTo>
                <a:lnTo>
                  <a:pt x="5001" y="321"/>
                </a:lnTo>
                <a:lnTo>
                  <a:pt x="5001" y="329"/>
                </a:lnTo>
                <a:lnTo>
                  <a:pt x="0" y="329"/>
                </a:lnTo>
                <a:lnTo>
                  <a:pt x="0" y="321"/>
                </a:lnTo>
                <a:close/>
                <a:moveTo>
                  <a:pt x="0" y="0"/>
                </a:moveTo>
                <a:lnTo>
                  <a:pt x="5001" y="0"/>
                </a:lnTo>
                <a:lnTo>
                  <a:pt x="5001"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1"/>
          <p:cNvSpPr>
            <a:spLocks noChangeArrowheads="1"/>
          </p:cNvSpPr>
          <p:nvPr/>
        </p:nvSpPr>
        <p:spPr bwMode="auto">
          <a:xfrm>
            <a:off x="955675" y="1563688"/>
            <a:ext cx="12700" cy="3549650"/>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noEditPoints="1"/>
          </p:cNvSpPr>
          <p:nvPr/>
        </p:nvSpPr>
        <p:spPr bwMode="auto">
          <a:xfrm>
            <a:off x="876300" y="1557338"/>
            <a:ext cx="85725" cy="3562350"/>
          </a:xfrm>
          <a:custGeom>
            <a:avLst/>
            <a:gdLst/>
            <a:ahLst/>
            <a:cxnLst>
              <a:cxn ang="0">
                <a:pos x="0" y="2236"/>
              </a:cxn>
              <a:cxn ang="0">
                <a:pos x="54" y="2236"/>
              </a:cxn>
              <a:cxn ang="0">
                <a:pos x="54" y="2244"/>
              </a:cxn>
              <a:cxn ang="0">
                <a:pos x="0" y="2244"/>
              </a:cxn>
              <a:cxn ang="0">
                <a:pos x="0" y="2236"/>
              </a:cxn>
              <a:cxn ang="0">
                <a:pos x="0" y="1914"/>
              </a:cxn>
              <a:cxn ang="0">
                <a:pos x="54" y="1914"/>
              </a:cxn>
              <a:cxn ang="0">
                <a:pos x="54" y="1922"/>
              </a:cxn>
              <a:cxn ang="0">
                <a:pos x="0" y="1922"/>
              </a:cxn>
              <a:cxn ang="0">
                <a:pos x="0" y="1914"/>
              </a:cxn>
              <a:cxn ang="0">
                <a:pos x="0" y="1600"/>
              </a:cxn>
              <a:cxn ang="0">
                <a:pos x="54" y="1600"/>
              </a:cxn>
              <a:cxn ang="0">
                <a:pos x="54" y="1608"/>
              </a:cxn>
              <a:cxn ang="0">
                <a:pos x="0" y="1608"/>
              </a:cxn>
              <a:cxn ang="0">
                <a:pos x="0" y="1600"/>
              </a:cxn>
              <a:cxn ang="0">
                <a:pos x="0" y="1279"/>
              </a:cxn>
              <a:cxn ang="0">
                <a:pos x="54" y="1279"/>
              </a:cxn>
              <a:cxn ang="0">
                <a:pos x="54" y="1286"/>
              </a:cxn>
              <a:cxn ang="0">
                <a:pos x="0" y="1286"/>
              </a:cxn>
              <a:cxn ang="0">
                <a:pos x="0" y="1279"/>
              </a:cxn>
              <a:cxn ang="0">
                <a:pos x="0" y="957"/>
              </a:cxn>
              <a:cxn ang="0">
                <a:pos x="54" y="957"/>
              </a:cxn>
              <a:cxn ang="0">
                <a:pos x="54" y="965"/>
              </a:cxn>
              <a:cxn ang="0">
                <a:pos x="0" y="965"/>
              </a:cxn>
              <a:cxn ang="0">
                <a:pos x="0" y="957"/>
              </a:cxn>
              <a:cxn ang="0">
                <a:pos x="0" y="635"/>
              </a:cxn>
              <a:cxn ang="0">
                <a:pos x="54" y="635"/>
              </a:cxn>
              <a:cxn ang="0">
                <a:pos x="54" y="643"/>
              </a:cxn>
              <a:cxn ang="0">
                <a:pos x="0" y="643"/>
              </a:cxn>
              <a:cxn ang="0">
                <a:pos x="0" y="635"/>
              </a:cxn>
              <a:cxn ang="0">
                <a:pos x="0" y="321"/>
              </a:cxn>
              <a:cxn ang="0">
                <a:pos x="54" y="321"/>
              </a:cxn>
              <a:cxn ang="0">
                <a:pos x="54" y="329"/>
              </a:cxn>
              <a:cxn ang="0">
                <a:pos x="0" y="329"/>
              </a:cxn>
              <a:cxn ang="0">
                <a:pos x="0" y="321"/>
              </a:cxn>
              <a:cxn ang="0">
                <a:pos x="0" y="0"/>
              </a:cxn>
              <a:cxn ang="0">
                <a:pos x="54" y="0"/>
              </a:cxn>
              <a:cxn ang="0">
                <a:pos x="54" y="7"/>
              </a:cxn>
              <a:cxn ang="0">
                <a:pos x="0" y="7"/>
              </a:cxn>
              <a:cxn ang="0">
                <a:pos x="0" y="0"/>
              </a:cxn>
            </a:cxnLst>
            <a:rect l="0" t="0" r="r" b="b"/>
            <a:pathLst>
              <a:path w="54" h="2244">
                <a:moveTo>
                  <a:pt x="0" y="2236"/>
                </a:moveTo>
                <a:lnTo>
                  <a:pt x="54" y="2236"/>
                </a:lnTo>
                <a:lnTo>
                  <a:pt x="54" y="2244"/>
                </a:lnTo>
                <a:lnTo>
                  <a:pt x="0" y="2244"/>
                </a:lnTo>
                <a:lnTo>
                  <a:pt x="0" y="2236"/>
                </a:lnTo>
                <a:close/>
                <a:moveTo>
                  <a:pt x="0" y="1914"/>
                </a:moveTo>
                <a:lnTo>
                  <a:pt x="54" y="1914"/>
                </a:lnTo>
                <a:lnTo>
                  <a:pt x="54" y="1922"/>
                </a:lnTo>
                <a:lnTo>
                  <a:pt x="0" y="1922"/>
                </a:lnTo>
                <a:lnTo>
                  <a:pt x="0" y="1914"/>
                </a:lnTo>
                <a:close/>
                <a:moveTo>
                  <a:pt x="0" y="1600"/>
                </a:moveTo>
                <a:lnTo>
                  <a:pt x="54" y="1600"/>
                </a:lnTo>
                <a:lnTo>
                  <a:pt x="54" y="1608"/>
                </a:lnTo>
                <a:lnTo>
                  <a:pt x="0" y="1608"/>
                </a:lnTo>
                <a:lnTo>
                  <a:pt x="0" y="1600"/>
                </a:lnTo>
                <a:close/>
                <a:moveTo>
                  <a:pt x="0" y="1279"/>
                </a:moveTo>
                <a:lnTo>
                  <a:pt x="54" y="1279"/>
                </a:lnTo>
                <a:lnTo>
                  <a:pt x="54" y="1286"/>
                </a:lnTo>
                <a:lnTo>
                  <a:pt x="0" y="1286"/>
                </a:lnTo>
                <a:lnTo>
                  <a:pt x="0" y="1279"/>
                </a:lnTo>
                <a:close/>
                <a:moveTo>
                  <a:pt x="0" y="957"/>
                </a:moveTo>
                <a:lnTo>
                  <a:pt x="54" y="957"/>
                </a:lnTo>
                <a:lnTo>
                  <a:pt x="54" y="965"/>
                </a:lnTo>
                <a:lnTo>
                  <a:pt x="0" y="965"/>
                </a:lnTo>
                <a:lnTo>
                  <a:pt x="0" y="957"/>
                </a:lnTo>
                <a:close/>
                <a:moveTo>
                  <a:pt x="0" y="635"/>
                </a:moveTo>
                <a:lnTo>
                  <a:pt x="54" y="635"/>
                </a:lnTo>
                <a:lnTo>
                  <a:pt x="54" y="643"/>
                </a:lnTo>
                <a:lnTo>
                  <a:pt x="0" y="643"/>
                </a:lnTo>
                <a:lnTo>
                  <a:pt x="0" y="635"/>
                </a:lnTo>
                <a:close/>
                <a:moveTo>
                  <a:pt x="0" y="321"/>
                </a:moveTo>
                <a:lnTo>
                  <a:pt x="54" y="321"/>
                </a:lnTo>
                <a:lnTo>
                  <a:pt x="54" y="329"/>
                </a:lnTo>
                <a:lnTo>
                  <a:pt x="0" y="329"/>
                </a:lnTo>
                <a:lnTo>
                  <a:pt x="0" y="321"/>
                </a:lnTo>
                <a:close/>
                <a:moveTo>
                  <a:pt x="0" y="0"/>
                </a:moveTo>
                <a:lnTo>
                  <a:pt x="54" y="0"/>
                </a:lnTo>
                <a:lnTo>
                  <a:pt x="54" y="7"/>
                </a:lnTo>
                <a:lnTo>
                  <a:pt x="0" y="7"/>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3"/>
          <p:cNvSpPr>
            <a:spLocks noChangeArrowheads="1"/>
          </p:cNvSpPr>
          <p:nvPr/>
        </p:nvSpPr>
        <p:spPr bwMode="auto">
          <a:xfrm>
            <a:off x="962025" y="5106988"/>
            <a:ext cx="7939087" cy="12700"/>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noEditPoints="1"/>
          </p:cNvSpPr>
          <p:nvPr/>
        </p:nvSpPr>
        <p:spPr bwMode="auto">
          <a:xfrm>
            <a:off x="955675" y="5113338"/>
            <a:ext cx="7951787" cy="96838"/>
          </a:xfrm>
          <a:custGeom>
            <a:avLst/>
            <a:gdLst/>
            <a:ahLst/>
            <a:cxnLst>
              <a:cxn ang="0">
                <a:pos x="8" y="0"/>
              </a:cxn>
              <a:cxn ang="0">
                <a:pos x="8" y="61"/>
              </a:cxn>
              <a:cxn ang="0">
                <a:pos x="0" y="61"/>
              </a:cxn>
              <a:cxn ang="0">
                <a:pos x="0" y="0"/>
              </a:cxn>
              <a:cxn ang="0">
                <a:pos x="8" y="0"/>
              </a:cxn>
              <a:cxn ang="0">
                <a:pos x="506" y="0"/>
              </a:cxn>
              <a:cxn ang="0">
                <a:pos x="506" y="61"/>
              </a:cxn>
              <a:cxn ang="0">
                <a:pos x="498" y="61"/>
              </a:cxn>
              <a:cxn ang="0">
                <a:pos x="498" y="0"/>
              </a:cxn>
              <a:cxn ang="0">
                <a:pos x="506" y="0"/>
              </a:cxn>
              <a:cxn ang="0">
                <a:pos x="1011" y="0"/>
              </a:cxn>
              <a:cxn ang="0">
                <a:pos x="1011" y="61"/>
              </a:cxn>
              <a:cxn ang="0">
                <a:pos x="1003" y="61"/>
              </a:cxn>
              <a:cxn ang="0">
                <a:pos x="1003" y="0"/>
              </a:cxn>
              <a:cxn ang="0">
                <a:pos x="1011" y="0"/>
              </a:cxn>
              <a:cxn ang="0">
                <a:pos x="1509" y="0"/>
              </a:cxn>
              <a:cxn ang="0">
                <a:pos x="1509" y="61"/>
              </a:cxn>
              <a:cxn ang="0">
                <a:pos x="1501" y="61"/>
              </a:cxn>
              <a:cxn ang="0">
                <a:pos x="1501" y="0"/>
              </a:cxn>
              <a:cxn ang="0">
                <a:pos x="1509" y="0"/>
              </a:cxn>
              <a:cxn ang="0">
                <a:pos x="2007" y="0"/>
              </a:cxn>
              <a:cxn ang="0">
                <a:pos x="2007" y="61"/>
              </a:cxn>
              <a:cxn ang="0">
                <a:pos x="1999" y="61"/>
              </a:cxn>
              <a:cxn ang="0">
                <a:pos x="1999" y="0"/>
              </a:cxn>
              <a:cxn ang="0">
                <a:pos x="2007" y="0"/>
              </a:cxn>
              <a:cxn ang="0">
                <a:pos x="2512" y="0"/>
              </a:cxn>
              <a:cxn ang="0">
                <a:pos x="2512" y="61"/>
              </a:cxn>
              <a:cxn ang="0">
                <a:pos x="2504" y="61"/>
              </a:cxn>
              <a:cxn ang="0">
                <a:pos x="2504" y="0"/>
              </a:cxn>
              <a:cxn ang="0">
                <a:pos x="2512" y="0"/>
              </a:cxn>
              <a:cxn ang="0">
                <a:pos x="3010" y="0"/>
              </a:cxn>
              <a:cxn ang="0">
                <a:pos x="3010" y="61"/>
              </a:cxn>
              <a:cxn ang="0">
                <a:pos x="3002" y="61"/>
              </a:cxn>
              <a:cxn ang="0">
                <a:pos x="3002" y="0"/>
              </a:cxn>
              <a:cxn ang="0">
                <a:pos x="3010" y="0"/>
              </a:cxn>
              <a:cxn ang="0">
                <a:pos x="3508" y="0"/>
              </a:cxn>
              <a:cxn ang="0">
                <a:pos x="3508" y="61"/>
              </a:cxn>
              <a:cxn ang="0">
                <a:pos x="3500" y="61"/>
              </a:cxn>
              <a:cxn ang="0">
                <a:pos x="3500" y="0"/>
              </a:cxn>
              <a:cxn ang="0">
                <a:pos x="3508" y="0"/>
              </a:cxn>
              <a:cxn ang="0">
                <a:pos x="4005" y="0"/>
              </a:cxn>
              <a:cxn ang="0">
                <a:pos x="4005" y="61"/>
              </a:cxn>
              <a:cxn ang="0">
                <a:pos x="3998" y="61"/>
              </a:cxn>
              <a:cxn ang="0">
                <a:pos x="3998" y="0"/>
              </a:cxn>
              <a:cxn ang="0">
                <a:pos x="4005" y="0"/>
              </a:cxn>
              <a:cxn ang="0">
                <a:pos x="4511" y="0"/>
              </a:cxn>
              <a:cxn ang="0">
                <a:pos x="4511" y="61"/>
              </a:cxn>
              <a:cxn ang="0">
                <a:pos x="4503" y="61"/>
              </a:cxn>
              <a:cxn ang="0">
                <a:pos x="4503" y="0"/>
              </a:cxn>
              <a:cxn ang="0">
                <a:pos x="4511" y="0"/>
              </a:cxn>
              <a:cxn ang="0">
                <a:pos x="5009" y="0"/>
              </a:cxn>
              <a:cxn ang="0">
                <a:pos x="5009" y="61"/>
              </a:cxn>
              <a:cxn ang="0">
                <a:pos x="5001" y="61"/>
              </a:cxn>
              <a:cxn ang="0">
                <a:pos x="5001" y="0"/>
              </a:cxn>
              <a:cxn ang="0">
                <a:pos x="5009" y="0"/>
              </a:cxn>
            </a:cxnLst>
            <a:rect l="0" t="0" r="r" b="b"/>
            <a:pathLst>
              <a:path w="5009" h="61">
                <a:moveTo>
                  <a:pt x="8" y="0"/>
                </a:moveTo>
                <a:lnTo>
                  <a:pt x="8" y="61"/>
                </a:lnTo>
                <a:lnTo>
                  <a:pt x="0" y="61"/>
                </a:lnTo>
                <a:lnTo>
                  <a:pt x="0" y="0"/>
                </a:lnTo>
                <a:lnTo>
                  <a:pt x="8" y="0"/>
                </a:lnTo>
                <a:close/>
                <a:moveTo>
                  <a:pt x="506" y="0"/>
                </a:moveTo>
                <a:lnTo>
                  <a:pt x="506" y="61"/>
                </a:lnTo>
                <a:lnTo>
                  <a:pt x="498" y="61"/>
                </a:lnTo>
                <a:lnTo>
                  <a:pt x="498" y="0"/>
                </a:lnTo>
                <a:lnTo>
                  <a:pt x="506" y="0"/>
                </a:lnTo>
                <a:close/>
                <a:moveTo>
                  <a:pt x="1011" y="0"/>
                </a:moveTo>
                <a:lnTo>
                  <a:pt x="1011" y="61"/>
                </a:lnTo>
                <a:lnTo>
                  <a:pt x="1003" y="61"/>
                </a:lnTo>
                <a:lnTo>
                  <a:pt x="1003" y="0"/>
                </a:lnTo>
                <a:lnTo>
                  <a:pt x="1011" y="0"/>
                </a:lnTo>
                <a:close/>
                <a:moveTo>
                  <a:pt x="1509" y="0"/>
                </a:moveTo>
                <a:lnTo>
                  <a:pt x="1509" y="61"/>
                </a:lnTo>
                <a:lnTo>
                  <a:pt x="1501" y="61"/>
                </a:lnTo>
                <a:lnTo>
                  <a:pt x="1501" y="0"/>
                </a:lnTo>
                <a:lnTo>
                  <a:pt x="1509" y="0"/>
                </a:lnTo>
                <a:close/>
                <a:moveTo>
                  <a:pt x="2007" y="0"/>
                </a:moveTo>
                <a:lnTo>
                  <a:pt x="2007" y="61"/>
                </a:lnTo>
                <a:lnTo>
                  <a:pt x="1999" y="61"/>
                </a:lnTo>
                <a:lnTo>
                  <a:pt x="1999" y="0"/>
                </a:lnTo>
                <a:lnTo>
                  <a:pt x="2007" y="0"/>
                </a:lnTo>
                <a:close/>
                <a:moveTo>
                  <a:pt x="2512" y="0"/>
                </a:moveTo>
                <a:lnTo>
                  <a:pt x="2512" y="61"/>
                </a:lnTo>
                <a:lnTo>
                  <a:pt x="2504" y="61"/>
                </a:lnTo>
                <a:lnTo>
                  <a:pt x="2504" y="0"/>
                </a:lnTo>
                <a:lnTo>
                  <a:pt x="2512" y="0"/>
                </a:lnTo>
                <a:close/>
                <a:moveTo>
                  <a:pt x="3010" y="0"/>
                </a:moveTo>
                <a:lnTo>
                  <a:pt x="3010" y="61"/>
                </a:lnTo>
                <a:lnTo>
                  <a:pt x="3002" y="61"/>
                </a:lnTo>
                <a:lnTo>
                  <a:pt x="3002" y="0"/>
                </a:lnTo>
                <a:lnTo>
                  <a:pt x="3010" y="0"/>
                </a:lnTo>
                <a:close/>
                <a:moveTo>
                  <a:pt x="3508" y="0"/>
                </a:moveTo>
                <a:lnTo>
                  <a:pt x="3508" y="61"/>
                </a:lnTo>
                <a:lnTo>
                  <a:pt x="3500" y="61"/>
                </a:lnTo>
                <a:lnTo>
                  <a:pt x="3500" y="0"/>
                </a:lnTo>
                <a:lnTo>
                  <a:pt x="3508" y="0"/>
                </a:lnTo>
                <a:close/>
                <a:moveTo>
                  <a:pt x="4005" y="0"/>
                </a:moveTo>
                <a:lnTo>
                  <a:pt x="4005" y="61"/>
                </a:lnTo>
                <a:lnTo>
                  <a:pt x="3998" y="61"/>
                </a:lnTo>
                <a:lnTo>
                  <a:pt x="3998" y="0"/>
                </a:lnTo>
                <a:lnTo>
                  <a:pt x="4005" y="0"/>
                </a:lnTo>
                <a:close/>
                <a:moveTo>
                  <a:pt x="4511" y="0"/>
                </a:moveTo>
                <a:lnTo>
                  <a:pt x="4511" y="61"/>
                </a:lnTo>
                <a:lnTo>
                  <a:pt x="4503" y="61"/>
                </a:lnTo>
                <a:lnTo>
                  <a:pt x="4503" y="0"/>
                </a:lnTo>
                <a:lnTo>
                  <a:pt x="4511" y="0"/>
                </a:lnTo>
                <a:close/>
                <a:moveTo>
                  <a:pt x="5009" y="0"/>
                </a:moveTo>
                <a:lnTo>
                  <a:pt x="5009" y="61"/>
                </a:lnTo>
                <a:lnTo>
                  <a:pt x="5001" y="61"/>
                </a:lnTo>
                <a:lnTo>
                  <a:pt x="5001" y="0"/>
                </a:lnTo>
                <a:lnTo>
                  <a:pt x="5009"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5"/>
          <p:cNvSpPr>
            <a:spLocks noChangeArrowheads="1"/>
          </p:cNvSpPr>
          <p:nvPr/>
        </p:nvSpPr>
        <p:spPr bwMode="auto">
          <a:xfrm>
            <a:off x="595313" y="4953000"/>
            <a:ext cx="26828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6"/>
          <p:cNvSpPr>
            <a:spLocks noChangeArrowheads="1"/>
          </p:cNvSpPr>
          <p:nvPr/>
        </p:nvSpPr>
        <p:spPr bwMode="auto">
          <a:xfrm>
            <a:off x="595313" y="4445000"/>
            <a:ext cx="26828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2</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7"/>
          <p:cNvSpPr>
            <a:spLocks noChangeArrowheads="1"/>
          </p:cNvSpPr>
          <p:nvPr/>
        </p:nvSpPr>
        <p:spPr bwMode="auto">
          <a:xfrm>
            <a:off x="595313" y="3938588"/>
            <a:ext cx="26828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4</a:t>
            </a: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8"/>
          <p:cNvSpPr>
            <a:spLocks noChangeArrowheads="1"/>
          </p:cNvSpPr>
          <p:nvPr/>
        </p:nvSpPr>
        <p:spPr bwMode="auto">
          <a:xfrm>
            <a:off x="595313" y="3430588"/>
            <a:ext cx="26828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6</a:t>
            </a: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9"/>
          <p:cNvSpPr>
            <a:spLocks noChangeArrowheads="1"/>
          </p:cNvSpPr>
          <p:nvPr/>
        </p:nvSpPr>
        <p:spPr bwMode="auto">
          <a:xfrm>
            <a:off x="595313" y="2924175"/>
            <a:ext cx="26828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8</a:t>
            </a: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20"/>
          <p:cNvSpPr>
            <a:spLocks noChangeArrowheads="1"/>
          </p:cNvSpPr>
          <p:nvPr/>
        </p:nvSpPr>
        <p:spPr bwMode="auto">
          <a:xfrm>
            <a:off x="457200" y="2416175"/>
            <a:ext cx="400050"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21"/>
          <p:cNvSpPr>
            <a:spLocks noChangeArrowheads="1"/>
          </p:cNvSpPr>
          <p:nvPr/>
        </p:nvSpPr>
        <p:spPr bwMode="auto">
          <a:xfrm>
            <a:off x="457200" y="1909763"/>
            <a:ext cx="400050"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12</a:t>
            </a: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2"/>
          <p:cNvSpPr>
            <a:spLocks noChangeArrowheads="1"/>
          </p:cNvSpPr>
          <p:nvPr/>
        </p:nvSpPr>
        <p:spPr bwMode="auto">
          <a:xfrm>
            <a:off x="457200" y="1401763"/>
            <a:ext cx="400050"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14</a:t>
            </a:r>
            <a:endParaRPr kumimoji="0" lang="en-US" sz="1800" b="0" i="0" u="none" strike="noStrike" cap="none" normalizeH="0" baseline="0" smtClean="0">
              <a:ln>
                <a:noFill/>
              </a:ln>
              <a:solidFill>
                <a:schemeClr val="tx1"/>
              </a:solidFill>
              <a:effectLst/>
              <a:latin typeface="Arial" pitchFamily="34" charset="0"/>
            </a:endParaRPr>
          </a:p>
        </p:txBody>
      </p:sp>
      <p:sp>
        <p:nvSpPr>
          <p:cNvPr id="22" name="Freeform 23"/>
          <p:cNvSpPr>
            <a:spLocks noEditPoints="1"/>
          </p:cNvSpPr>
          <p:nvPr/>
        </p:nvSpPr>
        <p:spPr bwMode="auto">
          <a:xfrm>
            <a:off x="660400" y="5468938"/>
            <a:ext cx="750887" cy="777875"/>
          </a:xfrm>
          <a:custGeom>
            <a:avLst/>
            <a:gdLst/>
            <a:ahLst/>
            <a:cxnLst>
              <a:cxn ang="0">
                <a:pos x="200" y="964"/>
              </a:cxn>
              <a:cxn ang="0">
                <a:pos x="187" y="985"/>
              </a:cxn>
              <a:cxn ang="0">
                <a:pos x="71" y="1021"/>
              </a:cxn>
              <a:cxn ang="0">
                <a:pos x="51" y="1012"/>
              </a:cxn>
              <a:cxn ang="0">
                <a:pos x="1" y="830"/>
              </a:cxn>
              <a:cxn ang="0">
                <a:pos x="28" y="800"/>
              </a:cxn>
              <a:cxn ang="0">
                <a:pos x="171" y="888"/>
              </a:cxn>
              <a:cxn ang="0">
                <a:pos x="123" y="932"/>
              </a:cxn>
              <a:cxn ang="0">
                <a:pos x="326" y="837"/>
              </a:cxn>
              <a:cxn ang="0">
                <a:pos x="158" y="842"/>
              </a:cxn>
              <a:cxn ang="0">
                <a:pos x="164" y="670"/>
              </a:cxn>
              <a:cxn ang="0">
                <a:pos x="230" y="725"/>
              </a:cxn>
              <a:cxn ang="0">
                <a:pos x="148" y="712"/>
              </a:cxn>
              <a:cxn ang="0">
                <a:pos x="214" y="848"/>
              </a:cxn>
              <a:cxn ang="0">
                <a:pos x="300" y="820"/>
              </a:cxn>
              <a:cxn ang="0">
                <a:pos x="412" y="587"/>
              </a:cxn>
              <a:cxn ang="0">
                <a:pos x="406" y="758"/>
              </a:cxn>
              <a:cxn ang="0">
                <a:pos x="243" y="628"/>
              </a:cxn>
              <a:cxn ang="0">
                <a:pos x="371" y="552"/>
              </a:cxn>
              <a:cxn ang="0">
                <a:pos x="327" y="565"/>
              </a:cxn>
              <a:cxn ang="0">
                <a:pos x="274" y="626"/>
              </a:cxn>
              <a:cxn ang="0">
                <a:pos x="402" y="729"/>
              </a:cxn>
              <a:cxn ang="0">
                <a:pos x="422" y="649"/>
              </a:cxn>
              <a:cxn ang="0">
                <a:pos x="541" y="632"/>
              </a:cxn>
              <a:cxn ang="0">
                <a:pos x="524" y="593"/>
              </a:cxn>
              <a:cxn ang="0">
                <a:pos x="672" y="495"/>
              </a:cxn>
              <a:cxn ang="0">
                <a:pos x="600" y="539"/>
              </a:cxn>
              <a:cxn ang="0">
                <a:pos x="653" y="614"/>
              </a:cxn>
              <a:cxn ang="0">
                <a:pos x="471" y="454"/>
              </a:cxn>
              <a:cxn ang="0">
                <a:pos x="481" y="436"/>
              </a:cxn>
              <a:cxn ang="0">
                <a:pos x="507" y="431"/>
              </a:cxn>
              <a:cxn ang="0">
                <a:pos x="583" y="369"/>
              </a:cxn>
              <a:cxn ang="0">
                <a:pos x="579" y="401"/>
              </a:cxn>
              <a:cxn ang="0">
                <a:pos x="528" y="448"/>
              </a:cxn>
              <a:cxn ang="0">
                <a:pos x="644" y="486"/>
              </a:cxn>
              <a:cxn ang="0">
                <a:pos x="779" y="270"/>
              </a:cxn>
              <a:cxn ang="0">
                <a:pos x="758" y="376"/>
              </a:cxn>
              <a:cxn ang="0">
                <a:pos x="810" y="312"/>
              </a:cxn>
              <a:cxn ang="0">
                <a:pos x="825" y="320"/>
              </a:cxn>
              <a:cxn ang="0">
                <a:pos x="820" y="347"/>
              </a:cxn>
              <a:cxn ang="0">
                <a:pos x="703" y="400"/>
              </a:cxn>
              <a:cxn ang="0">
                <a:pos x="661" y="252"/>
              </a:cxn>
              <a:cxn ang="0">
                <a:pos x="774" y="260"/>
              </a:cxn>
              <a:cxn ang="0">
                <a:pos x="664" y="306"/>
              </a:cxn>
              <a:cxn ang="0">
                <a:pos x="836" y="115"/>
              </a:cxn>
              <a:cxn ang="0">
                <a:pos x="831" y="127"/>
              </a:cxn>
              <a:cxn ang="0">
                <a:pos x="813" y="170"/>
              </a:cxn>
              <a:cxn ang="0">
                <a:pos x="893" y="278"/>
              </a:cxn>
              <a:cxn ang="0">
                <a:pos x="873" y="291"/>
              </a:cxn>
              <a:cxn ang="0">
                <a:pos x="760" y="157"/>
              </a:cxn>
              <a:cxn ang="0">
                <a:pos x="791" y="169"/>
              </a:cxn>
              <a:cxn ang="0">
                <a:pos x="804" y="109"/>
              </a:cxn>
              <a:cxn ang="0">
                <a:pos x="823" y="102"/>
              </a:cxn>
              <a:cxn ang="0">
                <a:pos x="986" y="184"/>
              </a:cxn>
              <a:cxn ang="0">
                <a:pos x="966" y="202"/>
              </a:cxn>
              <a:cxn ang="0">
                <a:pos x="788" y="14"/>
              </a:cxn>
              <a:cxn ang="0">
                <a:pos x="808" y="1"/>
              </a:cxn>
            </a:cxnLst>
            <a:rect l="0" t="0" r="r" b="b"/>
            <a:pathLst>
              <a:path w="987" h="1023">
                <a:moveTo>
                  <a:pt x="179" y="894"/>
                </a:moveTo>
                <a:cubicBezTo>
                  <a:pt x="182" y="897"/>
                  <a:pt x="184" y="900"/>
                  <a:pt x="185" y="902"/>
                </a:cubicBezTo>
                <a:cubicBezTo>
                  <a:pt x="186" y="905"/>
                  <a:pt x="185" y="907"/>
                  <a:pt x="184" y="908"/>
                </a:cubicBezTo>
                <a:lnTo>
                  <a:pt x="164" y="928"/>
                </a:lnTo>
                <a:lnTo>
                  <a:pt x="200" y="964"/>
                </a:lnTo>
                <a:cubicBezTo>
                  <a:pt x="201" y="964"/>
                  <a:pt x="201" y="965"/>
                  <a:pt x="201" y="966"/>
                </a:cubicBezTo>
                <a:cubicBezTo>
                  <a:pt x="202" y="967"/>
                  <a:pt x="201" y="968"/>
                  <a:pt x="201" y="969"/>
                </a:cubicBezTo>
                <a:cubicBezTo>
                  <a:pt x="200" y="971"/>
                  <a:pt x="199" y="972"/>
                  <a:pt x="198" y="974"/>
                </a:cubicBezTo>
                <a:cubicBezTo>
                  <a:pt x="197" y="975"/>
                  <a:pt x="195" y="977"/>
                  <a:pt x="193" y="979"/>
                </a:cubicBezTo>
                <a:cubicBezTo>
                  <a:pt x="191" y="982"/>
                  <a:pt x="189" y="983"/>
                  <a:pt x="187" y="985"/>
                </a:cubicBezTo>
                <a:cubicBezTo>
                  <a:pt x="185" y="986"/>
                  <a:pt x="184" y="987"/>
                  <a:pt x="183" y="987"/>
                </a:cubicBezTo>
                <a:cubicBezTo>
                  <a:pt x="182" y="988"/>
                  <a:pt x="181" y="988"/>
                  <a:pt x="180" y="988"/>
                </a:cubicBezTo>
                <a:cubicBezTo>
                  <a:pt x="179" y="988"/>
                  <a:pt x="178" y="987"/>
                  <a:pt x="177" y="987"/>
                </a:cubicBezTo>
                <a:lnTo>
                  <a:pt x="141" y="950"/>
                </a:lnTo>
                <a:lnTo>
                  <a:pt x="71" y="1021"/>
                </a:lnTo>
                <a:cubicBezTo>
                  <a:pt x="70" y="1022"/>
                  <a:pt x="69" y="1022"/>
                  <a:pt x="68" y="1023"/>
                </a:cubicBezTo>
                <a:cubicBezTo>
                  <a:pt x="67" y="1023"/>
                  <a:pt x="66" y="1023"/>
                  <a:pt x="65" y="1023"/>
                </a:cubicBezTo>
                <a:cubicBezTo>
                  <a:pt x="64" y="1023"/>
                  <a:pt x="62" y="1023"/>
                  <a:pt x="61" y="1021"/>
                </a:cubicBezTo>
                <a:cubicBezTo>
                  <a:pt x="59" y="1020"/>
                  <a:pt x="57" y="1019"/>
                  <a:pt x="55" y="1017"/>
                </a:cubicBezTo>
                <a:cubicBezTo>
                  <a:pt x="53" y="1015"/>
                  <a:pt x="52" y="1013"/>
                  <a:pt x="51" y="1012"/>
                </a:cubicBezTo>
                <a:cubicBezTo>
                  <a:pt x="49" y="1011"/>
                  <a:pt x="48" y="1009"/>
                  <a:pt x="48" y="1008"/>
                </a:cubicBezTo>
                <a:cubicBezTo>
                  <a:pt x="47" y="1006"/>
                  <a:pt x="46" y="1005"/>
                  <a:pt x="45" y="1004"/>
                </a:cubicBezTo>
                <a:cubicBezTo>
                  <a:pt x="45" y="1002"/>
                  <a:pt x="44" y="1001"/>
                  <a:pt x="44" y="999"/>
                </a:cubicBezTo>
                <a:lnTo>
                  <a:pt x="1" y="833"/>
                </a:lnTo>
                <a:cubicBezTo>
                  <a:pt x="0" y="832"/>
                  <a:pt x="0" y="831"/>
                  <a:pt x="1" y="830"/>
                </a:cubicBezTo>
                <a:cubicBezTo>
                  <a:pt x="1" y="828"/>
                  <a:pt x="2" y="827"/>
                  <a:pt x="3" y="825"/>
                </a:cubicBezTo>
                <a:cubicBezTo>
                  <a:pt x="4" y="823"/>
                  <a:pt x="5" y="821"/>
                  <a:pt x="7" y="819"/>
                </a:cubicBezTo>
                <a:cubicBezTo>
                  <a:pt x="9" y="817"/>
                  <a:pt x="11" y="815"/>
                  <a:pt x="14" y="812"/>
                </a:cubicBezTo>
                <a:cubicBezTo>
                  <a:pt x="17" y="809"/>
                  <a:pt x="20" y="807"/>
                  <a:pt x="22" y="805"/>
                </a:cubicBezTo>
                <a:cubicBezTo>
                  <a:pt x="24" y="803"/>
                  <a:pt x="26" y="801"/>
                  <a:pt x="28" y="800"/>
                </a:cubicBezTo>
                <a:cubicBezTo>
                  <a:pt x="30" y="799"/>
                  <a:pt x="31" y="799"/>
                  <a:pt x="33" y="798"/>
                </a:cubicBezTo>
                <a:cubicBezTo>
                  <a:pt x="34" y="798"/>
                  <a:pt x="35" y="799"/>
                  <a:pt x="36" y="799"/>
                </a:cubicBezTo>
                <a:lnTo>
                  <a:pt x="145" y="909"/>
                </a:lnTo>
                <a:lnTo>
                  <a:pt x="165" y="889"/>
                </a:lnTo>
                <a:cubicBezTo>
                  <a:pt x="166" y="888"/>
                  <a:pt x="168" y="888"/>
                  <a:pt x="171" y="888"/>
                </a:cubicBezTo>
                <a:cubicBezTo>
                  <a:pt x="173" y="889"/>
                  <a:pt x="176" y="891"/>
                  <a:pt x="179" y="894"/>
                </a:cubicBezTo>
                <a:close/>
                <a:moveTo>
                  <a:pt x="28" y="838"/>
                </a:moveTo>
                <a:lnTo>
                  <a:pt x="28" y="838"/>
                </a:lnTo>
                <a:lnTo>
                  <a:pt x="67" y="987"/>
                </a:lnTo>
                <a:lnTo>
                  <a:pt x="123" y="932"/>
                </a:lnTo>
                <a:lnTo>
                  <a:pt x="28" y="838"/>
                </a:lnTo>
                <a:close/>
                <a:moveTo>
                  <a:pt x="276" y="722"/>
                </a:moveTo>
                <a:cubicBezTo>
                  <a:pt x="289" y="735"/>
                  <a:pt x="300" y="749"/>
                  <a:pt x="309" y="761"/>
                </a:cubicBezTo>
                <a:cubicBezTo>
                  <a:pt x="318" y="774"/>
                  <a:pt x="324" y="787"/>
                  <a:pt x="327" y="800"/>
                </a:cubicBezTo>
                <a:cubicBezTo>
                  <a:pt x="330" y="813"/>
                  <a:pt x="329" y="825"/>
                  <a:pt x="326" y="837"/>
                </a:cubicBezTo>
                <a:cubicBezTo>
                  <a:pt x="322" y="849"/>
                  <a:pt x="315" y="861"/>
                  <a:pt x="304" y="872"/>
                </a:cubicBezTo>
                <a:cubicBezTo>
                  <a:pt x="293" y="883"/>
                  <a:pt x="282" y="890"/>
                  <a:pt x="271" y="894"/>
                </a:cubicBezTo>
                <a:cubicBezTo>
                  <a:pt x="259" y="897"/>
                  <a:pt x="248" y="897"/>
                  <a:pt x="236" y="894"/>
                </a:cubicBezTo>
                <a:cubicBezTo>
                  <a:pt x="224" y="892"/>
                  <a:pt x="211" y="886"/>
                  <a:pt x="199" y="877"/>
                </a:cubicBezTo>
                <a:cubicBezTo>
                  <a:pt x="186" y="867"/>
                  <a:pt x="172" y="856"/>
                  <a:pt x="158" y="842"/>
                </a:cubicBezTo>
                <a:cubicBezTo>
                  <a:pt x="145" y="829"/>
                  <a:pt x="134" y="816"/>
                  <a:pt x="125" y="803"/>
                </a:cubicBezTo>
                <a:cubicBezTo>
                  <a:pt x="116" y="790"/>
                  <a:pt x="111" y="777"/>
                  <a:pt x="108" y="764"/>
                </a:cubicBezTo>
                <a:cubicBezTo>
                  <a:pt x="104" y="752"/>
                  <a:pt x="105" y="739"/>
                  <a:pt x="108" y="727"/>
                </a:cubicBezTo>
                <a:cubicBezTo>
                  <a:pt x="112" y="715"/>
                  <a:pt x="119" y="703"/>
                  <a:pt x="130" y="692"/>
                </a:cubicBezTo>
                <a:cubicBezTo>
                  <a:pt x="141" y="681"/>
                  <a:pt x="152" y="674"/>
                  <a:pt x="164" y="670"/>
                </a:cubicBezTo>
                <a:cubicBezTo>
                  <a:pt x="175" y="667"/>
                  <a:pt x="186" y="667"/>
                  <a:pt x="198" y="670"/>
                </a:cubicBezTo>
                <a:cubicBezTo>
                  <a:pt x="210" y="673"/>
                  <a:pt x="223" y="679"/>
                  <a:pt x="236" y="688"/>
                </a:cubicBezTo>
                <a:cubicBezTo>
                  <a:pt x="248" y="697"/>
                  <a:pt x="262" y="708"/>
                  <a:pt x="276" y="722"/>
                </a:cubicBezTo>
                <a:close/>
                <a:moveTo>
                  <a:pt x="254" y="747"/>
                </a:moveTo>
                <a:cubicBezTo>
                  <a:pt x="246" y="739"/>
                  <a:pt x="238" y="731"/>
                  <a:pt x="230" y="725"/>
                </a:cubicBezTo>
                <a:cubicBezTo>
                  <a:pt x="223" y="719"/>
                  <a:pt x="216" y="714"/>
                  <a:pt x="209" y="710"/>
                </a:cubicBezTo>
                <a:cubicBezTo>
                  <a:pt x="203" y="706"/>
                  <a:pt x="197" y="703"/>
                  <a:pt x="191" y="701"/>
                </a:cubicBezTo>
                <a:cubicBezTo>
                  <a:pt x="186" y="699"/>
                  <a:pt x="180" y="698"/>
                  <a:pt x="175" y="699"/>
                </a:cubicBezTo>
                <a:cubicBezTo>
                  <a:pt x="170" y="699"/>
                  <a:pt x="165" y="700"/>
                  <a:pt x="161" y="702"/>
                </a:cubicBezTo>
                <a:cubicBezTo>
                  <a:pt x="156" y="705"/>
                  <a:pt x="152" y="708"/>
                  <a:pt x="148" y="712"/>
                </a:cubicBezTo>
                <a:cubicBezTo>
                  <a:pt x="140" y="720"/>
                  <a:pt x="136" y="727"/>
                  <a:pt x="135" y="736"/>
                </a:cubicBezTo>
                <a:cubicBezTo>
                  <a:pt x="134" y="744"/>
                  <a:pt x="135" y="752"/>
                  <a:pt x="138" y="761"/>
                </a:cubicBezTo>
                <a:cubicBezTo>
                  <a:pt x="142" y="770"/>
                  <a:pt x="147" y="779"/>
                  <a:pt x="155" y="789"/>
                </a:cubicBezTo>
                <a:cubicBezTo>
                  <a:pt x="162" y="798"/>
                  <a:pt x="170" y="807"/>
                  <a:pt x="180" y="817"/>
                </a:cubicBezTo>
                <a:cubicBezTo>
                  <a:pt x="193" y="830"/>
                  <a:pt x="204" y="840"/>
                  <a:pt x="214" y="848"/>
                </a:cubicBezTo>
                <a:cubicBezTo>
                  <a:pt x="225" y="855"/>
                  <a:pt x="234" y="860"/>
                  <a:pt x="243" y="863"/>
                </a:cubicBezTo>
                <a:cubicBezTo>
                  <a:pt x="251" y="866"/>
                  <a:pt x="259" y="866"/>
                  <a:pt x="266" y="865"/>
                </a:cubicBezTo>
                <a:cubicBezTo>
                  <a:pt x="273" y="863"/>
                  <a:pt x="280" y="858"/>
                  <a:pt x="286" y="852"/>
                </a:cubicBezTo>
                <a:cubicBezTo>
                  <a:pt x="291" y="847"/>
                  <a:pt x="295" y="842"/>
                  <a:pt x="297" y="837"/>
                </a:cubicBezTo>
                <a:cubicBezTo>
                  <a:pt x="299" y="831"/>
                  <a:pt x="300" y="826"/>
                  <a:pt x="300" y="820"/>
                </a:cubicBezTo>
                <a:cubicBezTo>
                  <a:pt x="299" y="814"/>
                  <a:pt x="298" y="809"/>
                  <a:pt x="296" y="803"/>
                </a:cubicBezTo>
                <a:cubicBezTo>
                  <a:pt x="293" y="797"/>
                  <a:pt x="290" y="791"/>
                  <a:pt x="286" y="785"/>
                </a:cubicBezTo>
                <a:cubicBezTo>
                  <a:pt x="282" y="779"/>
                  <a:pt x="277" y="772"/>
                  <a:pt x="272" y="766"/>
                </a:cubicBezTo>
                <a:cubicBezTo>
                  <a:pt x="266" y="760"/>
                  <a:pt x="261" y="754"/>
                  <a:pt x="254" y="747"/>
                </a:cubicBezTo>
                <a:close/>
                <a:moveTo>
                  <a:pt x="412" y="587"/>
                </a:moveTo>
                <a:cubicBezTo>
                  <a:pt x="425" y="600"/>
                  <a:pt x="436" y="613"/>
                  <a:pt x="445" y="626"/>
                </a:cubicBezTo>
                <a:cubicBezTo>
                  <a:pt x="453" y="639"/>
                  <a:pt x="459" y="651"/>
                  <a:pt x="462" y="664"/>
                </a:cubicBezTo>
                <a:cubicBezTo>
                  <a:pt x="465" y="677"/>
                  <a:pt x="465" y="689"/>
                  <a:pt x="462" y="701"/>
                </a:cubicBezTo>
                <a:cubicBezTo>
                  <a:pt x="458" y="713"/>
                  <a:pt x="451" y="725"/>
                  <a:pt x="439" y="736"/>
                </a:cubicBezTo>
                <a:cubicBezTo>
                  <a:pt x="429" y="747"/>
                  <a:pt x="418" y="754"/>
                  <a:pt x="406" y="758"/>
                </a:cubicBezTo>
                <a:cubicBezTo>
                  <a:pt x="395" y="761"/>
                  <a:pt x="383" y="762"/>
                  <a:pt x="371" y="759"/>
                </a:cubicBezTo>
                <a:cubicBezTo>
                  <a:pt x="359" y="756"/>
                  <a:pt x="347" y="750"/>
                  <a:pt x="334" y="741"/>
                </a:cubicBezTo>
                <a:cubicBezTo>
                  <a:pt x="321" y="732"/>
                  <a:pt x="308" y="720"/>
                  <a:pt x="294" y="706"/>
                </a:cubicBezTo>
                <a:cubicBezTo>
                  <a:pt x="281" y="693"/>
                  <a:pt x="270" y="680"/>
                  <a:pt x="261" y="667"/>
                </a:cubicBezTo>
                <a:cubicBezTo>
                  <a:pt x="252" y="654"/>
                  <a:pt x="246" y="641"/>
                  <a:pt x="243" y="628"/>
                </a:cubicBezTo>
                <a:cubicBezTo>
                  <a:pt x="240" y="616"/>
                  <a:pt x="240" y="603"/>
                  <a:pt x="244" y="591"/>
                </a:cubicBezTo>
                <a:cubicBezTo>
                  <a:pt x="247" y="579"/>
                  <a:pt x="255" y="568"/>
                  <a:pt x="266" y="556"/>
                </a:cubicBezTo>
                <a:cubicBezTo>
                  <a:pt x="277" y="545"/>
                  <a:pt x="288" y="538"/>
                  <a:pt x="299" y="535"/>
                </a:cubicBezTo>
                <a:cubicBezTo>
                  <a:pt x="311" y="531"/>
                  <a:pt x="322" y="531"/>
                  <a:pt x="334" y="534"/>
                </a:cubicBezTo>
                <a:cubicBezTo>
                  <a:pt x="346" y="537"/>
                  <a:pt x="358" y="543"/>
                  <a:pt x="371" y="552"/>
                </a:cubicBezTo>
                <a:cubicBezTo>
                  <a:pt x="384" y="561"/>
                  <a:pt x="398" y="572"/>
                  <a:pt x="412" y="587"/>
                </a:cubicBezTo>
                <a:close/>
                <a:moveTo>
                  <a:pt x="390" y="611"/>
                </a:moveTo>
                <a:cubicBezTo>
                  <a:pt x="381" y="603"/>
                  <a:pt x="373" y="596"/>
                  <a:pt x="366" y="589"/>
                </a:cubicBezTo>
                <a:cubicBezTo>
                  <a:pt x="359" y="583"/>
                  <a:pt x="352" y="578"/>
                  <a:pt x="345" y="574"/>
                </a:cubicBezTo>
                <a:cubicBezTo>
                  <a:pt x="339" y="570"/>
                  <a:pt x="333" y="567"/>
                  <a:pt x="327" y="565"/>
                </a:cubicBezTo>
                <a:cubicBezTo>
                  <a:pt x="321" y="563"/>
                  <a:pt x="316" y="563"/>
                  <a:pt x="311" y="563"/>
                </a:cubicBezTo>
                <a:cubicBezTo>
                  <a:pt x="306" y="563"/>
                  <a:pt x="301" y="564"/>
                  <a:pt x="297" y="567"/>
                </a:cubicBezTo>
                <a:cubicBezTo>
                  <a:pt x="292" y="569"/>
                  <a:pt x="288" y="572"/>
                  <a:pt x="284" y="576"/>
                </a:cubicBezTo>
                <a:cubicBezTo>
                  <a:pt x="276" y="584"/>
                  <a:pt x="272" y="592"/>
                  <a:pt x="271" y="600"/>
                </a:cubicBezTo>
                <a:cubicBezTo>
                  <a:pt x="269" y="608"/>
                  <a:pt x="271" y="617"/>
                  <a:pt x="274" y="626"/>
                </a:cubicBezTo>
                <a:cubicBezTo>
                  <a:pt x="278" y="634"/>
                  <a:pt x="283" y="644"/>
                  <a:pt x="290" y="653"/>
                </a:cubicBezTo>
                <a:cubicBezTo>
                  <a:pt x="298" y="662"/>
                  <a:pt x="306" y="672"/>
                  <a:pt x="316" y="681"/>
                </a:cubicBezTo>
                <a:cubicBezTo>
                  <a:pt x="328" y="694"/>
                  <a:pt x="340" y="704"/>
                  <a:pt x="350" y="712"/>
                </a:cubicBezTo>
                <a:cubicBezTo>
                  <a:pt x="361" y="719"/>
                  <a:pt x="370" y="725"/>
                  <a:pt x="379" y="727"/>
                </a:cubicBezTo>
                <a:cubicBezTo>
                  <a:pt x="387" y="730"/>
                  <a:pt x="395" y="731"/>
                  <a:pt x="402" y="729"/>
                </a:cubicBezTo>
                <a:cubicBezTo>
                  <a:pt x="409" y="727"/>
                  <a:pt x="416" y="723"/>
                  <a:pt x="422" y="716"/>
                </a:cubicBezTo>
                <a:cubicBezTo>
                  <a:pt x="427" y="711"/>
                  <a:pt x="430" y="706"/>
                  <a:pt x="433" y="701"/>
                </a:cubicBezTo>
                <a:cubicBezTo>
                  <a:pt x="435" y="696"/>
                  <a:pt x="436" y="690"/>
                  <a:pt x="435" y="684"/>
                </a:cubicBezTo>
                <a:cubicBezTo>
                  <a:pt x="435" y="679"/>
                  <a:pt x="434" y="673"/>
                  <a:pt x="431" y="667"/>
                </a:cubicBezTo>
                <a:cubicBezTo>
                  <a:pt x="429" y="661"/>
                  <a:pt x="426" y="655"/>
                  <a:pt x="422" y="649"/>
                </a:cubicBezTo>
                <a:cubicBezTo>
                  <a:pt x="418" y="643"/>
                  <a:pt x="413" y="637"/>
                  <a:pt x="408" y="630"/>
                </a:cubicBezTo>
                <a:cubicBezTo>
                  <a:pt x="402" y="624"/>
                  <a:pt x="396" y="618"/>
                  <a:pt x="390" y="611"/>
                </a:cubicBezTo>
                <a:close/>
                <a:moveTo>
                  <a:pt x="540" y="602"/>
                </a:moveTo>
                <a:cubicBezTo>
                  <a:pt x="546" y="608"/>
                  <a:pt x="549" y="614"/>
                  <a:pt x="549" y="618"/>
                </a:cubicBezTo>
                <a:cubicBezTo>
                  <a:pt x="549" y="622"/>
                  <a:pt x="546" y="627"/>
                  <a:pt x="541" y="632"/>
                </a:cubicBezTo>
                <a:cubicBezTo>
                  <a:pt x="535" y="638"/>
                  <a:pt x="531" y="640"/>
                  <a:pt x="527" y="640"/>
                </a:cubicBezTo>
                <a:cubicBezTo>
                  <a:pt x="523" y="640"/>
                  <a:pt x="518" y="637"/>
                  <a:pt x="511" y="631"/>
                </a:cubicBezTo>
                <a:cubicBezTo>
                  <a:pt x="505" y="625"/>
                  <a:pt x="502" y="620"/>
                  <a:pt x="502" y="615"/>
                </a:cubicBezTo>
                <a:cubicBezTo>
                  <a:pt x="502" y="611"/>
                  <a:pt x="505" y="606"/>
                  <a:pt x="510" y="601"/>
                </a:cubicBezTo>
                <a:cubicBezTo>
                  <a:pt x="516" y="596"/>
                  <a:pt x="520" y="593"/>
                  <a:pt x="524" y="593"/>
                </a:cubicBezTo>
                <a:cubicBezTo>
                  <a:pt x="528" y="593"/>
                  <a:pt x="533" y="596"/>
                  <a:pt x="540" y="602"/>
                </a:cubicBezTo>
                <a:close/>
                <a:moveTo>
                  <a:pt x="639" y="402"/>
                </a:moveTo>
                <a:cubicBezTo>
                  <a:pt x="649" y="413"/>
                  <a:pt x="657" y="423"/>
                  <a:pt x="663" y="434"/>
                </a:cubicBezTo>
                <a:cubicBezTo>
                  <a:pt x="669" y="444"/>
                  <a:pt x="673" y="455"/>
                  <a:pt x="674" y="465"/>
                </a:cubicBezTo>
                <a:cubicBezTo>
                  <a:pt x="676" y="475"/>
                  <a:pt x="675" y="485"/>
                  <a:pt x="672" y="495"/>
                </a:cubicBezTo>
                <a:cubicBezTo>
                  <a:pt x="668" y="504"/>
                  <a:pt x="663" y="513"/>
                  <a:pt x="654" y="521"/>
                </a:cubicBezTo>
                <a:cubicBezTo>
                  <a:pt x="651" y="525"/>
                  <a:pt x="647" y="528"/>
                  <a:pt x="643" y="530"/>
                </a:cubicBezTo>
                <a:cubicBezTo>
                  <a:pt x="640" y="532"/>
                  <a:pt x="636" y="534"/>
                  <a:pt x="631" y="536"/>
                </a:cubicBezTo>
                <a:cubicBezTo>
                  <a:pt x="627" y="537"/>
                  <a:pt x="622" y="538"/>
                  <a:pt x="617" y="539"/>
                </a:cubicBezTo>
                <a:cubicBezTo>
                  <a:pt x="612" y="539"/>
                  <a:pt x="606" y="539"/>
                  <a:pt x="600" y="539"/>
                </a:cubicBezTo>
                <a:lnTo>
                  <a:pt x="660" y="599"/>
                </a:lnTo>
                <a:cubicBezTo>
                  <a:pt x="660" y="600"/>
                  <a:pt x="661" y="601"/>
                  <a:pt x="661" y="602"/>
                </a:cubicBezTo>
                <a:cubicBezTo>
                  <a:pt x="661" y="602"/>
                  <a:pt x="661" y="603"/>
                  <a:pt x="660" y="605"/>
                </a:cubicBezTo>
                <a:cubicBezTo>
                  <a:pt x="660" y="606"/>
                  <a:pt x="659" y="607"/>
                  <a:pt x="658" y="609"/>
                </a:cubicBezTo>
                <a:cubicBezTo>
                  <a:pt x="657" y="610"/>
                  <a:pt x="655" y="612"/>
                  <a:pt x="653" y="614"/>
                </a:cubicBezTo>
                <a:cubicBezTo>
                  <a:pt x="651" y="617"/>
                  <a:pt x="649" y="618"/>
                  <a:pt x="647" y="619"/>
                </a:cubicBezTo>
                <a:cubicBezTo>
                  <a:pt x="646" y="621"/>
                  <a:pt x="644" y="622"/>
                  <a:pt x="643" y="622"/>
                </a:cubicBezTo>
                <a:cubicBezTo>
                  <a:pt x="642" y="622"/>
                  <a:pt x="641" y="623"/>
                  <a:pt x="640" y="622"/>
                </a:cubicBezTo>
                <a:cubicBezTo>
                  <a:pt x="639" y="622"/>
                  <a:pt x="638" y="622"/>
                  <a:pt x="638" y="621"/>
                </a:cubicBezTo>
                <a:lnTo>
                  <a:pt x="471" y="454"/>
                </a:lnTo>
                <a:cubicBezTo>
                  <a:pt x="470" y="454"/>
                  <a:pt x="470" y="453"/>
                  <a:pt x="469" y="452"/>
                </a:cubicBezTo>
                <a:cubicBezTo>
                  <a:pt x="469" y="451"/>
                  <a:pt x="469" y="450"/>
                  <a:pt x="470" y="449"/>
                </a:cubicBezTo>
                <a:cubicBezTo>
                  <a:pt x="470" y="448"/>
                  <a:pt x="471" y="447"/>
                  <a:pt x="472" y="445"/>
                </a:cubicBezTo>
                <a:cubicBezTo>
                  <a:pt x="473" y="444"/>
                  <a:pt x="475" y="442"/>
                  <a:pt x="476" y="441"/>
                </a:cubicBezTo>
                <a:cubicBezTo>
                  <a:pt x="478" y="439"/>
                  <a:pt x="480" y="437"/>
                  <a:pt x="481" y="436"/>
                </a:cubicBezTo>
                <a:cubicBezTo>
                  <a:pt x="483" y="435"/>
                  <a:pt x="484" y="435"/>
                  <a:pt x="485" y="434"/>
                </a:cubicBezTo>
                <a:cubicBezTo>
                  <a:pt x="486" y="434"/>
                  <a:pt x="487" y="433"/>
                  <a:pt x="488" y="434"/>
                </a:cubicBezTo>
                <a:cubicBezTo>
                  <a:pt x="489" y="434"/>
                  <a:pt x="489" y="434"/>
                  <a:pt x="490" y="435"/>
                </a:cubicBezTo>
                <a:lnTo>
                  <a:pt x="506" y="451"/>
                </a:lnTo>
                <a:cubicBezTo>
                  <a:pt x="506" y="444"/>
                  <a:pt x="506" y="437"/>
                  <a:pt x="507" y="431"/>
                </a:cubicBezTo>
                <a:cubicBezTo>
                  <a:pt x="508" y="425"/>
                  <a:pt x="509" y="419"/>
                  <a:pt x="510" y="414"/>
                </a:cubicBezTo>
                <a:cubicBezTo>
                  <a:pt x="512" y="409"/>
                  <a:pt x="514" y="404"/>
                  <a:pt x="517" y="399"/>
                </a:cubicBezTo>
                <a:cubicBezTo>
                  <a:pt x="519" y="395"/>
                  <a:pt x="523" y="391"/>
                  <a:pt x="527" y="387"/>
                </a:cubicBezTo>
                <a:cubicBezTo>
                  <a:pt x="535" y="378"/>
                  <a:pt x="544" y="372"/>
                  <a:pt x="554" y="370"/>
                </a:cubicBezTo>
                <a:cubicBezTo>
                  <a:pt x="563" y="367"/>
                  <a:pt x="573" y="367"/>
                  <a:pt x="583" y="369"/>
                </a:cubicBezTo>
                <a:cubicBezTo>
                  <a:pt x="592" y="371"/>
                  <a:pt x="602" y="374"/>
                  <a:pt x="611" y="380"/>
                </a:cubicBezTo>
                <a:cubicBezTo>
                  <a:pt x="621" y="386"/>
                  <a:pt x="630" y="394"/>
                  <a:pt x="639" y="402"/>
                </a:cubicBezTo>
                <a:close/>
                <a:moveTo>
                  <a:pt x="618" y="428"/>
                </a:moveTo>
                <a:cubicBezTo>
                  <a:pt x="612" y="421"/>
                  <a:pt x="606" y="416"/>
                  <a:pt x="599" y="411"/>
                </a:cubicBezTo>
                <a:cubicBezTo>
                  <a:pt x="593" y="407"/>
                  <a:pt x="586" y="403"/>
                  <a:pt x="579" y="401"/>
                </a:cubicBezTo>
                <a:cubicBezTo>
                  <a:pt x="573" y="399"/>
                  <a:pt x="566" y="398"/>
                  <a:pt x="560" y="399"/>
                </a:cubicBezTo>
                <a:cubicBezTo>
                  <a:pt x="553" y="401"/>
                  <a:pt x="547" y="404"/>
                  <a:pt x="541" y="410"/>
                </a:cubicBezTo>
                <a:cubicBezTo>
                  <a:pt x="538" y="413"/>
                  <a:pt x="536" y="416"/>
                  <a:pt x="534" y="419"/>
                </a:cubicBezTo>
                <a:cubicBezTo>
                  <a:pt x="532" y="423"/>
                  <a:pt x="531" y="427"/>
                  <a:pt x="530" y="432"/>
                </a:cubicBezTo>
                <a:cubicBezTo>
                  <a:pt x="529" y="436"/>
                  <a:pt x="528" y="442"/>
                  <a:pt x="528" y="448"/>
                </a:cubicBezTo>
                <a:cubicBezTo>
                  <a:pt x="528" y="454"/>
                  <a:pt x="528" y="461"/>
                  <a:pt x="529" y="469"/>
                </a:cubicBezTo>
                <a:lnTo>
                  <a:pt x="577" y="516"/>
                </a:lnTo>
                <a:cubicBezTo>
                  <a:pt x="590" y="517"/>
                  <a:pt x="601" y="517"/>
                  <a:pt x="611" y="516"/>
                </a:cubicBezTo>
                <a:cubicBezTo>
                  <a:pt x="620" y="514"/>
                  <a:pt x="628" y="510"/>
                  <a:pt x="633" y="505"/>
                </a:cubicBezTo>
                <a:cubicBezTo>
                  <a:pt x="639" y="499"/>
                  <a:pt x="642" y="493"/>
                  <a:pt x="644" y="486"/>
                </a:cubicBezTo>
                <a:cubicBezTo>
                  <a:pt x="645" y="480"/>
                  <a:pt x="645" y="473"/>
                  <a:pt x="643" y="466"/>
                </a:cubicBezTo>
                <a:cubicBezTo>
                  <a:pt x="641" y="459"/>
                  <a:pt x="638" y="453"/>
                  <a:pt x="633" y="446"/>
                </a:cubicBezTo>
                <a:cubicBezTo>
                  <a:pt x="629" y="439"/>
                  <a:pt x="624" y="433"/>
                  <a:pt x="618" y="428"/>
                </a:cubicBezTo>
                <a:close/>
                <a:moveTo>
                  <a:pt x="774" y="260"/>
                </a:moveTo>
                <a:cubicBezTo>
                  <a:pt x="778" y="263"/>
                  <a:pt x="779" y="267"/>
                  <a:pt x="779" y="270"/>
                </a:cubicBezTo>
                <a:cubicBezTo>
                  <a:pt x="779" y="273"/>
                  <a:pt x="778" y="276"/>
                  <a:pt x="775" y="278"/>
                </a:cubicBezTo>
                <a:lnTo>
                  <a:pt x="697" y="357"/>
                </a:lnTo>
                <a:cubicBezTo>
                  <a:pt x="703" y="363"/>
                  <a:pt x="710" y="369"/>
                  <a:pt x="717" y="373"/>
                </a:cubicBezTo>
                <a:cubicBezTo>
                  <a:pt x="723" y="376"/>
                  <a:pt x="730" y="379"/>
                  <a:pt x="737" y="379"/>
                </a:cubicBezTo>
                <a:cubicBezTo>
                  <a:pt x="744" y="380"/>
                  <a:pt x="751" y="379"/>
                  <a:pt x="758" y="376"/>
                </a:cubicBezTo>
                <a:cubicBezTo>
                  <a:pt x="765" y="373"/>
                  <a:pt x="772" y="368"/>
                  <a:pt x="779" y="361"/>
                </a:cubicBezTo>
                <a:cubicBezTo>
                  <a:pt x="785" y="355"/>
                  <a:pt x="789" y="350"/>
                  <a:pt x="793" y="344"/>
                </a:cubicBezTo>
                <a:cubicBezTo>
                  <a:pt x="797" y="339"/>
                  <a:pt x="799" y="334"/>
                  <a:pt x="801" y="330"/>
                </a:cubicBezTo>
                <a:cubicBezTo>
                  <a:pt x="803" y="325"/>
                  <a:pt x="805" y="322"/>
                  <a:pt x="806" y="319"/>
                </a:cubicBezTo>
                <a:cubicBezTo>
                  <a:pt x="807" y="316"/>
                  <a:pt x="809" y="314"/>
                  <a:pt x="810" y="312"/>
                </a:cubicBezTo>
                <a:cubicBezTo>
                  <a:pt x="810" y="312"/>
                  <a:pt x="811" y="311"/>
                  <a:pt x="812" y="311"/>
                </a:cubicBezTo>
                <a:cubicBezTo>
                  <a:pt x="813" y="311"/>
                  <a:pt x="813" y="311"/>
                  <a:pt x="814" y="312"/>
                </a:cubicBezTo>
                <a:cubicBezTo>
                  <a:pt x="815" y="312"/>
                  <a:pt x="816" y="313"/>
                  <a:pt x="817" y="314"/>
                </a:cubicBezTo>
                <a:cubicBezTo>
                  <a:pt x="819" y="314"/>
                  <a:pt x="820" y="316"/>
                  <a:pt x="822" y="317"/>
                </a:cubicBezTo>
                <a:cubicBezTo>
                  <a:pt x="823" y="319"/>
                  <a:pt x="824" y="320"/>
                  <a:pt x="825" y="320"/>
                </a:cubicBezTo>
                <a:cubicBezTo>
                  <a:pt x="825" y="321"/>
                  <a:pt x="826" y="322"/>
                  <a:pt x="826" y="323"/>
                </a:cubicBezTo>
                <a:cubicBezTo>
                  <a:pt x="827" y="324"/>
                  <a:pt x="827" y="325"/>
                  <a:pt x="828" y="326"/>
                </a:cubicBezTo>
                <a:cubicBezTo>
                  <a:pt x="828" y="326"/>
                  <a:pt x="828" y="327"/>
                  <a:pt x="828" y="328"/>
                </a:cubicBezTo>
                <a:cubicBezTo>
                  <a:pt x="828" y="329"/>
                  <a:pt x="827" y="331"/>
                  <a:pt x="826" y="335"/>
                </a:cubicBezTo>
                <a:cubicBezTo>
                  <a:pt x="825" y="338"/>
                  <a:pt x="823" y="343"/>
                  <a:pt x="820" y="347"/>
                </a:cubicBezTo>
                <a:cubicBezTo>
                  <a:pt x="817" y="352"/>
                  <a:pt x="814" y="358"/>
                  <a:pt x="810" y="363"/>
                </a:cubicBezTo>
                <a:cubicBezTo>
                  <a:pt x="805" y="369"/>
                  <a:pt x="801" y="375"/>
                  <a:pt x="795" y="381"/>
                </a:cubicBezTo>
                <a:cubicBezTo>
                  <a:pt x="785" y="391"/>
                  <a:pt x="775" y="398"/>
                  <a:pt x="765" y="402"/>
                </a:cubicBezTo>
                <a:cubicBezTo>
                  <a:pt x="755" y="407"/>
                  <a:pt x="745" y="409"/>
                  <a:pt x="734" y="409"/>
                </a:cubicBezTo>
                <a:cubicBezTo>
                  <a:pt x="724" y="408"/>
                  <a:pt x="713" y="406"/>
                  <a:pt x="703" y="400"/>
                </a:cubicBezTo>
                <a:cubicBezTo>
                  <a:pt x="692" y="394"/>
                  <a:pt x="681" y="386"/>
                  <a:pt x="670" y="375"/>
                </a:cubicBezTo>
                <a:cubicBezTo>
                  <a:pt x="660" y="365"/>
                  <a:pt x="652" y="355"/>
                  <a:pt x="647" y="344"/>
                </a:cubicBezTo>
                <a:cubicBezTo>
                  <a:pt x="641" y="333"/>
                  <a:pt x="638" y="322"/>
                  <a:pt x="637" y="312"/>
                </a:cubicBezTo>
                <a:cubicBezTo>
                  <a:pt x="637" y="301"/>
                  <a:pt x="638" y="290"/>
                  <a:pt x="642" y="280"/>
                </a:cubicBezTo>
                <a:cubicBezTo>
                  <a:pt x="646" y="270"/>
                  <a:pt x="653" y="261"/>
                  <a:pt x="661" y="252"/>
                </a:cubicBezTo>
                <a:cubicBezTo>
                  <a:pt x="671" y="243"/>
                  <a:pt x="680" y="236"/>
                  <a:pt x="690" y="233"/>
                </a:cubicBezTo>
                <a:cubicBezTo>
                  <a:pt x="699" y="229"/>
                  <a:pt x="709" y="228"/>
                  <a:pt x="718" y="228"/>
                </a:cubicBezTo>
                <a:cubicBezTo>
                  <a:pt x="728" y="229"/>
                  <a:pt x="737" y="232"/>
                  <a:pt x="745" y="237"/>
                </a:cubicBezTo>
                <a:cubicBezTo>
                  <a:pt x="754" y="242"/>
                  <a:pt x="763" y="248"/>
                  <a:pt x="770" y="256"/>
                </a:cubicBezTo>
                <a:lnTo>
                  <a:pt x="774" y="260"/>
                </a:lnTo>
                <a:close/>
                <a:moveTo>
                  <a:pt x="746" y="275"/>
                </a:moveTo>
                <a:cubicBezTo>
                  <a:pt x="735" y="264"/>
                  <a:pt x="723" y="257"/>
                  <a:pt x="711" y="256"/>
                </a:cubicBezTo>
                <a:cubicBezTo>
                  <a:pt x="699" y="255"/>
                  <a:pt x="688" y="260"/>
                  <a:pt x="677" y="270"/>
                </a:cubicBezTo>
                <a:cubicBezTo>
                  <a:pt x="672" y="276"/>
                  <a:pt x="668" y="281"/>
                  <a:pt x="666" y="288"/>
                </a:cubicBezTo>
                <a:cubicBezTo>
                  <a:pt x="664" y="294"/>
                  <a:pt x="663" y="300"/>
                  <a:pt x="664" y="306"/>
                </a:cubicBezTo>
                <a:cubicBezTo>
                  <a:pt x="665" y="312"/>
                  <a:pt x="666" y="318"/>
                  <a:pt x="669" y="324"/>
                </a:cubicBezTo>
                <a:cubicBezTo>
                  <a:pt x="672" y="330"/>
                  <a:pt x="676" y="336"/>
                  <a:pt x="681" y="341"/>
                </a:cubicBezTo>
                <a:lnTo>
                  <a:pt x="746" y="275"/>
                </a:lnTo>
                <a:close/>
                <a:moveTo>
                  <a:pt x="831" y="110"/>
                </a:moveTo>
                <a:cubicBezTo>
                  <a:pt x="833" y="112"/>
                  <a:pt x="835" y="113"/>
                  <a:pt x="836" y="115"/>
                </a:cubicBezTo>
                <a:cubicBezTo>
                  <a:pt x="837" y="116"/>
                  <a:pt x="838" y="117"/>
                  <a:pt x="839" y="118"/>
                </a:cubicBezTo>
                <a:cubicBezTo>
                  <a:pt x="839" y="119"/>
                  <a:pt x="839" y="120"/>
                  <a:pt x="839" y="121"/>
                </a:cubicBezTo>
                <a:cubicBezTo>
                  <a:pt x="839" y="122"/>
                  <a:pt x="839" y="123"/>
                  <a:pt x="838" y="123"/>
                </a:cubicBezTo>
                <a:cubicBezTo>
                  <a:pt x="838" y="124"/>
                  <a:pt x="837" y="125"/>
                  <a:pt x="835" y="125"/>
                </a:cubicBezTo>
                <a:cubicBezTo>
                  <a:pt x="834" y="126"/>
                  <a:pt x="832" y="127"/>
                  <a:pt x="831" y="127"/>
                </a:cubicBezTo>
                <a:cubicBezTo>
                  <a:pt x="829" y="128"/>
                  <a:pt x="827" y="129"/>
                  <a:pt x="825" y="131"/>
                </a:cubicBezTo>
                <a:cubicBezTo>
                  <a:pt x="823" y="132"/>
                  <a:pt x="821" y="133"/>
                  <a:pt x="819" y="135"/>
                </a:cubicBezTo>
                <a:cubicBezTo>
                  <a:pt x="817" y="138"/>
                  <a:pt x="816" y="140"/>
                  <a:pt x="814" y="143"/>
                </a:cubicBezTo>
                <a:cubicBezTo>
                  <a:pt x="813" y="146"/>
                  <a:pt x="812" y="150"/>
                  <a:pt x="812" y="154"/>
                </a:cubicBezTo>
                <a:cubicBezTo>
                  <a:pt x="812" y="159"/>
                  <a:pt x="812" y="164"/>
                  <a:pt x="813" y="170"/>
                </a:cubicBezTo>
                <a:cubicBezTo>
                  <a:pt x="813" y="176"/>
                  <a:pt x="815" y="183"/>
                  <a:pt x="817" y="190"/>
                </a:cubicBezTo>
                <a:lnTo>
                  <a:pt x="895" y="269"/>
                </a:lnTo>
                <a:cubicBezTo>
                  <a:pt x="896" y="270"/>
                  <a:pt x="896" y="270"/>
                  <a:pt x="896" y="271"/>
                </a:cubicBezTo>
                <a:cubicBezTo>
                  <a:pt x="896" y="272"/>
                  <a:pt x="896" y="273"/>
                  <a:pt x="896" y="274"/>
                </a:cubicBezTo>
                <a:cubicBezTo>
                  <a:pt x="895" y="275"/>
                  <a:pt x="895" y="277"/>
                  <a:pt x="893" y="278"/>
                </a:cubicBezTo>
                <a:cubicBezTo>
                  <a:pt x="892" y="280"/>
                  <a:pt x="890" y="282"/>
                  <a:pt x="888" y="284"/>
                </a:cubicBezTo>
                <a:cubicBezTo>
                  <a:pt x="886" y="286"/>
                  <a:pt x="884" y="288"/>
                  <a:pt x="883" y="289"/>
                </a:cubicBezTo>
                <a:cubicBezTo>
                  <a:pt x="881" y="290"/>
                  <a:pt x="880" y="291"/>
                  <a:pt x="878" y="292"/>
                </a:cubicBezTo>
                <a:cubicBezTo>
                  <a:pt x="877" y="292"/>
                  <a:pt x="876" y="292"/>
                  <a:pt x="875" y="292"/>
                </a:cubicBezTo>
                <a:cubicBezTo>
                  <a:pt x="875" y="292"/>
                  <a:pt x="874" y="292"/>
                  <a:pt x="873" y="291"/>
                </a:cubicBezTo>
                <a:lnTo>
                  <a:pt x="754" y="172"/>
                </a:lnTo>
                <a:cubicBezTo>
                  <a:pt x="753" y="171"/>
                  <a:pt x="753" y="170"/>
                  <a:pt x="752" y="169"/>
                </a:cubicBezTo>
                <a:cubicBezTo>
                  <a:pt x="752" y="169"/>
                  <a:pt x="752" y="168"/>
                  <a:pt x="753" y="166"/>
                </a:cubicBezTo>
                <a:cubicBezTo>
                  <a:pt x="753" y="165"/>
                  <a:pt x="754" y="164"/>
                  <a:pt x="755" y="163"/>
                </a:cubicBezTo>
                <a:cubicBezTo>
                  <a:pt x="756" y="161"/>
                  <a:pt x="758" y="159"/>
                  <a:pt x="760" y="157"/>
                </a:cubicBezTo>
                <a:cubicBezTo>
                  <a:pt x="762" y="156"/>
                  <a:pt x="763" y="154"/>
                  <a:pt x="765" y="153"/>
                </a:cubicBezTo>
                <a:cubicBezTo>
                  <a:pt x="766" y="152"/>
                  <a:pt x="767" y="151"/>
                  <a:pt x="768" y="151"/>
                </a:cubicBezTo>
                <a:cubicBezTo>
                  <a:pt x="770" y="150"/>
                  <a:pt x="771" y="150"/>
                  <a:pt x="771" y="150"/>
                </a:cubicBezTo>
                <a:cubicBezTo>
                  <a:pt x="772" y="151"/>
                  <a:pt x="773" y="151"/>
                  <a:pt x="774" y="152"/>
                </a:cubicBezTo>
                <a:lnTo>
                  <a:pt x="791" y="169"/>
                </a:lnTo>
                <a:cubicBezTo>
                  <a:pt x="789" y="161"/>
                  <a:pt x="789" y="154"/>
                  <a:pt x="788" y="148"/>
                </a:cubicBezTo>
                <a:cubicBezTo>
                  <a:pt x="788" y="142"/>
                  <a:pt x="789" y="137"/>
                  <a:pt x="790" y="133"/>
                </a:cubicBezTo>
                <a:cubicBezTo>
                  <a:pt x="790" y="129"/>
                  <a:pt x="792" y="125"/>
                  <a:pt x="794" y="122"/>
                </a:cubicBezTo>
                <a:cubicBezTo>
                  <a:pt x="795" y="119"/>
                  <a:pt x="798" y="116"/>
                  <a:pt x="800" y="113"/>
                </a:cubicBezTo>
                <a:cubicBezTo>
                  <a:pt x="801" y="112"/>
                  <a:pt x="803" y="111"/>
                  <a:pt x="804" y="109"/>
                </a:cubicBezTo>
                <a:cubicBezTo>
                  <a:pt x="806" y="108"/>
                  <a:pt x="808" y="107"/>
                  <a:pt x="810" y="106"/>
                </a:cubicBezTo>
                <a:cubicBezTo>
                  <a:pt x="812" y="104"/>
                  <a:pt x="813" y="103"/>
                  <a:pt x="815" y="103"/>
                </a:cubicBezTo>
                <a:cubicBezTo>
                  <a:pt x="817" y="102"/>
                  <a:pt x="818" y="101"/>
                  <a:pt x="819" y="101"/>
                </a:cubicBezTo>
                <a:cubicBezTo>
                  <a:pt x="820" y="101"/>
                  <a:pt x="821" y="101"/>
                  <a:pt x="822" y="101"/>
                </a:cubicBezTo>
                <a:cubicBezTo>
                  <a:pt x="822" y="102"/>
                  <a:pt x="823" y="102"/>
                  <a:pt x="823" y="102"/>
                </a:cubicBezTo>
                <a:cubicBezTo>
                  <a:pt x="824" y="103"/>
                  <a:pt x="825" y="104"/>
                  <a:pt x="826" y="105"/>
                </a:cubicBezTo>
                <a:cubicBezTo>
                  <a:pt x="828" y="106"/>
                  <a:pt x="829" y="108"/>
                  <a:pt x="831" y="110"/>
                </a:cubicBezTo>
                <a:close/>
                <a:moveTo>
                  <a:pt x="986" y="178"/>
                </a:moveTo>
                <a:cubicBezTo>
                  <a:pt x="986" y="179"/>
                  <a:pt x="987" y="180"/>
                  <a:pt x="987" y="181"/>
                </a:cubicBezTo>
                <a:cubicBezTo>
                  <a:pt x="987" y="182"/>
                  <a:pt x="987" y="183"/>
                  <a:pt x="986" y="184"/>
                </a:cubicBezTo>
                <a:cubicBezTo>
                  <a:pt x="986" y="185"/>
                  <a:pt x="985" y="186"/>
                  <a:pt x="984" y="188"/>
                </a:cubicBezTo>
                <a:cubicBezTo>
                  <a:pt x="983" y="189"/>
                  <a:pt x="981" y="191"/>
                  <a:pt x="979" y="194"/>
                </a:cubicBezTo>
                <a:cubicBezTo>
                  <a:pt x="977" y="196"/>
                  <a:pt x="975" y="197"/>
                  <a:pt x="973" y="199"/>
                </a:cubicBezTo>
                <a:cubicBezTo>
                  <a:pt x="971" y="200"/>
                  <a:pt x="970" y="201"/>
                  <a:pt x="969" y="201"/>
                </a:cubicBezTo>
                <a:cubicBezTo>
                  <a:pt x="968" y="202"/>
                  <a:pt x="967" y="202"/>
                  <a:pt x="966" y="202"/>
                </a:cubicBezTo>
                <a:cubicBezTo>
                  <a:pt x="965" y="201"/>
                  <a:pt x="964" y="201"/>
                  <a:pt x="964" y="200"/>
                </a:cubicBezTo>
                <a:lnTo>
                  <a:pt x="787" y="23"/>
                </a:lnTo>
                <a:cubicBezTo>
                  <a:pt x="786" y="22"/>
                  <a:pt x="785" y="22"/>
                  <a:pt x="785" y="21"/>
                </a:cubicBezTo>
                <a:cubicBezTo>
                  <a:pt x="785" y="20"/>
                  <a:pt x="785" y="19"/>
                  <a:pt x="786" y="18"/>
                </a:cubicBezTo>
                <a:cubicBezTo>
                  <a:pt x="786" y="17"/>
                  <a:pt x="787" y="15"/>
                  <a:pt x="788" y="14"/>
                </a:cubicBezTo>
                <a:cubicBezTo>
                  <a:pt x="789" y="12"/>
                  <a:pt x="791" y="10"/>
                  <a:pt x="793" y="8"/>
                </a:cubicBezTo>
                <a:cubicBezTo>
                  <a:pt x="795" y="6"/>
                  <a:pt x="797" y="4"/>
                  <a:pt x="799" y="3"/>
                </a:cubicBezTo>
                <a:cubicBezTo>
                  <a:pt x="800" y="2"/>
                  <a:pt x="802" y="1"/>
                  <a:pt x="803" y="0"/>
                </a:cubicBezTo>
                <a:cubicBezTo>
                  <a:pt x="804" y="0"/>
                  <a:pt x="805" y="0"/>
                  <a:pt x="806" y="0"/>
                </a:cubicBezTo>
                <a:cubicBezTo>
                  <a:pt x="807" y="0"/>
                  <a:pt x="808" y="1"/>
                  <a:pt x="808" y="1"/>
                </a:cubicBezTo>
                <a:lnTo>
                  <a:pt x="986" y="1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noEditPoints="1"/>
          </p:cNvSpPr>
          <p:nvPr/>
        </p:nvSpPr>
        <p:spPr bwMode="auto">
          <a:xfrm>
            <a:off x="1512888" y="5524500"/>
            <a:ext cx="695325" cy="665163"/>
          </a:xfrm>
          <a:custGeom>
            <a:avLst/>
            <a:gdLst/>
            <a:ahLst/>
            <a:cxnLst>
              <a:cxn ang="0">
                <a:pos x="199" y="817"/>
              </a:cxn>
              <a:cxn ang="0">
                <a:pos x="186" y="838"/>
              </a:cxn>
              <a:cxn ang="0">
                <a:pos x="70" y="874"/>
              </a:cxn>
              <a:cxn ang="0">
                <a:pos x="50" y="865"/>
              </a:cxn>
              <a:cxn ang="0">
                <a:pos x="0" y="683"/>
              </a:cxn>
              <a:cxn ang="0">
                <a:pos x="27" y="653"/>
              </a:cxn>
              <a:cxn ang="0">
                <a:pos x="170" y="741"/>
              </a:cxn>
              <a:cxn ang="0">
                <a:pos x="122" y="785"/>
              </a:cxn>
              <a:cxn ang="0">
                <a:pos x="315" y="705"/>
              </a:cxn>
              <a:cxn ang="0">
                <a:pos x="242" y="767"/>
              </a:cxn>
              <a:cxn ang="0">
                <a:pos x="225" y="754"/>
              </a:cxn>
              <a:cxn ang="0">
                <a:pos x="240" y="739"/>
              </a:cxn>
              <a:cxn ang="0">
                <a:pos x="291" y="659"/>
              </a:cxn>
              <a:cxn ang="0">
                <a:pos x="201" y="650"/>
              </a:cxn>
              <a:cxn ang="0">
                <a:pos x="92" y="605"/>
              </a:cxn>
              <a:cxn ang="0">
                <a:pos x="174" y="511"/>
              </a:cxn>
              <a:cxn ang="0">
                <a:pos x="126" y="593"/>
              </a:cxn>
              <a:cxn ang="0">
                <a:pos x="249" y="591"/>
              </a:cxn>
              <a:cxn ang="0">
                <a:pos x="466" y="526"/>
              </a:cxn>
              <a:cxn ang="0">
                <a:pos x="374" y="609"/>
              </a:cxn>
              <a:cxn ang="0">
                <a:pos x="265" y="511"/>
              </a:cxn>
              <a:cxn ang="0">
                <a:pos x="291" y="385"/>
              </a:cxn>
              <a:cxn ang="0">
                <a:pos x="323" y="372"/>
              </a:cxn>
              <a:cxn ang="0">
                <a:pos x="335" y="387"/>
              </a:cxn>
              <a:cxn ang="0">
                <a:pos x="297" y="414"/>
              </a:cxn>
              <a:cxn ang="0">
                <a:pos x="315" y="511"/>
              </a:cxn>
              <a:cxn ang="0">
                <a:pos x="394" y="447"/>
              </a:cxn>
              <a:cxn ang="0">
                <a:pos x="388" y="479"/>
              </a:cxn>
              <a:cxn ang="0">
                <a:pos x="333" y="529"/>
              </a:cxn>
              <a:cxn ang="0">
                <a:pos x="424" y="567"/>
              </a:cxn>
              <a:cxn ang="0">
                <a:pos x="539" y="455"/>
              </a:cxn>
              <a:cxn ang="0">
                <a:pos x="501" y="469"/>
              </a:cxn>
              <a:cxn ang="0">
                <a:pos x="693" y="326"/>
              </a:cxn>
              <a:cxn ang="0">
                <a:pos x="676" y="347"/>
              </a:cxn>
              <a:cxn ang="0">
                <a:pos x="567" y="255"/>
              </a:cxn>
              <a:cxn ang="0">
                <a:pos x="611" y="405"/>
              </a:cxn>
              <a:cxn ang="0">
                <a:pos x="599" y="425"/>
              </a:cxn>
              <a:cxn ang="0">
                <a:pos x="411" y="247"/>
              </a:cxn>
              <a:cxn ang="0">
                <a:pos x="429" y="227"/>
              </a:cxn>
              <a:cxn ang="0">
                <a:pos x="524" y="241"/>
              </a:cxn>
              <a:cxn ang="0">
                <a:pos x="692" y="324"/>
              </a:cxn>
              <a:cxn ang="0">
                <a:pos x="907" y="118"/>
              </a:cxn>
              <a:cxn ang="0">
                <a:pos x="819" y="52"/>
              </a:cxn>
              <a:cxn ang="0">
                <a:pos x="752" y="63"/>
              </a:cxn>
              <a:cxn ang="0">
                <a:pos x="834" y="190"/>
              </a:cxn>
              <a:cxn ang="0">
                <a:pos x="814" y="202"/>
              </a:cxn>
              <a:cxn ang="0">
                <a:pos x="684" y="120"/>
              </a:cxn>
              <a:cxn ang="0">
                <a:pos x="759" y="263"/>
              </a:cxn>
              <a:cxn ang="0">
                <a:pos x="739" y="281"/>
              </a:cxn>
              <a:cxn ang="0">
                <a:pos x="618" y="151"/>
              </a:cxn>
              <a:cxn ang="0">
                <a:pos x="637" y="141"/>
              </a:cxn>
              <a:cxn ang="0">
                <a:pos x="700" y="79"/>
              </a:cxn>
              <a:cxn ang="0">
                <a:pos x="739" y="29"/>
              </a:cxn>
              <a:cxn ang="0">
                <a:pos x="838" y="27"/>
              </a:cxn>
            </a:cxnLst>
            <a:rect l="0" t="0" r="r" b="b"/>
            <a:pathLst>
              <a:path w="915" h="877">
                <a:moveTo>
                  <a:pt x="178" y="747"/>
                </a:moveTo>
                <a:cubicBezTo>
                  <a:pt x="181" y="750"/>
                  <a:pt x="183" y="753"/>
                  <a:pt x="184" y="755"/>
                </a:cubicBezTo>
                <a:cubicBezTo>
                  <a:pt x="185" y="758"/>
                  <a:pt x="184" y="760"/>
                  <a:pt x="183" y="761"/>
                </a:cubicBezTo>
                <a:lnTo>
                  <a:pt x="163" y="781"/>
                </a:lnTo>
                <a:lnTo>
                  <a:pt x="199" y="817"/>
                </a:lnTo>
                <a:cubicBezTo>
                  <a:pt x="200" y="818"/>
                  <a:pt x="201" y="818"/>
                  <a:pt x="201" y="819"/>
                </a:cubicBezTo>
                <a:cubicBezTo>
                  <a:pt x="201" y="820"/>
                  <a:pt x="201" y="821"/>
                  <a:pt x="200" y="822"/>
                </a:cubicBezTo>
                <a:cubicBezTo>
                  <a:pt x="199" y="824"/>
                  <a:pt x="199" y="825"/>
                  <a:pt x="197" y="827"/>
                </a:cubicBezTo>
                <a:cubicBezTo>
                  <a:pt x="196" y="828"/>
                  <a:pt x="194" y="830"/>
                  <a:pt x="192" y="833"/>
                </a:cubicBezTo>
                <a:cubicBezTo>
                  <a:pt x="190" y="835"/>
                  <a:pt x="188" y="836"/>
                  <a:pt x="186" y="838"/>
                </a:cubicBezTo>
                <a:cubicBezTo>
                  <a:pt x="185" y="839"/>
                  <a:pt x="183" y="840"/>
                  <a:pt x="182" y="840"/>
                </a:cubicBezTo>
                <a:cubicBezTo>
                  <a:pt x="181" y="841"/>
                  <a:pt x="180" y="841"/>
                  <a:pt x="179" y="841"/>
                </a:cubicBezTo>
                <a:cubicBezTo>
                  <a:pt x="178" y="841"/>
                  <a:pt x="177" y="840"/>
                  <a:pt x="177" y="840"/>
                </a:cubicBezTo>
                <a:lnTo>
                  <a:pt x="141" y="804"/>
                </a:lnTo>
                <a:lnTo>
                  <a:pt x="70" y="874"/>
                </a:lnTo>
                <a:cubicBezTo>
                  <a:pt x="69" y="875"/>
                  <a:pt x="68" y="876"/>
                  <a:pt x="67" y="876"/>
                </a:cubicBezTo>
                <a:cubicBezTo>
                  <a:pt x="66" y="876"/>
                  <a:pt x="65" y="877"/>
                  <a:pt x="64" y="876"/>
                </a:cubicBezTo>
                <a:cubicBezTo>
                  <a:pt x="63" y="876"/>
                  <a:pt x="61" y="876"/>
                  <a:pt x="60" y="875"/>
                </a:cubicBezTo>
                <a:cubicBezTo>
                  <a:pt x="58" y="873"/>
                  <a:pt x="56" y="872"/>
                  <a:pt x="54" y="870"/>
                </a:cubicBezTo>
                <a:cubicBezTo>
                  <a:pt x="53" y="868"/>
                  <a:pt x="51" y="867"/>
                  <a:pt x="50" y="865"/>
                </a:cubicBezTo>
                <a:cubicBezTo>
                  <a:pt x="49" y="864"/>
                  <a:pt x="48" y="862"/>
                  <a:pt x="47" y="861"/>
                </a:cubicBezTo>
                <a:cubicBezTo>
                  <a:pt x="46" y="860"/>
                  <a:pt x="45" y="858"/>
                  <a:pt x="45" y="857"/>
                </a:cubicBezTo>
                <a:cubicBezTo>
                  <a:pt x="44" y="855"/>
                  <a:pt x="43" y="854"/>
                  <a:pt x="43" y="852"/>
                </a:cubicBezTo>
                <a:lnTo>
                  <a:pt x="0" y="687"/>
                </a:lnTo>
                <a:cubicBezTo>
                  <a:pt x="0" y="685"/>
                  <a:pt x="0" y="684"/>
                  <a:pt x="0" y="683"/>
                </a:cubicBezTo>
                <a:cubicBezTo>
                  <a:pt x="0" y="681"/>
                  <a:pt x="1" y="680"/>
                  <a:pt x="2" y="678"/>
                </a:cubicBezTo>
                <a:cubicBezTo>
                  <a:pt x="3" y="676"/>
                  <a:pt x="4" y="674"/>
                  <a:pt x="6" y="672"/>
                </a:cubicBezTo>
                <a:cubicBezTo>
                  <a:pt x="8" y="670"/>
                  <a:pt x="10" y="668"/>
                  <a:pt x="13" y="665"/>
                </a:cubicBezTo>
                <a:cubicBezTo>
                  <a:pt x="16" y="662"/>
                  <a:pt x="19" y="660"/>
                  <a:pt x="21" y="658"/>
                </a:cubicBezTo>
                <a:cubicBezTo>
                  <a:pt x="24" y="656"/>
                  <a:pt x="26" y="654"/>
                  <a:pt x="27" y="653"/>
                </a:cubicBezTo>
                <a:cubicBezTo>
                  <a:pt x="29" y="652"/>
                  <a:pt x="31" y="652"/>
                  <a:pt x="32" y="651"/>
                </a:cubicBezTo>
                <a:cubicBezTo>
                  <a:pt x="33" y="651"/>
                  <a:pt x="34" y="652"/>
                  <a:pt x="35" y="652"/>
                </a:cubicBezTo>
                <a:lnTo>
                  <a:pt x="145" y="762"/>
                </a:lnTo>
                <a:lnTo>
                  <a:pt x="164" y="743"/>
                </a:lnTo>
                <a:cubicBezTo>
                  <a:pt x="165" y="741"/>
                  <a:pt x="167" y="741"/>
                  <a:pt x="170" y="741"/>
                </a:cubicBezTo>
                <a:cubicBezTo>
                  <a:pt x="172" y="742"/>
                  <a:pt x="175" y="744"/>
                  <a:pt x="178" y="747"/>
                </a:cubicBezTo>
                <a:close/>
                <a:moveTo>
                  <a:pt x="28" y="691"/>
                </a:moveTo>
                <a:lnTo>
                  <a:pt x="27" y="691"/>
                </a:lnTo>
                <a:lnTo>
                  <a:pt x="66" y="840"/>
                </a:lnTo>
                <a:lnTo>
                  <a:pt x="122" y="785"/>
                </a:lnTo>
                <a:lnTo>
                  <a:pt x="28" y="691"/>
                </a:lnTo>
                <a:close/>
                <a:moveTo>
                  <a:pt x="300" y="613"/>
                </a:moveTo>
                <a:cubicBezTo>
                  <a:pt x="309" y="622"/>
                  <a:pt x="315" y="632"/>
                  <a:pt x="320" y="642"/>
                </a:cubicBezTo>
                <a:cubicBezTo>
                  <a:pt x="324" y="652"/>
                  <a:pt x="325" y="663"/>
                  <a:pt x="325" y="673"/>
                </a:cubicBezTo>
                <a:cubicBezTo>
                  <a:pt x="324" y="684"/>
                  <a:pt x="321" y="694"/>
                  <a:pt x="315" y="705"/>
                </a:cubicBezTo>
                <a:cubicBezTo>
                  <a:pt x="310" y="715"/>
                  <a:pt x="303" y="725"/>
                  <a:pt x="293" y="735"/>
                </a:cubicBezTo>
                <a:cubicBezTo>
                  <a:pt x="288" y="740"/>
                  <a:pt x="283" y="745"/>
                  <a:pt x="277" y="749"/>
                </a:cubicBezTo>
                <a:cubicBezTo>
                  <a:pt x="272" y="753"/>
                  <a:pt x="266" y="756"/>
                  <a:pt x="262" y="759"/>
                </a:cubicBezTo>
                <a:cubicBezTo>
                  <a:pt x="257" y="761"/>
                  <a:pt x="253" y="763"/>
                  <a:pt x="249" y="764"/>
                </a:cubicBezTo>
                <a:cubicBezTo>
                  <a:pt x="246" y="766"/>
                  <a:pt x="243" y="766"/>
                  <a:pt x="242" y="767"/>
                </a:cubicBezTo>
                <a:cubicBezTo>
                  <a:pt x="241" y="767"/>
                  <a:pt x="240" y="766"/>
                  <a:pt x="239" y="766"/>
                </a:cubicBezTo>
                <a:cubicBezTo>
                  <a:pt x="238" y="766"/>
                  <a:pt x="237" y="766"/>
                  <a:pt x="236" y="765"/>
                </a:cubicBezTo>
                <a:cubicBezTo>
                  <a:pt x="235" y="764"/>
                  <a:pt x="234" y="764"/>
                  <a:pt x="233" y="763"/>
                </a:cubicBezTo>
                <a:cubicBezTo>
                  <a:pt x="232" y="762"/>
                  <a:pt x="230" y="760"/>
                  <a:pt x="229" y="759"/>
                </a:cubicBezTo>
                <a:cubicBezTo>
                  <a:pt x="227" y="757"/>
                  <a:pt x="226" y="756"/>
                  <a:pt x="225" y="754"/>
                </a:cubicBezTo>
                <a:cubicBezTo>
                  <a:pt x="224" y="753"/>
                  <a:pt x="223" y="752"/>
                  <a:pt x="223" y="751"/>
                </a:cubicBezTo>
                <a:cubicBezTo>
                  <a:pt x="222" y="750"/>
                  <a:pt x="222" y="749"/>
                  <a:pt x="222" y="748"/>
                </a:cubicBezTo>
                <a:cubicBezTo>
                  <a:pt x="222" y="747"/>
                  <a:pt x="223" y="746"/>
                  <a:pt x="223" y="746"/>
                </a:cubicBezTo>
                <a:cubicBezTo>
                  <a:pt x="224" y="745"/>
                  <a:pt x="226" y="744"/>
                  <a:pt x="229" y="743"/>
                </a:cubicBezTo>
                <a:cubicBezTo>
                  <a:pt x="232" y="742"/>
                  <a:pt x="236" y="741"/>
                  <a:pt x="240" y="739"/>
                </a:cubicBezTo>
                <a:cubicBezTo>
                  <a:pt x="245" y="737"/>
                  <a:pt x="250" y="735"/>
                  <a:pt x="256" y="731"/>
                </a:cubicBezTo>
                <a:cubicBezTo>
                  <a:pt x="261" y="728"/>
                  <a:pt x="267" y="723"/>
                  <a:pt x="274" y="716"/>
                </a:cubicBezTo>
                <a:cubicBezTo>
                  <a:pt x="280" y="711"/>
                  <a:pt x="284" y="704"/>
                  <a:pt x="288" y="698"/>
                </a:cubicBezTo>
                <a:cubicBezTo>
                  <a:pt x="292" y="692"/>
                  <a:pt x="294" y="685"/>
                  <a:pt x="294" y="679"/>
                </a:cubicBezTo>
                <a:cubicBezTo>
                  <a:pt x="295" y="672"/>
                  <a:pt x="294" y="665"/>
                  <a:pt x="291" y="659"/>
                </a:cubicBezTo>
                <a:cubicBezTo>
                  <a:pt x="289" y="652"/>
                  <a:pt x="284" y="646"/>
                  <a:pt x="278" y="639"/>
                </a:cubicBezTo>
                <a:cubicBezTo>
                  <a:pt x="272" y="634"/>
                  <a:pt x="266" y="630"/>
                  <a:pt x="261" y="627"/>
                </a:cubicBezTo>
                <a:cubicBezTo>
                  <a:pt x="255" y="625"/>
                  <a:pt x="248" y="624"/>
                  <a:pt x="242" y="625"/>
                </a:cubicBezTo>
                <a:cubicBezTo>
                  <a:pt x="236" y="626"/>
                  <a:pt x="229" y="628"/>
                  <a:pt x="222" y="632"/>
                </a:cubicBezTo>
                <a:cubicBezTo>
                  <a:pt x="215" y="636"/>
                  <a:pt x="208" y="642"/>
                  <a:pt x="201" y="650"/>
                </a:cubicBezTo>
                <a:cubicBezTo>
                  <a:pt x="195" y="655"/>
                  <a:pt x="191" y="660"/>
                  <a:pt x="187" y="664"/>
                </a:cubicBezTo>
                <a:cubicBezTo>
                  <a:pt x="184" y="669"/>
                  <a:pt x="181" y="673"/>
                  <a:pt x="177" y="676"/>
                </a:cubicBezTo>
                <a:cubicBezTo>
                  <a:pt x="175" y="679"/>
                  <a:pt x="173" y="680"/>
                  <a:pt x="170" y="680"/>
                </a:cubicBezTo>
                <a:cubicBezTo>
                  <a:pt x="168" y="680"/>
                  <a:pt x="165" y="678"/>
                  <a:pt x="162" y="675"/>
                </a:cubicBezTo>
                <a:lnTo>
                  <a:pt x="92" y="605"/>
                </a:lnTo>
                <a:cubicBezTo>
                  <a:pt x="89" y="602"/>
                  <a:pt x="88" y="599"/>
                  <a:pt x="88" y="596"/>
                </a:cubicBezTo>
                <a:cubicBezTo>
                  <a:pt x="88" y="593"/>
                  <a:pt x="89" y="591"/>
                  <a:pt x="92" y="588"/>
                </a:cubicBezTo>
                <a:lnTo>
                  <a:pt x="168" y="512"/>
                </a:lnTo>
                <a:cubicBezTo>
                  <a:pt x="168" y="511"/>
                  <a:pt x="169" y="511"/>
                  <a:pt x="170" y="511"/>
                </a:cubicBezTo>
                <a:cubicBezTo>
                  <a:pt x="171" y="510"/>
                  <a:pt x="172" y="510"/>
                  <a:pt x="174" y="511"/>
                </a:cubicBezTo>
                <a:cubicBezTo>
                  <a:pt x="175" y="511"/>
                  <a:pt x="176" y="512"/>
                  <a:pt x="178" y="513"/>
                </a:cubicBezTo>
                <a:cubicBezTo>
                  <a:pt x="179" y="514"/>
                  <a:pt x="181" y="515"/>
                  <a:pt x="182" y="517"/>
                </a:cubicBezTo>
                <a:cubicBezTo>
                  <a:pt x="186" y="520"/>
                  <a:pt x="188" y="523"/>
                  <a:pt x="189" y="526"/>
                </a:cubicBezTo>
                <a:cubicBezTo>
                  <a:pt x="190" y="528"/>
                  <a:pt x="189" y="530"/>
                  <a:pt x="188" y="532"/>
                </a:cubicBezTo>
                <a:lnTo>
                  <a:pt x="126" y="593"/>
                </a:lnTo>
                <a:lnTo>
                  <a:pt x="174" y="641"/>
                </a:lnTo>
                <a:cubicBezTo>
                  <a:pt x="177" y="638"/>
                  <a:pt x="180" y="635"/>
                  <a:pt x="183" y="631"/>
                </a:cubicBezTo>
                <a:cubicBezTo>
                  <a:pt x="186" y="628"/>
                  <a:pt x="189" y="625"/>
                  <a:pt x="193" y="620"/>
                </a:cubicBezTo>
                <a:cubicBezTo>
                  <a:pt x="203" y="611"/>
                  <a:pt x="212" y="604"/>
                  <a:pt x="222" y="599"/>
                </a:cubicBezTo>
                <a:cubicBezTo>
                  <a:pt x="231" y="594"/>
                  <a:pt x="240" y="592"/>
                  <a:pt x="249" y="591"/>
                </a:cubicBezTo>
                <a:cubicBezTo>
                  <a:pt x="258" y="591"/>
                  <a:pt x="267" y="593"/>
                  <a:pt x="276" y="596"/>
                </a:cubicBezTo>
                <a:cubicBezTo>
                  <a:pt x="284" y="600"/>
                  <a:pt x="292" y="606"/>
                  <a:pt x="300" y="613"/>
                </a:cubicBezTo>
                <a:close/>
                <a:moveTo>
                  <a:pt x="440" y="472"/>
                </a:moveTo>
                <a:cubicBezTo>
                  <a:pt x="448" y="479"/>
                  <a:pt x="454" y="488"/>
                  <a:pt x="459" y="497"/>
                </a:cubicBezTo>
                <a:cubicBezTo>
                  <a:pt x="463" y="506"/>
                  <a:pt x="466" y="516"/>
                  <a:pt x="466" y="526"/>
                </a:cubicBezTo>
                <a:cubicBezTo>
                  <a:pt x="467" y="536"/>
                  <a:pt x="465" y="546"/>
                  <a:pt x="461" y="557"/>
                </a:cubicBezTo>
                <a:cubicBezTo>
                  <a:pt x="457" y="568"/>
                  <a:pt x="450" y="578"/>
                  <a:pt x="440" y="588"/>
                </a:cubicBezTo>
                <a:cubicBezTo>
                  <a:pt x="433" y="595"/>
                  <a:pt x="426" y="600"/>
                  <a:pt x="418" y="604"/>
                </a:cubicBezTo>
                <a:cubicBezTo>
                  <a:pt x="411" y="608"/>
                  <a:pt x="404" y="610"/>
                  <a:pt x="397" y="611"/>
                </a:cubicBezTo>
                <a:cubicBezTo>
                  <a:pt x="389" y="612"/>
                  <a:pt x="382" y="611"/>
                  <a:pt x="374" y="609"/>
                </a:cubicBezTo>
                <a:cubicBezTo>
                  <a:pt x="367" y="607"/>
                  <a:pt x="359" y="604"/>
                  <a:pt x="352" y="599"/>
                </a:cubicBezTo>
                <a:cubicBezTo>
                  <a:pt x="344" y="595"/>
                  <a:pt x="336" y="589"/>
                  <a:pt x="328" y="583"/>
                </a:cubicBezTo>
                <a:cubicBezTo>
                  <a:pt x="320" y="576"/>
                  <a:pt x="312" y="569"/>
                  <a:pt x="304" y="560"/>
                </a:cubicBezTo>
                <a:cubicBezTo>
                  <a:pt x="296" y="553"/>
                  <a:pt x="289" y="545"/>
                  <a:pt x="283" y="537"/>
                </a:cubicBezTo>
                <a:cubicBezTo>
                  <a:pt x="276" y="529"/>
                  <a:pt x="270" y="520"/>
                  <a:pt x="265" y="511"/>
                </a:cubicBezTo>
                <a:cubicBezTo>
                  <a:pt x="260" y="502"/>
                  <a:pt x="256" y="493"/>
                  <a:pt x="254" y="483"/>
                </a:cubicBezTo>
                <a:cubicBezTo>
                  <a:pt x="251" y="473"/>
                  <a:pt x="250" y="464"/>
                  <a:pt x="251" y="454"/>
                </a:cubicBezTo>
                <a:cubicBezTo>
                  <a:pt x="251" y="444"/>
                  <a:pt x="254" y="434"/>
                  <a:pt x="259" y="424"/>
                </a:cubicBezTo>
                <a:cubicBezTo>
                  <a:pt x="263" y="414"/>
                  <a:pt x="271" y="404"/>
                  <a:pt x="280" y="395"/>
                </a:cubicBezTo>
                <a:cubicBezTo>
                  <a:pt x="284" y="391"/>
                  <a:pt x="287" y="388"/>
                  <a:pt x="291" y="385"/>
                </a:cubicBezTo>
                <a:cubicBezTo>
                  <a:pt x="295" y="382"/>
                  <a:pt x="298" y="380"/>
                  <a:pt x="302" y="378"/>
                </a:cubicBezTo>
                <a:cubicBezTo>
                  <a:pt x="305" y="375"/>
                  <a:pt x="308" y="374"/>
                  <a:pt x="311" y="373"/>
                </a:cubicBezTo>
                <a:cubicBezTo>
                  <a:pt x="314" y="371"/>
                  <a:pt x="316" y="371"/>
                  <a:pt x="317" y="371"/>
                </a:cubicBezTo>
                <a:cubicBezTo>
                  <a:pt x="318" y="371"/>
                  <a:pt x="319" y="371"/>
                  <a:pt x="320" y="371"/>
                </a:cubicBezTo>
                <a:cubicBezTo>
                  <a:pt x="321" y="371"/>
                  <a:pt x="322" y="371"/>
                  <a:pt x="323" y="372"/>
                </a:cubicBezTo>
                <a:cubicBezTo>
                  <a:pt x="323" y="372"/>
                  <a:pt x="324" y="373"/>
                  <a:pt x="325" y="374"/>
                </a:cubicBezTo>
                <a:cubicBezTo>
                  <a:pt x="326" y="375"/>
                  <a:pt x="327" y="376"/>
                  <a:pt x="328" y="377"/>
                </a:cubicBezTo>
                <a:cubicBezTo>
                  <a:pt x="330" y="378"/>
                  <a:pt x="331" y="380"/>
                  <a:pt x="332" y="381"/>
                </a:cubicBezTo>
                <a:cubicBezTo>
                  <a:pt x="334" y="382"/>
                  <a:pt x="334" y="383"/>
                  <a:pt x="335" y="384"/>
                </a:cubicBezTo>
                <a:cubicBezTo>
                  <a:pt x="335" y="385"/>
                  <a:pt x="335" y="386"/>
                  <a:pt x="335" y="387"/>
                </a:cubicBezTo>
                <a:cubicBezTo>
                  <a:pt x="335" y="388"/>
                  <a:pt x="335" y="389"/>
                  <a:pt x="334" y="390"/>
                </a:cubicBezTo>
                <a:cubicBezTo>
                  <a:pt x="333" y="391"/>
                  <a:pt x="331" y="392"/>
                  <a:pt x="329" y="393"/>
                </a:cubicBezTo>
                <a:cubicBezTo>
                  <a:pt x="327" y="394"/>
                  <a:pt x="324" y="395"/>
                  <a:pt x="321" y="397"/>
                </a:cubicBezTo>
                <a:cubicBezTo>
                  <a:pt x="318" y="398"/>
                  <a:pt x="314" y="400"/>
                  <a:pt x="310" y="403"/>
                </a:cubicBezTo>
                <a:cubicBezTo>
                  <a:pt x="306" y="406"/>
                  <a:pt x="302" y="410"/>
                  <a:pt x="297" y="414"/>
                </a:cubicBezTo>
                <a:cubicBezTo>
                  <a:pt x="289" y="422"/>
                  <a:pt x="284" y="431"/>
                  <a:pt x="281" y="440"/>
                </a:cubicBezTo>
                <a:cubicBezTo>
                  <a:pt x="278" y="450"/>
                  <a:pt x="278" y="459"/>
                  <a:pt x="280" y="468"/>
                </a:cubicBezTo>
                <a:cubicBezTo>
                  <a:pt x="282" y="478"/>
                  <a:pt x="286" y="487"/>
                  <a:pt x="291" y="497"/>
                </a:cubicBezTo>
                <a:cubicBezTo>
                  <a:pt x="297" y="506"/>
                  <a:pt x="304" y="515"/>
                  <a:pt x="312" y="523"/>
                </a:cubicBezTo>
                <a:cubicBezTo>
                  <a:pt x="313" y="519"/>
                  <a:pt x="314" y="516"/>
                  <a:pt x="315" y="511"/>
                </a:cubicBezTo>
                <a:cubicBezTo>
                  <a:pt x="317" y="507"/>
                  <a:pt x="319" y="503"/>
                  <a:pt x="321" y="498"/>
                </a:cubicBezTo>
                <a:cubicBezTo>
                  <a:pt x="324" y="494"/>
                  <a:pt x="326" y="489"/>
                  <a:pt x="329" y="485"/>
                </a:cubicBezTo>
                <a:cubicBezTo>
                  <a:pt x="333" y="480"/>
                  <a:pt x="336" y="476"/>
                  <a:pt x="341" y="472"/>
                </a:cubicBezTo>
                <a:cubicBezTo>
                  <a:pt x="350" y="462"/>
                  <a:pt x="359" y="456"/>
                  <a:pt x="368" y="452"/>
                </a:cubicBezTo>
                <a:cubicBezTo>
                  <a:pt x="377" y="448"/>
                  <a:pt x="385" y="447"/>
                  <a:pt x="394" y="447"/>
                </a:cubicBezTo>
                <a:cubicBezTo>
                  <a:pt x="402" y="448"/>
                  <a:pt x="410" y="450"/>
                  <a:pt x="418" y="454"/>
                </a:cubicBezTo>
                <a:cubicBezTo>
                  <a:pt x="426" y="459"/>
                  <a:pt x="433" y="465"/>
                  <a:pt x="440" y="472"/>
                </a:cubicBezTo>
                <a:close/>
                <a:moveTo>
                  <a:pt x="419" y="497"/>
                </a:moveTo>
                <a:cubicBezTo>
                  <a:pt x="414" y="492"/>
                  <a:pt x="409" y="488"/>
                  <a:pt x="404" y="484"/>
                </a:cubicBezTo>
                <a:cubicBezTo>
                  <a:pt x="399" y="481"/>
                  <a:pt x="393" y="479"/>
                  <a:pt x="388" y="479"/>
                </a:cubicBezTo>
                <a:cubicBezTo>
                  <a:pt x="383" y="478"/>
                  <a:pt x="377" y="479"/>
                  <a:pt x="372" y="482"/>
                </a:cubicBezTo>
                <a:cubicBezTo>
                  <a:pt x="366" y="484"/>
                  <a:pt x="360" y="488"/>
                  <a:pt x="355" y="494"/>
                </a:cubicBezTo>
                <a:cubicBezTo>
                  <a:pt x="351" y="497"/>
                  <a:pt x="348" y="501"/>
                  <a:pt x="346" y="505"/>
                </a:cubicBezTo>
                <a:cubicBezTo>
                  <a:pt x="343" y="508"/>
                  <a:pt x="341" y="512"/>
                  <a:pt x="338" y="516"/>
                </a:cubicBezTo>
                <a:cubicBezTo>
                  <a:pt x="336" y="520"/>
                  <a:pt x="335" y="525"/>
                  <a:pt x="333" y="529"/>
                </a:cubicBezTo>
                <a:cubicBezTo>
                  <a:pt x="332" y="533"/>
                  <a:pt x="331" y="537"/>
                  <a:pt x="330" y="541"/>
                </a:cubicBezTo>
                <a:cubicBezTo>
                  <a:pt x="342" y="552"/>
                  <a:pt x="352" y="561"/>
                  <a:pt x="361" y="567"/>
                </a:cubicBezTo>
                <a:cubicBezTo>
                  <a:pt x="370" y="573"/>
                  <a:pt x="378" y="578"/>
                  <a:pt x="386" y="579"/>
                </a:cubicBezTo>
                <a:cubicBezTo>
                  <a:pt x="393" y="581"/>
                  <a:pt x="400" y="581"/>
                  <a:pt x="406" y="579"/>
                </a:cubicBezTo>
                <a:cubicBezTo>
                  <a:pt x="412" y="577"/>
                  <a:pt x="418" y="573"/>
                  <a:pt x="424" y="567"/>
                </a:cubicBezTo>
                <a:cubicBezTo>
                  <a:pt x="429" y="562"/>
                  <a:pt x="433" y="556"/>
                  <a:pt x="435" y="549"/>
                </a:cubicBezTo>
                <a:cubicBezTo>
                  <a:pt x="437" y="543"/>
                  <a:pt x="438" y="537"/>
                  <a:pt x="437" y="531"/>
                </a:cubicBezTo>
                <a:cubicBezTo>
                  <a:pt x="436" y="524"/>
                  <a:pt x="434" y="518"/>
                  <a:pt x="431" y="512"/>
                </a:cubicBezTo>
                <a:cubicBezTo>
                  <a:pt x="428" y="507"/>
                  <a:pt x="424" y="501"/>
                  <a:pt x="419" y="497"/>
                </a:cubicBezTo>
                <a:close/>
                <a:moveTo>
                  <a:pt x="539" y="455"/>
                </a:moveTo>
                <a:cubicBezTo>
                  <a:pt x="545" y="462"/>
                  <a:pt x="548" y="467"/>
                  <a:pt x="548" y="471"/>
                </a:cubicBezTo>
                <a:cubicBezTo>
                  <a:pt x="548" y="475"/>
                  <a:pt x="545" y="480"/>
                  <a:pt x="540" y="485"/>
                </a:cubicBezTo>
                <a:cubicBezTo>
                  <a:pt x="535" y="491"/>
                  <a:pt x="530" y="493"/>
                  <a:pt x="526" y="493"/>
                </a:cubicBezTo>
                <a:cubicBezTo>
                  <a:pt x="522" y="493"/>
                  <a:pt x="517" y="490"/>
                  <a:pt x="511" y="484"/>
                </a:cubicBezTo>
                <a:cubicBezTo>
                  <a:pt x="504" y="478"/>
                  <a:pt x="501" y="473"/>
                  <a:pt x="501" y="469"/>
                </a:cubicBezTo>
                <a:cubicBezTo>
                  <a:pt x="501" y="464"/>
                  <a:pt x="504" y="460"/>
                  <a:pt x="509" y="454"/>
                </a:cubicBezTo>
                <a:cubicBezTo>
                  <a:pt x="515" y="449"/>
                  <a:pt x="519" y="446"/>
                  <a:pt x="523" y="446"/>
                </a:cubicBezTo>
                <a:cubicBezTo>
                  <a:pt x="528" y="446"/>
                  <a:pt x="533" y="449"/>
                  <a:pt x="539" y="455"/>
                </a:cubicBezTo>
                <a:close/>
                <a:moveTo>
                  <a:pt x="692" y="324"/>
                </a:moveTo>
                <a:cubicBezTo>
                  <a:pt x="693" y="325"/>
                  <a:pt x="693" y="326"/>
                  <a:pt x="693" y="326"/>
                </a:cubicBezTo>
                <a:cubicBezTo>
                  <a:pt x="694" y="327"/>
                  <a:pt x="693" y="328"/>
                  <a:pt x="693" y="329"/>
                </a:cubicBezTo>
                <a:cubicBezTo>
                  <a:pt x="693" y="330"/>
                  <a:pt x="692" y="332"/>
                  <a:pt x="690" y="333"/>
                </a:cubicBezTo>
                <a:cubicBezTo>
                  <a:pt x="689" y="335"/>
                  <a:pt x="688" y="337"/>
                  <a:pt x="685" y="339"/>
                </a:cubicBezTo>
                <a:cubicBezTo>
                  <a:pt x="683" y="341"/>
                  <a:pt x="681" y="343"/>
                  <a:pt x="680" y="344"/>
                </a:cubicBezTo>
                <a:cubicBezTo>
                  <a:pt x="678" y="345"/>
                  <a:pt x="677" y="346"/>
                  <a:pt x="676" y="347"/>
                </a:cubicBezTo>
                <a:cubicBezTo>
                  <a:pt x="674" y="347"/>
                  <a:pt x="674" y="347"/>
                  <a:pt x="673" y="347"/>
                </a:cubicBezTo>
                <a:cubicBezTo>
                  <a:pt x="672" y="347"/>
                  <a:pt x="671" y="347"/>
                  <a:pt x="670" y="346"/>
                </a:cubicBezTo>
                <a:lnTo>
                  <a:pt x="600" y="276"/>
                </a:lnTo>
                <a:cubicBezTo>
                  <a:pt x="594" y="269"/>
                  <a:pt x="588" y="264"/>
                  <a:pt x="582" y="261"/>
                </a:cubicBezTo>
                <a:cubicBezTo>
                  <a:pt x="577" y="258"/>
                  <a:pt x="572" y="256"/>
                  <a:pt x="567" y="255"/>
                </a:cubicBezTo>
                <a:cubicBezTo>
                  <a:pt x="562" y="254"/>
                  <a:pt x="557" y="254"/>
                  <a:pt x="552" y="256"/>
                </a:cubicBezTo>
                <a:cubicBezTo>
                  <a:pt x="547" y="258"/>
                  <a:pt x="543" y="261"/>
                  <a:pt x="539" y="265"/>
                </a:cubicBezTo>
                <a:cubicBezTo>
                  <a:pt x="533" y="270"/>
                  <a:pt x="530" y="278"/>
                  <a:pt x="528" y="287"/>
                </a:cubicBezTo>
                <a:cubicBezTo>
                  <a:pt x="526" y="297"/>
                  <a:pt x="526" y="308"/>
                  <a:pt x="528" y="322"/>
                </a:cubicBezTo>
                <a:lnTo>
                  <a:pt x="611" y="405"/>
                </a:lnTo>
                <a:cubicBezTo>
                  <a:pt x="612" y="406"/>
                  <a:pt x="612" y="406"/>
                  <a:pt x="613" y="407"/>
                </a:cubicBezTo>
                <a:cubicBezTo>
                  <a:pt x="613" y="408"/>
                  <a:pt x="613" y="409"/>
                  <a:pt x="612" y="410"/>
                </a:cubicBezTo>
                <a:cubicBezTo>
                  <a:pt x="612" y="411"/>
                  <a:pt x="611" y="413"/>
                  <a:pt x="610" y="414"/>
                </a:cubicBezTo>
                <a:cubicBezTo>
                  <a:pt x="608" y="416"/>
                  <a:pt x="607" y="418"/>
                  <a:pt x="604" y="420"/>
                </a:cubicBezTo>
                <a:cubicBezTo>
                  <a:pt x="602" y="422"/>
                  <a:pt x="600" y="424"/>
                  <a:pt x="599" y="425"/>
                </a:cubicBezTo>
                <a:cubicBezTo>
                  <a:pt x="597" y="426"/>
                  <a:pt x="596" y="427"/>
                  <a:pt x="595" y="428"/>
                </a:cubicBezTo>
                <a:cubicBezTo>
                  <a:pt x="594" y="428"/>
                  <a:pt x="593" y="428"/>
                  <a:pt x="592" y="428"/>
                </a:cubicBezTo>
                <a:cubicBezTo>
                  <a:pt x="591" y="428"/>
                  <a:pt x="590" y="427"/>
                  <a:pt x="589" y="427"/>
                </a:cubicBezTo>
                <a:lnTo>
                  <a:pt x="412" y="250"/>
                </a:lnTo>
                <a:cubicBezTo>
                  <a:pt x="412" y="249"/>
                  <a:pt x="411" y="248"/>
                  <a:pt x="411" y="247"/>
                </a:cubicBezTo>
                <a:cubicBezTo>
                  <a:pt x="411" y="246"/>
                  <a:pt x="411" y="245"/>
                  <a:pt x="411" y="244"/>
                </a:cubicBezTo>
                <a:cubicBezTo>
                  <a:pt x="412" y="243"/>
                  <a:pt x="413" y="242"/>
                  <a:pt x="414" y="240"/>
                </a:cubicBezTo>
                <a:cubicBezTo>
                  <a:pt x="415" y="239"/>
                  <a:pt x="417" y="237"/>
                  <a:pt x="419" y="235"/>
                </a:cubicBezTo>
                <a:cubicBezTo>
                  <a:pt x="421" y="232"/>
                  <a:pt x="423" y="231"/>
                  <a:pt x="425" y="229"/>
                </a:cubicBezTo>
                <a:cubicBezTo>
                  <a:pt x="426" y="228"/>
                  <a:pt x="428" y="227"/>
                  <a:pt x="429" y="227"/>
                </a:cubicBezTo>
                <a:cubicBezTo>
                  <a:pt x="430" y="226"/>
                  <a:pt x="431" y="226"/>
                  <a:pt x="432" y="226"/>
                </a:cubicBezTo>
                <a:cubicBezTo>
                  <a:pt x="433" y="227"/>
                  <a:pt x="434" y="227"/>
                  <a:pt x="434" y="228"/>
                </a:cubicBezTo>
                <a:lnTo>
                  <a:pt x="506" y="299"/>
                </a:lnTo>
                <a:cubicBezTo>
                  <a:pt x="505" y="286"/>
                  <a:pt x="507" y="275"/>
                  <a:pt x="510" y="265"/>
                </a:cubicBezTo>
                <a:cubicBezTo>
                  <a:pt x="513" y="256"/>
                  <a:pt x="518" y="248"/>
                  <a:pt x="524" y="241"/>
                </a:cubicBezTo>
                <a:cubicBezTo>
                  <a:pt x="532" y="233"/>
                  <a:pt x="540" y="228"/>
                  <a:pt x="548" y="225"/>
                </a:cubicBezTo>
                <a:cubicBezTo>
                  <a:pt x="556" y="223"/>
                  <a:pt x="564" y="222"/>
                  <a:pt x="572" y="223"/>
                </a:cubicBezTo>
                <a:cubicBezTo>
                  <a:pt x="580" y="224"/>
                  <a:pt x="588" y="227"/>
                  <a:pt x="595" y="232"/>
                </a:cubicBezTo>
                <a:cubicBezTo>
                  <a:pt x="603" y="236"/>
                  <a:pt x="611" y="243"/>
                  <a:pt x="620" y="251"/>
                </a:cubicBezTo>
                <a:lnTo>
                  <a:pt x="692" y="324"/>
                </a:lnTo>
                <a:close/>
                <a:moveTo>
                  <a:pt x="914" y="103"/>
                </a:moveTo>
                <a:cubicBezTo>
                  <a:pt x="914" y="103"/>
                  <a:pt x="915" y="104"/>
                  <a:pt x="915" y="105"/>
                </a:cubicBezTo>
                <a:cubicBezTo>
                  <a:pt x="915" y="106"/>
                  <a:pt x="915" y="107"/>
                  <a:pt x="914" y="108"/>
                </a:cubicBezTo>
                <a:cubicBezTo>
                  <a:pt x="914" y="109"/>
                  <a:pt x="913" y="111"/>
                  <a:pt x="912" y="112"/>
                </a:cubicBezTo>
                <a:cubicBezTo>
                  <a:pt x="911" y="114"/>
                  <a:pt x="909" y="116"/>
                  <a:pt x="907" y="118"/>
                </a:cubicBezTo>
                <a:cubicBezTo>
                  <a:pt x="905" y="120"/>
                  <a:pt x="903" y="122"/>
                  <a:pt x="901" y="123"/>
                </a:cubicBezTo>
                <a:cubicBezTo>
                  <a:pt x="899" y="124"/>
                  <a:pt x="898" y="125"/>
                  <a:pt x="897" y="125"/>
                </a:cubicBezTo>
                <a:cubicBezTo>
                  <a:pt x="896" y="126"/>
                  <a:pt x="895" y="126"/>
                  <a:pt x="894" y="126"/>
                </a:cubicBezTo>
                <a:cubicBezTo>
                  <a:pt x="893" y="126"/>
                  <a:pt x="892" y="125"/>
                  <a:pt x="892" y="125"/>
                </a:cubicBezTo>
                <a:lnTo>
                  <a:pt x="819" y="52"/>
                </a:lnTo>
                <a:cubicBezTo>
                  <a:pt x="814" y="47"/>
                  <a:pt x="809" y="43"/>
                  <a:pt x="804" y="40"/>
                </a:cubicBezTo>
                <a:cubicBezTo>
                  <a:pt x="799" y="36"/>
                  <a:pt x="794" y="34"/>
                  <a:pt x="789" y="33"/>
                </a:cubicBezTo>
                <a:cubicBezTo>
                  <a:pt x="784" y="32"/>
                  <a:pt x="779" y="32"/>
                  <a:pt x="775" y="34"/>
                </a:cubicBezTo>
                <a:cubicBezTo>
                  <a:pt x="770" y="35"/>
                  <a:pt x="766" y="38"/>
                  <a:pt x="762" y="42"/>
                </a:cubicBezTo>
                <a:cubicBezTo>
                  <a:pt x="757" y="47"/>
                  <a:pt x="753" y="54"/>
                  <a:pt x="752" y="63"/>
                </a:cubicBezTo>
                <a:cubicBezTo>
                  <a:pt x="751" y="72"/>
                  <a:pt x="751" y="83"/>
                  <a:pt x="753" y="97"/>
                </a:cubicBezTo>
                <a:lnTo>
                  <a:pt x="836" y="180"/>
                </a:lnTo>
                <a:cubicBezTo>
                  <a:pt x="837" y="181"/>
                  <a:pt x="837" y="182"/>
                  <a:pt x="837" y="183"/>
                </a:cubicBezTo>
                <a:cubicBezTo>
                  <a:pt x="837" y="183"/>
                  <a:pt x="837" y="184"/>
                  <a:pt x="837" y="186"/>
                </a:cubicBezTo>
                <a:cubicBezTo>
                  <a:pt x="836" y="187"/>
                  <a:pt x="835" y="188"/>
                  <a:pt x="834" y="190"/>
                </a:cubicBezTo>
                <a:cubicBezTo>
                  <a:pt x="833" y="191"/>
                  <a:pt x="831" y="193"/>
                  <a:pt x="829" y="195"/>
                </a:cubicBezTo>
                <a:cubicBezTo>
                  <a:pt x="827" y="197"/>
                  <a:pt x="825" y="199"/>
                  <a:pt x="824" y="200"/>
                </a:cubicBezTo>
                <a:cubicBezTo>
                  <a:pt x="822" y="202"/>
                  <a:pt x="821" y="203"/>
                  <a:pt x="819" y="203"/>
                </a:cubicBezTo>
                <a:cubicBezTo>
                  <a:pt x="818" y="203"/>
                  <a:pt x="817" y="204"/>
                  <a:pt x="816" y="203"/>
                </a:cubicBezTo>
                <a:cubicBezTo>
                  <a:pt x="816" y="203"/>
                  <a:pt x="815" y="203"/>
                  <a:pt x="814" y="202"/>
                </a:cubicBezTo>
                <a:lnTo>
                  <a:pt x="742" y="130"/>
                </a:lnTo>
                <a:cubicBezTo>
                  <a:pt x="737" y="125"/>
                  <a:pt x="731" y="120"/>
                  <a:pt x="726" y="117"/>
                </a:cubicBezTo>
                <a:cubicBezTo>
                  <a:pt x="721" y="114"/>
                  <a:pt x="716" y="112"/>
                  <a:pt x="711" y="111"/>
                </a:cubicBezTo>
                <a:cubicBezTo>
                  <a:pt x="706" y="110"/>
                  <a:pt x="702" y="110"/>
                  <a:pt x="697" y="111"/>
                </a:cubicBezTo>
                <a:cubicBezTo>
                  <a:pt x="692" y="113"/>
                  <a:pt x="688" y="115"/>
                  <a:pt x="684" y="120"/>
                </a:cubicBezTo>
                <a:cubicBezTo>
                  <a:pt x="679" y="125"/>
                  <a:pt x="676" y="132"/>
                  <a:pt x="675" y="141"/>
                </a:cubicBezTo>
                <a:cubicBezTo>
                  <a:pt x="673" y="150"/>
                  <a:pt x="674" y="161"/>
                  <a:pt x="675" y="174"/>
                </a:cubicBezTo>
                <a:lnTo>
                  <a:pt x="758" y="258"/>
                </a:lnTo>
                <a:cubicBezTo>
                  <a:pt x="759" y="259"/>
                  <a:pt x="760" y="259"/>
                  <a:pt x="760" y="260"/>
                </a:cubicBezTo>
                <a:cubicBezTo>
                  <a:pt x="760" y="261"/>
                  <a:pt x="760" y="262"/>
                  <a:pt x="759" y="263"/>
                </a:cubicBezTo>
                <a:cubicBezTo>
                  <a:pt x="759" y="264"/>
                  <a:pt x="758" y="266"/>
                  <a:pt x="757" y="267"/>
                </a:cubicBezTo>
                <a:cubicBezTo>
                  <a:pt x="755" y="269"/>
                  <a:pt x="754" y="271"/>
                  <a:pt x="752" y="273"/>
                </a:cubicBezTo>
                <a:cubicBezTo>
                  <a:pt x="749" y="275"/>
                  <a:pt x="748" y="277"/>
                  <a:pt x="746" y="278"/>
                </a:cubicBezTo>
                <a:cubicBezTo>
                  <a:pt x="744" y="279"/>
                  <a:pt x="743" y="280"/>
                  <a:pt x="742" y="281"/>
                </a:cubicBezTo>
                <a:cubicBezTo>
                  <a:pt x="741" y="281"/>
                  <a:pt x="740" y="281"/>
                  <a:pt x="739" y="281"/>
                </a:cubicBezTo>
                <a:cubicBezTo>
                  <a:pt x="738" y="281"/>
                  <a:pt x="737" y="280"/>
                  <a:pt x="737" y="280"/>
                </a:cubicBezTo>
                <a:lnTo>
                  <a:pt x="617" y="160"/>
                </a:lnTo>
                <a:cubicBezTo>
                  <a:pt x="617" y="160"/>
                  <a:pt x="616" y="159"/>
                  <a:pt x="616" y="158"/>
                </a:cubicBezTo>
                <a:cubicBezTo>
                  <a:pt x="616" y="157"/>
                  <a:pt x="616" y="156"/>
                  <a:pt x="616" y="155"/>
                </a:cubicBezTo>
                <a:cubicBezTo>
                  <a:pt x="616" y="154"/>
                  <a:pt x="617" y="153"/>
                  <a:pt x="618" y="151"/>
                </a:cubicBezTo>
                <a:cubicBezTo>
                  <a:pt x="619" y="150"/>
                  <a:pt x="621" y="148"/>
                  <a:pt x="623" y="146"/>
                </a:cubicBezTo>
                <a:cubicBezTo>
                  <a:pt x="625" y="144"/>
                  <a:pt x="627" y="143"/>
                  <a:pt x="628" y="142"/>
                </a:cubicBezTo>
                <a:cubicBezTo>
                  <a:pt x="630" y="141"/>
                  <a:pt x="631" y="140"/>
                  <a:pt x="632" y="140"/>
                </a:cubicBezTo>
                <a:cubicBezTo>
                  <a:pt x="633" y="139"/>
                  <a:pt x="634" y="139"/>
                  <a:pt x="635" y="139"/>
                </a:cubicBezTo>
                <a:cubicBezTo>
                  <a:pt x="636" y="139"/>
                  <a:pt x="636" y="140"/>
                  <a:pt x="637" y="141"/>
                </a:cubicBezTo>
                <a:lnTo>
                  <a:pt x="653" y="156"/>
                </a:lnTo>
                <a:cubicBezTo>
                  <a:pt x="652" y="142"/>
                  <a:pt x="653" y="130"/>
                  <a:pt x="656" y="120"/>
                </a:cubicBezTo>
                <a:cubicBezTo>
                  <a:pt x="659" y="111"/>
                  <a:pt x="663" y="102"/>
                  <a:pt x="670" y="96"/>
                </a:cubicBezTo>
                <a:cubicBezTo>
                  <a:pt x="675" y="91"/>
                  <a:pt x="680" y="87"/>
                  <a:pt x="685" y="84"/>
                </a:cubicBezTo>
                <a:cubicBezTo>
                  <a:pt x="690" y="82"/>
                  <a:pt x="695" y="80"/>
                  <a:pt x="700" y="79"/>
                </a:cubicBezTo>
                <a:cubicBezTo>
                  <a:pt x="705" y="78"/>
                  <a:pt x="710" y="78"/>
                  <a:pt x="715" y="79"/>
                </a:cubicBezTo>
                <a:cubicBezTo>
                  <a:pt x="720" y="79"/>
                  <a:pt x="725" y="81"/>
                  <a:pt x="730" y="83"/>
                </a:cubicBezTo>
                <a:cubicBezTo>
                  <a:pt x="730" y="75"/>
                  <a:pt x="730" y="67"/>
                  <a:pt x="730" y="60"/>
                </a:cubicBezTo>
                <a:cubicBezTo>
                  <a:pt x="731" y="54"/>
                  <a:pt x="732" y="48"/>
                  <a:pt x="733" y="43"/>
                </a:cubicBezTo>
                <a:cubicBezTo>
                  <a:pt x="735" y="38"/>
                  <a:pt x="737" y="33"/>
                  <a:pt x="739" y="29"/>
                </a:cubicBezTo>
                <a:cubicBezTo>
                  <a:pt x="741" y="25"/>
                  <a:pt x="744" y="22"/>
                  <a:pt x="747" y="18"/>
                </a:cubicBezTo>
                <a:cubicBezTo>
                  <a:pt x="755" y="11"/>
                  <a:pt x="763" y="6"/>
                  <a:pt x="771" y="3"/>
                </a:cubicBezTo>
                <a:cubicBezTo>
                  <a:pt x="779" y="1"/>
                  <a:pt x="786" y="0"/>
                  <a:pt x="794" y="1"/>
                </a:cubicBezTo>
                <a:cubicBezTo>
                  <a:pt x="802" y="2"/>
                  <a:pt x="809" y="5"/>
                  <a:pt x="817" y="10"/>
                </a:cubicBezTo>
                <a:cubicBezTo>
                  <a:pt x="824" y="15"/>
                  <a:pt x="831" y="21"/>
                  <a:pt x="838" y="27"/>
                </a:cubicBezTo>
                <a:lnTo>
                  <a:pt x="914" y="10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noEditPoints="1"/>
          </p:cNvSpPr>
          <p:nvPr/>
        </p:nvSpPr>
        <p:spPr bwMode="auto">
          <a:xfrm>
            <a:off x="2220913" y="5445125"/>
            <a:ext cx="125412" cy="127000"/>
          </a:xfrm>
          <a:custGeom>
            <a:avLst/>
            <a:gdLst/>
            <a:ahLst/>
            <a:cxnLst>
              <a:cxn ang="0">
                <a:pos x="37" y="129"/>
              </a:cxn>
              <a:cxn ang="0">
                <a:pos x="46" y="145"/>
              </a:cxn>
              <a:cxn ang="0">
                <a:pos x="38" y="159"/>
              </a:cxn>
              <a:cxn ang="0">
                <a:pos x="25" y="167"/>
              </a:cxn>
              <a:cxn ang="0">
                <a:pos x="10" y="158"/>
              </a:cxn>
              <a:cxn ang="0">
                <a:pos x="0" y="142"/>
              </a:cxn>
              <a:cxn ang="0">
                <a:pos x="8" y="128"/>
              </a:cxn>
              <a:cxn ang="0">
                <a:pos x="22" y="120"/>
              </a:cxn>
              <a:cxn ang="0">
                <a:pos x="37" y="129"/>
              </a:cxn>
              <a:cxn ang="0">
                <a:pos x="97" y="69"/>
              </a:cxn>
              <a:cxn ang="0">
                <a:pos x="106" y="85"/>
              </a:cxn>
              <a:cxn ang="0">
                <a:pos x="98" y="99"/>
              </a:cxn>
              <a:cxn ang="0">
                <a:pos x="85" y="107"/>
              </a:cxn>
              <a:cxn ang="0">
                <a:pos x="69" y="98"/>
              </a:cxn>
              <a:cxn ang="0">
                <a:pos x="60" y="82"/>
              </a:cxn>
              <a:cxn ang="0">
                <a:pos x="68" y="68"/>
              </a:cxn>
              <a:cxn ang="0">
                <a:pos x="82" y="60"/>
              </a:cxn>
              <a:cxn ang="0">
                <a:pos x="97" y="69"/>
              </a:cxn>
              <a:cxn ang="0">
                <a:pos x="157" y="9"/>
              </a:cxn>
              <a:cxn ang="0">
                <a:pos x="166" y="25"/>
              </a:cxn>
              <a:cxn ang="0">
                <a:pos x="158" y="39"/>
              </a:cxn>
              <a:cxn ang="0">
                <a:pos x="144" y="47"/>
              </a:cxn>
              <a:cxn ang="0">
                <a:pos x="129" y="38"/>
              </a:cxn>
              <a:cxn ang="0">
                <a:pos x="120" y="22"/>
              </a:cxn>
              <a:cxn ang="0">
                <a:pos x="128" y="8"/>
              </a:cxn>
              <a:cxn ang="0">
                <a:pos x="142" y="0"/>
              </a:cxn>
              <a:cxn ang="0">
                <a:pos x="157" y="9"/>
              </a:cxn>
            </a:cxnLst>
            <a:rect l="0" t="0" r="r" b="b"/>
            <a:pathLst>
              <a:path w="166" h="167">
                <a:moveTo>
                  <a:pt x="37" y="129"/>
                </a:moveTo>
                <a:cubicBezTo>
                  <a:pt x="43" y="135"/>
                  <a:pt x="46" y="141"/>
                  <a:pt x="46" y="145"/>
                </a:cubicBezTo>
                <a:cubicBezTo>
                  <a:pt x="46" y="149"/>
                  <a:pt x="44" y="154"/>
                  <a:pt x="38" y="159"/>
                </a:cubicBezTo>
                <a:cubicBezTo>
                  <a:pt x="33" y="164"/>
                  <a:pt x="29" y="167"/>
                  <a:pt x="25" y="167"/>
                </a:cubicBezTo>
                <a:cubicBezTo>
                  <a:pt x="21" y="167"/>
                  <a:pt x="16" y="164"/>
                  <a:pt x="10" y="158"/>
                </a:cubicBezTo>
                <a:cubicBezTo>
                  <a:pt x="3" y="151"/>
                  <a:pt x="0" y="146"/>
                  <a:pt x="0" y="142"/>
                </a:cubicBezTo>
                <a:cubicBezTo>
                  <a:pt x="0" y="138"/>
                  <a:pt x="3" y="133"/>
                  <a:pt x="8" y="128"/>
                </a:cubicBezTo>
                <a:cubicBezTo>
                  <a:pt x="13" y="123"/>
                  <a:pt x="18" y="120"/>
                  <a:pt x="22" y="120"/>
                </a:cubicBezTo>
                <a:cubicBezTo>
                  <a:pt x="26" y="120"/>
                  <a:pt x="31" y="123"/>
                  <a:pt x="37" y="129"/>
                </a:cubicBezTo>
                <a:close/>
                <a:moveTo>
                  <a:pt x="97" y="69"/>
                </a:moveTo>
                <a:cubicBezTo>
                  <a:pt x="103" y="76"/>
                  <a:pt x="106" y="81"/>
                  <a:pt x="106" y="85"/>
                </a:cubicBezTo>
                <a:cubicBezTo>
                  <a:pt x="106" y="89"/>
                  <a:pt x="104" y="94"/>
                  <a:pt x="98" y="99"/>
                </a:cubicBezTo>
                <a:cubicBezTo>
                  <a:pt x="93" y="104"/>
                  <a:pt x="89" y="107"/>
                  <a:pt x="85" y="107"/>
                </a:cubicBezTo>
                <a:cubicBezTo>
                  <a:pt x="80" y="107"/>
                  <a:pt x="75" y="104"/>
                  <a:pt x="69" y="98"/>
                </a:cubicBezTo>
                <a:cubicBezTo>
                  <a:pt x="63" y="91"/>
                  <a:pt x="60" y="86"/>
                  <a:pt x="60" y="82"/>
                </a:cubicBezTo>
                <a:cubicBezTo>
                  <a:pt x="60" y="78"/>
                  <a:pt x="63" y="73"/>
                  <a:pt x="68" y="68"/>
                </a:cubicBezTo>
                <a:cubicBezTo>
                  <a:pt x="73" y="63"/>
                  <a:pt x="78" y="60"/>
                  <a:pt x="82" y="60"/>
                </a:cubicBezTo>
                <a:cubicBezTo>
                  <a:pt x="86" y="60"/>
                  <a:pt x="91" y="63"/>
                  <a:pt x="97" y="69"/>
                </a:cubicBezTo>
                <a:close/>
                <a:moveTo>
                  <a:pt x="157" y="9"/>
                </a:moveTo>
                <a:cubicBezTo>
                  <a:pt x="163" y="16"/>
                  <a:pt x="166" y="21"/>
                  <a:pt x="166" y="25"/>
                </a:cubicBezTo>
                <a:cubicBezTo>
                  <a:pt x="166" y="29"/>
                  <a:pt x="163" y="34"/>
                  <a:pt x="158" y="39"/>
                </a:cubicBezTo>
                <a:cubicBezTo>
                  <a:pt x="153" y="44"/>
                  <a:pt x="148" y="47"/>
                  <a:pt x="144" y="47"/>
                </a:cubicBezTo>
                <a:cubicBezTo>
                  <a:pt x="140" y="47"/>
                  <a:pt x="135" y="44"/>
                  <a:pt x="129" y="38"/>
                </a:cubicBezTo>
                <a:cubicBezTo>
                  <a:pt x="123" y="32"/>
                  <a:pt x="120" y="26"/>
                  <a:pt x="120" y="22"/>
                </a:cubicBezTo>
                <a:cubicBezTo>
                  <a:pt x="120" y="18"/>
                  <a:pt x="123" y="13"/>
                  <a:pt x="128" y="8"/>
                </a:cubicBezTo>
                <a:cubicBezTo>
                  <a:pt x="133" y="3"/>
                  <a:pt x="138" y="0"/>
                  <a:pt x="142" y="0"/>
                </a:cubicBezTo>
                <a:cubicBezTo>
                  <a:pt x="146" y="0"/>
                  <a:pt x="151" y="3"/>
                  <a:pt x="157"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noEditPoints="1"/>
          </p:cNvSpPr>
          <p:nvPr/>
        </p:nvSpPr>
        <p:spPr bwMode="auto">
          <a:xfrm>
            <a:off x="2144713" y="5499100"/>
            <a:ext cx="885825" cy="852488"/>
          </a:xfrm>
          <a:custGeom>
            <a:avLst/>
            <a:gdLst/>
            <a:ahLst/>
            <a:cxnLst>
              <a:cxn ang="0">
                <a:pos x="200" y="1068"/>
              </a:cxn>
              <a:cxn ang="0">
                <a:pos x="141" y="1049"/>
              </a:cxn>
              <a:cxn ang="0">
                <a:pos x="47" y="1107"/>
              </a:cxn>
              <a:cxn ang="0">
                <a:pos x="14" y="911"/>
              </a:cxn>
              <a:cxn ang="0">
                <a:pos x="170" y="987"/>
              </a:cxn>
              <a:cxn ang="0">
                <a:pos x="300" y="859"/>
              </a:cxn>
              <a:cxn ang="0">
                <a:pos x="250" y="1010"/>
              </a:cxn>
              <a:cxn ang="0">
                <a:pos x="223" y="997"/>
              </a:cxn>
              <a:cxn ang="0">
                <a:pos x="288" y="944"/>
              </a:cxn>
              <a:cxn ang="0">
                <a:pos x="201" y="895"/>
              </a:cxn>
              <a:cxn ang="0">
                <a:pos x="92" y="834"/>
              </a:cxn>
              <a:cxn ang="0">
                <a:pos x="188" y="778"/>
              </a:cxn>
              <a:cxn ang="0">
                <a:pos x="276" y="842"/>
              </a:cxn>
              <a:cxn ang="0">
                <a:pos x="413" y="856"/>
              </a:cxn>
              <a:cxn ang="0">
                <a:pos x="332" y="763"/>
              </a:cxn>
              <a:cxn ang="0">
                <a:pos x="245" y="683"/>
              </a:cxn>
              <a:cxn ang="0">
                <a:pos x="372" y="679"/>
              </a:cxn>
              <a:cxn ang="0">
                <a:pos x="335" y="670"/>
              </a:cxn>
              <a:cxn ang="0">
                <a:pos x="288" y="736"/>
              </a:cxn>
              <a:cxn ang="0">
                <a:pos x="418" y="746"/>
              </a:cxn>
              <a:cxn ang="0">
                <a:pos x="361" y="824"/>
              </a:cxn>
              <a:cxn ang="0">
                <a:pos x="540" y="731"/>
              </a:cxn>
              <a:cxn ang="0">
                <a:pos x="632" y="565"/>
              </a:cxn>
              <a:cxn ang="0">
                <a:pos x="587" y="674"/>
              </a:cxn>
              <a:cxn ang="0">
                <a:pos x="561" y="655"/>
              </a:cxn>
              <a:cxn ang="0">
                <a:pos x="619" y="599"/>
              </a:cxn>
              <a:cxn ang="0">
                <a:pos x="526" y="603"/>
              </a:cxn>
              <a:cxn ang="0">
                <a:pos x="512" y="502"/>
              </a:cxn>
              <a:cxn ang="0">
                <a:pos x="551" y="496"/>
              </a:cxn>
              <a:cxn ang="0">
                <a:pos x="531" y="518"/>
              </a:cxn>
              <a:cxn ang="0">
                <a:pos x="538" y="573"/>
              </a:cxn>
              <a:cxn ang="0">
                <a:pos x="721" y="552"/>
              </a:cxn>
              <a:cxn ang="0">
                <a:pos x="715" y="644"/>
              </a:cxn>
              <a:cxn ang="0">
                <a:pos x="702" y="626"/>
              </a:cxn>
              <a:cxn ang="0">
                <a:pos x="575" y="449"/>
              </a:cxn>
              <a:cxn ang="0">
                <a:pos x="595" y="426"/>
              </a:cxn>
              <a:cxn ang="0">
                <a:pos x="532" y="411"/>
              </a:cxn>
              <a:cxn ang="0">
                <a:pos x="798" y="354"/>
              </a:cxn>
              <a:cxn ang="0">
                <a:pos x="824" y="406"/>
              </a:cxn>
              <a:cxn ang="0">
                <a:pos x="847" y="397"/>
              </a:cxn>
              <a:cxn ang="0">
                <a:pos x="817" y="457"/>
              </a:cxn>
              <a:cxn ang="0">
                <a:pos x="664" y="357"/>
              </a:cxn>
              <a:cxn ang="0">
                <a:pos x="768" y="352"/>
              </a:cxn>
              <a:cxn ang="0">
                <a:pos x="768" y="352"/>
              </a:cxn>
              <a:cxn ang="0">
                <a:pos x="982" y="287"/>
              </a:cxn>
              <a:cxn ang="0">
                <a:pos x="845" y="205"/>
              </a:cxn>
              <a:cxn ang="0">
                <a:pos x="910" y="360"/>
              </a:cxn>
              <a:cxn ang="0">
                <a:pos x="775" y="243"/>
              </a:cxn>
              <a:cxn ang="0">
                <a:pos x="812" y="244"/>
              </a:cxn>
              <a:cxn ang="0">
                <a:pos x="998" y="264"/>
              </a:cxn>
              <a:cxn ang="0">
                <a:pos x="1061" y="73"/>
              </a:cxn>
              <a:cxn ang="0">
                <a:pos x="1019" y="176"/>
              </a:cxn>
              <a:cxn ang="0">
                <a:pos x="1152" y="133"/>
              </a:cxn>
              <a:cxn ang="0">
                <a:pos x="1065" y="263"/>
              </a:cxn>
              <a:cxn ang="0">
                <a:pos x="1004" y="199"/>
              </a:cxn>
              <a:cxn ang="0">
                <a:pos x="942" y="76"/>
              </a:cxn>
              <a:cxn ang="0">
                <a:pos x="1025" y="72"/>
              </a:cxn>
              <a:cxn ang="0">
                <a:pos x="1001" y="136"/>
              </a:cxn>
              <a:cxn ang="0">
                <a:pos x="1113" y="150"/>
              </a:cxn>
              <a:cxn ang="0">
                <a:pos x="1090" y="234"/>
              </a:cxn>
            </a:cxnLst>
            <a:rect l="0" t="0" r="r" b="b"/>
            <a:pathLst>
              <a:path w="1167" h="1122">
                <a:moveTo>
                  <a:pt x="179" y="993"/>
                </a:moveTo>
                <a:cubicBezTo>
                  <a:pt x="182" y="996"/>
                  <a:pt x="184" y="998"/>
                  <a:pt x="184" y="1001"/>
                </a:cubicBezTo>
                <a:cubicBezTo>
                  <a:pt x="185" y="1004"/>
                  <a:pt x="185" y="1006"/>
                  <a:pt x="183" y="1007"/>
                </a:cubicBezTo>
                <a:lnTo>
                  <a:pt x="164" y="1027"/>
                </a:lnTo>
                <a:lnTo>
                  <a:pt x="200" y="1063"/>
                </a:lnTo>
                <a:cubicBezTo>
                  <a:pt x="201" y="1063"/>
                  <a:pt x="201" y="1064"/>
                  <a:pt x="201" y="1065"/>
                </a:cubicBezTo>
                <a:cubicBezTo>
                  <a:pt x="201" y="1066"/>
                  <a:pt x="201" y="1067"/>
                  <a:pt x="200" y="1068"/>
                </a:cubicBezTo>
                <a:cubicBezTo>
                  <a:pt x="200" y="1069"/>
                  <a:pt x="199" y="1071"/>
                  <a:pt x="198" y="1073"/>
                </a:cubicBezTo>
                <a:cubicBezTo>
                  <a:pt x="196" y="1074"/>
                  <a:pt x="195" y="1076"/>
                  <a:pt x="192" y="1078"/>
                </a:cubicBezTo>
                <a:cubicBezTo>
                  <a:pt x="190" y="1081"/>
                  <a:pt x="188" y="1082"/>
                  <a:pt x="187" y="1084"/>
                </a:cubicBezTo>
                <a:cubicBezTo>
                  <a:pt x="185" y="1085"/>
                  <a:pt x="184" y="1086"/>
                  <a:pt x="182" y="1086"/>
                </a:cubicBezTo>
                <a:cubicBezTo>
                  <a:pt x="181" y="1087"/>
                  <a:pt x="180" y="1087"/>
                  <a:pt x="179" y="1087"/>
                </a:cubicBezTo>
                <a:cubicBezTo>
                  <a:pt x="179" y="1087"/>
                  <a:pt x="178" y="1086"/>
                  <a:pt x="177" y="1085"/>
                </a:cubicBezTo>
                <a:lnTo>
                  <a:pt x="141" y="1049"/>
                </a:lnTo>
                <a:lnTo>
                  <a:pt x="71" y="1120"/>
                </a:lnTo>
                <a:cubicBezTo>
                  <a:pt x="70" y="1121"/>
                  <a:pt x="69" y="1121"/>
                  <a:pt x="68" y="1122"/>
                </a:cubicBezTo>
                <a:cubicBezTo>
                  <a:pt x="67" y="1122"/>
                  <a:pt x="66" y="1122"/>
                  <a:pt x="64" y="1122"/>
                </a:cubicBezTo>
                <a:cubicBezTo>
                  <a:pt x="63" y="1122"/>
                  <a:pt x="62" y="1122"/>
                  <a:pt x="60" y="1120"/>
                </a:cubicBezTo>
                <a:cubicBezTo>
                  <a:pt x="59" y="1119"/>
                  <a:pt x="57" y="1118"/>
                  <a:pt x="55" y="1116"/>
                </a:cubicBezTo>
                <a:cubicBezTo>
                  <a:pt x="53" y="1114"/>
                  <a:pt x="52" y="1112"/>
                  <a:pt x="50" y="1111"/>
                </a:cubicBezTo>
                <a:cubicBezTo>
                  <a:pt x="49" y="1110"/>
                  <a:pt x="48" y="1108"/>
                  <a:pt x="47" y="1107"/>
                </a:cubicBezTo>
                <a:cubicBezTo>
                  <a:pt x="46" y="1105"/>
                  <a:pt x="46" y="1104"/>
                  <a:pt x="45" y="1103"/>
                </a:cubicBezTo>
                <a:cubicBezTo>
                  <a:pt x="44" y="1101"/>
                  <a:pt x="44" y="1099"/>
                  <a:pt x="43" y="1098"/>
                </a:cubicBezTo>
                <a:lnTo>
                  <a:pt x="0" y="932"/>
                </a:lnTo>
                <a:cubicBezTo>
                  <a:pt x="0" y="931"/>
                  <a:pt x="0" y="930"/>
                  <a:pt x="0" y="929"/>
                </a:cubicBezTo>
                <a:cubicBezTo>
                  <a:pt x="1" y="927"/>
                  <a:pt x="1" y="926"/>
                  <a:pt x="2" y="924"/>
                </a:cubicBezTo>
                <a:cubicBezTo>
                  <a:pt x="3" y="922"/>
                  <a:pt x="5" y="920"/>
                  <a:pt x="7" y="918"/>
                </a:cubicBezTo>
                <a:cubicBezTo>
                  <a:pt x="9" y="916"/>
                  <a:pt x="11" y="914"/>
                  <a:pt x="14" y="911"/>
                </a:cubicBezTo>
                <a:cubicBezTo>
                  <a:pt x="16" y="908"/>
                  <a:pt x="19" y="905"/>
                  <a:pt x="22" y="903"/>
                </a:cubicBezTo>
                <a:cubicBezTo>
                  <a:pt x="24" y="902"/>
                  <a:pt x="26" y="900"/>
                  <a:pt x="28" y="899"/>
                </a:cubicBezTo>
                <a:cubicBezTo>
                  <a:pt x="30" y="898"/>
                  <a:pt x="31" y="897"/>
                  <a:pt x="32" y="897"/>
                </a:cubicBezTo>
                <a:cubicBezTo>
                  <a:pt x="34" y="897"/>
                  <a:pt x="35" y="897"/>
                  <a:pt x="35" y="898"/>
                </a:cubicBezTo>
                <a:lnTo>
                  <a:pt x="145" y="1008"/>
                </a:lnTo>
                <a:lnTo>
                  <a:pt x="164" y="988"/>
                </a:lnTo>
                <a:cubicBezTo>
                  <a:pt x="166" y="987"/>
                  <a:pt x="168" y="986"/>
                  <a:pt x="170" y="987"/>
                </a:cubicBezTo>
                <a:cubicBezTo>
                  <a:pt x="173" y="988"/>
                  <a:pt x="176" y="990"/>
                  <a:pt x="179" y="993"/>
                </a:cubicBezTo>
                <a:close/>
                <a:moveTo>
                  <a:pt x="28" y="936"/>
                </a:moveTo>
                <a:lnTo>
                  <a:pt x="28" y="937"/>
                </a:lnTo>
                <a:lnTo>
                  <a:pt x="67" y="1086"/>
                </a:lnTo>
                <a:lnTo>
                  <a:pt x="122" y="1031"/>
                </a:lnTo>
                <a:lnTo>
                  <a:pt x="28" y="936"/>
                </a:lnTo>
                <a:close/>
                <a:moveTo>
                  <a:pt x="300" y="859"/>
                </a:moveTo>
                <a:cubicBezTo>
                  <a:pt x="309" y="868"/>
                  <a:pt x="316" y="878"/>
                  <a:pt x="320" y="888"/>
                </a:cubicBezTo>
                <a:cubicBezTo>
                  <a:pt x="324" y="898"/>
                  <a:pt x="326" y="909"/>
                  <a:pt x="325" y="919"/>
                </a:cubicBezTo>
                <a:cubicBezTo>
                  <a:pt x="324" y="930"/>
                  <a:pt x="321" y="940"/>
                  <a:pt x="316" y="951"/>
                </a:cubicBezTo>
                <a:cubicBezTo>
                  <a:pt x="311" y="961"/>
                  <a:pt x="303" y="971"/>
                  <a:pt x="294" y="980"/>
                </a:cubicBezTo>
                <a:cubicBezTo>
                  <a:pt x="288" y="986"/>
                  <a:pt x="283" y="990"/>
                  <a:pt x="277" y="994"/>
                </a:cubicBezTo>
                <a:cubicBezTo>
                  <a:pt x="272" y="998"/>
                  <a:pt x="267" y="1002"/>
                  <a:pt x="262" y="1004"/>
                </a:cubicBezTo>
                <a:cubicBezTo>
                  <a:pt x="257" y="1007"/>
                  <a:pt x="253" y="1009"/>
                  <a:pt x="250" y="1010"/>
                </a:cubicBezTo>
                <a:cubicBezTo>
                  <a:pt x="246" y="1012"/>
                  <a:pt x="244" y="1012"/>
                  <a:pt x="242" y="1012"/>
                </a:cubicBezTo>
                <a:cubicBezTo>
                  <a:pt x="241" y="1012"/>
                  <a:pt x="240" y="1012"/>
                  <a:pt x="239" y="1012"/>
                </a:cubicBezTo>
                <a:cubicBezTo>
                  <a:pt x="239" y="1012"/>
                  <a:pt x="238" y="1011"/>
                  <a:pt x="237" y="1011"/>
                </a:cubicBezTo>
                <a:cubicBezTo>
                  <a:pt x="236" y="1010"/>
                  <a:pt x="235" y="1010"/>
                  <a:pt x="233" y="1008"/>
                </a:cubicBezTo>
                <a:cubicBezTo>
                  <a:pt x="232" y="1007"/>
                  <a:pt x="231" y="1006"/>
                  <a:pt x="229" y="1004"/>
                </a:cubicBezTo>
                <a:cubicBezTo>
                  <a:pt x="228" y="1003"/>
                  <a:pt x="226" y="1002"/>
                  <a:pt x="225" y="1000"/>
                </a:cubicBezTo>
                <a:cubicBezTo>
                  <a:pt x="224" y="999"/>
                  <a:pt x="224" y="998"/>
                  <a:pt x="223" y="997"/>
                </a:cubicBezTo>
                <a:cubicBezTo>
                  <a:pt x="223" y="995"/>
                  <a:pt x="223" y="995"/>
                  <a:pt x="223" y="994"/>
                </a:cubicBezTo>
                <a:cubicBezTo>
                  <a:pt x="223" y="993"/>
                  <a:pt x="223" y="992"/>
                  <a:pt x="224" y="991"/>
                </a:cubicBezTo>
                <a:cubicBezTo>
                  <a:pt x="225" y="991"/>
                  <a:pt x="227" y="990"/>
                  <a:pt x="230" y="989"/>
                </a:cubicBezTo>
                <a:cubicBezTo>
                  <a:pt x="233" y="988"/>
                  <a:pt x="236" y="987"/>
                  <a:pt x="241" y="985"/>
                </a:cubicBezTo>
                <a:cubicBezTo>
                  <a:pt x="245" y="983"/>
                  <a:pt x="250" y="981"/>
                  <a:pt x="256" y="977"/>
                </a:cubicBezTo>
                <a:cubicBezTo>
                  <a:pt x="262" y="974"/>
                  <a:pt x="268" y="969"/>
                  <a:pt x="274" y="962"/>
                </a:cubicBezTo>
                <a:cubicBezTo>
                  <a:pt x="280" y="956"/>
                  <a:pt x="285" y="950"/>
                  <a:pt x="288" y="944"/>
                </a:cubicBezTo>
                <a:cubicBezTo>
                  <a:pt x="292" y="938"/>
                  <a:pt x="294" y="931"/>
                  <a:pt x="295" y="924"/>
                </a:cubicBezTo>
                <a:cubicBezTo>
                  <a:pt x="295" y="918"/>
                  <a:pt x="294" y="911"/>
                  <a:pt x="292" y="905"/>
                </a:cubicBezTo>
                <a:cubicBezTo>
                  <a:pt x="289" y="898"/>
                  <a:pt x="285" y="892"/>
                  <a:pt x="278" y="885"/>
                </a:cubicBezTo>
                <a:cubicBezTo>
                  <a:pt x="273" y="880"/>
                  <a:pt x="267" y="876"/>
                  <a:pt x="261" y="873"/>
                </a:cubicBezTo>
                <a:cubicBezTo>
                  <a:pt x="255" y="871"/>
                  <a:pt x="249" y="870"/>
                  <a:pt x="243" y="871"/>
                </a:cubicBezTo>
                <a:cubicBezTo>
                  <a:pt x="236" y="871"/>
                  <a:pt x="230" y="874"/>
                  <a:pt x="223" y="878"/>
                </a:cubicBezTo>
                <a:cubicBezTo>
                  <a:pt x="216" y="882"/>
                  <a:pt x="209" y="888"/>
                  <a:pt x="201" y="895"/>
                </a:cubicBezTo>
                <a:cubicBezTo>
                  <a:pt x="196" y="901"/>
                  <a:pt x="191" y="906"/>
                  <a:pt x="188" y="910"/>
                </a:cubicBezTo>
                <a:cubicBezTo>
                  <a:pt x="185" y="915"/>
                  <a:pt x="181" y="919"/>
                  <a:pt x="178" y="922"/>
                </a:cubicBezTo>
                <a:cubicBezTo>
                  <a:pt x="175" y="924"/>
                  <a:pt x="173" y="926"/>
                  <a:pt x="171" y="925"/>
                </a:cubicBezTo>
                <a:cubicBezTo>
                  <a:pt x="169" y="925"/>
                  <a:pt x="166" y="924"/>
                  <a:pt x="163" y="920"/>
                </a:cubicBezTo>
                <a:lnTo>
                  <a:pt x="93" y="851"/>
                </a:lnTo>
                <a:cubicBezTo>
                  <a:pt x="90" y="848"/>
                  <a:pt x="88" y="845"/>
                  <a:pt x="88" y="842"/>
                </a:cubicBezTo>
                <a:cubicBezTo>
                  <a:pt x="88" y="839"/>
                  <a:pt x="89" y="837"/>
                  <a:pt x="92" y="834"/>
                </a:cubicBezTo>
                <a:lnTo>
                  <a:pt x="168" y="758"/>
                </a:lnTo>
                <a:cubicBezTo>
                  <a:pt x="169" y="757"/>
                  <a:pt x="170" y="757"/>
                  <a:pt x="171" y="757"/>
                </a:cubicBezTo>
                <a:cubicBezTo>
                  <a:pt x="172" y="756"/>
                  <a:pt x="173" y="756"/>
                  <a:pt x="174" y="757"/>
                </a:cubicBezTo>
                <a:cubicBezTo>
                  <a:pt x="175" y="757"/>
                  <a:pt x="177" y="758"/>
                  <a:pt x="178" y="759"/>
                </a:cubicBezTo>
                <a:cubicBezTo>
                  <a:pt x="180" y="760"/>
                  <a:pt x="181" y="761"/>
                  <a:pt x="183" y="763"/>
                </a:cubicBezTo>
                <a:cubicBezTo>
                  <a:pt x="186" y="766"/>
                  <a:pt x="188" y="769"/>
                  <a:pt x="189" y="771"/>
                </a:cubicBezTo>
                <a:cubicBezTo>
                  <a:pt x="190" y="774"/>
                  <a:pt x="190" y="776"/>
                  <a:pt x="188" y="778"/>
                </a:cubicBezTo>
                <a:lnTo>
                  <a:pt x="127" y="839"/>
                </a:lnTo>
                <a:lnTo>
                  <a:pt x="175" y="887"/>
                </a:lnTo>
                <a:cubicBezTo>
                  <a:pt x="177" y="884"/>
                  <a:pt x="180" y="880"/>
                  <a:pt x="183" y="877"/>
                </a:cubicBezTo>
                <a:cubicBezTo>
                  <a:pt x="186" y="874"/>
                  <a:pt x="190" y="870"/>
                  <a:pt x="194" y="866"/>
                </a:cubicBezTo>
                <a:cubicBezTo>
                  <a:pt x="203" y="857"/>
                  <a:pt x="213" y="850"/>
                  <a:pt x="222" y="845"/>
                </a:cubicBezTo>
                <a:cubicBezTo>
                  <a:pt x="232" y="840"/>
                  <a:pt x="241" y="838"/>
                  <a:pt x="250" y="837"/>
                </a:cubicBezTo>
                <a:cubicBezTo>
                  <a:pt x="259" y="837"/>
                  <a:pt x="268" y="838"/>
                  <a:pt x="276" y="842"/>
                </a:cubicBezTo>
                <a:cubicBezTo>
                  <a:pt x="285" y="846"/>
                  <a:pt x="293" y="851"/>
                  <a:pt x="300" y="859"/>
                </a:cubicBezTo>
                <a:close/>
                <a:moveTo>
                  <a:pt x="452" y="729"/>
                </a:moveTo>
                <a:cubicBezTo>
                  <a:pt x="459" y="737"/>
                  <a:pt x="464" y="745"/>
                  <a:pt x="468" y="753"/>
                </a:cubicBezTo>
                <a:cubicBezTo>
                  <a:pt x="471" y="762"/>
                  <a:pt x="472" y="770"/>
                  <a:pt x="471" y="779"/>
                </a:cubicBezTo>
                <a:cubicBezTo>
                  <a:pt x="470" y="788"/>
                  <a:pt x="467" y="797"/>
                  <a:pt x="461" y="807"/>
                </a:cubicBezTo>
                <a:cubicBezTo>
                  <a:pt x="456" y="816"/>
                  <a:pt x="449" y="826"/>
                  <a:pt x="439" y="835"/>
                </a:cubicBezTo>
                <a:cubicBezTo>
                  <a:pt x="430" y="844"/>
                  <a:pt x="421" y="851"/>
                  <a:pt x="413" y="856"/>
                </a:cubicBezTo>
                <a:cubicBezTo>
                  <a:pt x="404" y="861"/>
                  <a:pt x="395" y="864"/>
                  <a:pt x="387" y="866"/>
                </a:cubicBezTo>
                <a:cubicBezTo>
                  <a:pt x="378" y="867"/>
                  <a:pt x="370" y="866"/>
                  <a:pt x="362" y="863"/>
                </a:cubicBezTo>
                <a:cubicBezTo>
                  <a:pt x="354" y="861"/>
                  <a:pt x="347" y="856"/>
                  <a:pt x="340" y="849"/>
                </a:cubicBezTo>
                <a:cubicBezTo>
                  <a:pt x="335" y="844"/>
                  <a:pt x="331" y="838"/>
                  <a:pt x="328" y="831"/>
                </a:cubicBezTo>
                <a:cubicBezTo>
                  <a:pt x="325" y="825"/>
                  <a:pt x="324" y="818"/>
                  <a:pt x="323" y="811"/>
                </a:cubicBezTo>
                <a:cubicBezTo>
                  <a:pt x="323" y="804"/>
                  <a:pt x="323" y="797"/>
                  <a:pt x="325" y="788"/>
                </a:cubicBezTo>
                <a:cubicBezTo>
                  <a:pt x="326" y="780"/>
                  <a:pt x="329" y="772"/>
                  <a:pt x="332" y="763"/>
                </a:cubicBezTo>
                <a:cubicBezTo>
                  <a:pt x="324" y="765"/>
                  <a:pt x="316" y="767"/>
                  <a:pt x="309" y="768"/>
                </a:cubicBezTo>
                <a:cubicBezTo>
                  <a:pt x="302" y="769"/>
                  <a:pt x="295" y="769"/>
                  <a:pt x="289" y="768"/>
                </a:cubicBezTo>
                <a:cubicBezTo>
                  <a:pt x="282" y="768"/>
                  <a:pt x="276" y="766"/>
                  <a:pt x="271" y="763"/>
                </a:cubicBezTo>
                <a:cubicBezTo>
                  <a:pt x="265" y="761"/>
                  <a:pt x="260" y="757"/>
                  <a:pt x="255" y="752"/>
                </a:cubicBezTo>
                <a:cubicBezTo>
                  <a:pt x="249" y="746"/>
                  <a:pt x="245" y="739"/>
                  <a:pt x="242" y="732"/>
                </a:cubicBezTo>
                <a:cubicBezTo>
                  <a:pt x="239" y="725"/>
                  <a:pt x="237" y="717"/>
                  <a:pt x="238" y="708"/>
                </a:cubicBezTo>
                <a:cubicBezTo>
                  <a:pt x="238" y="700"/>
                  <a:pt x="241" y="692"/>
                  <a:pt x="245" y="683"/>
                </a:cubicBezTo>
                <a:cubicBezTo>
                  <a:pt x="250" y="674"/>
                  <a:pt x="256" y="665"/>
                  <a:pt x="265" y="656"/>
                </a:cubicBezTo>
                <a:cubicBezTo>
                  <a:pt x="274" y="647"/>
                  <a:pt x="283" y="640"/>
                  <a:pt x="291" y="636"/>
                </a:cubicBezTo>
                <a:cubicBezTo>
                  <a:pt x="299" y="632"/>
                  <a:pt x="308" y="630"/>
                  <a:pt x="315" y="629"/>
                </a:cubicBezTo>
                <a:cubicBezTo>
                  <a:pt x="323" y="628"/>
                  <a:pt x="330" y="630"/>
                  <a:pt x="337" y="633"/>
                </a:cubicBezTo>
                <a:cubicBezTo>
                  <a:pt x="344" y="635"/>
                  <a:pt x="350" y="640"/>
                  <a:pt x="355" y="645"/>
                </a:cubicBezTo>
                <a:cubicBezTo>
                  <a:pt x="360" y="650"/>
                  <a:pt x="364" y="655"/>
                  <a:pt x="366" y="660"/>
                </a:cubicBezTo>
                <a:cubicBezTo>
                  <a:pt x="369" y="666"/>
                  <a:pt x="371" y="672"/>
                  <a:pt x="372" y="679"/>
                </a:cubicBezTo>
                <a:cubicBezTo>
                  <a:pt x="373" y="685"/>
                  <a:pt x="373" y="692"/>
                  <a:pt x="372" y="700"/>
                </a:cubicBezTo>
                <a:cubicBezTo>
                  <a:pt x="371" y="707"/>
                  <a:pt x="369" y="715"/>
                  <a:pt x="367" y="723"/>
                </a:cubicBezTo>
                <a:cubicBezTo>
                  <a:pt x="376" y="720"/>
                  <a:pt x="385" y="717"/>
                  <a:pt x="393" y="716"/>
                </a:cubicBezTo>
                <a:cubicBezTo>
                  <a:pt x="401" y="714"/>
                  <a:pt x="409" y="713"/>
                  <a:pt x="416" y="714"/>
                </a:cubicBezTo>
                <a:cubicBezTo>
                  <a:pt x="423" y="714"/>
                  <a:pt x="429" y="716"/>
                  <a:pt x="435" y="718"/>
                </a:cubicBezTo>
                <a:cubicBezTo>
                  <a:pt x="441" y="721"/>
                  <a:pt x="447" y="724"/>
                  <a:pt x="452" y="729"/>
                </a:cubicBezTo>
                <a:close/>
                <a:moveTo>
                  <a:pt x="335" y="670"/>
                </a:moveTo>
                <a:cubicBezTo>
                  <a:pt x="331" y="666"/>
                  <a:pt x="327" y="664"/>
                  <a:pt x="323" y="662"/>
                </a:cubicBezTo>
                <a:cubicBezTo>
                  <a:pt x="319" y="660"/>
                  <a:pt x="314" y="659"/>
                  <a:pt x="310" y="660"/>
                </a:cubicBezTo>
                <a:cubicBezTo>
                  <a:pt x="305" y="660"/>
                  <a:pt x="300" y="662"/>
                  <a:pt x="296" y="664"/>
                </a:cubicBezTo>
                <a:cubicBezTo>
                  <a:pt x="291" y="667"/>
                  <a:pt x="286" y="670"/>
                  <a:pt x="282" y="675"/>
                </a:cubicBezTo>
                <a:cubicBezTo>
                  <a:pt x="272" y="685"/>
                  <a:pt x="267" y="694"/>
                  <a:pt x="266" y="703"/>
                </a:cubicBezTo>
                <a:cubicBezTo>
                  <a:pt x="266" y="712"/>
                  <a:pt x="269" y="721"/>
                  <a:pt x="277" y="728"/>
                </a:cubicBezTo>
                <a:cubicBezTo>
                  <a:pt x="280" y="732"/>
                  <a:pt x="284" y="734"/>
                  <a:pt x="288" y="736"/>
                </a:cubicBezTo>
                <a:cubicBezTo>
                  <a:pt x="292" y="738"/>
                  <a:pt x="297" y="739"/>
                  <a:pt x="302" y="739"/>
                </a:cubicBezTo>
                <a:cubicBezTo>
                  <a:pt x="307" y="739"/>
                  <a:pt x="313" y="739"/>
                  <a:pt x="319" y="737"/>
                </a:cubicBezTo>
                <a:cubicBezTo>
                  <a:pt x="326" y="736"/>
                  <a:pt x="333" y="734"/>
                  <a:pt x="341" y="731"/>
                </a:cubicBezTo>
                <a:cubicBezTo>
                  <a:pt x="345" y="718"/>
                  <a:pt x="347" y="706"/>
                  <a:pt x="346" y="696"/>
                </a:cubicBezTo>
                <a:cubicBezTo>
                  <a:pt x="346" y="685"/>
                  <a:pt x="342" y="677"/>
                  <a:pt x="335" y="670"/>
                </a:cubicBezTo>
                <a:close/>
                <a:moveTo>
                  <a:pt x="431" y="755"/>
                </a:moveTo>
                <a:cubicBezTo>
                  <a:pt x="427" y="751"/>
                  <a:pt x="423" y="748"/>
                  <a:pt x="418" y="746"/>
                </a:cubicBezTo>
                <a:cubicBezTo>
                  <a:pt x="413" y="744"/>
                  <a:pt x="408" y="743"/>
                  <a:pt x="402" y="744"/>
                </a:cubicBezTo>
                <a:cubicBezTo>
                  <a:pt x="396" y="744"/>
                  <a:pt x="389" y="745"/>
                  <a:pt x="382" y="747"/>
                </a:cubicBezTo>
                <a:cubicBezTo>
                  <a:pt x="375" y="748"/>
                  <a:pt x="367" y="751"/>
                  <a:pt x="358" y="754"/>
                </a:cubicBezTo>
                <a:cubicBezTo>
                  <a:pt x="355" y="762"/>
                  <a:pt x="353" y="770"/>
                  <a:pt x="351" y="777"/>
                </a:cubicBezTo>
                <a:cubicBezTo>
                  <a:pt x="350" y="784"/>
                  <a:pt x="349" y="790"/>
                  <a:pt x="349" y="796"/>
                </a:cubicBezTo>
                <a:cubicBezTo>
                  <a:pt x="350" y="801"/>
                  <a:pt x="351" y="806"/>
                  <a:pt x="352" y="811"/>
                </a:cubicBezTo>
                <a:cubicBezTo>
                  <a:pt x="354" y="816"/>
                  <a:pt x="357" y="820"/>
                  <a:pt x="361" y="824"/>
                </a:cubicBezTo>
                <a:cubicBezTo>
                  <a:pt x="370" y="832"/>
                  <a:pt x="379" y="836"/>
                  <a:pt x="390" y="835"/>
                </a:cubicBezTo>
                <a:cubicBezTo>
                  <a:pt x="400" y="834"/>
                  <a:pt x="411" y="827"/>
                  <a:pt x="423" y="816"/>
                </a:cubicBezTo>
                <a:cubicBezTo>
                  <a:pt x="434" y="804"/>
                  <a:pt x="441" y="793"/>
                  <a:pt x="442" y="783"/>
                </a:cubicBezTo>
                <a:cubicBezTo>
                  <a:pt x="443" y="772"/>
                  <a:pt x="439" y="763"/>
                  <a:pt x="431" y="755"/>
                </a:cubicBezTo>
                <a:close/>
                <a:moveTo>
                  <a:pt x="539" y="701"/>
                </a:moveTo>
                <a:cubicBezTo>
                  <a:pt x="545" y="707"/>
                  <a:pt x="549" y="713"/>
                  <a:pt x="549" y="717"/>
                </a:cubicBezTo>
                <a:cubicBezTo>
                  <a:pt x="549" y="721"/>
                  <a:pt x="546" y="726"/>
                  <a:pt x="540" y="731"/>
                </a:cubicBezTo>
                <a:cubicBezTo>
                  <a:pt x="535" y="737"/>
                  <a:pt x="530" y="739"/>
                  <a:pt x="526" y="739"/>
                </a:cubicBezTo>
                <a:cubicBezTo>
                  <a:pt x="522" y="739"/>
                  <a:pt x="517" y="736"/>
                  <a:pt x="511" y="730"/>
                </a:cubicBezTo>
                <a:cubicBezTo>
                  <a:pt x="505" y="724"/>
                  <a:pt x="502" y="719"/>
                  <a:pt x="502" y="714"/>
                </a:cubicBezTo>
                <a:cubicBezTo>
                  <a:pt x="502" y="710"/>
                  <a:pt x="504" y="705"/>
                  <a:pt x="510" y="700"/>
                </a:cubicBezTo>
                <a:cubicBezTo>
                  <a:pt x="515" y="695"/>
                  <a:pt x="520" y="692"/>
                  <a:pt x="524" y="692"/>
                </a:cubicBezTo>
                <a:cubicBezTo>
                  <a:pt x="528" y="692"/>
                  <a:pt x="533" y="695"/>
                  <a:pt x="539" y="701"/>
                </a:cubicBezTo>
                <a:close/>
                <a:moveTo>
                  <a:pt x="632" y="565"/>
                </a:moveTo>
                <a:cubicBezTo>
                  <a:pt x="638" y="571"/>
                  <a:pt x="643" y="578"/>
                  <a:pt x="645" y="585"/>
                </a:cubicBezTo>
                <a:cubicBezTo>
                  <a:pt x="648" y="592"/>
                  <a:pt x="649" y="599"/>
                  <a:pt x="648" y="607"/>
                </a:cubicBezTo>
                <a:cubicBezTo>
                  <a:pt x="647" y="614"/>
                  <a:pt x="644" y="621"/>
                  <a:pt x="640" y="629"/>
                </a:cubicBezTo>
                <a:cubicBezTo>
                  <a:pt x="636" y="636"/>
                  <a:pt x="631" y="643"/>
                  <a:pt x="624" y="650"/>
                </a:cubicBezTo>
                <a:cubicBezTo>
                  <a:pt x="620" y="655"/>
                  <a:pt x="615" y="658"/>
                  <a:pt x="611" y="661"/>
                </a:cubicBezTo>
                <a:cubicBezTo>
                  <a:pt x="606" y="665"/>
                  <a:pt x="602" y="667"/>
                  <a:pt x="598" y="669"/>
                </a:cubicBezTo>
                <a:cubicBezTo>
                  <a:pt x="594" y="671"/>
                  <a:pt x="590" y="673"/>
                  <a:pt x="587" y="674"/>
                </a:cubicBezTo>
                <a:cubicBezTo>
                  <a:pt x="584" y="675"/>
                  <a:pt x="581" y="675"/>
                  <a:pt x="579" y="676"/>
                </a:cubicBezTo>
                <a:cubicBezTo>
                  <a:pt x="577" y="676"/>
                  <a:pt x="575" y="675"/>
                  <a:pt x="573" y="674"/>
                </a:cubicBezTo>
                <a:cubicBezTo>
                  <a:pt x="571" y="673"/>
                  <a:pt x="569" y="671"/>
                  <a:pt x="566" y="668"/>
                </a:cubicBezTo>
                <a:cubicBezTo>
                  <a:pt x="565" y="666"/>
                  <a:pt x="563" y="665"/>
                  <a:pt x="562" y="664"/>
                </a:cubicBezTo>
                <a:cubicBezTo>
                  <a:pt x="561" y="662"/>
                  <a:pt x="561" y="661"/>
                  <a:pt x="560" y="660"/>
                </a:cubicBezTo>
                <a:cubicBezTo>
                  <a:pt x="560" y="659"/>
                  <a:pt x="560" y="658"/>
                  <a:pt x="560" y="658"/>
                </a:cubicBezTo>
                <a:cubicBezTo>
                  <a:pt x="560" y="657"/>
                  <a:pt x="560" y="656"/>
                  <a:pt x="561" y="655"/>
                </a:cubicBezTo>
                <a:cubicBezTo>
                  <a:pt x="562" y="654"/>
                  <a:pt x="564" y="654"/>
                  <a:pt x="567" y="653"/>
                </a:cubicBezTo>
                <a:cubicBezTo>
                  <a:pt x="570" y="652"/>
                  <a:pt x="574" y="651"/>
                  <a:pt x="578" y="650"/>
                </a:cubicBezTo>
                <a:cubicBezTo>
                  <a:pt x="582" y="648"/>
                  <a:pt x="587" y="646"/>
                  <a:pt x="592" y="644"/>
                </a:cubicBezTo>
                <a:cubicBezTo>
                  <a:pt x="597" y="641"/>
                  <a:pt x="602" y="637"/>
                  <a:pt x="607" y="632"/>
                </a:cubicBezTo>
                <a:cubicBezTo>
                  <a:pt x="610" y="629"/>
                  <a:pt x="613" y="625"/>
                  <a:pt x="616" y="621"/>
                </a:cubicBezTo>
                <a:cubicBezTo>
                  <a:pt x="618" y="617"/>
                  <a:pt x="619" y="614"/>
                  <a:pt x="620" y="610"/>
                </a:cubicBezTo>
                <a:cubicBezTo>
                  <a:pt x="621" y="606"/>
                  <a:pt x="620" y="602"/>
                  <a:pt x="619" y="599"/>
                </a:cubicBezTo>
                <a:cubicBezTo>
                  <a:pt x="618" y="595"/>
                  <a:pt x="616" y="592"/>
                  <a:pt x="612" y="589"/>
                </a:cubicBezTo>
                <a:cubicBezTo>
                  <a:pt x="609" y="585"/>
                  <a:pt x="605" y="583"/>
                  <a:pt x="601" y="583"/>
                </a:cubicBezTo>
                <a:cubicBezTo>
                  <a:pt x="597" y="582"/>
                  <a:pt x="593" y="582"/>
                  <a:pt x="588" y="583"/>
                </a:cubicBezTo>
                <a:cubicBezTo>
                  <a:pt x="584" y="584"/>
                  <a:pt x="579" y="586"/>
                  <a:pt x="574" y="588"/>
                </a:cubicBezTo>
                <a:cubicBezTo>
                  <a:pt x="569" y="590"/>
                  <a:pt x="564" y="593"/>
                  <a:pt x="559" y="595"/>
                </a:cubicBezTo>
                <a:cubicBezTo>
                  <a:pt x="554" y="597"/>
                  <a:pt x="548" y="599"/>
                  <a:pt x="543" y="601"/>
                </a:cubicBezTo>
                <a:cubicBezTo>
                  <a:pt x="537" y="602"/>
                  <a:pt x="532" y="603"/>
                  <a:pt x="526" y="603"/>
                </a:cubicBezTo>
                <a:cubicBezTo>
                  <a:pt x="521" y="603"/>
                  <a:pt x="515" y="603"/>
                  <a:pt x="510" y="600"/>
                </a:cubicBezTo>
                <a:cubicBezTo>
                  <a:pt x="504" y="598"/>
                  <a:pt x="499" y="595"/>
                  <a:pt x="493" y="589"/>
                </a:cubicBezTo>
                <a:cubicBezTo>
                  <a:pt x="489" y="585"/>
                  <a:pt x="485" y="579"/>
                  <a:pt x="483" y="573"/>
                </a:cubicBezTo>
                <a:cubicBezTo>
                  <a:pt x="480" y="567"/>
                  <a:pt x="479" y="561"/>
                  <a:pt x="480" y="554"/>
                </a:cubicBezTo>
                <a:cubicBezTo>
                  <a:pt x="480" y="547"/>
                  <a:pt x="482" y="540"/>
                  <a:pt x="485" y="532"/>
                </a:cubicBezTo>
                <a:cubicBezTo>
                  <a:pt x="489" y="525"/>
                  <a:pt x="494" y="518"/>
                  <a:pt x="501" y="510"/>
                </a:cubicBezTo>
                <a:cubicBezTo>
                  <a:pt x="505" y="507"/>
                  <a:pt x="508" y="504"/>
                  <a:pt x="512" y="502"/>
                </a:cubicBezTo>
                <a:cubicBezTo>
                  <a:pt x="516" y="499"/>
                  <a:pt x="519" y="497"/>
                  <a:pt x="522" y="495"/>
                </a:cubicBezTo>
                <a:cubicBezTo>
                  <a:pt x="526" y="493"/>
                  <a:pt x="529" y="492"/>
                  <a:pt x="532" y="491"/>
                </a:cubicBezTo>
                <a:cubicBezTo>
                  <a:pt x="534" y="490"/>
                  <a:pt x="536" y="490"/>
                  <a:pt x="538" y="489"/>
                </a:cubicBezTo>
                <a:cubicBezTo>
                  <a:pt x="540" y="489"/>
                  <a:pt x="541" y="489"/>
                  <a:pt x="542" y="489"/>
                </a:cubicBezTo>
                <a:cubicBezTo>
                  <a:pt x="543" y="490"/>
                  <a:pt x="544" y="490"/>
                  <a:pt x="544" y="491"/>
                </a:cubicBezTo>
                <a:cubicBezTo>
                  <a:pt x="545" y="491"/>
                  <a:pt x="546" y="492"/>
                  <a:pt x="547" y="493"/>
                </a:cubicBezTo>
                <a:cubicBezTo>
                  <a:pt x="548" y="493"/>
                  <a:pt x="550" y="495"/>
                  <a:pt x="551" y="496"/>
                </a:cubicBezTo>
                <a:cubicBezTo>
                  <a:pt x="552" y="498"/>
                  <a:pt x="554" y="499"/>
                  <a:pt x="555" y="500"/>
                </a:cubicBezTo>
                <a:cubicBezTo>
                  <a:pt x="556" y="501"/>
                  <a:pt x="556" y="502"/>
                  <a:pt x="557" y="504"/>
                </a:cubicBezTo>
                <a:cubicBezTo>
                  <a:pt x="557" y="505"/>
                  <a:pt x="557" y="505"/>
                  <a:pt x="557" y="506"/>
                </a:cubicBezTo>
                <a:cubicBezTo>
                  <a:pt x="557" y="507"/>
                  <a:pt x="557" y="508"/>
                  <a:pt x="556" y="508"/>
                </a:cubicBezTo>
                <a:cubicBezTo>
                  <a:pt x="555" y="509"/>
                  <a:pt x="554" y="510"/>
                  <a:pt x="551" y="510"/>
                </a:cubicBezTo>
                <a:cubicBezTo>
                  <a:pt x="549" y="511"/>
                  <a:pt x="546" y="512"/>
                  <a:pt x="542" y="513"/>
                </a:cubicBezTo>
                <a:cubicBezTo>
                  <a:pt x="539" y="514"/>
                  <a:pt x="535" y="516"/>
                  <a:pt x="531" y="518"/>
                </a:cubicBezTo>
                <a:cubicBezTo>
                  <a:pt x="527" y="520"/>
                  <a:pt x="522" y="524"/>
                  <a:pt x="518" y="528"/>
                </a:cubicBezTo>
                <a:cubicBezTo>
                  <a:pt x="514" y="531"/>
                  <a:pt x="512" y="535"/>
                  <a:pt x="510" y="539"/>
                </a:cubicBezTo>
                <a:cubicBezTo>
                  <a:pt x="508" y="542"/>
                  <a:pt x="507" y="546"/>
                  <a:pt x="506" y="549"/>
                </a:cubicBezTo>
                <a:cubicBezTo>
                  <a:pt x="506" y="553"/>
                  <a:pt x="506" y="556"/>
                  <a:pt x="508" y="559"/>
                </a:cubicBezTo>
                <a:cubicBezTo>
                  <a:pt x="509" y="562"/>
                  <a:pt x="511" y="565"/>
                  <a:pt x="513" y="567"/>
                </a:cubicBezTo>
                <a:cubicBezTo>
                  <a:pt x="517" y="571"/>
                  <a:pt x="520" y="573"/>
                  <a:pt x="524" y="573"/>
                </a:cubicBezTo>
                <a:cubicBezTo>
                  <a:pt x="529" y="574"/>
                  <a:pt x="533" y="574"/>
                  <a:pt x="538" y="573"/>
                </a:cubicBezTo>
                <a:cubicBezTo>
                  <a:pt x="542" y="571"/>
                  <a:pt x="547" y="570"/>
                  <a:pt x="552" y="568"/>
                </a:cubicBezTo>
                <a:cubicBezTo>
                  <a:pt x="557" y="565"/>
                  <a:pt x="562" y="563"/>
                  <a:pt x="567" y="561"/>
                </a:cubicBezTo>
                <a:cubicBezTo>
                  <a:pt x="573" y="559"/>
                  <a:pt x="578" y="557"/>
                  <a:pt x="584" y="555"/>
                </a:cubicBezTo>
                <a:cubicBezTo>
                  <a:pt x="589" y="553"/>
                  <a:pt x="595" y="552"/>
                  <a:pt x="600" y="552"/>
                </a:cubicBezTo>
                <a:cubicBezTo>
                  <a:pt x="606" y="552"/>
                  <a:pt x="611" y="553"/>
                  <a:pt x="616" y="555"/>
                </a:cubicBezTo>
                <a:cubicBezTo>
                  <a:pt x="622" y="557"/>
                  <a:pt x="627" y="560"/>
                  <a:pt x="632" y="565"/>
                </a:cubicBezTo>
                <a:close/>
                <a:moveTo>
                  <a:pt x="721" y="552"/>
                </a:moveTo>
                <a:cubicBezTo>
                  <a:pt x="730" y="561"/>
                  <a:pt x="737" y="568"/>
                  <a:pt x="741" y="575"/>
                </a:cubicBezTo>
                <a:cubicBezTo>
                  <a:pt x="745" y="582"/>
                  <a:pt x="747" y="589"/>
                  <a:pt x="748" y="595"/>
                </a:cubicBezTo>
                <a:cubicBezTo>
                  <a:pt x="749" y="602"/>
                  <a:pt x="748" y="608"/>
                  <a:pt x="746" y="614"/>
                </a:cubicBezTo>
                <a:cubicBezTo>
                  <a:pt x="743" y="621"/>
                  <a:pt x="739" y="627"/>
                  <a:pt x="733" y="633"/>
                </a:cubicBezTo>
                <a:cubicBezTo>
                  <a:pt x="730" y="636"/>
                  <a:pt x="727" y="638"/>
                  <a:pt x="725" y="640"/>
                </a:cubicBezTo>
                <a:cubicBezTo>
                  <a:pt x="723" y="642"/>
                  <a:pt x="721" y="643"/>
                  <a:pt x="719" y="643"/>
                </a:cubicBezTo>
                <a:cubicBezTo>
                  <a:pt x="718" y="644"/>
                  <a:pt x="716" y="644"/>
                  <a:pt x="715" y="644"/>
                </a:cubicBezTo>
                <a:cubicBezTo>
                  <a:pt x="714" y="644"/>
                  <a:pt x="714" y="643"/>
                  <a:pt x="713" y="643"/>
                </a:cubicBezTo>
                <a:cubicBezTo>
                  <a:pt x="712" y="642"/>
                  <a:pt x="711" y="642"/>
                  <a:pt x="710" y="641"/>
                </a:cubicBezTo>
                <a:cubicBezTo>
                  <a:pt x="709" y="640"/>
                  <a:pt x="708" y="639"/>
                  <a:pt x="707" y="638"/>
                </a:cubicBezTo>
                <a:cubicBezTo>
                  <a:pt x="705" y="636"/>
                  <a:pt x="704" y="635"/>
                  <a:pt x="703" y="634"/>
                </a:cubicBezTo>
                <a:cubicBezTo>
                  <a:pt x="702" y="632"/>
                  <a:pt x="701" y="631"/>
                  <a:pt x="701" y="630"/>
                </a:cubicBezTo>
                <a:cubicBezTo>
                  <a:pt x="701" y="629"/>
                  <a:pt x="700" y="628"/>
                  <a:pt x="700" y="628"/>
                </a:cubicBezTo>
                <a:cubicBezTo>
                  <a:pt x="701" y="627"/>
                  <a:pt x="701" y="626"/>
                  <a:pt x="702" y="626"/>
                </a:cubicBezTo>
                <a:cubicBezTo>
                  <a:pt x="702" y="625"/>
                  <a:pt x="703" y="624"/>
                  <a:pt x="705" y="623"/>
                </a:cubicBezTo>
                <a:cubicBezTo>
                  <a:pt x="707" y="622"/>
                  <a:pt x="709" y="620"/>
                  <a:pt x="711" y="618"/>
                </a:cubicBezTo>
                <a:cubicBezTo>
                  <a:pt x="714" y="615"/>
                  <a:pt x="716" y="612"/>
                  <a:pt x="717" y="609"/>
                </a:cubicBezTo>
                <a:cubicBezTo>
                  <a:pt x="718" y="606"/>
                  <a:pt x="718" y="603"/>
                  <a:pt x="718" y="600"/>
                </a:cubicBezTo>
                <a:cubicBezTo>
                  <a:pt x="717" y="596"/>
                  <a:pt x="715" y="593"/>
                  <a:pt x="713" y="589"/>
                </a:cubicBezTo>
                <a:cubicBezTo>
                  <a:pt x="710" y="585"/>
                  <a:pt x="706" y="580"/>
                  <a:pt x="699" y="574"/>
                </a:cubicBezTo>
                <a:lnTo>
                  <a:pt x="575" y="449"/>
                </a:lnTo>
                <a:cubicBezTo>
                  <a:pt x="574" y="448"/>
                  <a:pt x="574" y="448"/>
                  <a:pt x="574" y="447"/>
                </a:cubicBezTo>
                <a:cubicBezTo>
                  <a:pt x="573" y="446"/>
                  <a:pt x="574" y="445"/>
                  <a:pt x="574" y="444"/>
                </a:cubicBezTo>
                <a:cubicBezTo>
                  <a:pt x="575" y="443"/>
                  <a:pt x="575" y="441"/>
                  <a:pt x="577" y="440"/>
                </a:cubicBezTo>
                <a:cubicBezTo>
                  <a:pt x="578" y="438"/>
                  <a:pt x="580" y="436"/>
                  <a:pt x="582" y="434"/>
                </a:cubicBezTo>
                <a:cubicBezTo>
                  <a:pt x="584" y="432"/>
                  <a:pt x="586" y="430"/>
                  <a:pt x="587" y="429"/>
                </a:cubicBezTo>
                <a:cubicBezTo>
                  <a:pt x="589" y="428"/>
                  <a:pt x="590" y="427"/>
                  <a:pt x="591" y="426"/>
                </a:cubicBezTo>
                <a:cubicBezTo>
                  <a:pt x="593" y="426"/>
                  <a:pt x="594" y="426"/>
                  <a:pt x="595" y="426"/>
                </a:cubicBezTo>
                <a:cubicBezTo>
                  <a:pt x="595" y="426"/>
                  <a:pt x="596" y="426"/>
                  <a:pt x="597" y="427"/>
                </a:cubicBezTo>
                <a:lnTo>
                  <a:pt x="721" y="552"/>
                </a:lnTo>
                <a:close/>
                <a:moveTo>
                  <a:pt x="559" y="384"/>
                </a:moveTo>
                <a:cubicBezTo>
                  <a:pt x="564" y="389"/>
                  <a:pt x="567" y="394"/>
                  <a:pt x="567" y="398"/>
                </a:cubicBezTo>
                <a:cubicBezTo>
                  <a:pt x="566" y="401"/>
                  <a:pt x="564" y="406"/>
                  <a:pt x="559" y="411"/>
                </a:cubicBezTo>
                <a:cubicBezTo>
                  <a:pt x="553" y="416"/>
                  <a:pt x="549" y="419"/>
                  <a:pt x="545" y="419"/>
                </a:cubicBezTo>
                <a:cubicBezTo>
                  <a:pt x="542" y="419"/>
                  <a:pt x="537" y="416"/>
                  <a:pt x="532" y="411"/>
                </a:cubicBezTo>
                <a:cubicBezTo>
                  <a:pt x="527" y="406"/>
                  <a:pt x="525" y="402"/>
                  <a:pt x="525" y="398"/>
                </a:cubicBezTo>
                <a:cubicBezTo>
                  <a:pt x="525" y="394"/>
                  <a:pt x="527" y="390"/>
                  <a:pt x="533" y="385"/>
                </a:cubicBezTo>
                <a:cubicBezTo>
                  <a:pt x="538" y="379"/>
                  <a:pt x="542" y="377"/>
                  <a:pt x="546" y="377"/>
                </a:cubicBezTo>
                <a:cubicBezTo>
                  <a:pt x="550" y="377"/>
                  <a:pt x="554" y="379"/>
                  <a:pt x="559" y="384"/>
                </a:cubicBezTo>
                <a:close/>
                <a:moveTo>
                  <a:pt x="797" y="336"/>
                </a:moveTo>
                <a:cubicBezTo>
                  <a:pt x="800" y="340"/>
                  <a:pt x="802" y="343"/>
                  <a:pt x="801" y="346"/>
                </a:cubicBezTo>
                <a:cubicBezTo>
                  <a:pt x="801" y="349"/>
                  <a:pt x="800" y="352"/>
                  <a:pt x="798" y="354"/>
                </a:cubicBezTo>
                <a:lnTo>
                  <a:pt x="719" y="433"/>
                </a:lnTo>
                <a:cubicBezTo>
                  <a:pt x="726" y="440"/>
                  <a:pt x="732" y="445"/>
                  <a:pt x="739" y="449"/>
                </a:cubicBezTo>
                <a:cubicBezTo>
                  <a:pt x="746" y="453"/>
                  <a:pt x="752" y="455"/>
                  <a:pt x="759" y="456"/>
                </a:cubicBezTo>
                <a:cubicBezTo>
                  <a:pt x="766" y="456"/>
                  <a:pt x="773" y="455"/>
                  <a:pt x="780" y="452"/>
                </a:cubicBezTo>
                <a:cubicBezTo>
                  <a:pt x="787" y="449"/>
                  <a:pt x="794" y="444"/>
                  <a:pt x="801" y="437"/>
                </a:cubicBezTo>
                <a:cubicBezTo>
                  <a:pt x="807" y="432"/>
                  <a:pt x="812" y="426"/>
                  <a:pt x="815" y="421"/>
                </a:cubicBezTo>
                <a:cubicBezTo>
                  <a:pt x="819" y="415"/>
                  <a:pt x="822" y="410"/>
                  <a:pt x="824" y="406"/>
                </a:cubicBezTo>
                <a:cubicBezTo>
                  <a:pt x="826" y="402"/>
                  <a:pt x="827" y="398"/>
                  <a:pt x="829" y="395"/>
                </a:cubicBezTo>
                <a:cubicBezTo>
                  <a:pt x="830" y="392"/>
                  <a:pt x="831" y="390"/>
                  <a:pt x="832" y="389"/>
                </a:cubicBezTo>
                <a:cubicBezTo>
                  <a:pt x="832" y="388"/>
                  <a:pt x="833" y="388"/>
                  <a:pt x="834" y="388"/>
                </a:cubicBezTo>
                <a:cubicBezTo>
                  <a:pt x="835" y="387"/>
                  <a:pt x="836" y="387"/>
                  <a:pt x="837" y="388"/>
                </a:cubicBezTo>
                <a:cubicBezTo>
                  <a:pt x="837" y="388"/>
                  <a:pt x="838" y="389"/>
                  <a:pt x="840" y="390"/>
                </a:cubicBezTo>
                <a:cubicBezTo>
                  <a:pt x="841" y="391"/>
                  <a:pt x="842" y="392"/>
                  <a:pt x="844" y="394"/>
                </a:cubicBezTo>
                <a:cubicBezTo>
                  <a:pt x="845" y="395"/>
                  <a:pt x="846" y="396"/>
                  <a:pt x="847" y="397"/>
                </a:cubicBezTo>
                <a:cubicBezTo>
                  <a:pt x="848" y="398"/>
                  <a:pt x="848" y="399"/>
                  <a:pt x="849" y="399"/>
                </a:cubicBezTo>
                <a:cubicBezTo>
                  <a:pt x="849" y="400"/>
                  <a:pt x="850" y="401"/>
                  <a:pt x="850" y="402"/>
                </a:cubicBezTo>
                <a:cubicBezTo>
                  <a:pt x="850" y="403"/>
                  <a:pt x="850" y="404"/>
                  <a:pt x="850" y="405"/>
                </a:cubicBezTo>
                <a:cubicBezTo>
                  <a:pt x="850" y="406"/>
                  <a:pt x="850" y="408"/>
                  <a:pt x="848" y="411"/>
                </a:cubicBezTo>
                <a:cubicBezTo>
                  <a:pt x="847" y="415"/>
                  <a:pt x="845" y="419"/>
                  <a:pt x="842" y="424"/>
                </a:cubicBezTo>
                <a:cubicBezTo>
                  <a:pt x="839" y="429"/>
                  <a:pt x="836" y="434"/>
                  <a:pt x="832" y="440"/>
                </a:cubicBezTo>
                <a:cubicBezTo>
                  <a:pt x="828" y="446"/>
                  <a:pt x="823" y="451"/>
                  <a:pt x="817" y="457"/>
                </a:cubicBezTo>
                <a:cubicBezTo>
                  <a:pt x="807" y="467"/>
                  <a:pt x="797" y="474"/>
                  <a:pt x="787" y="479"/>
                </a:cubicBezTo>
                <a:cubicBezTo>
                  <a:pt x="777" y="483"/>
                  <a:pt x="767" y="485"/>
                  <a:pt x="756" y="485"/>
                </a:cubicBezTo>
                <a:cubicBezTo>
                  <a:pt x="746" y="485"/>
                  <a:pt x="735" y="482"/>
                  <a:pt x="725" y="476"/>
                </a:cubicBezTo>
                <a:cubicBezTo>
                  <a:pt x="714" y="471"/>
                  <a:pt x="703" y="463"/>
                  <a:pt x="693" y="452"/>
                </a:cubicBezTo>
                <a:cubicBezTo>
                  <a:pt x="682" y="441"/>
                  <a:pt x="674" y="431"/>
                  <a:pt x="669" y="420"/>
                </a:cubicBezTo>
                <a:cubicBezTo>
                  <a:pt x="663" y="409"/>
                  <a:pt x="660" y="399"/>
                  <a:pt x="660" y="388"/>
                </a:cubicBezTo>
                <a:cubicBezTo>
                  <a:pt x="659" y="377"/>
                  <a:pt x="660" y="367"/>
                  <a:pt x="664" y="357"/>
                </a:cubicBezTo>
                <a:cubicBezTo>
                  <a:pt x="669" y="346"/>
                  <a:pt x="675" y="337"/>
                  <a:pt x="684" y="328"/>
                </a:cubicBezTo>
                <a:cubicBezTo>
                  <a:pt x="693" y="319"/>
                  <a:pt x="702" y="312"/>
                  <a:pt x="712" y="309"/>
                </a:cubicBezTo>
                <a:cubicBezTo>
                  <a:pt x="722" y="305"/>
                  <a:pt x="731" y="304"/>
                  <a:pt x="740" y="305"/>
                </a:cubicBezTo>
                <a:cubicBezTo>
                  <a:pt x="750" y="306"/>
                  <a:pt x="759" y="308"/>
                  <a:pt x="768" y="313"/>
                </a:cubicBezTo>
                <a:cubicBezTo>
                  <a:pt x="777" y="318"/>
                  <a:pt x="785" y="324"/>
                  <a:pt x="793" y="332"/>
                </a:cubicBezTo>
                <a:lnTo>
                  <a:pt x="797" y="336"/>
                </a:lnTo>
                <a:close/>
                <a:moveTo>
                  <a:pt x="768" y="352"/>
                </a:moveTo>
                <a:cubicBezTo>
                  <a:pt x="757" y="340"/>
                  <a:pt x="745" y="334"/>
                  <a:pt x="733" y="332"/>
                </a:cubicBezTo>
                <a:cubicBezTo>
                  <a:pt x="721" y="331"/>
                  <a:pt x="710" y="336"/>
                  <a:pt x="700" y="347"/>
                </a:cubicBezTo>
                <a:cubicBezTo>
                  <a:pt x="694" y="352"/>
                  <a:pt x="690" y="358"/>
                  <a:pt x="688" y="364"/>
                </a:cubicBezTo>
                <a:cubicBezTo>
                  <a:pt x="686" y="370"/>
                  <a:pt x="686" y="376"/>
                  <a:pt x="686" y="382"/>
                </a:cubicBezTo>
                <a:cubicBezTo>
                  <a:pt x="687" y="388"/>
                  <a:pt x="689" y="394"/>
                  <a:pt x="692" y="400"/>
                </a:cubicBezTo>
                <a:cubicBezTo>
                  <a:pt x="694" y="406"/>
                  <a:pt x="698" y="412"/>
                  <a:pt x="703" y="417"/>
                </a:cubicBezTo>
                <a:lnTo>
                  <a:pt x="768" y="352"/>
                </a:lnTo>
                <a:close/>
                <a:moveTo>
                  <a:pt x="998" y="264"/>
                </a:moveTo>
                <a:cubicBezTo>
                  <a:pt x="999" y="265"/>
                  <a:pt x="999" y="266"/>
                  <a:pt x="999" y="267"/>
                </a:cubicBezTo>
                <a:cubicBezTo>
                  <a:pt x="1000" y="268"/>
                  <a:pt x="999" y="269"/>
                  <a:pt x="999" y="270"/>
                </a:cubicBezTo>
                <a:cubicBezTo>
                  <a:pt x="998" y="271"/>
                  <a:pt x="998" y="272"/>
                  <a:pt x="996" y="274"/>
                </a:cubicBezTo>
                <a:cubicBezTo>
                  <a:pt x="995" y="275"/>
                  <a:pt x="993" y="277"/>
                  <a:pt x="991" y="279"/>
                </a:cubicBezTo>
                <a:cubicBezTo>
                  <a:pt x="989" y="282"/>
                  <a:pt x="987" y="283"/>
                  <a:pt x="986" y="285"/>
                </a:cubicBezTo>
                <a:cubicBezTo>
                  <a:pt x="984" y="286"/>
                  <a:pt x="983" y="287"/>
                  <a:pt x="982" y="287"/>
                </a:cubicBezTo>
                <a:cubicBezTo>
                  <a:pt x="980" y="288"/>
                  <a:pt x="979" y="288"/>
                  <a:pt x="979" y="288"/>
                </a:cubicBezTo>
                <a:cubicBezTo>
                  <a:pt x="978" y="287"/>
                  <a:pt x="977" y="287"/>
                  <a:pt x="976" y="286"/>
                </a:cubicBezTo>
                <a:lnTo>
                  <a:pt x="906" y="216"/>
                </a:lnTo>
                <a:cubicBezTo>
                  <a:pt x="900" y="210"/>
                  <a:pt x="894" y="205"/>
                  <a:pt x="888" y="202"/>
                </a:cubicBezTo>
                <a:cubicBezTo>
                  <a:pt x="883" y="198"/>
                  <a:pt x="878" y="196"/>
                  <a:pt x="873" y="195"/>
                </a:cubicBezTo>
                <a:cubicBezTo>
                  <a:pt x="868" y="194"/>
                  <a:pt x="863" y="195"/>
                  <a:pt x="858" y="196"/>
                </a:cubicBezTo>
                <a:cubicBezTo>
                  <a:pt x="853" y="198"/>
                  <a:pt x="849" y="201"/>
                  <a:pt x="845" y="205"/>
                </a:cubicBezTo>
                <a:cubicBezTo>
                  <a:pt x="839" y="211"/>
                  <a:pt x="836" y="218"/>
                  <a:pt x="834" y="228"/>
                </a:cubicBezTo>
                <a:cubicBezTo>
                  <a:pt x="832" y="237"/>
                  <a:pt x="832" y="248"/>
                  <a:pt x="834" y="262"/>
                </a:cubicBezTo>
                <a:lnTo>
                  <a:pt x="917" y="345"/>
                </a:lnTo>
                <a:cubicBezTo>
                  <a:pt x="918" y="346"/>
                  <a:pt x="918" y="347"/>
                  <a:pt x="919" y="348"/>
                </a:cubicBezTo>
                <a:cubicBezTo>
                  <a:pt x="919" y="348"/>
                  <a:pt x="918" y="349"/>
                  <a:pt x="918" y="351"/>
                </a:cubicBezTo>
                <a:cubicBezTo>
                  <a:pt x="918" y="352"/>
                  <a:pt x="917" y="353"/>
                  <a:pt x="916" y="355"/>
                </a:cubicBezTo>
                <a:cubicBezTo>
                  <a:pt x="914" y="356"/>
                  <a:pt x="913" y="358"/>
                  <a:pt x="910" y="360"/>
                </a:cubicBezTo>
                <a:cubicBezTo>
                  <a:pt x="908" y="363"/>
                  <a:pt x="906" y="364"/>
                  <a:pt x="905" y="365"/>
                </a:cubicBezTo>
                <a:cubicBezTo>
                  <a:pt x="903" y="367"/>
                  <a:pt x="902" y="368"/>
                  <a:pt x="901" y="368"/>
                </a:cubicBezTo>
                <a:cubicBezTo>
                  <a:pt x="899" y="368"/>
                  <a:pt x="898" y="369"/>
                  <a:pt x="898" y="368"/>
                </a:cubicBezTo>
                <a:cubicBezTo>
                  <a:pt x="897" y="368"/>
                  <a:pt x="896" y="368"/>
                  <a:pt x="895" y="367"/>
                </a:cubicBezTo>
                <a:lnTo>
                  <a:pt x="776" y="248"/>
                </a:lnTo>
                <a:cubicBezTo>
                  <a:pt x="775" y="247"/>
                  <a:pt x="775" y="246"/>
                  <a:pt x="775" y="246"/>
                </a:cubicBezTo>
                <a:cubicBezTo>
                  <a:pt x="774" y="245"/>
                  <a:pt x="775" y="244"/>
                  <a:pt x="775" y="243"/>
                </a:cubicBezTo>
                <a:cubicBezTo>
                  <a:pt x="775" y="242"/>
                  <a:pt x="776" y="240"/>
                  <a:pt x="777" y="239"/>
                </a:cubicBezTo>
                <a:cubicBezTo>
                  <a:pt x="778" y="238"/>
                  <a:pt x="780" y="236"/>
                  <a:pt x="782" y="234"/>
                </a:cubicBezTo>
                <a:cubicBezTo>
                  <a:pt x="784" y="232"/>
                  <a:pt x="786" y="230"/>
                  <a:pt x="787" y="229"/>
                </a:cubicBezTo>
                <a:cubicBezTo>
                  <a:pt x="788" y="228"/>
                  <a:pt x="790" y="227"/>
                  <a:pt x="791" y="227"/>
                </a:cubicBezTo>
                <a:cubicBezTo>
                  <a:pt x="792" y="227"/>
                  <a:pt x="793" y="227"/>
                  <a:pt x="794" y="227"/>
                </a:cubicBezTo>
                <a:cubicBezTo>
                  <a:pt x="794" y="227"/>
                  <a:pt x="795" y="227"/>
                  <a:pt x="796" y="228"/>
                </a:cubicBezTo>
                <a:lnTo>
                  <a:pt x="812" y="244"/>
                </a:lnTo>
                <a:cubicBezTo>
                  <a:pt x="811" y="230"/>
                  <a:pt x="812" y="217"/>
                  <a:pt x="815" y="207"/>
                </a:cubicBezTo>
                <a:cubicBezTo>
                  <a:pt x="818" y="197"/>
                  <a:pt x="823" y="189"/>
                  <a:pt x="830" y="182"/>
                </a:cubicBezTo>
                <a:cubicBezTo>
                  <a:pt x="838" y="174"/>
                  <a:pt x="846" y="168"/>
                  <a:pt x="854" y="166"/>
                </a:cubicBezTo>
                <a:cubicBezTo>
                  <a:pt x="862" y="163"/>
                  <a:pt x="870" y="162"/>
                  <a:pt x="878" y="163"/>
                </a:cubicBezTo>
                <a:cubicBezTo>
                  <a:pt x="886" y="165"/>
                  <a:pt x="894" y="167"/>
                  <a:pt x="901" y="172"/>
                </a:cubicBezTo>
                <a:cubicBezTo>
                  <a:pt x="909" y="177"/>
                  <a:pt x="917" y="183"/>
                  <a:pt x="925" y="192"/>
                </a:cubicBezTo>
                <a:lnTo>
                  <a:pt x="998" y="264"/>
                </a:lnTo>
                <a:close/>
                <a:moveTo>
                  <a:pt x="1028" y="6"/>
                </a:moveTo>
                <a:cubicBezTo>
                  <a:pt x="1031" y="10"/>
                  <a:pt x="1033" y="12"/>
                  <a:pt x="1034" y="14"/>
                </a:cubicBezTo>
                <a:cubicBezTo>
                  <a:pt x="1034" y="17"/>
                  <a:pt x="1034" y="18"/>
                  <a:pt x="1033" y="20"/>
                </a:cubicBezTo>
                <a:lnTo>
                  <a:pt x="1015" y="37"/>
                </a:lnTo>
                <a:cubicBezTo>
                  <a:pt x="1022" y="37"/>
                  <a:pt x="1027" y="38"/>
                  <a:pt x="1032" y="41"/>
                </a:cubicBezTo>
                <a:cubicBezTo>
                  <a:pt x="1038" y="43"/>
                  <a:pt x="1042" y="47"/>
                  <a:pt x="1046" y="51"/>
                </a:cubicBezTo>
                <a:cubicBezTo>
                  <a:pt x="1053" y="58"/>
                  <a:pt x="1058" y="65"/>
                  <a:pt x="1061" y="73"/>
                </a:cubicBezTo>
                <a:cubicBezTo>
                  <a:pt x="1064" y="80"/>
                  <a:pt x="1066" y="88"/>
                  <a:pt x="1065" y="96"/>
                </a:cubicBezTo>
                <a:cubicBezTo>
                  <a:pt x="1065" y="103"/>
                  <a:pt x="1063" y="111"/>
                  <a:pt x="1059" y="119"/>
                </a:cubicBezTo>
                <a:cubicBezTo>
                  <a:pt x="1055" y="126"/>
                  <a:pt x="1050" y="133"/>
                  <a:pt x="1043" y="140"/>
                </a:cubicBezTo>
                <a:cubicBezTo>
                  <a:pt x="1038" y="145"/>
                  <a:pt x="1033" y="149"/>
                  <a:pt x="1027" y="152"/>
                </a:cubicBezTo>
                <a:cubicBezTo>
                  <a:pt x="1022" y="155"/>
                  <a:pt x="1017" y="157"/>
                  <a:pt x="1012" y="158"/>
                </a:cubicBezTo>
                <a:cubicBezTo>
                  <a:pt x="1012" y="161"/>
                  <a:pt x="1013" y="164"/>
                  <a:pt x="1014" y="167"/>
                </a:cubicBezTo>
                <a:cubicBezTo>
                  <a:pt x="1015" y="170"/>
                  <a:pt x="1017" y="173"/>
                  <a:pt x="1019" y="176"/>
                </a:cubicBezTo>
                <a:cubicBezTo>
                  <a:pt x="1022" y="179"/>
                  <a:pt x="1026" y="180"/>
                  <a:pt x="1031" y="179"/>
                </a:cubicBezTo>
                <a:cubicBezTo>
                  <a:pt x="1036" y="178"/>
                  <a:pt x="1041" y="175"/>
                  <a:pt x="1046" y="171"/>
                </a:cubicBezTo>
                <a:lnTo>
                  <a:pt x="1079" y="141"/>
                </a:lnTo>
                <a:cubicBezTo>
                  <a:pt x="1085" y="135"/>
                  <a:pt x="1091" y="131"/>
                  <a:pt x="1097" y="127"/>
                </a:cubicBezTo>
                <a:cubicBezTo>
                  <a:pt x="1104" y="124"/>
                  <a:pt x="1110" y="121"/>
                  <a:pt x="1117" y="120"/>
                </a:cubicBezTo>
                <a:cubicBezTo>
                  <a:pt x="1123" y="120"/>
                  <a:pt x="1129" y="120"/>
                  <a:pt x="1135" y="122"/>
                </a:cubicBezTo>
                <a:cubicBezTo>
                  <a:pt x="1141" y="124"/>
                  <a:pt x="1146" y="127"/>
                  <a:pt x="1152" y="133"/>
                </a:cubicBezTo>
                <a:cubicBezTo>
                  <a:pt x="1157" y="138"/>
                  <a:pt x="1161" y="144"/>
                  <a:pt x="1164" y="152"/>
                </a:cubicBezTo>
                <a:cubicBezTo>
                  <a:pt x="1167" y="159"/>
                  <a:pt x="1167" y="167"/>
                  <a:pt x="1166" y="175"/>
                </a:cubicBezTo>
                <a:cubicBezTo>
                  <a:pt x="1165" y="184"/>
                  <a:pt x="1162" y="193"/>
                  <a:pt x="1157" y="202"/>
                </a:cubicBezTo>
                <a:cubicBezTo>
                  <a:pt x="1152" y="212"/>
                  <a:pt x="1144" y="221"/>
                  <a:pt x="1134" y="231"/>
                </a:cubicBezTo>
                <a:cubicBezTo>
                  <a:pt x="1125" y="241"/>
                  <a:pt x="1116" y="248"/>
                  <a:pt x="1107" y="254"/>
                </a:cubicBezTo>
                <a:cubicBezTo>
                  <a:pt x="1099" y="259"/>
                  <a:pt x="1091" y="262"/>
                  <a:pt x="1084" y="264"/>
                </a:cubicBezTo>
                <a:cubicBezTo>
                  <a:pt x="1077" y="265"/>
                  <a:pt x="1070" y="265"/>
                  <a:pt x="1065" y="263"/>
                </a:cubicBezTo>
                <a:cubicBezTo>
                  <a:pt x="1059" y="261"/>
                  <a:pt x="1053" y="258"/>
                  <a:pt x="1049" y="253"/>
                </a:cubicBezTo>
                <a:cubicBezTo>
                  <a:pt x="1046" y="250"/>
                  <a:pt x="1043" y="247"/>
                  <a:pt x="1041" y="243"/>
                </a:cubicBezTo>
                <a:cubicBezTo>
                  <a:pt x="1039" y="240"/>
                  <a:pt x="1038" y="236"/>
                  <a:pt x="1037" y="232"/>
                </a:cubicBezTo>
                <a:cubicBezTo>
                  <a:pt x="1036" y="228"/>
                  <a:pt x="1035" y="224"/>
                  <a:pt x="1035" y="220"/>
                </a:cubicBezTo>
                <a:cubicBezTo>
                  <a:pt x="1035" y="215"/>
                  <a:pt x="1035" y="211"/>
                  <a:pt x="1036" y="206"/>
                </a:cubicBezTo>
                <a:cubicBezTo>
                  <a:pt x="1029" y="208"/>
                  <a:pt x="1023" y="208"/>
                  <a:pt x="1018" y="207"/>
                </a:cubicBezTo>
                <a:cubicBezTo>
                  <a:pt x="1013" y="206"/>
                  <a:pt x="1008" y="203"/>
                  <a:pt x="1004" y="199"/>
                </a:cubicBezTo>
                <a:cubicBezTo>
                  <a:pt x="999" y="194"/>
                  <a:pt x="995" y="188"/>
                  <a:pt x="993" y="181"/>
                </a:cubicBezTo>
                <a:cubicBezTo>
                  <a:pt x="991" y="175"/>
                  <a:pt x="990" y="168"/>
                  <a:pt x="990" y="162"/>
                </a:cubicBezTo>
                <a:cubicBezTo>
                  <a:pt x="984" y="161"/>
                  <a:pt x="978" y="160"/>
                  <a:pt x="972" y="157"/>
                </a:cubicBezTo>
                <a:cubicBezTo>
                  <a:pt x="966" y="155"/>
                  <a:pt x="961" y="150"/>
                  <a:pt x="955" y="145"/>
                </a:cubicBezTo>
                <a:cubicBezTo>
                  <a:pt x="948" y="138"/>
                  <a:pt x="943" y="131"/>
                  <a:pt x="940" y="123"/>
                </a:cubicBezTo>
                <a:cubicBezTo>
                  <a:pt x="937" y="115"/>
                  <a:pt x="936" y="107"/>
                  <a:pt x="936" y="100"/>
                </a:cubicBezTo>
                <a:cubicBezTo>
                  <a:pt x="936" y="92"/>
                  <a:pt x="938" y="84"/>
                  <a:pt x="942" y="76"/>
                </a:cubicBezTo>
                <a:cubicBezTo>
                  <a:pt x="946" y="69"/>
                  <a:pt x="951" y="62"/>
                  <a:pt x="958" y="55"/>
                </a:cubicBezTo>
                <a:cubicBezTo>
                  <a:pt x="961" y="51"/>
                  <a:pt x="965" y="48"/>
                  <a:pt x="968" y="45"/>
                </a:cubicBezTo>
                <a:cubicBezTo>
                  <a:pt x="972" y="43"/>
                  <a:pt x="975" y="40"/>
                  <a:pt x="979" y="38"/>
                </a:cubicBezTo>
                <a:lnTo>
                  <a:pt x="1015" y="2"/>
                </a:lnTo>
                <a:cubicBezTo>
                  <a:pt x="1016" y="1"/>
                  <a:pt x="1018" y="0"/>
                  <a:pt x="1020" y="1"/>
                </a:cubicBezTo>
                <a:cubicBezTo>
                  <a:pt x="1023" y="2"/>
                  <a:pt x="1025" y="3"/>
                  <a:pt x="1028" y="6"/>
                </a:cubicBezTo>
                <a:close/>
                <a:moveTo>
                  <a:pt x="1025" y="72"/>
                </a:moveTo>
                <a:cubicBezTo>
                  <a:pt x="1017" y="64"/>
                  <a:pt x="1009" y="60"/>
                  <a:pt x="1000" y="60"/>
                </a:cubicBezTo>
                <a:cubicBezTo>
                  <a:pt x="991" y="60"/>
                  <a:pt x="982" y="64"/>
                  <a:pt x="974" y="72"/>
                </a:cubicBezTo>
                <a:cubicBezTo>
                  <a:pt x="970" y="76"/>
                  <a:pt x="967" y="81"/>
                  <a:pt x="965" y="85"/>
                </a:cubicBezTo>
                <a:cubicBezTo>
                  <a:pt x="963" y="90"/>
                  <a:pt x="963" y="94"/>
                  <a:pt x="963" y="99"/>
                </a:cubicBezTo>
                <a:cubicBezTo>
                  <a:pt x="963" y="103"/>
                  <a:pt x="965" y="108"/>
                  <a:pt x="967" y="112"/>
                </a:cubicBezTo>
                <a:cubicBezTo>
                  <a:pt x="969" y="116"/>
                  <a:pt x="972" y="120"/>
                  <a:pt x="975" y="124"/>
                </a:cubicBezTo>
                <a:cubicBezTo>
                  <a:pt x="983" y="132"/>
                  <a:pt x="992" y="136"/>
                  <a:pt x="1001" y="136"/>
                </a:cubicBezTo>
                <a:cubicBezTo>
                  <a:pt x="1010" y="136"/>
                  <a:pt x="1018" y="132"/>
                  <a:pt x="1026" y="124"/>
                </a:cubicBezTo>
                <a:cubicBezTo>
                  <a:pt x="1031" y="119"/>
                  <a:pt x="1034" y="115"/>
                  <a:pt x="1035" y="110"/>
                </a:cubicBezTo>
                <a:cubicBezTo>
                  <a:pt x="1037" y="106"/>
                  <a:pt x="1038" y="101"/>
                  <a:pt x="1038" y="97"/>
                </a:cubicBezTo>
                <a:cubicBezTo>
                  <a:pt x="1037" y="92"/>
                  <a:pt x="1036" y="88"/>
                  <a:pt x="1034" y="84"/>
                </a:cubicBezTo>
                <a:cubicBezTo>
                  <a:pt x="1032" y="79"/>
                  <a:pt x="1029" y="76"/>
                  <a:pt x="1025" y="72"/>
                </a:cubicBezTo>
                <a:close/>
                <a:moveTo>
                  <a:pt x="1131" y="156"/>
                </a:moveTo>
                <a:cubicBezTo>
                  <a:pt x="1126" y="151"/>
                  <a:pt x="1120" y="149"/>
                  <a:pt x="1113" y="150"/>
                </a:cubicBezTo>
                <a:cubicBezTo>
                  <a:pt x="1106" y="151"/>
                  <a:pt x="1099" y="156"/>
                  <a:pt x="1091" y="163"/>
                </a:cubicBezTo>
                <a:lnTo>
                  <a:pt x="1059" y="192"/>
                </a:lnTo>
                <a:cubicBezTo>
                  <a:pt x="1059" y="198"/>
                  <a:pt x="1059" y="202"/>
                  <a:pt x="1059" y="206"/>
                </a:cubicBezTo>
                <a:cubicBezTo>
                  <a:pt x="1059" y="210"/>
                  <a:pt x="1059" y="213"/>
                  <a:pt x="1060" y="216"/>
                </a:cubicBezTo>
                <a:cubicBezTo>
                  <a:pt x="1061" y="219"/>
                  <a:pt x="1062" y="221"/>
                  <a:pt x="1063" y="223"/>
                </a:cubicBezTo>
                <a:cubicBezTo>
                  <a:pt x="1065" y="225"/>
                  <a:pt x="1066" y="227"/>
                  <a:pt x="1068" y="229"/>
                </a:cubicBezTo>
                <a:cubicBezTo>
                  <a:pt x="1074" y="235"/>
                  <a:pt x="1081" y="237"/>
                  <a:pt x="1090" y="234"/>
                </a:cubicBezTo>
                <a:cubicBezTo>
                  <a:pt x="1099" y="231"/>
                  <a:pt x="1108" y="224"/>
                  <a:pt x="1119" y="214"/>
                </a:cubicBezTo>
                <a:cubicBezTo>
                  <a:pt x="1125" y="207"/>
                  <a:pt x="1130" y="201"/>
                  <a:pt x="1134" y="195"/>
                </a:cubicBezTo>
                <a:cubicBezTo>
                  <a:pt x="1137" y="189"/>
                  <a:pt x="1139" y="184"/>
                  <a:pt x="1139" y="179"/>
                </a:cubicBezTo>
                <a:cubicBezTo>
                  <a:pt x="1140" y="174"/>
                  <a:pt x="1139" y="170"/>
                  <a:pt x="1138" y="166"/>
                </a:cubicBezTo>
                <a:cubicBezTo>
                  <a:pt x="1136" y="162"/>
                  <a:pt x="1134" y="159"/>
                  <a:pt x="1131" y="15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7"/>
          <p:cNvSpPr>
            <a:spLocks noEditPoints="1"/>
          </p:cNvSpPr>
          <p:nvPr/>
        </p:nvSpPr>
        <p:spPr bwMode="auto">
          <a:xfrm>
            <a:off x="3054350" y="5510213"/>
            <a:ext cx="776287" cy="727075"/>
          </a:xfrm>
          <a:custGeom>
            <a:avLst/>
            <a:gdLst/>
            <a:ahLst/>
            <a:cxnLst>
              <a:cxn ang="0">
                <a:pos x="199" y="896"/>
              </a:cxn>
              <a:cxn ang="0">
                <a:pos x="186" y="917"/>
              </a:cxn>
              <a:cxn ang="0">
                <a:pos x="70" y="953"/>
              </a:cxn>
              <a:cxn ang="0">
                <a:pos x="50" y="945"/>
              </a:cxn>
              <a:cxn ang="0">
                <a:pos x="0" y="762"/>
              </a:cxn>
              <a:cxn ang="0">
                <a:pos x="27" y="733"/>
              </a:cxn>
              <a:cxn ang="0">
                <a:pos x="170" y="821"/>
              </a:cxn>
              <a:cxn ang="0">
                <a:pos x="122" y="864"/>
              </a:cxn>
              <a:cxn ang="0">
                <a:pos x="325" y="772"/>
              </a:cxn>
              <a:cxn ang="0">
                <a:pos x="216" y="815"/>
              </a:cxn>
              <a:cxn ang="0">
                <a:pos x="118" y="698"/>
              </a:cxn>
              <a:cxn ang="0">
                <a:pos x="166" y="593"/>
              </a:cxn>
              <a:cxn ang="0">
                <a:pos x="189" y="589"/>
              </a:cxn>
              <a:cxn ang="0">
                <a:pos x="198" y="605"/>
              </a:cxn>
              <a:cxn ang="0">
                <a:pos x="145" y="656"/>
              </a:cxn>
              <a:cxn ang="0">
                <a:pos x="185" y="714"/>
              </a:cxn>
              <a:cxn ang="0">
                <a:pos x="282" y="670"/>
              </a:cxn>
              <a:cxn ang="0">
                <a:pos x="236" y="697"/>
              </a:cxn>
              <a:cxn ang="0">
                <a:pos x="194" y="756"/>
              </a:cxn>
              <a:cxn ang="0">
                <a:pos x="300" y="765"/>
              </a:cxn>
              <a:cxn ang="0">
                <a:pos x="485" y="606"/>
              </a:cxn>
              <a:cxn ang="0">
                <a:pos x="388" y="714"/>
              </a:cxn>
              <a:cxn ang="0">
                <a:pos x="367" y="699"/>
              </a:cxn>
              <a:cxn ang="0">
                <a:pos x="355" y="549"/>
              </a:cxn>
              <a:cxn ang="0">
                <a:pos x="292" y="507"/>
              </a:cxn>
              <a:cxn ang="0">
                <a:pos x="252" y="572"/>
              </a:cxn>
              <a:cxn ang="0">
                <a:pos x="234" y="562"/>
              </a:cxn>
              <a:cxn ang="0">
                <a:pos x="237" y="528"/>
              </a:cxn>
              <a:cxn ang="0">
                <a:pos x="334" y="475"/>
              </a:cxn>
              <a:cxn ang="0">
                <a:pos x="391" y="616"/>
              </a:cxn>
              <a:cxn ang="0">
                <a:pos x="477" y="597"/>
              </a:cxn>
              <a:cxn ang="0">
                <a:pos x="526" y="573"/>
              </a:cxn>
              <a:cxn ang="0">
                <a:pos x="539" y="535"/>
              </a:cxn>
              <a:cxn ang="0">
                <a:pos x="604" y="500"/>
              </a:cxn>
              <a:cxn ang="0">
                <a:pos x="412" y="329"/>
              </a:cxn>
              <a:cxn ang="0">
                <a:pos x="425" y="309"/>
              </a:cxn>
              <a:cxn ang="0">
                <a:pos x="679" y="417"/>
              </a:cxn>
              <a:cxn ang="0">
                <a:pos x="667" y="437"/>
              </a:cxn>
              <a:cxn ang="0">
                <a:pos x="537" y="317"/>
              </a:cxn>
              <a:cxn ang="0">
                <a:pos x="555" y="296"/>
              </a:cxn>
              <a:cxn ang="0">
                <a:pos x="530" y="268"/>
              </a:cxn>
              <a:cxn ang="0">
                <a:pos x="496" y="255"/>
              </a:cxn>
              <a:cxn ang="0">
                <a:pos x="809" y="262"/>
              </a:cxn>
              <a:cxn ang="0">
                <a:pos x="749" y="336"/>
              </a:cxn>
              <a:cxn ang="0">
                <a:pos x="743" y="360"/>
              </a:cxn>
              <a:cxn ang="0">
                <a:pos x="725" y="371"/>
              </a:cxn>
              <a:cxn ang="0">
                <a:pos x="555" y="178"/>
              </a:cxn>
              <a:cxn ang="0">
                <a:pos x="641" y="243"/>
              </a:cxn>
              <a:cxn ang="0">
                <a:pos x="689" y="167"/>
              </a:cxn>
              <a:cxn ang="0">
                <a:pos x="734" y="208"/>
              </a:cxn>
              <a:cxn ang="0">
                <a:pos x="664" y="229"/>
              </a:cxn>
              <a:cxn ang="0">
                <a:pos x="769" y="301"/>
              </a:cxn>
              <a:cxn ang="0">
                <a:pos x="1022" y="169"/>
              </a:cxn>
              <a:cxn ang="0">
                <a:pos x="1009" y="189"/>
              </a:cxn>
              <a:cxn ang="0">
                <a:pos x="938" y="149"/>
              </a:cxn>
              <a:cxn ang="0">
                <a:pos x="863" y="207"/>
              </a:cxn>
              <a:cxn ang="0">
                <a:pos x="774" y="81"/>
              </a:cxn>
              <a:cxn ang="0">
                <a:pos x="850" y="36"/>
              </a:cxn>
              <a:cxn ang="0">
                <a:pos x="842" y="7"/>
              </a:cxn>
              <a:cxn ang="0">
                <a:pos x="1022" y="169"/>
              </a:cxn>
              <a:cxn ang="0">
                <a:pos x="802" y="109"/>
              </a:cxn>
              <a:cxn ang="0">
                <a:pos x="886" y="176"/>
              </a:cxn>
              <a:cxn ang="0">
                <a:pos x="916" y="107"/>
              </a:cxn>
            </a:cxnLst>
            <a:rect l="0" t="0" r="r" b="b"/>
            <a:pathLst>
              <a:path w="1023" h="956">
                <a:moveTo>
                  <a:pt x="178" y="826"/>
                </a:moveTo>
                <a:cubicBezTo>
                  <a:pt x="181" y="829"/>
                  <a:pt x="183" y="832"/>
                  <a:pt x="184" y="835"/>
                </a:cubicBezTo>
                <a:cubicBezTo>
                  <a:pt x="185" y="837"/>
                  <a:pt x="184" y="839"/>
                  <a:pt x="183" y="841"/>
                </a:cubicBezTo>
                <a:lnTo>
                  <a:pt x="163" y="860"/>
                </a:lnTo>
                <a:lnTo>
                  <a:pt x="199" y="896"/>
                </a:lnTo>
                <a:cubicBezTo>
                  <a:pt x="200" y="897"/>
                  <a:pt x="201" y="898"/>
                  <a:pt x="201" y="899"/>
                </a:cubicBezTo>
                <a:cubicBezTo>
                  <a:pt x="201" y="900"/>
                  <a:pt x="201" y="901"/>
                  <a:pt x="200" y="902"/>
                </a:cubicBezTo>
                <a:cubicBezTo>
                  <a:pt x="199" y="903"/>
                  <a:pt x="199" y="905"/>
                  <a:pt x="197" y="906"/>
                </a:cubicBezTo>
                <a:cubicBezTo>
                  <a:pt x="196" y="908"/>
                  <a:pt x="194" y="910"/>
                  <a:pt x="192" y="912"/>
                </a:cubicBezTo>
                <a:cubicBezTo>
                  <a:pt x="190" y="914"/>
                  <a:pt x="188" y="916"/>
                  <a:pt x="186" y="917"/>
                </a:cubicBezTo>
                <a:cubicBezTo>
                  <a:pt x="185" y="919"/>
                  <a:pt x="183" y="919"/>
                  <a:pt x="182" y="920"/>
                </a:cubicBezTo>
                <a:cubicBezTo>
                  <a:pt x="181" y="920"/>
                  <a:pt x="180" y="921"/>
                  <a:pt x="179" y="920"/>
                </a:cubicBezTo>
                <a:cubicBezTo>
                  <a:pt x="178" y="920"/>
                  <a:pt x="177" y="920"/>
                  <a:pt x="177" y="919"/>
                </a:cubicBezTo>
                <a:lnTo>
                  <a:pt x="141" y="883"/>
                </a:lnTo>
                <a:lnTo>
                  <a:pt x="70" y="953"/>
                </a:lnTo>
                <a:cubicBezTo>
                  <a:pt x="69" y="954"/>
                  <a:pt x="68" y="955"/>
                  <a:pt x="67" y="956"/>
                </a:cubicBezTo>
                <a:cubicBezTo>
                  <a:pt x="66" y="956"/>
                  <a:pt x="65" y="956"/>
                  <a:pt x="64" y="956"/>
                </a:cubicBezTo>
                <a:cubicBezTo>
                  <a:pt x="63" y="956"/>
                  <a:pt x="61" y="955"/>
                  <a:pt x="60" y="954"/>
                </a:cubicBezTo>
                <a:cubicBezTo>
                  <a:pt x="58" y="953"/>
                  <a:pt x="56" y="951"/>
                  <a:pt x="54" y="949"/>
                </a:cubicBezTo>
                <a:cubicBezTo>
                  <a:pt x="53" y="948"/>
                  <a:pt x="51" y="946"/>
                  <a:pt x="50" y="945"/>
                </a:cubicBezTo>
                <a:cubicBezTo>
                  <a:pt x="49" y="943"/>
                  <a:pt x="48" y="942"/>
                  <a:pt x="47" y="940"/>
                </a:cubicBezTo>
                <a:cubicBezTo>
                  <a:pt x="46" y="939"/>
                  <a:pt x="45" y="938"/>
                  <a:pt x="45" y="936"/>
                </a:cubicBezTo>
                <a:cubicBezTo>
                  <a:pt x="44" y="935"/>
                  <a:pt x="43" y="933"/>
                  <a:pt x="43" y="931"/>
                </a:cubicBezTo>
                <a:lnTo>
                  <a:pt x="0" y="766"/>
                </a:lnTo>
                <a:cubicBezTo>
                  <a:pt x="0" y="765"/>
                  <a:pt x="0" y="764"/>
                  <a:pt x="0" y="762"/>
                </a:cubicBezTo>
                <a:cubicBezTo>
                  <a:pt x="0" y="761"/>
                  <a:pt x="1" y="759"/>
                  <a:pt x="2" y="758"/>
                </a:cubicBezTo>
                <a:cubicBezTo>
                  <a:pt x="3" y="756"/>
                  <a:pt x="4" y="754"/>
                  <a:pt x="6" y="752"/>
                </a:cubicBezTo>
                <a:cubicBezTo>
                  <a:pt x="8" y="750"/>
                  <a:pt x="10" y="747"/>
                  <a:pt x="13" y="745"/>
                </a:cubicBezTo>
                <a:cubicBezTo>
                  <a:pt x="16" y="742"/>
                  <a:pt x="19" y="739"/>
                  <a:pt x="21" y="737"/>
                </a:cubicBezTo>
                <a:cubicBezTo>
                  <a:pt x="24" y="735"/>
                  <a:pt x="26" y="734"/>
                  <a:pt x="27" y="733"/>
                </a:cubicBezTo>
                <a:cubicBezTo>
                  <a:pt x="29" y="732"/>
                  <a:pt x="31" y="731"/>
                  <a:pt x="32" y="731"/>
                </a:cubicBezTo>
                <a:cubicBezTo>
                  <a:pt x="33" y="731"/>
                  <a:pt x="34" y="731"/>
                  <a:pt x="35" y="732"/>
                </a:cubicBezTo>
                <a:lnTo>
                  <a:pt x="145" y="841"/>
                </a:lnTo>
                <a:lnTo>
                  <a:pt x="164" y="822"/>
                </a:lnTo>
                <a:cubicBezTo>
                  <a:pt x="165" y="821"/>
                  <a:pt x="167" y="820"/>
                  <a:pt x="170" y="821"/>
                </a:cubicBezTo>
                <a:cubicBezTo>
                  <a:pt x="172" y="821"/>
                  <a:pt x="175" y="823"/>
                  <a:pt x="178" y="826"/>
                </a:cubicBezTo>
                <a:close/>
                <a:moveTo>
                  <a:pt x="28" y="770"/>
                </a:moveTo>
                <a:lnTo>
                  <a:pt x="27" y="770"/>
                </a:lnTo>
                <a:lnTo>
                  <a:pt x="66" y="920"/>
                </a:lnTo>
                <a:lnTo>
                  <a:pt x="122" y="864"/>
                </a:lnTo>
                <a:lnTo>
                  <a:pt x="28" y="770"/>
                </a:lnTo>
                <a:close/>
                <a:moveTo>
                  <a:pt x="304" y="687"/>
                </a:moveTo>
                <a:cubicBezTo>
                  <a:pt x="312" y="694"/>
                  <a:pt x="318" y="703"/>
                  <a:pt x="323" y="712"/>
                </a:cubicBezTo>
                <a:cubicBezTo>
                  <a:pt x="328" y="721"/>
                  <a:pt x="330" y="731"/>
                  <a:pt x="331" y="741"/>
                </a:cubicBezTo>
                <a:cubicBezTo>
                  <a:pt x="331" y="751"/>
                  <a:pt x="330" y="762"/>
                  <a:pt x="325" y="772"/>
                </a:cubicBezTo>
                <a:cubicBezTo>
                  <a:pt x="321" y="783"/>
                  <a:pt x="314" y="793"/>
                  <a:pt x="304" y="803"/>
                </a:cubicBezTo>
                <a:cubicBezTo>
                  <a:pt x="297" y="810"/>
                  <a:pt x="290" y="816"/>
                  <a:pt x="283" y="819"/>
                </a:cubicBezTo>
                <a:cubicBezTo>
                  <a:pt x="275" y="823"/>
                  <a:pt x="268" y="825"/>
                  <a:pt x="261" y="826"/>
                </a:cubicBezTo>
                <a:cubicBezTo>
                  <a:pt x="253" y="827"/>
                  <a:pt x="246" y="826"/>
                  <a:pt x="239" y="824"/>
                </a:cubicBezTo>
                <a:cubicBezTo>
                  <a:pt x="231" y="822"/>
                  <a:pt x="224" y="819"/>
                  <a:pt x="216" y="815"/>
                </a:cubicBezTo>
                <a:cubicBezTo>
                  <a:pt x="208" y="810"/>
                  <a:pt x="200" y="805"/>
                  <a:pt x="192" y="798"/>
                </a:cubicBezTo>
                <a:cubicBezTo>
                  <a:pt x="184" y="791"/>
                  <a:pt x="176" y="784"/>
                  <a:pt x="168" y="776"/>
                </a:cubicBezTo>
                <a:cubicBezTo>
                  <a:pt x="161" y="768"/>
                  <a:pt x="154" y="761"/>
                  <a:pt x="147" y="752"/>
                </a:cubicBezTo>
                <a:cubicBezTo>
                  <a:pt x="140" y="744"/>
                  <a:pt x="134" y="735"/>
                  <a:pt x="129" y="726"/>
                </a:cubicBezTo>
                <a:cubicBezTo>
                  <a:pt x="124" y="717"/>
                  <a:pt x="121" y="708"/>
                  <a:pt x="118" y="698"/>
                </a:cubicBezTo>
                <a:cubicBezTo>
                  <a:pt x="115" y="689"/>
                  <a:pt x="114" y="679"/>
                  <a:pt x="115" y="669"/>
                </a:cubicBezTo>
                <a:cubicBezTo>
                  <a:pt x="116" y="659"/>
                  <a:pt x="118" y="649"/>
                  <a:pt x="123" y="639"/>
                </a:cubicBezTo>
                <a:cubicBezTo>
                  <a:pt x="128" y="629"/>
                  <a:pt x="135" y="620"/>
                  <a:pt x="145" y="610"/>
                </a:cubicBezTo>
                <a:cubicBezTo>
                  <a:pt x="148" y="607"/>
                  <a:pt x="151" y="603"/>
                  <a:pt x="155" y="601"/>
                </a:cubicBezTo>
                <a:cubicBezTo>
                  <a:pt x="159" y="598"/>
                  <a:pt x="163" y="595"/>
                  <a:pt x="166" y="593"/>
                </a:cubicBezTo>
                <a:cubicBezTo>
                  <a:pt x="170" y="591"/>
                  <a:pt x="173" y="589"/>
                  <a:pt x="175" y="588"/>
                </a:cubicBezTo>
                <a:cubicBezTo>
                  <a:pt x="178" y="587"/>
                  <a:pt x="180" y="586"/>
                  <a:pt x="181" y="586"/>
                </a:cubicBezTo>
                <a:cubicBezTo>
                  <a:pt x="182" y="586"/>
                  <a:pt x="183" y="586"/>
                  <a:pt x="184" y="586"/>
                </a:cubicBezTo>
                <a:cubicBezTo>
                  <a:pt x="185" y="586"/>
                  <a:pt x="186" y="587"/>
                  <a:pt x="187" y="587"/>
                </a:cubicBezTo>
                <a:cubicBezTo>
                  <a:pt x="188" y="588"/>
                  <a:pt x="188" y="588"/>
                  <a:pt x="189" y="589"/>
                </a:cubicBezTo>
                <a:cubicBezTo>
                  <a:pt x="190" y="590"/>
                  <a:pt x="191" y="591"/>
                  <a:pt x="193" y="592"/>
                </a:cubicBezTo>
                <a:cubicBezTo>
                  <a:pt x="194" y="594"/>
                  <a:pt x="196" y="595"/>
                  <a:pt x="197" y="596"/>
                </a:cubicBezTo>
                <a:cubicBezTo>
                  <a:pt x="198" y="597"/>
                  <a:pt x="199" y="599"/>
                  <a:pt x="199" y="600"/>
                </a:cubicBezTo>
                <a:cubicBezTo>
                  <a:pt x="199" y="601"/>
                  <a:pt x="199" y="602"/>
                  <a:pt x="199" y="602"/>
                </a:cubicBezTo>
                <a:cubicBezTo>
                  <a:pt x="199" y="603"/>
                  <a:pt x="199" y="604"/>
                  <a:pt x="198" y="605"/>
                </a:cubicBezTo>
                <a:cubicBezTo>
                  <a:pt x="197" y="606"/>
                  <a:pt x="195" y="607"/>
                  <a:pt x="193" y="608"/>
                </a:cubicBezTo>
                <a:cubicBezTo>
                  <a:pt x="191" y="609"/>
                  <a:pt x="188" y="610"/>
                  <a:pt x="185" y="612"/>
                </a:cubicBezTo>
                <a:cubicBezTo>
                  <a:pt x="182" y="614"/>
                  <a:pt x="178" y="616"/>
                  <a:pt x="174" y="619"/>
                </a:cubicBezTo>
                <a:cubicBezTo>
                  <a:pt x="170" y="621"/>
                  <a:pt x="166" y="625"/>
                  <a:pt x="161" y="629"/>
                </a:cubicBezTo>
                <a:cubicBezTo>
                  <a:pt x="153" y="638"/>
                  <a:pt x="148" y="646"/>
                  <a:pt x="145" y="656"/>
                </a:cubicBezTo>
                <a:cubicBezTo>
                  <a:pt x="143" y="665"/>
                  <a:pt x="142" y="674"/>
                  <a:pt x="144" y="684"/>
                </a:cubicBezTo>
                <a:cubicBezTo>
                  <a:pt x="146" y="693"/>
                  <a:pt x="150" y="703"/>
                  <a:pt x="156" y="712"/>
                </a:cubicBezTo>
                <a:cubicBezTo>
                  <a:pt x="161" y="721"/>
                  <a:pt x="168" y="730"/>
                  <a:pt x="176" y="738"/>
                </a:cubicBezTo>
                <a:cubicBezTo>
                  <a:pt x="177" y="735"/>
                  <a:pt x="178" y="731"/>
                  <a:pt x="180" y="727"/>
                </a:cubicBezTo>
                <a:cubicBezTo>
                  <a:pt x="181" y="722"/>
                  <a:pt x="183" y="718"/>
                  <a:pt x="185" y="714"/>
                </a:cubicBezTo>
                <a:cubicBezTo>
                  <a:pt x="188" y="709"/>
                  <a:pt x="191" y="705"/>
                  <a:pt x="194" y="700"/>
                </a:cubicBezTo>
                <a:cubicBezTo>
                  <a:pt x="197" y="696"/>
                  <a:pt x="201" y="691"/>
                  <a:pt x="205" y="687"/>
                </a:cubicBezTo>
                <a:cubicBezTo>
                  <a:pt x="214" y="678"/>
                  <a:pt x="223" y="671"/>
                  <a:pt x="232" y="667"/>
                </a:cubicBezTo>
                <a:cubicBezTo>
                  <a:pt x="241" y="663"/>
                  <a:pt x="250" y="662"/>
                  <a:pt x="258" y="662"/>
                </a:cubicBezTo>
                <a:cubicBezTo>
                  <a:pt x="266" y="663"/>
                  <a:pt x="274" y="665"/>
                  <a:pt x="282" y="670"/>
                </a:cubicBezTo>
                <a:cubicBezTo>
                  <a:pt x="290" y="674"/>
                  <a:pt x="297" y="680"/>
                  <a:pt x="304" y="687"/>
                </a:cubicBezTo>
                <a:close/>
                <a:moveTo>
                  <a:pt x="283" y="712"/>
                </a:moveTo>
                <a:cubicBezTo>
                  <a:pt x="278" y="707"/>
                  <a:pt x="273" y="703"/>
                  <a:pt x="268" y="700"/>
                </a:cubicBezTo>
                <a:cubicBezTo>
                  <a:pt x="263" y="696"/>
                  <a:pt x="257" y="695"/>
                  <a:pt x="252" y="694"/>
                </a:cubicBezTo>
                <a:cubicBezTo>
                  <a:pt x="247" y="694"/>
                  <a:pt x="241" y="694"/>
                  <a:pt x="236" y="697"/>
                </a:cubicBezTo>
                <a:cubicBezTo>
                  <a:pt x="230" y="699"/>
                  <a:pt x="225" y="703"/>
                  <a:pt x="219" y="709"/>
                </a:cubicBezTo>
                <a:cubicBezTo>
                  <a:pt x="216" y="712"/>
                  <a:pt x="213" y="716"/>
                  <a:pt x="210" y="720"/>
                </a:cubicBezTo>
                <a:cubicBezTo>
                  <a:pt x="207" y="724"/>
                  <a:pt x="205" y="728"/>
                  <a:pt x="203" y="732"/>
                </a:cubicBezTo>
                <a:cubicBezTo>
                  <a:pt x="201" y="736"/>
                  <a:pt x="199" y="740"/>
                  <a:pt x="198" y="744"/>
                </a:cubicBezTo>
                <a:cubicBezTo>
                  <a:pt x="196" y="748"/>
                  <a:pt x="195" y="752"/>
                  <a:pt x="194" y="756"/>
                </a:cubicBezTo>
                <a:cubicBezTo>
                  <a:pt x="206" y="768"/>
                  <a:pt x="216" y="776"/>
                  <a:pt x="225" y="783"/>
                </a:cubicBezTo>
                <a:cubicBezTo>
                  <a:pt x="234" y="789"/>
                  <a:pt x="243" y="793"/>
                  <a:pt x="250" y="795"/>
                </a:cubicBezTo>
                <a:cubicBezTo>
                  <a:pt x="257" y="797"/>
                  <a:pt x="264" y="796"/>
                  <a:pt x="270" y="794"/>
                </a:cubicBezTo>
                <a:cubicBezTo>
                  <a:pt x="277" y="792"/>
                  <a:pt x="282" y="788"/>
                  <a:pt x="288" y="783"/>
                </a:cubicBezTo>
                <a:cubicBezTo>
                  <a:pt x="294" y="777"/>
                  <a:pt x="297" y="771"/>
                  <a:pt x="300" y="765"/>
                </a:cubicBezTo>
                <a:cubicBezTo>
                  <a:pt x="302" y="758"/>
                  <a:pt x="302" y="752"/>
                  <a:pt x="301" y="746"/>
                </a:cubicBezTo>
                <a:cubicBezTo>
                  <a:pt x="300" y="740"/>
                  <a:pt x="298" y="733"/>
                  <a:pt x="295" y="728"/>
                </a:cubicBezTo>
                <a:cubicBezTo>
                  <a:pt x="292" y="722"/>
                  <a:pt x="288" y="717"/>
                  <a:pt x="283" y="712"/>
                </a:cubicBezTo>
                <a:close/>
                <a:moveTo>
                  <a:pt x="482" y="601"/>
                </a:moveTo>
                <a:cubicBezTo>
                  <a:pt x="483" y="603"/>
                  <a:pt x="484" y="604"/>
                  <a:pt x="485" y="606"/>
                </a:cubicBezTo>
                <a:cubicBezTo>
                  <a:pt x="486" y="607"/>
                  <a:pt x="487" y="609"/>
                  <a:pt x="488" y="610"/>
                </a:cubicBezTo>
                <a:cubicBezTo>
                  <a:pt x="488" y="611"/>
                  <a:pt x="488" y="612"/>
                  <a:pt x="488" y="613"/>
                </a:cubicBezTo>
                <a:cubicBezTo>
                  <a:pt x="488" y="614"/>
                  <a:pt x="487" y="615"/>
                  <a:pt x="486" y="616"/>
                </a:cubicBezTo>
                <a:lnTo>
                  <a:pt x="392" y="711"/>
                </a:lnTo>
                <a:cubicBezTo>
                  <a:pt x="390" y="712"/>
                  <a:pt x="389" y="713"/>
                  <a:pt x="388" y="714"/>
                </a:cubicBezTo>
                <a:cubicBezTo>
                  <a:pt x="387" y="714"/>
                  <a:pt x="385" y="715"/>
                  <a:pt x="384" y="715"/>
                </a:cubicBezTo>
                <a:cubicBezTo>
                  <a:pt x="383" y="714"/>
                  <a:pt x="381" y="714"/>
                  <a:pt x="379" y="713"/>
                </a:cubicBezTo>
                <a:cubicBezTo>
                  <a:pt x="378" y="712"/>
                  <a:pt x="376" y="710"/>
                  <a:pt x="374" y="709"/>
                </a:cubicBezTo>
                <a:cubicBezTo>
                  <a:pt x="372" y="707"/>
                  <a:pt x="371" y="705"/>
                  <a:pt x="370" y="704"/>
                </a:cubicBezTo>
                <a:cubicBezTo>
                  <a:pt x="368" y="702"/>
                  <a:pt x="368" y="701"/>
                  <a:pt x="367" y="699"/>
                </a:cubicBezTo>
                <a:cubicBezTo>
                  <a:pt x="366" y="698"/>
                  <a:pt x="366" y="696"/>
                  <a:pt x="366" y="694"/>
                </a:cubicBezTo>
                <a:cubicBezTo>
                  <a:pt x="365" y="693"/>
                  <a:pt x="365" y="691"/>
                  <a:pt x="365" y="689"/>
                </a:cubicBezTo>
                <a:lnTo>
                  <a:pt x="364" y="619"/>
                </a:lnTo>
                <a:cubicBezTo>
                  <a:pt x="364" y="603"/>
                  <a:pt x="363" y="589"/>
                  <a:pt x="361" y="578"/>
                </a:cubicBezTo>
                <a:cubicBezTo>
                  <a:pt x="360" y="567"/>
                  <a:pt x="357" y="557"/>
                  <a:pt x="355" y="549"/>
                </a:cubicBezTo>
                <a:cubicBezTo>
                  <a:pt x="352" y="541"/>
                  <a:pt x="349" y="535"/>
                  <a:pt x="345" y="530"/>
                </a:cubicBezTo>
                <a:cubicBezTo>
                  <a:pt x="342" y="525"/>
                  <a:pt x="338" y="520"/>
                  <a:pt x="334" y="516"/>
                </a:cubicBezTo>
                <a:cubicBezTo>
                  <a:pt x="331" y="513"/>
                  <a:pt x="326" y="510"/>
                  <a:pt x="322" y="507"/>
                </a:cubicBezTo>
                <a:cubicBezTo>
                  <a:pt x="317" y="505"/>
                  <a:pt x="312" y="504"/>
                  <a:pt x="307" y="504"/>
                </a:cubicBezTo>
                <a:cubicBezTo>
                  <a:pt x="302" y="504"/>
                  <a:pt x="297" y="505"/>
                  <a:pt x="292" y="507"/>
                </a:cubicBezTo>
                <a:cubicBezTo>
                  <a:pt x="287" y="509"/>
                  <a:pt x="282" y="513"/>
                  <a:pt x="277" y="517"/>
                </a:cubicBezTo>
                <a:cubicBezTo>
                  <a:pt x="272" y="523"/>
                  <a:pt x="267" y="529"/>
                  <a:pt x="264" y="535"/>
                </a:cubicBezTo>
                <a:cubicBezTo>
                  <a:pt x="261" y="541"/>
                  <a:pt x="259" y="546"/>
                  <a:pt x="258" y="551"/>
                </a:cubicBezTo>
                <a:cubicBezTo>
                  <a:pt x="256" y="556"/>
                  <a:pt x="255" y="561"/>
                  <a:pt x="254" y="564"/>
                </a:cubicBezTo>
                <a:cubicBezTo>
                  <a:pt x="254" y="568"/>
                  <a:pt x="253" y="571"/>
                  <a:pt x="252" y="572"/>
                </a:cubicBezTo>
                <a:cubicBezTo>
                  <a:pt x="251" y="572"/>
                  <a:pt x="250" y="573"/>
                  <a:pt x="249" y="573"/>
                </a:cubicBezTo>
                <a:cubicBezTo>
                  <a:pt x="248" y="573"/>
                  <a:pt x="247" y="573"/>
                  <a:pt x="246" y="572"/>
                </a:cubicBezTo>
                <a:cubicBezTo>
                  <a:pt x="245" y="572"/>
                  <a:pt x="244" y="571"/>
                  <a:pt x="242" y="570"/>
                </a:cubicBezTo>
                <a:cubicBezTo>
                  <a:pt x="241" y="569"/>
                  <a:pt x="239" y="567"/>
                  <a:pt x="237" y="565"/>
                </a:cubicBezTo>
                <a:cubicBezTo>
                  <a:pt x="236" y="564"/>
                  <a:pt x="235" y="563"/>
                  <a:pt x="234" y="562"/>
                </a:cubicBezTo>
                <a:cubicBezTo>
                  <a:pt x="233" y="561"/>
                  <a:pt x="232" y="560"/>
                  <a:pt x="232" y="559"/>
                </a:cubicBezTo>
                <a:cubicBezTo>
                  <a:pt x="231" y="558"/>
                  <a:pt x="231" y="557"/>
                  <a:pt x="231" y="556"/>
                </a:cubicBezTo>
                <a:cubicBezTo>
                  <a:pt x="231" y="555"/>
                  <a:pt x="231" y="554"/>
                  <a:pt x="231" y="552"/>
                </a:cubicBezTo>
                <a:cubicBezTo>
                  <a:pt x="231" y="550"/>
                  <a:pt x="231" y="547"/>
                  <a:pt x="232" y="542"/>
                </a:cubicBezTo>
                <a:cubicBezTo>
                  <a:pt x="233" y="538"/>
                  <a:pt x="235" y="533"/>
                  <a:pt x="237" y="528"/>
                </a:cubicBezTo>
                <a:cubicBezTo>
                  <a:pt x="240" y="522"/>
                  <a:pt x="243" y="517"/>
                  <a:pt x="247" y="511"/>
                </a:cubicBezTo>
                <a:cubicBezTo>
                  <a:pt x="250" y="505"/>
                  <a:pt x="255" y="500"/>
                  <a:pt x="260" y="494"/>
                </a:cubicBezTo>
                <a:cubicBezTo>
                  <a:pt x="268" y="486"/>
                  <a:pt x="277" y="480"/>
                  <a:pt x="285" y="476"/>
                </a:cubicBezTo>
                <a:cubicBezTo>
                  <a:pt x="294" y="472"/>
                  <a:pt x="302" y="470"/>
                  <a:pt x="310" y="470"/>
                </a:cubicBezTo>
                <a:cubicBezTo>
                  <a:pt x="318" y="470"/>
                  <a:pt x="326" y="472"/>
                  <a:pt x="334" y="475"/>
                </a:cubicBezTo>
                <a:cubicBezTo>
                  <a:pt x="341" y="479"/>
                  <a:pt x="348" y="483"/>
                  <a:pt x="354" y="489"/>
                </a:cubicBezTo>
                <a:cubicBezTo>
                  <a:pt x="359" y="495"/>
                  <a:pt x="364" y="501"/>
                  <a:pt x="369" y="507"/>
                </a:cubicBezTo>
                <a:cubicBezTo>
                  <a:pt x="373" y="514"/>
                  <a:pt x="377" y="522"/>
                  <a:pt x="380" y="531"/>
                </a:cubicBezTo>
                <a:cubicBezTo>
                  <a:pt x="384" y="540"/>
                  <a:pt x="386" y="552"/>
                  <a:pt x="388" y="566"/>
                </a:cubicBezTo>
                <a:cubicBezTo>
                  <a:pt x="390" y="579"/>
                  <a:pt x="391" y="596"/>
                  <a:pt x="391" y="616"/>
                </a:cubicBezTo>
                <a:lnTo>
                  <a:pt x="392" y="672"/>
                </a:lnTo>
                <a:lnTo>
                  <a:pt x="467" y="597"/>
                </a:lnTo>
                <a:cubicBezTo>
                  <a:pt x="468" y="596"/>
                  <a:pt x="468" y="596"/>
                  <a:pt x="469" y="595"/>
                </a:cubicBezTo>
                <a:cubicBezTo>
                  <a:pt x="471" y="595"/>
                  <a:pt x="472" y="595"/>
                  <a:pt x="473" y="595"/>
                </a:cubicBezTo>
                <a:cubicBezTo>
                  <a:pt x="474" y="596"/>
                  <a:pt x="476" y="596"/>
                  <a:pt x="477" y="597"/>
                </a:cubicBezTo>
                <a:cubicBezTo>
                  <a:pt x="478" y="598"/>
                  <a:pt x="480" y="600"/>
                  <a:pt x="482" y="601"/>
                </a:cubicBezTo>
                <a:close/>
                <a:moveTo>
                  <a:pt x="539" y="535"/>
                </a:moveTo>
                <a:cubicBezTo>
                  <a:pt x="545" y="541"/>
                  <a:pt x="548" y="546"/>
                  <a:pt x="548" y="550"/>
                </a:cubicBezTo>
                <a:cubicBezTo>
                  <a:pt x="548" y="555"/>
                  <a:pt x="545" y="559"/>
                  <a:pt x="540" y="565"/>
                </a:cubicBezTo>
                <a:cubicBezTo>
                  <a:pt x="535" y="570"/>
                  <a:pt x="530" y="573"/>
                  <a:pt x="526" y="573"/>
                </a:cubicBezTo>
                <a:cubicBezTo>
                  <a:pt x="522" y="573"/>
                  <a:pt x="517" y="570"/>
                  <a:pt x="511" y="564"/>
                </a:cubicBezTo>
                <a:cubicBezTo>
                  <a:pt x="504" y="557"/>
                  <a:pt x="501" y="552"/>
                  <a:pt x="501" y="548"/>
                </a:cubicBezTo>
                <a:cubicBezTo>
                  <a:pt x="501" y="544"/>
                  <a:pt x="504" y="539"/>
                  <a:pt x="509" y="534"/>
                </a:cubicBezTo>
                <a:cubicBezTo>
                  <a:pt x="515" y="528"/>
                  <a:pt x="519" y="526"/>
                  <a:pt x="523" y="526"/>
                </a:cubicBezTo>
                <a:cubicBezTo>
                  <a:pt x="528" y="526"/>
                  <a:pt x="533" y="529"/>
                  <a:pt x="539" y="535"/>
                </a:cubicBezTo>
                <a:close/>
                <a:moveTo>
                  <a:pt x="611" y="484"/>
                </a:moveTo>
                <a:cubicBezTo>
                  <a:pt x="612" y="485"/>
                  <a:pt x="612" y="486"/>
                  <a:pt x="613" y="487"/>
                </a:cubicBezTo>
                <a:cubicBezTo>
                  <a:pt x="613" y="488"/>
                  <a:pt x="613" y="489"/>
                  <a:pt x="612" y="490"/>
                </a:cubicBezTo>
                <a:cubicBezTo>
                  <a:pt x="612" y="491"/>
                  <a:pt x="611" y="492"/>
                  <a:pt x="610" y="494"/>
                </a:cubicBezTo>
                <a:cubicBezTo>
                  <a:pt x="608" y="495"/>
                  <a:pt x="607" y="497"/>
                  <a:pt x="604" y="500"/>
                </a:cubicBezTo>
                <a:cubicBezTo>
                  <a:pt x="602" y="502"/>
                  <a:pt x="600" y="503"/>
                  <a:pt x="599" y="505"/>
                </a:cubicBezTo>
                <a:cubicBezTo>
                  <a:pt x="597" y="506"/>
                  <a:pt x="596" y="507"/>
                  <a:pt x="595" y="507"/>
                </a:cubicBezTo>
                <a:cubicBezTo>
                  <a:pt x="594" y="508"/>
                  <a:pt x="593" y="508"/>
                  <a:pt x="592" y="508"/>
                </a:cubicBezTo>
                <a:cubicBezTo>
                  <a:pt x="591" y="507"/>
                  <a:pt x="590" y="507"/>
                  <a:pt x="589" y="506"/>
                </a:cubicBezTo>
                <a:lnTo>
                  <a:pt x="412" y="329"/>
                </a:lnTo>
                <a:cubicBezTo>
                  <a:pt x="412" y="328"/>
                  <a:pt x="411" y="328"/>
                  <a:pt x="411" y="327"/>
                </a:cubicBezTo>
                <a:cubicBezTo>
                  <a:pt x="411" y="326"/>
                  <a:pt x="411" y="325"/>
                  <a:pt x="411" y="324"/>
                </a:cubicBezTo>
                <a:cubicBezTo>
                  <a:pt x="412" y="323"/>
                  <a:pt x="413" y="321"/>
                  <a:pt x="414" y="320"/>
                </a:cubicBezTo>
                <a:cubicBezTo>
                  <a:pt x="415" y="318"/>
                  <a:pt x="417" y="316"/>
                  <a:pt x="419" y="314"/>
                </a:cubicBezTo>
                <a:cubicBezTo>
                  <a:pt x="421" y="312"/>
                  <a:pt x="423" y="310"/>
                  <a:pt x="425" y="309"/>
                </a:cubicBezTo>
                <a:cubicBezTo>
                  <a:pt x="426" y="308"/>
                  <a:pt x="428" y="307"/>
                  <a:pt x="429" y="306"/>
                </a:cubicBezTo>
                <a:cubicBezTo>
                  <a:pt x="430" y="306"/>
                  <a:pt x="431" y="306"/>
                  <a:pt x="432" y="306"/>
                </a:cubicBezTo>
                <a:cubicBezTo>
                  <a:pt x="433" y="306"/>
                  <a:pt x="434" y="307"/>
                  <a:pt x="434" y="307"/>
                </a:cubicBezTo>
                <a:lnTo>
                  <a:pt x="611" y="484"/>
                </a:lnTo>
                <a:close/>
                <a:moveTo>
                  <a:pt x="679" y="417"/>
                </a:moveTo>
                <a:cubicBezTo>
                  <a:pt x="680" y="417"/>
                  <a:pt x="680" y="418"/>
                  <a:pt x="680" y="419"/>
                </a:cubicBezTo>
                <a:cubicBezTo>
                  <a:pt x="681" y="420"/>
                  <a:pt x="680" y="421"/>
                  <a:pt x="680" y="422"/>
                </a:cubicBezTo>
                <a:cubicBezTo>
                  <a:pt x="680" y="423"/>
                  <a:pt x="679" y="424"/>
                  <a:pt x="678" y="426"/>
                </a:cubicBezTo>
                <a:cubicBezTo>
                  <a:pt x="676" y="428"/>
                  <a:pt x="675" y="429"/>
                  <a:pt x="672" y="432"/>
                </a:cubicBezTo>
                <a:cubicBezTo>
                  <a:pt x="670" y="434"/>
                  <a:pt x="668" y="435"/>
                  <a:pt x="667" y="437"/>
                </a:cubicBezTo>
                <a:cubicBezTo>
                  <a:pt x="665" y="438"/>
                  <a:pt x="664" y="439"/>
                  <a:pt x="663" y="439"/>
                </a:cubicBezTo>
                <a:cubicBezTo>
                  <a:pt x="661" y="440"/>
                  <a:pt x="660" y="440"/>
                  <a:pt x="660" y="440"/>
                </a:cubicBezTo>
                <a:cubicBezTo>
                  <a:pt x="659" y="440"/>
                  <a:pt x="658" y="439"/>
                  <a:pt x="657" y="438"/>
                </a:cubicBezTo>
                <a:lnTo>
                  <a:pt x="538" y="319"/>
                </a:lnTo>
                <a:cubicBezTo>
                  <a:pt x="537" y="318"/>
                  <a:pt x="537" y="318"/>
                  <a:pt x="537" y="317"/>
                </a:cubicBezTo>
                <a:cubicBezTo>
                  <a:pt x="537" y="316"/>
                  <a:pt x="537" y="315"/>
                  <a:pt x="537" y="314"/>
                </a:cubicBezTo>
                <a:cubicBezTo>
                  <a:pt x="538" y="313"/>
                  <a:pt x="539" y="311"/>
                  <a:pt x="540" y="310"/>
                </a:cubicBezTo>
                <a:cubicBezTo>
                  <a:pt x="541" y="308"/>
                  <a:pt x="543" y="306"/>
                  <a:pt x="545" y="304"/>
                </a:cubicBezTo>
                <a:cubicBezTo>
                  <a:pt x="547" y="302"/>
                  <a:pt x="549" y="300"/>
                  <a:pt x="550" y="299"/>
                </a:cubicBezTo>
                <a:cubicBezTo>
                  <a:pt x="552" y="298"/>
                  <a:pt x="553" y="297"/>
                  <a:pt x="555" y="296"/>
                </a:cubicBezTo>
                <a:cubicBezTo>
                  <a:pt x="556" y="296"/>
                  <a:pt x="557" y="296"/>
                  <a:pt x="558" y="296"/>
                </a:cubicBezTo>
                <a:cubicBezTo>
                  <a:pt x="559" y="296"/>
                  <a:pt x="559" y="297"/>
                  <a:pt x="560" y="297"/>
                </a:cubicBezTo>
                <a:lnTo>
                  <a:pt x="679" y="417"/>
                </a:lnTo>
                <a:close/>
                <a:moveTo>
                  <a:pt x="522" y="254"/>
                </a:moveTo>
                <a:cubicBezTo>
                  <a:pt x="527" y="260"/>
                  <a:pt x="530" y="264"/>
                  <a:pt x="530" y="268"/>
                </a:cubicBezTo>
                <a:cubicBezTo>
                  <a:pt x="530" y="272"/>
                  <a:pt x="527" y="276"/>
                  <a:pt x="522" y="281"/>
                </a:cubicBezTo>
                <a:cubicBezTo>
                  <a:pt x="517" y="286"/>
                  <a:pt x="512" y="289"/>
                  <a:pt x="508" y="289"/>
                </a:cubicBezTo>
                <a:cubicBezTo>
                  <a:pt x="505" y="289"/>
                  <a:pt x="500" y="287"/>
                  <a:pt x="495" y="282"/>
                </a:cubicBezTo>
                <a:cubicBezTo>
                  <a:pt x="490" y="277"/>
                  <a:pt x="488" y="272"/>
                  <a:pt x="488" y="268"/>
                </a:cubicBezTo>
                <a:cubicBezTo>
                  <a:pt x="488" y="265"/>
                  <a:pt x="491" y="260"/>
                  <a:pt x="496" y="255"/>
                </a:cubicBezTo>
                <a:cubicBezTo>
                  <a:pt x="501" y="250"/>
                  <a:pt x="505" y="247"/>
                  <a:pt x="509" y="247"/>
                </a:cubicBezTo>
                <a:cubicBezTo>
                  <a:pt x="513" y="247"/>
                  <a:pt x="517" y="249"/>
                  <a:pt x="522" y="254"/>
                </a:cubicBezTo>
                <a:close/>
                <a:moveTo>
                  <a:pt x="774" y="200"/>
                </a:moveTo>
                <a:cubicBezTo>
                  <a:pt x="784" y="210"/>
                  <a:pt x="792" y="220"/>
                  <a:pt x="798" y="231"/>
                </a:cubicBezTo>
                <a:cubicBezTo>
                  <a:pt x="804" y="241"/>
                  <a:pt x="808" y="252"/>
                  <a:pt x="809" y="262"/>
                </a:cubicBezTo>
                <a:cubicBezTo>
                  <a:pt x="811" y="272"/>
                  <a:pt x="810" y="282"/>
                  <a:pt x="807" y="291"/>
                </a:cubicBezTo>
                <a:cubicBezTo>
                  <a:pt x="804" y="301"/>
                  <a:pt x="798" y="310"/>
                  <a:pt x="790" y="318"/>
                </a:cubicBezTo>
                <a:cubicBezTo>
                  <a:pt x="786" y="322"/>
                  <a:pt x="782" y="325"/>
                  <a:pt x="778" y="327"/>
                </a:cubicBezTo>
                <a:cubicBezTo>
                  <a:pt x="774" y="330"/>
                  <a:pt x="770" y="332"/>
                  <a:pt x="765" y="333"/>
                </a:cubicBezTo>
                <a:cubicBezTo>
                  <a:pt x="760" y="335"/>
                  <a:pt x="755" y="336"/>
                  <a:pt x="749" y="336"/>
                </a:cubicBezTo>
                <a:cubicBezTo>
                  <a:pt x="743" y="337"/>
                  <a:pt x="737" y="337"/>
                  <a:pt x="730" y="337"/>
                </a:cubicBezTo>
                <a:lnTo>
                  <a:pt x="745" y="351"/>
                </a:lnTo>
                <a:cubicBezTo>
                  <a:pt x="745" y="352"/>
                  <a:pt x="746" y="353"/>
                  <a:pt x="746" y="354"/>
                </a:cubicBezTo>
                <a:cubicBezTo>
                  <a:pt x="746" y="354"/>
                  <a:pt x="746" y="355"/>
                  <a:pt x="745" y="357"/>
                </a:cubicBezTo>
                <a:cubicBezTo>
                  <a:pt x="745" y="358"/>
                  <a:pt x="744" y="359"/>
                  <a:pt x="743" y="360"/>
                </a:cubicBezTo>
                <a:cubicBezTo>
                  <a:pt x="742" y="362"/>
                  <a:pt x="741" y="363"/>
                  <a:pt x="739" y="365"/>
                </a:cubicBezTo>
                <a:cubicBezTo>
                  <a:pt x="737" y="367"/>
                  <a:pt x="736" y="368"/>
                  <a:pt x="734" y="369"/>
                </a:cubicBezTo>
                <a:cubicBezTo>
                  <a:pt x="733" y="370"/>
                  <a:pt x="731" y="371"/>
                  <a:pt x="730" y="372"/>
                </a:cubicBezTo>
                <a:cubicBezTo>
                  <a:pt x="729" y="372"/>
                  <a:pt x="728" y="372"/>
                  <a:pt x="727" y="372"/>
                </a:cubicBezTo>
                <a:cubicBezTo>
                  <a:pt x="727" y="372"/>
                  <a:pt x="726" y="371"/>
                  <a:pt x="725" y="371"/>
                </a:cubicBezTo>
                <a:lnTo>
                  <a:pt x="548" y="193"/>
                </a:lnTo>
                <a:cubicBezTo>
                  <a:pt x="547" y="193"/>
                  <a:pt x="547" y="192"/>
                  <a:pt x="547" y="191"/>
                </a:cubicBezTo>
                <a:cubicBezTo>
                  <a:pt x="546" y="190"/>
                  <a:pt x="547" y="189"/>
                  <a:pt x="547" y="188"/>
                </a:cubicBezTo>
                <a:cubicBezTo>
                  <a:pt x="548" y="187"/>
                  <a:pt x="548" y="185"/>
                  <a:pt x="550" y="184"/>
                </a:cubicBezTo>
                <a:cubicBezTo>
                  <a:pt x="551" y="182"/>
                  <a:pt x="553" y="180"/>
                  <a:pt x="555" y="178"/>
                </a:cubicBezTo>
                <a:cubicBezTo>
                  <a:pt x="557" y="176"/>
                  <a:pt x="559" y="174"/>
                  <a:pt x="560" y="173"/>
                </a:cubicBezTo>
                <a:cubicBezTo>
                  <a:pt x="562" y="172"/>
                  <a:pt x="563" y="171"/>
                  <a:pt x="565" y="171"/>
                </a:cubicBezTo>
                <a:cubicBezTo>
                  <a:pt x="566" y="170"/>
                  <a:pt x="567" y="170"/>
                  <a:pt x="568" y="170"/>
                </a:cubicBezTo>
                <a:cubicBezTo>
                  <a:pt x="568" y="170"/>
                  <a:pt x="569" y="171"/>
                  <a:pt x="570" y="172"/>
                </a:cubicBezTo>
                <a:lnTo>
                  <a:pt x="641" y="243"/>
                </a:lnTo>
                <a:cubicBezTo>
                  <a:pt x="641" y="236"/>
                  <a:pt x="642" y="229"/>
                  <a:pt x="643" y="224"/>
                </a:cubicBezTo>
                <a:cubicBezTo>
                  <a:pt x="643" y="218"/>
                  <a:pt x="645" y="213"/>
                  <a:pt x="646" y="208"/>
                </a:cubicBezTo>
                <a:cubicBezTo>
                  <a:pt x="648" y="203"/>
                  <a:pt x="650" y="199"/>
                  <a:pt x="652" y="195"/>
                </a:cubicBezTo>
                <a:cubicBezTo>
                  <a:pt x="655" y="191"/>
                  <a:pt x="658" y="187"/>
                  <a:pt x="661" y="184"/>
                </a:cubicBezTo>
                <a:cubicBezTo>
                  <a:pt x="670" y="175"/>
                  <a:pt x="679" y="169"/>
                  <a:pt x="689" y="167"/>
                </a:cubicBezTo>
                <a:cubicBezTo>
                  <a:pt x="698" y="164"/>
                  <a:pt x="708" y="164"/>
                  <a:pt x="718" y="166"/>
                </a:cubicBezTo>
                <a:cubicBezTo>
                  <a:pt x="727" y="168"/>
                  <a:pt x="737" y="171"/>
                  <a:pt x="746" y="178"/>
                </a:cubicBezTo>
                <a:cubicBezTo>
                  <a:pt x="756" y="184"/>
                  <a:pt x="765" y="191"/>
                  <a:pt x="774" y="200"/>
                </a:cubicBezTo>
                <a:close/>
                <a:moveTo>
                  <a:pt x="754" y="225"/>
                </a:moveTo>
                <a:cubicBezTo>
                  <a:pt x="748" y="219"/>
                  <a:pt x="741" y="213"/>
                  <a:pt x="734" y="208"/>
                </a:cubicBezTo>
                <a:cubicBezTo>
                  <a:pt x="728" y="204"/>
                  <a:pt x="721" y="200"/>
                  <a:pt x="714" y="198"/>
                </a:cubicBezTo>
                <a:cubicBezTo>
                  <a:pt x="708" y="196"/>
                  <a:pt x="701" y="195"/>
                  <a:pt x="694" y="196"/>
                </a:cubicBezTo>
                <a:cubicBezTo>
                  <a:pt x="688" y="198"/>
                  <a:pt x="682" y="201"/>
                  <a:pt x="676" y="207"/>
                </a:cubicBezTo>
                <a:cubicBezTo>
                  <a:pt x="673" y="210"/>
                  <a:pt x="671" y="213"/>
                  <a:pt x="669" y="216"/>
                </a:cubicBezTo>
                <a:cubicBezTo>
                  <a:pt x="667" y="220"/>
                  <a:pt x="665" y="224"/>
                  <a:pt x="664" y="229"/>
                </a:cubicBezTo>
                <a:cubicBezTo>
                  <a:pt x="664" y="233"/>
                  <a:pt x="663" y="239"/>
                  <a:pt x="663" y="245"/>
                </a:cubicBezTo>
                <a:cubicBezTo>
                  <a:pt x="663" y="251"/>
                  <a:pt x="663" y="258"/>
                  <a:pt x="664" y="266"/>
                </a:cubicBezTo>
                <a:lnTo>
                  <a:pt x="712" y="313"/>
                </a:lnTo>
                <a:cubicBezTo>
                  <a:pt x="725" y="314"/>
                  <a:pt x="736" y="314"/>
                  <a:pt x="746" y="313"/>
                </a:cubicBezTo>
                <a:cubicBezTo>
                  <a:pt x="755" y="311"/>
                  <a:pt x="763" y="307"/>
                  <a:pt x="769" y="301"/>
                </a:cubicBezTo>
                <a:cubicBezTo>
                  <a:pt x="774" y="296"/>
                  <a:pt x="778" y="290"/>
                  <a:pt x="779" y="283"/>
                </a:cubicBezTo>
                <a:cubicBezTo>
                  <a:pt x="780" y="276"/>
                  <a:pt x="780" y="270"/>
                  <a:pt x="778" y="263"/>
                </a:cubicBezTo>
                <a:cubicBezTo>
                  <a:pt x="776" y="256"/>
                  <a:pt x="773" y="249"/>
                  <a:pt x="768" y="243"/>
                </a:cubicBezTo>
                <a:cubicBezTo>
                  <a:pt x="764" y="236"/>
                  <a:pt x="759" y="230"/>
                  <a:pt x="754" y="225"/>
                </a:cubicBezTo>
                <a:close/>
                <a:moveTo>
                  <a:pt x="1022" y="169"/>
                </a:moveTo>
                <a:cubicBezTo>
                  <a:pt x="1023" y="169"/>
                  <a:pt x="1023" y="170"/>
                  <a:pt x="1023" y="171"/>
                </a:cubicBezTo>
                <a:cubicBezTo>
                  <a:pt x="1023" y="172"/>
                  <a:pt x="1023" y="173"/>
                  <a:pt x="1023" y="174"/>
                </a:cubicBezTo>
                <a:cubicBezTo>
                  <a:pt x="1022" y="175"/>
                  <a:pt x="1021" y="177"/>
                  <a:pt x="1020" y="178"/>
                </a:cubicBezTo>
                <a:cubicBezTo>
                  <a:pt x="1019" y="180"/>
                  <a:pt x="1017" y="182"/>
                  <a:pt x="1015" y="184"/>
                </a:cubicBezTo>
                <a:cubicBezTo>
                  <a:pt x="1013" y="186"/>
                  <a:pt x="1011" y="188"/>
                  <a:pt x="1009" y="189"/>
                </a:cubicBezTo>
                <a:cubicBezTo>
                  <a:pt x="1008" y="190"/>
                  <a:pt x="1007" y="191"/>
                  <a:pt x="1005" y="192"/>
                </a:cubicBezTo>
                <a:cubicBezTo>
                  <a:pt x="1004" y="192"/>
                  <a:pt x="1003" y="192"/>
                  <a:pt x="1002" y="192"/>
                </a:cubicBezTo>
                <a:cubicBezTo>
                  <a:pt x="1001" y="192"/>
                  <a:pt x="1001" y="191"/>
                  <a:pt x="1000" y="191"/>
                </a:cubicBezTo>
                <a:lnTo>
                  <a:pt x="939" y="129"/>
                </a:lnTo>
                <a:cubicBezTo>
                  <a:pt x="939" y="137"/>
                  <a:pt x="938" y="143"/>
                  <a:pt x="938" y="149"/>
                </a:cubicBezTo>
                <a:cubicBezTo>
                  <a:pt x="937" y="155"/>
                  <a:pt x="936" y="160"/>
                  <a:pt x="934" y="165"/>
                </a:cubicBezTo>
                <a:cubicBezTo>
                  <a:pt x="932" y="170"/>
                  <a:pt x="930" y="174"/>
                  <a:pt x="928" y="178"/>
                </a:cubicBezTo>
                <a:cubicBezTo>
                  <a:pt x="925" y="182"/>
                  <a:pt x="922" y="185"/>
                  <a:pt x="919" y="189"/>
                </a:cubicBezTo>
                <a:cubicBezTo>
                  <a:pt x="910" y="197"/>
                  <a:pt x="901" y="203"/>
                  <a:pt x="891" y="206"/>
                </a:cubicBezTo>
                <a:cubicBezTo>
                  <a:pt x="882" y="208"/>
                  <a:pt x="872" y="209"/>
                  <a:pt x="863" y="207"/>
                </a:cubicBezTo>
                <a:cubicBezTo>
                  <a:pt x="853" y="205"/>
                  <a:pt x="844" y="201"/>
                  <a:pt x="834" y="195"/>
                </a:cubicBezTo>
                <a:cubicBezTo>
                  <a:pt x="824" y="189"/>
                  <a:pt x="815" y="181"/>
                  <a:pt x="807" y="173"/>
                </a:cubicBezTo>
                <a:cubicBezTo>
                  <a:pt x="796" y="163"/>
                  <a:pt x="788" y="152"/>
                  <a:pt x="782" y="142"/>
                </a:cubicBezTo>
                <a:cubicBezTo>
                  <a:pt x="776" y="131"/>
                  <a:pt x="772" y="121"/>
                  <a:pt x="771" y="111"/>
                </a:cubicBezTo>
                <a:cubicBezTo>
                  <a:pt x="769" y="100"/>
                  <a:pt x="770" y="91"/>
                  <a:pt x="774" y="81"/>
                </a:cubicBezTo>
                <a:cubicBezTo>
                  <a:pt x="777" y="72"/>
                  <a:pt x="783" y="63"/>
                  <a:pt x="791" y="54"/>
                </a:cubicBezTo>
                <a:cubicBezTo>
                  <a:pt x="795" y="51"/>
                  <a:pt x="798" y="48"/>
                  <a:pt x="802" y="45"/>
                </a:cubicBezTo>
                <a:cubicBezTo>
                  <a:pt x="806" y="43"/>
                  <a:pt x="810" y="41"/>
                  <a:pt x="815" y="40"/>
                </a:cubicBezTo>
                <a:cubicBezTo>
                  <a:pt x="820" y="38"/>
                  <a:pt x="825" y="37"/>
                  <a:pt x="831" y="37"/>
                </a:cubicBezTo>
                <a:cubicBezTo>
                  <a:pt x="836" y="36"/>
                  <a:pt x="843" y="36"/>
                  <a:pt x="850" y="36"/>
                </a:cubicBezTo>
                <a:lnTo>
                  <a:pt x="836" y="21"/>
                </a:lnTo>
                <a:cubicBezTo>
                  <a:pt x="835" y="21"/>
                  <a:pt x="834" y="20"/>
                  <a:pt x="834" y="19"/>
                </a:cubicBezTo>
                <a:cubicBezTo>
                  <a:pt x="834" y="18"/>
                  <a:pt x="834" y="17"/>
                  <a:pt x="835" y="16"/>
                </a:cubicBezTo>
                <a:cubicBezTo>
                  <a:pt x="835" y="15"/>
                  <a:pt x="836" y="14"/>
                  <a:pt x="837" y="12"/>
                </a:cubicBezTo>
                <a:cubicBezTo>
                  <a:pt x="838" y="11"/>
                  <a:pt x="840" y="9"/>
                  <a:pt x="842" y="7"/>
                </a:cubicBezTo>
                <a:cubicBezTo>
                  <a:pt x="843" y="6"/>
                  <a:pt x="845" y="4"/>
                  <a:pt x="846" y="3"/>
                </a:cubicBezTo>
                <a:cubicBezTo>
                  <a:pt x="848" y="2"/>
                  <a:pt x="849" y="1"/>
                  <a:pt x="850" y="1"/>
                </a:cubicBezTo>
                <a:cubicBezTo>
                  <a:pt x="851" y="0"/>
                  <a:pt x="852" y="0"/>
                  <a:pt x="853" y="0"/>
                </a:cubicBezTo>
                <a:cubicBezTo>
                  <a:pt x="854" y="1"/>
                  <a:pt x="854" y="1"/>
                  <a:pt x="855" y="2"/>
                </a:cubicBezTo>
                <a:lnTo>
                  <a:pt x="1022" y="169"/>
                </a:lnTo>
                <a:close/>
                <a:moveTo>
                  <a:pt x="869" y="59"/>
                </a:moveTo>
                <a:cubicBezTo>
                  <a:pt x="855" y="58"/>
                  <a:pt x="844" y="58"/>
                  <a:pt x="835" y="60"/>
                </a:cubicBezTo>
                <a:cubicBezTo>
                  <a:pt x="825" y="61"/>
                  <a:pt x="818" y="65"/>
                  <a:pt x="812" y="71"/>
                </a:cubicBezTo>
                <a:cubicBezTo>
                  <a:pt x="806" y="77"/>
                  <a:pt x="803" y="83"/>
                  <a:pt x="801" y="89"/>
                </a:cubicBezTo>
                <a:cubicBezTo>
                  <a:pt x="800" y="96"/>
                  <a:pt x="800" y="103"/>
                  <a:pt x="802" y="109"/>
                </a:cubicBezTo>
                <a:cubicBezTo>
                  <a:pt x="804" y="116"/>
                  <a:pt x="807" y="123"/>
                  <a:pt x="812" y="129"/>
                </a:cubicBezTo>
                <a:cubicBezTo>
                  <a:pt x="816" y="136"/>
                  <a:pt x="821" y="142"/>
                  <a:pt x="827" y="148"/>
                </a:cubicBezTo>
                <a:cubicBezTo>
                  <a:pt x="833" y="154"/>
                  <a:pt x="839" y="159"/>
                  <a:pt x="846" y="164"/>
                </a:cubicBezTo>
                <a:cubicBezTo>
                  <a:pt x="853" y="169"/>
                  <a:pt x="859" y="172"/>
                  <a:pt x="866" y="175"/>
                </a:cubicBezTo>
                <a:cubicBezTo>
                  <a:pt x="873" y="177"/>
                  <a:pt x="879" y="177"/>
                  <a:pt x="886" y="176"/>
                </a:cubicBezTo>
                <a:cubicBezTo>
                  <a:pt x="892" y="175"/>
                  <a:pt x="899" y="172"/>
                  <a:pt x="904" y="166"/>
                </a:cubicBezTo>
                <a:cubicBezTo>
                  <a:pt x="907" y="163"/>
                  <a:pt x="910" y="160"/>
                  <a:pt x="911" y="156"/>
                </a:cubicBezTo>
                <a:cubicBezTo>
                  <a:pt x="913" y="153"/>
                  <a:pt x="915" y="149"/>
                  <a:pt x="916" y="144"/>
                </a:cubicBezTo>
                <a:cubicBezTo>
                  <a:pt x="917" y="139"/>
                  <a:pt x="917" y="134"/>
                  <a:pt x="917" y="128"/>
                </a:cubicBezTo>
                <a:cubicBezTo>
                  <a:pt x="918" y="122"/>
                  <a:pt x="917" y="115"/>
                  <a:pt x="916" y="107"/>
                </a:cubicBezTo>
                <a:lnTo>
                  <a:pt x="869" y="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
          <p:cNvSpPr>
            <a:spLocks noEditPoints="1"/>
          </p:cNvSpPr>
          <p:nvPr/>
        </p:nvSpPr>
        <p:spPr bwMode="auto">
          <a:xfrm>
            <a:off x="3951288" y="5497513"/>
            <a:ext cx="638175" cy="636588"/>
          </a:xfrm>
          <a:custGeom>
            <a:avLst/>
            <a:gdLst/>
            <a:ahLst/>
            <a:cxnLst>
              <a:cxn ang="0">
                <a:pos x="164" y="741"/>
              </a:cxn>
              <a:cxn ang="0">
                <a:pos x="198" y="787"/>
              </a:cxn>
              <a:cxn ang="0">
                <a:pos x="179" y="801"/>
              </a:cxn>
              <a:cxn ang="0">
                <a:pos x="68" y="836"/>
              </a:cxn>
              <a:cxn ang="0">
                <a:pos x="50" y="826"/>
              </a:cxn>
              <a:cxn ang="0">
                <a:pos x="0" y="647"/>
              </a:cxn>
              <a:cxn ang="0">
                <a:pos x="13" y="626"/>
              </a:cxn>
              <a:cxn ang="0">
                <a:pos x="35" y="613"/>
              </a:cxn>
              <a:cxn ang="0">
                <a:pos x="179" y="707"/>
              </a:cxn>
              <a:cxn ang="0">
                <a:pos x="122" y="745"/>
              </a:cxn>
              <a:cxn ang="0">
                <a:pos x="331" y="622"/>
              </a:cxn>
              <a:cxn ang="0">
                <a:pos x="261" y="707"/>
              </a:cxn>
              <a:cxn ang="0">
                <a:pos x="168" y="657"/>
              </a:cxn>
              <a:cxn ang="0">
                <a:pos x="115" y="550"/>
              </a:cxn>
              <a:cxn ang="0">
                <a:pos x="166" y="474"/>
              </a:cxn>
              <a:cxn ang="0">
                <a:pos x="187" y="468"/>
              </a:cxn>
              <a:cxn ang="0">
                <a:pos x="199" y="481"/>
              </a:cxn>
              <a:cxn ang="0">
                <a:pos x="185" y="493"/>
              </a:cxn>
              <a:cxn ang="0">
                <a:pos x="145" y="565"/>
              </a:cxn>
              <a:cxn ang="0">
                <a:pos x="186" y="595"/>
              </a:cxn>
              <a:cxn ang="0">
                <a:pos x="258" y="543"/>
              </a:cxn>
              <a:cxn ang="0">
                <a:pos x="268" y="581"/>
              </a:cxn>
              <a:cxn ang="0">
                <a:pos x="210" y="601"/>
              </a:cxn>
              <a:cxn ang="0">
                <a:pos x="226" y="663"/>
              </a:cxn>
              <a:cxn ang="0">
                <a:pos x="300" y="646"/>
              </a:cxn>
              <a:cxn ang="0">
                <a:pos x="450" y="436"/>
              </a:cxn>
              <a:cxn ang="0">
                <a:pos x="471" y="506"/>
              </a:cxn>
              <a:cxn ang="0">
                <a:pos x="464" y="521"/>
              </a:cxn>
              <a:cxn ang="0">
                <a:pos x="448" y="529"/>
              </a:cxn>
              <a:cxn ang="0">
                <a:pos x="336" y="565"/>
              </a:cxn>
              <a:cxn ang="0">
                <a:pos x="319" y="550"/>
              </a:cxn>
              <a:cxn ang="0">
                <a:pos x="272" y="372"/>
              </a:cxn>
              <a:cxn ang="0">
                <a:pos x="293" y="347"/>
              </a:cxn>
              <a:cxn ang="0">
                <a:pos x="416" y="451"/>
              </a:cxn>
              <a:cxn ang="0">
                <a:pos x="299" y="380"/>
              </a:cxn>
              <a:cxn ang="0">
                <a:pos x="299" y="380"/>
              </a:cxn>
              <a:cxn ang="0">
                <a:pos x="526" y="454"/>
              </a:cxn>
              <a:cxn ang="0">
                <a:pos x="524" y="407"/>
              </a:cxn>
              <a:cxn ang="0">
                <a:pos x="693" y="290"/>
              </a:cxn>
              <a:cxn ang="0">
                <a:pos x="676" y="307"/>
              </a:cxn>
              <a:cxn ang="0">
                <a:pos x="583" y="222"/>
              </a:cxn>
              <a:cxn ang="0">
                <a:pos x="528" y="248"/>
              </a:cxn>
              <a:cxn ang="0">
                <a:pos x="612" y="371"/>
              </a:cxn>
              <a:cxn ang="0">
                <a:pos x="595" y="388"/>
              </a:cxn>
              <a:cxn ang="0">
                <a:pos x="411" y="208"/>
              </a:cxn>
              <a:cxn ang="0">
                <a:pos x="425" y="190"/>
              </a:cxn>
              <a:cxn ang="0">
                <a:pos x="506" y="260"/>
              </a:cxn>
              <a:cxn ang="0">
                <a:pos x="573" y="183"/>
              </a:cxn>
              <a:cxn ang="0">
                <a:pos x="833" y="131"/>
              </a:cxn>
              <a:cxn ang="0">
                <a:pos x="837" y="146"/>
              </a:cxn>
              <a:cxn ang="0">
                <a:pos x="730" y="243"/>
              </a:cxn>
              <a:cxn ang="0">
                <a:pos x="717" y="225"/>
              </a:cxn>
              <a:cxn ang="0">
                <a:pos x="706" y="80"/>
              </a:cxn>
              <a:cxn ang="0">
                <a:pos x="658" y="34"/>
              </a:cxn>
              <a:cxn ang="0">
                <a:pos x="609" y="81"/>
              </a:cxn>
              <a:cxn ang="0">
                <a:pos x="597" y="103"/>
              </a:cxn>
              <a:cxn ang="0">
                <a:pos x="583" y="89"/>
              </a:cxn>
              <a:cxn ang="0">
                <a:pos x="589" y="58"/>
              </a:cxn>
              <a:cxn ang="0">
                <a:pos x="661" y="0"/>
              </a:cxn>
              <a:cxn ang="0">
                <a:pos x="731" y="61"/>
              </a:cxn>
              <a:cxn ang="0">
                <a:pos x="818" y="127"/>
              </a:cxn>
              <a:cxn ang="0">
                <a:pos x="833" y="131"/>
              </a:cxn>
            </a:cxnLst>
            <a:rect l="0" t="0" r="r" b="b"/>
            <a:pathLst>
              <a:path w="839" h="837">
                <a:moveTo>
                  <a:pt x="179" y="707"/>
                </a:moveTo>
                <a:cubicBezTo>
                  <a:pt x="182" y="710"/>
                  <a:pt x="183" y="713"/>
                  <a:pt x="184" y="716"/>
                </a:cubicBezTo>
                <a:cubicBezTo>
                  <a:pt x="185" y="718"/>
                  <a:pt x="185" y="720"/>
                  <a:pt x="183" y="722"/>
                </a:cubicBezTo>
                <a:lnTo>
                  <a:pt x="164" y="741"/>
                </a:lnTo>
                <a:lnTo>
                  <a:pt x="200" y="777"/>
                </a:lnTo>
                <a:cubicBezTo>
                  <a:pt x="200" y="778"/>
                  <a:pt x="201" y="779"/>
                  <a:pt x="201" y="780"/>
                </a:cubicBezTo>
                <a:cubicBezTo>
                  <a:pt x="201" y="780"/>
                  <a:pt x="201" y="782"/>
                  <a:pt x="200" y="783"/>
                </a:cubicBezTo>
                <a:cubicBezTo>
                  <a:pt x="200" y="784"/>
                  <a:pt x="199" y="786"/>
                  <a:pt x="198" y="787"/>
                </a:cubicBezTo>
                <a:cubicBezTo>
                  <a:pt x="196" y="789"/>
                  <a:pt x="195" y="791"/>
                  <a:pt x="192" y="793"/>
                </a:cubicBezTo>
                <a:cubicBezTo>
                  <a:pt x="190" y="795"/>
                  <a:pt x="188" y="797"/>
                  <a:pt x="187" y="798"/>
                </a:cubicBezTo>
                <a:cubicBezTo>
                  <a:pt x="185" y="799"/>
                  <a:pt x="183" y="800"/>
                  <a:pt x="182" y="801"/>
                </a:cubicBezTo>
                <a:cubicBezTo>
                  <a:pt x="181" y="801"/>
                  <a:pt x="180" y="802"/>
                  <a:pt x="179" y="801"/>
                </a:cubicBezTo>
                <a:cubicBezTo>
                  <a:pt x="178" y="801"/>
                  <a:pt x="178" y="801"/>
                  <a:pt x="177" y="800"/>
                </a:cubicBezTo>
                <a:lnTo>
                  <a:pt x="141" y="764"/>
                </a:lnTo>
                <a:lnTo>
                  <a:pt x="71" y="834"/>
                </a:lnTo>
                <a:cubicBezTo>
                  <a:pt x="70" y="835"/>
                  <a:pt x="69" y="836"/>
                  <a:pt x="68" y="836"/>
                </a:cubicBezTo>
                <a:cubicBezTo>
                  <a:pt x="67" y="837"/>
                  <a:pt x="66" y="837"/>
                  <a:pt x="64" y="837"/>
                </a:cubicBezTo>
                <a:cubicBezTo>
                  <a:pt x="63" y="837"/>
                  <a:pt x="62" y="836"/>
                  <a:pt x="60" y="835"/>
                </a:cubicBezTo>
                <a:cubicBezTo>
                  <a:pt x="59" y="834"/>
                  <a:pt x="57" y="832"/>
                  <a:pt x="55" y="830"/>
                </a:cubicBezTo>
                <a:cubicBezTo>
                  <a:pt x="53" y="829"/>
                  <a:pt x="51" y="827"/>
                  <a:pt x="50" y="826"/>
                </a:cubicBezTo>
                <a:cubicBezTo>
                  <a:pt x="49" y="824"/>
                  <a:pt x="48" y="823"/>
                  <a:pt x="47" y="821"/>
                </a:cubicBezTo>
                <a:cubicBezTo>
                  <a:pt x="46" y="820"/>
                  <a:pt x="46" y="819"/>
                  <a:pt x="45" y="817"/>
                </a:cubicBezTo>
                <a:cubicBezTo>
                  <a:pt x="44" y="816"/>
                  <a:pt x="44" y="814"/>
                  <a:pt x="43" y="812"/>
                </a:cubicBezTo>
                <a:lnTo>
                  <a:pt x="0" y="647"/>
                </a:lnTo>
                <a:cubicBezTo>
                  <a:pt x="0" y="646"/>
                  <a:pt x="0" y="645"/>
                  <a:pt x="0" y="643"/>
                </a:cubicBezTo>
                <a:cubicBezTo>
                  <a:pt x="1" y="642"/>
                  <a:pt x="1" y="640"/>
                  <a:pt x="2" y="639"/>
                </a:cubicBezTo>
                <a:cubicBezTo>
                  <a:pt x="3" y="637"/>
                  <a:pt x="5" y="635"/>
                  <a:pt x="7" y="633"/>
                </a:cubicBezTo>
                <a:cubicBezTo>
                  <a:pt x="8" y="631"/>
                  <a:pt x="11" y="628"/>
                  <a:pt x="13" y="626"/>
                </a:cubicBezTo>
                <a:cubicBezTo>
                  <a:pt x="16" y="623"/>
                  <a:pt x="19" y="620"/>
                  <a:pt x="22" y="618"/>
                </a:cubicBezTo>
                <a:cubicBezTo>
                  <a:pt x="24" y="616"/>
                  <a:pt x="26" y="615"/>
                  <a:pt x="28" y="614"/>
                </a:cubicBezTo>
                <a:cubicBezTo>
                  <a:pt x="29" y="613"/>
                  <a:pt x="31" y="612"/>
                  <a:pt x="32" y="612"/>
                </a:cubicBezTo>
                <a:cubicBezTo>
                  <a:pt x="34" y="612"/>
                  <a:pt x="35" y="612"/>
                  <a:pt x="35" y="613"/>
                </a:cubicBezTo>
                <a:lnTo>
                  <a:pt x="145" y="722"/>
                </a:lnTo>
                <a:lnTo>
                  <a:pt x="164" y="703"/>
                </a:lnTo>
                <a:cubicBezTo>
                  <a:pt x="166" y="702"/>
                  <a:pt x="168" y="701"/>
                  <a:pt x="170" y="702"/>
                </a:cubicBezTo>
                <a:cubicBezTo>
                  <a:pt x="173" y="702"/>
                  <a:pt x="175" y="704"/>
                  <a:pt x="179" y="707"/>
                </a:cubicBezTo>
                <a:close/>
                <a:moveTo>
                  <a:pt x="28" y="651"/>
                </a:moveTo>
                <a:lnTo>
                  <a:pt x="28" y="651"/>
                </a:lnTo>
                <a:lnTo>
                  <a:pt x="67" y="801"/>
                </a:lnTo>
                <a:lnTo>
                  <a:pt x="122" y="745"/>
                </a:lnTo>
                <a:lnTo>
                  <a:pt x="28" y="651"/>
                </a:lnTo>
                <a:close/>
                <a:moveTo>
                  <a:pt x="305" y="568"/>
                </a:moveTo>
                <a:cubicBezTo>
                  <a:pt x="312" y="575"/>
                  <a:pt x="318" y="584"/>
                  <a:pt x="323" y="593"/>
                </a:cubicBezTo>
                <a:cubicBezTo>
                  <a:pt x="328" y="602"/>
                  <a:pt x="331" y="612"/>
                  <a:pt x="331" y="622"/>
                </a:cubicBezTo>
                <a:cubicBezTo>
                  <a:pt x="332" y="632"/>
                  <a:pt x="330" y="643"/>
                  <a:pt x="326" y="653"/>
                </a:cubicBezTo>
                <a:cubicBezTo>
                  <a:pt x="322" y="664"/>
                  <a:pt x="315" y="674"/>
                  <a:pt x="305" y="684"/>
                </a:cubicBezTo>
                <a:cubicBezTo>
                  <a:pt x="297" y="691"/>
                  <a:pt x="290" y="697"/>
                  <a:pt x="283" y="700"/>
                </a:cubicBezTo>
                <a:cubicBezTo>
                  <a:pt x="276" y="704"/>
                  <a:pt x="268" y="706"/>
                  <a:pt x="261" y="707"/>
                </a:cubicBezTo>
                <a:cubicBezTo>
                  <a:pt x="254" y="708"/>
                  <a:pt x="246" y="707"/>
                  <a:pt x="239" y="705"/>
                </a:cubicBezTo>
                <a:cubicBezTo>
                  <a:pt x="231" y="703"/>
                  <a:pt x="224" y="700"/>
                  <a:pt x="216" y="695"/>
                </a:cubicBezTo>
                <a:cubicBezTo>
                  <a:pt x="208" y="691"/>
                  <a:pt x="201" y="685"/>
                  <a:pt x="193" y="679"/>
                </a:cubicBezTo>
                <a:cubicBezTo>
                  <a:pt x="185" y="672"/>
                  <a:pt x="177" y="665"/>
                  <a:pt x="168" y="657"/>
                </a:cubicBezTo>
                <a:cubicBezTo>
                  <a:pt x="161" y="649"/>
                  <a:pt x="154" y="641"/>
                  <a:pt x="147" y="633"/>
                </a:cubicBezTo>
                <a:cubicBezTo>
                  <a:pt x="140" y="625"/>
                  <a:pt x="135" y="616"/>
                  <a:pt x="130" y="607"/>
                </a:cubicBezTo>
                <a:cubicBezTo>
                  <a:pt x="125" y="598"/>
                  <a:pt x="121" y="589"/>
                  <a:pt x="118" y="579"/>
                </a:cubicBezTo>
                <a:cubicBezTo>
                  <a:pt x="116" y="570"/>
                  <a:pt x="115" y="560"/>
                  <a:pt x="115" y="550"/>
                </a:cubicBezTo>
                <a:cubicBezTo>
                  <a:pt x="116" y="540"/>
                  <a:pt x="119" y="530"/>
                  <a:pt x="123" y="520"/>
                </a:cubicBezTo>
                <a:cubicBezTo>
                  <a:pt x="128" y="510"/>
                  <a:pt x="135" y="501"/>
                  <a:pt x="145" y="491"/>
                </a:cubicBezTo>
                <a:cubicBezTo>
                  <a:pt x="148" y="488"/>
                  <a:pt x="152" y="484"/>
                  <a:pt x="156" y="481"/>
                </a:cubicBezTo>
                <a:cubicBezTo>
                  <a:pt x="159" y="478"/>
                  <a:pt x="163" y="476"/>
                  <a:pt x="166" y="474"/>
                </a:cubicBezTo>
                <a:cubicBezTo>
                  <a:pt x="170" y="472"/>
                  <a:pt x="173" y="470"/>
                  <a:pt x="176" y="469"/>
                </a:cubicBezTo>
                <a:cubicBezTo>
                  <a:pt x="178" y="468"/>
                  <a:pt x="180" y="467"/>
                  <a:pt x="182" y="467"/>
                </a:cubicBezTo>
                <a:cubicBezTo>
                  <a:pt x="183" y="467"/>
                  <a:pt x="184" y="467"/>
                  <a:pt x="185" y="467"/>
                </a:cubicBezTo>
                <a:cubicBezTo>
                  <a:pt x="185" y="467"/>
                  <a:pt x="186" y="468"/>
                  <a:pt x="187" y="468"/>
                </a:cubicBezTo>
                <a:cubicBezTo>
                  <a:pt x="188" y="469"/>
                  <a:pt x="189" y="469"/>
                  <a:pt x="190" y="470"/>
                </a:cubicBezTo>
                <a:cubicBezTo>
                  <a:pt x="191" y="471"/>
                  <a:pt x="192" y="472"/>
                  <a:pt x="193" y="473"/>
                </a:cubicBezTo>
                <a:cubicBezTo>
                  <a:pt x="195" y="475"/>
                  <a:pt x="196" y="476"/>
                  <a:pt x="197" y="477"/>
                </a:cubicBezTo>
                <a:cubicBezTo>
                  <a:pt x="198" y="478"/>
                  <a:pt x="199" y="480"/>
                  <a:pt x="199" y="481"/>
                </a:cubicBezTo>
                <a:cubicBezTo>
                  <a:pt x="200" y="482"/>
                  <a:pt x="200" y="482"/>
                  <a:pt x="200" y="483"/>
                </a:cubicBezTo>
                <a:cubicBezTo>
                  <a:pt x="200" y="484"/>
                  <a:pt x="199" y="485"/>
                  <a:pt x="198" y="486"/>
                </a:cubicBezTo>
                <a:cubicBezTo>
                  <a:pt x="197" y="487"/>
                  <a:pt x="196" y="488"/>
                  <a:pt x="193" y="489"/>
                </a:cubicBezTo>
                <a:cubicBezTo>
                  <a:pt x="191" y="490"/>
                  <a:pt x="188" y="491"/>
                  <a:pt x="185" y="493"/>
                </a:cubicBezTo>
                <a:cubicBezTo>
                  <a:pt x="182" y="494"/>
                  <a:pt x="179" y="497"/>
                  <a:pt x="174" y="499"/>
                </a:cubicBezTo>
                <a:cubicBezTo>
                  <a:pt x="170" y="502"/>
                  <a:pt x="166" y="506"/>
                  <a:pt x="162" y="510"/>
                </a:cubicBezTo>
                <a:cubicBezTo>
                  <a:pt x="153" y="519"/>
                  <a:pt x="148" y="527"/>
                  <a:pt x="146" y="537"/>
                </a:cubicBezTo>
                <a:cubicBezTo>
                  <a:pt x="143" y="546"/>
                  <a:pt x="143" y="555"/>
                  <a:pt x="145" y="565"/>
                </a:cubicBezTo>
                <a:cubicBezTo>
                  <a:pt x="146" y="574"/>
                  <a:pt x="150" y="583"/>
                  <a:pt x="156" y="593"/>
                </a:cubicBezTo>
                <a:cubicBezTo>
                  <a:pt x="162" y="602"/>
                  <a:pt x="168" y="611"/>
                  <a:pt x="176" y="619"/>
                </a:cubicBezTo>
                <a:cubicBezTo>
                  <a:pt x="177" y="616"/>
                  <a:pt x="178" y="612"/>
                  <a:pt x="180" y="608"/>
                </a:cubicBezTo>
                <a:cubicBezTo>
                  <a:pt x="181" y="603"/>
                  <a:pt x="183" y="599"/>
                  <a:pt x="186" y="595"/>
                </a:cubicBezTo>
                <a:cubicBezTo>
                  <a:pt x="188" y="590"/>
                  <a:pt x="191" y="586"/>
                  <a:pt x="194" y="581"/>
                </a:cubicBezTo>
                <a:cubicBezTo>
                  <a:pt x="197" y="577"/>
                  <a:pt x="201" y="572"/>
                  <a:pt x="205" y="568"/>
                </a:cubicBezTo>
                <a:cubicBezTo>
                  <a:pt x="214" y="559"/>
                  <a:pt x="224" y="552"/>
                  <a:pt x="232" y="548"/>
                </a:cubicBezTo>
                <a:cubicBezTo>
                  <a:pt x="241" y="544"/>
                  <a:pt x="250" y="543"/>
                  <a:pt x="258" y="543"/>
                </a:cubicBezTo>
                <a:cubicBezTo>
                  <a:pt x="267" y="544"/>
                  <a:pt x="275" y="546"/>
                  <a:pt x="283" y="551"/>
                </a:cubicBezTo>
                <a:cubicBezTo>
                  <a:pt x="290" y="555"/>
                  <a:pt x="298" y="561"/>
                  <a:pt x="305" y="568"/>
                </a:cubicBezTo>
                <a:close/>
                <a:moveTo>
                  <a:pt x="284" y="593"/>
                </a:moveTo>
                <a:cubicBezTo>
                  <a:pt x="279" y="588"/>
                  <a:pt x="274" y="584"/>
                  <a:pt x="268" y="581"/>
                </a:cubicBezTo>
                <a:cubicBezTo>
                  <a:pt x="263" y="577"/>
                  <a:pt x="258" y="576"/>
                  <a:pt x="253" y="575"/>
                </a:cubicBezTo>
                <a:cubicBezTo>
                  <a:pt x="247" y="574"/>
                  <a:pt x="242" y="575"/>
                  <a:pt x="236" y="578"/>
                </a:cubicBezTo>
                <a:cubicBezTo>
                  <a:pt x="231" y="580"/>
                  <a:pt x="225" y="584"/>
                  <a:pt x="219" y="590"/>
                </a:cubicBezTo>
                <a:cubicBezTo>
                  <a:pt x="216" y="593"/>
                  <a:pt x="213" y="597"/>
                  <a:pt x="210" y="601"/>
                </a:cubicBezTo>
                <a:cubicBezTo>
                  <a:pt x="207" y="605"/>
                  <a:pt x="205" y="609"/>
                  <a:pt x="203" y="613"/>
                </a:cubicBezTo>
                <a:cubicBezTo>
                  <a:pt x="201" y="617"/>
                  <a:pt x="199" y="621"/>
                  <a:pt x="198" y="625"/>
                </a:cubicBezTo>
                <a:cubicBezTo>
                  <a:pt x="196" y="629"/>
                  <a:pt x="195" y="633"/>
                  <a:pt x="195" y="637"/>
                </a:cubicBezTo>
                <a:cubicBezTo>
                  <a:pt x="206" y="648"/>
                  <a:pt x="216" y="657"/>
                  <a:pt x="226" y="663"/>
                </a:cubicBezTo>
                <a:cubicBezTo>
                  <a:pt x="235" y="670"/>
                  <a:pt x="243" y="674"/>
                  <a:pt x="250" y="676"/>
                </a:cubicBezTo>
                <a:cubicBezTo>
                  <a:pt x="258" y="677"/>
                  <a:pt x="265" y="677"/>
                  <a:pt x="271" y="675"/>
                </a:cubicBezTo>
                <a:cubicBezTo>
                  <a:pt x="277" y="673"/>
                  <a:pt x="283" y="669"/>
                  <a:pt x="288" y="664"/>
                </a:cubicBezTo>
                <a:cubicBezTo>
                  <a:pt x="294" y="658"/>
                  <a:pt x="298" y="652"/>
                  <a:pt x="300" y="646"/>
                </a:cubicBezTo>
                <a:cubicBezTo>
                  <a:pt x="302" y="639"/>
                  <a:pt x="302" y="633"/>
                  <a:pt x="302" y="627"/>
                </a:cubicBezTo>
                <a:cubicBezTo>
                  <a:pt x="301" y="620"/>
                  <a:pt x="299" y="614"/>
                  <a:pt x="296" y="609"/>
                </a:cubicBezTo>
                <a:cubicBezTo>
                  <a:pt x="292" y="603"/>
                  <a:pt x="288" y="598"/>
                  <a:pt x="284" y="593"/>
                </a:cubicBezTo>
                <a:close/>
                <a:moveTo>
                  <a:pt x="450" y="436"/>
                </a:moveTo>
                <a:cubicBezTo>
                  <a:pt x="453" y="439"/>
                  <a:pt x="455" y="442"/>
                  <a:pt x="456" y="444"/>
                </a:cubicBezTo>
                <a:cubicBezTo>
                  <a:pt x="457" y="447"/>
                  <a:pt x="456" y="449"/>
                  <a:pt x="455" y="450"/>
                </a:cubicBezTo>
                <a:lnTo>
                  <a:pt x="435" y="470"/>
                </a:lnTo>
                <a:lnTo>
                  <a:pt x="471" y="506"/>
                </a:lnTo>
                <a:cubicBezTo>
                  <a:pt x="472" y="506"/>
                  <a:pt x="472" y="507"/>
                  <a:pt x="473" y="508"/>
                </a:cubicBezTo>
                <a:cubicBezTo>
                  <a:pt x="473" y="509"/>
                  <a:pt x="472" y="510"/>
                  <a:pt x="472" y="511"/>
                </a:cubicBezTo>
                <a:cubicBezTo>
                  <a:pt x="471" y="513"/>
                  <a:pt x="470" y="514"/>
                  <a:pt x="469" y="516"/>
                </a:cubicBezTo>
                <a:cubicBezTo>
                  <a:pt x="468" y="517"/>
                  <a:pt x="466" y="519"/>
                  <a:pt x="464" y="521"/>
                </a:cubicBezTo>
                <a:cubicBezTo>
                  <a:pt x="462" y="524"/>
                  <a:pt x="460" y="525"/>
                  <a:pt x="458" y="527"/>
                </a:cubicBezTo>
                <a:cubicBezTo>
                  <a:pt x="456" y="528"/>
                  <a:pt x="455" y="529"/>
                  <a:pt x="454" y="529"/>
                </a:cubicBezTo>
                <a:cubicBezTo>
                  <a:pt x="453" y="530"/>
                  <a:pt x="452" y="530"/>
                  <a:pt x="451" y="530"/>
                </a:cubicBezTo>
                <a:cubicBezTo>
                  <a:pt x="450" y="530"/>
                  <a:pt x="449" y="529"/>
                  <a:pt x="448" y="529"/>
                </a:cubicBezTo>
                <a:lnTo>
                  <a:pt x="412" y="493"/>
                </a:lnTo>
                <a:lnTo>
                  <a:pt x="342" y="563"/>
                </a:lnTo>
                <a:cubicBezTo>
                  <a:pt x="341" y="564"/>
                  <a:pt x="340" y="565"/>
                  <a:pt x="339" y="565"/>
                </a:cubicBezTo>
                <a:cubicBezTo>
                  <a:pt x="338" y="565"/>
                  <a:pt x="337" y="566"/>
                  <a:pt x="336" y="565"/>
                </a:cubicBezTo>
                <a:cubicBezTo>
                  <a:pt x="335" y="565"/>
                  <a:pt x="333" y="565"/>
                  <a:pt x="332" y="564"/>
                </a:cubicBezTo>
                <a:cubicBezTo>
                  <a:pt x="330" y="562"/>
                  <a:pt x="328" y="561"/>
                  <a:pt x="326" y="559"/>
                </a:cubicBezTo>
                <a:cubicBezTo>
                  <a:pt x="324" y="557"/>
                  <a:pt x="323" y="555"/>
                  <a:pt x="322" y="554"/>
                </a:cubicBezTo>
                <a:cubicBezTo>
                  <a:pt x="320" y="553"/>
                  <a:pt x="319" y="551"/>
                  <a:pt x="319" y="550"/>
                </a:cubicBezTo>
                <a:cubicBezTo>
                  <a:pt x="318" y="548"/>
                  <a:pt x="317" y="547"/>
                  <a:pt x="316" y="546"/>
                </a:cubicBezTo>
                <a:cubicBezTo>
                  <a:pt x="316" y="544"/>
                  <a:pt x="315" y="543"/>
                  <a:pt x="315" y="541"/>
                </a:cubicBezTo>
                <a:lnTo>
                  <a:pt x="272" y="375"/>
                </a:lnTo>
                <a:cubicBezTo>
                  <a:pt x="271" y="374"/>
                  <a:pt x="272" y="373"/>
                  <a:pt x="272" y="372"/>
                </a:cubicBezTo>
                <a:cubicBezTo>
                  <a:pt x="272" y="370"/>
                  <a:pt x="273" y="369"/>
                  <a:pt x="274" y="367"/>
                </a:cubicBezTo>
                <a:cubicBezTo>
                  <a:pt x="275" y="365"/>
                  <a:pt x="276" y="363"/>
                  <a:pt x="278" y="361"/>
                </a:cubicBezTo>
                <a:cubicBezTo>
                  <a:pt x="280" y="359"/>
                  <a:pt x="282" y="357"/>
                  <a:pt x="285" y="354"/>
                </a:cubicBezTo>
                <a:cubicBezTo>
                  <a:pt x="288" y="351"/>
                  <a:pt x="291" y="349"/>
                  <a:pt x="293" y="347"/>
                </a:cubicBezTo>
                <a:cubicBezTo>
                  <a:pt x="295" y="345"/>
                  <a:pt x="298" y="343"/>
                  <a:pt x="299" y="342"/>
                </a:cubicBezTo>
                <a:cubicBezTo>
                  <a:pt x="301" y="341"/>
                  <a:pt x="302" y="341"/>
                  <a:pt x="304" y="340"/>
                </a:cubicBezTo>
                <a:cubicBezTo>
                  <a:pt x="305" y="340"/>
                  <a:pt x="306" y="341"/>
                  <a:pt x="307" y="341"/>
                </a:cubicBezTo>
                <a:lnTo>
                  <a:pt x="416" y="451"/>
                </a:lnTo>
                <a:lnTo>
                  <a:pt x="436" y="432"/>
                </a:lnTo>
                <a:cubicBezTo>
                  <a:pt x="437" y="430"/>
                  <a:pt x="439" y="430"/>
                  <a:pt x="442" y="430"/>
                </a:cubicBezTo>
                <a:cubicBezTo>
                  <a:pt x="444" y="431"/>
                  <a:pt x="447" y="433"/>
                  <a:pt x="450" y="436"/>
                </a:cubicBezTo>
                <a:close/>
                <a:moveTo>
                  <a:pt x="299" y="380"/>
                </a:moveTo>
                <a:lnTo>
                  <a:pt x="299" y="380"/>
                </a:lnTo>
                <a:lnTo>
                  <a:pt x="338" y="529"/>
                </a:lnTo>
                <a:lnTo>
                  <a:pt x="394" y="474"/>
                </a:lnTo>
                <a:lnTo>
                  <a:pt x="299" y="380"/>
                </a:lnTo>
                <a:close/>
                <a:moveTo>
                  <a:pt x="539" y="416"/>
                </a:moveTo>
                <a:cubicBezTo>
                  <a:pt x="545" y="422"/>
                  <a:pt x="548" y="427"/>
                  <a:pt x="548" y="431"/>
                </a:cubicBezTo>
                <a:cubicBezTo>
                  <a:pt x="548" y="436"/>
                  <a:pt x="546" y="440"/>
                  <a:pt x="540" y="446"/>
                </a:cubicBezTo>
                <a:cubicBezTo>
                  <a:pt x="535" y="451"/>
                  <a:pt x="530" y="454"/>
                  <a:pt x="526" y="454"/>
                </a:cubicBezTo>
                <a:cubicBezTo>
                  <a:pt x="522" y="454"/>
                  <a:pt x="517" y="451"/>
                  <a:pt x="511" y="445"/>
                </a:cubicBezTo>
                <a:cubicBezTo>
                  <a:pt x="505" y="438"/>
                  <a:pt x="502" y="433"/>
                  <a:pt x="502" y="429"/>
                </a:cubicBezTo>
                <a:cubicBezTo>
                  <a:pt x="502" y="425"/>
                  <a:pt x="504" y="420"/>
                  <a:pt x="510" y="415"/>
                </a:cubicBezTo>
                <a:cubicBezTo>
                  <a:pt x="515" y="409"/>
                  <a:pt x="520" y="407"/>
                  <a:pt x="524" y="407"/>
                </a:cubicBezTo>
                <a:cubicBezTo>
                  <a:pt x="528" y="407"/>
                  <a:pt x="533" y="410"/>
                  <a:pt x="539" y="416"/>
                </a:cubicBezTo>
                <a:close/>
                <a:moveTo>
                  <a:pt x="693" y="284"/>
                </a:moveTo>
                <a:cubicBezTo>
                  <a:pt x="693" y="285"/>
                  <a:pt x="694" y="286"/>
                  <a:pt x="694" y="287"/>
                </a:cubicBezTo>
                <a:cubicBezTo>
                  <a:pt x="694" y="288"/>
                  <a:pt x="694" y="289"/>
                  <a:pt x="693" y="290"/>
                </a:cubicBezTo>
                <a:cubicBezTo>
                  <a:pt x="693" y="291"/>
                  <a:pt x="692" y="292"/>
                  <a:pt x="691" y="294"/>
                </a:cubicBezTo>
                <a:cubicBezTo>
                  <a:pt x="690" y="295"/>
                  <a:pt x="688" y="297"/>
                  <a:pt x="686" y="299"/>
                </a:cubicBezTo>
                <a:cubicBezTo>
                  <a:pt x="684" y="302"/>
                  <a:pt x="682" y="303"/>
                  <a:pt x="680" y="305"/>
                </a:cubicBezTo>
                <a:cubicBezTo>
                  <a:pt x="679" y="306"/>
                  <a:pt x="677" y="307"/>
                  <a:pt x="676" y="307"/>
                </a:cubicBezTo>
                <a:cubicBezTo>
                  <a:pt x="675" y="308"/>
                  <a:pt x="674" y="308"/>
                  <a:pt x="673" y="308"/>
                </a:cubicBezTo>
                <a:cubicBezTo>
                  <a:pt x="672" y="307"/>
                  <a:pt x="671" y="307"/>
                  <a:pt x="671" y="306"/>
                </a:cubicBezTo>
                <a:lnTo>
                  <a:pt x="601" y="237"/>
                </a:lnTo>
                <a:cubicBezTo>
                  <a:pt x="594" y="230"/>
                  <a:pt x="588" y="225"/>
                  <a:pt x="583" y="222"/>
                </a:cubicBezTo>
                <a:cubicBezTo>
                  <a:pt x="578" y="219"/>
                  <a:pt x="572" y="217"/>
                  <a:pt x="567" y="216"/>
                </a:cubicBezTo>
                <a:cubicBezTo>
                  <a:pt x="562" y="215"/>
                  <a:pt x="557" y="215"/>
                  <a:pt x="553" y="217"/>
                </a:cubicBezTo>
                <a:cubicBezTo>
                  <a:pt x="548" y="218"/>
                  <a:pt x="543" y="221"/>
                  <a:pt x="539" y="225"/>
                </a:cubicBezTo>
                <a:cubicBezTo>
                  <a:pt x="534" y="231"/>
                  <a:pt x="530" y="238"/>
                  <a:pt x="528" y="248"/>
                </a:cubicBezTo>
                <a:cubicBezTo>
                  <a:pt x="527" y="257"/>
                  <a:pt x="527" y="268"/>
                  <a:pt x="528" y="282"/>
                </a:cubicBezTo>
                <a:lnTo>
                  <a:pt x="612" y="365"/>
                </a:lnTo>
                <a:cubicBezTo>
                  <a:pt x="612" y="366"/>
                  <a:pt x="613" y="367"/>
                  <a:pt x="613" y="368"/>
                </a:cubicBezTo>
                <a:cubicBezTo>
                  <a:pt x="613" y="369"/>
                  <a:pt x="613" y="370"/>
                  <a:pt x="612" y="371"/>
                </a:cubicBezTo>
                <a:cubicBezTo>
                  <a:pt x="612" y="372"/>
                  <a:pt x="611" y="373"/>
                  <a:pt x="610" y="375"/>
                </a:cubicBezTo>
                <a:cubicBezTo>
                  <a:pt x="609" y="376"/>
                  <a:pt x="607" y="378"/>
                  <a:pt x="605" y="380"/>
                </a:cubicBezTo>
                <a:cubicBezTo>
                  <a:pt x="603" y="383"/>
                  <a:pt x="601" y="384"/>
                  <a:pt x="599" y="386"/>
                </a:cubicBezTo>
                <a:cubicBezTo>
                  <a:pt x="598" y="387"/>
                  <a:pt x="596" y="388"/>
                  <a:pt x="595" y="388"/>
                </a:cubicBezTo>
                <a:cubicBezTo>
                  <a:pt x="594" y="389"/>
                  <a:pt x="593" y="389"/>
                  <a:pt x="592" y="389"/>
                </a:cubicBezTo>
                <a:cubicBezTo>
                  <a:pt x="591" y="388"/>
                  <a:pt x="591" y="388"/>
                  <a:pt x="590" y="387"/>
                </a:cubicBezTo>
                <a:lnTo>
                  <a:pt x="413" y="210"/>
                </a:lnTo>
                <a:cubicBezTo>
                  <a:pt x="412" y="209"/>
                  <a:pt x="412" y="209"/>
                  <a:pt x="411" y="208"/>
                </a:cubicBezTo>
                <a:cubicBezTo>
                  <a:pt x="411" y="207"/>
                  <a:pt x="411" y="206"/>
                  <a:pt x="412" y="205"/>
                </a:cubicBezTo>
                <a:cubicBezTo>
                  <a:pt x="412" y="204"/>
                  <a:pt x="413" y="202"/>
                  <a:pt x="414" y="201"/>
                </a:cubicBezTo>
                <a:cubicBezTo>
                  <a:pt x="416" y="199"/>
                  <a:pt x="417" y="197"/>
                  <a:pt x="419" y="195"/>
                </a:cubicBezTo>
                <a:cubicBezTo>
                  <a:pt x="422" y="193"/>
                  <a:pt x="423" y="191"/>
                  <a:pt x="425" y="190"/>
                </a:cubicBezTo>
                <a:cubicBezTo>
                  <a:pt x="427" y="189"/>
                  <a:pt x="428" y="188"/>
                  <a:pt x="429" y="187"/>
                </a:cubicBezTo>
                <a:cubicBezTo>
                  <a:pt x="430" y="187"/>
                  <a:pt x="431" y="187"/>
                  <a:pt x="432" y="187"/>
                </a:cubicBezTo>
                <a:cubicBezTo>
                  <a:pt x="433" y="187"/>
                  <a:pt x="434" y="188"/>
                  <a:pt x="435" y="188"/>
                </a:cubicBezTo>
                <a:lnTo>
                  <a:pt x="506" y="260"/>
                </a:lnTo>
                <a:cubicBezTo>
                  <a:pt x="506" y="247"/>
                  <a:pt x="507" y="236"/>
                  <a:pt x="510" y="226"/>
                </a:cubicBezTo>
                <a:cubicBezTo>
                  <a:pt x="513" y="216"/>
                  <a:pt x="518" y="208"/>
                  <a:pt x="525" y="202"/>
                </a:cubicBezTo>
                <a:cubicBezTo>
                  <a:pt x="533" y="194"/>
                  <a:pt x="541" y="189"/>
                  <a:pt x="549" y="186"/>
                </a:cubicBezTo>
                <a:cubicBezTo>
                  <a:pt x="557" y="183"/>
                  <a:pt x="565" y="182"/>
                  <a:pt x="573" y="183"/>
                </a:cubicBezTo>
                <a:cubicBezTo>
                  <a:pt x="581" y="185"/>
                  <a:pt x="588" y="187"/>
                  <a:pt x="596" y="192"/>
                </a:cubicBezTo>
                <a:cubicBezTo>
                  <a:pt x="603" y="197"/>
                  <a:pt x="611" y="203"/>
                  <a:pt x="620" y="212"/>
                </a:cubicBezTo>
                <a:lnTo>
                  <a:pt x="693" y="284"/>
                </a:lnTo>
                <a:close/>
                <a:moveTo>
                  <a:pt x="833" y="131"/>
                </a:moveTo>
                <a:cubicBezTo>
                  <a:pt x="834" y="133"/>
                  <a:pt x="836" y="135"/>
                  <a:pt x="837" y="136"/>
                </a:cubicBezTo>
                <a:cubicBezTo>
                  <a:pt x="838" y="137"/>
                  <a:pt x="838" y="139"/>
                  <a:pt x="839" y="140"/>
                </a:cubicBezTo>
                <a:cubicBezTo>
                  <a:pt x="839" y="141"/>
                  <a:pt x="839" y="142"/>
                  <a:pt x="839" y="144"/>
                </a:cubicBezTo>
                <a:cubicBezTo>
                  <a:pt x="839" y="145"/>
                  <a:pt x="838" y="146"/>
                  <a:pt x="837" y="146"/>
                </a:cubicBezTo>
                <a:lnTo>
                  <a:pt x="743" y="241"/>
                </a:lnTo>
                <a:cubicBezTo>
                  <a:pt x="741" y="242"/>
                  <a:pt x="740" y="243"/>
                  <a:pt x="739" y="244"/>
                </a:cubicBezTo>
                <a:cubicBezTo>
                  <a:pt x="738" y="244"/>
                  <a:pt x="736" y="245"/>
                  <a:pt x="735" y="245"/>
                </a:cubicBezTo>
                <a:cubicBezTo>
                  <a:pt x="734" y="245"/>
                  <a:pt x="732" y="244"/>
                  <a:pt x="730" y="243"/>
                </a:cubicBezTo>
                <a:cubicBezTo>
                  <a:pt x="729" y="242"/>
                  <a:pt x="727" y="241"/>
                  <a:pt x="725" y="239"/>
                </a:cubicBezTo>
                <a:cubicBezTo>
                  <a:pt x="723" y="237"/>
                  <a:pt x="722" y="235"/>
                  <a:pt x="721" y="234"/>
                </a:cubicBezTo>
                <a:cubicBezTo>
                  <a:pt x="719" y="232"/>
                  <a:pt x="719" y="231"/>
                  <a:pt x="718" y="229"/>
                </a:cubicBezTo>
                <a:cubicBezTo>
                  <a:pt x="717" y="228"/>
                  <a:pt x="717" y="226"/>
                  <a:pt x="717" y="225"/>
                </a:cubicBezTo>
                <a:cubicBezTo>
                  <a:pt x="716" y="223"/>
                  <a:pt x="716" y="221"/>
                  <a:pt x="716" y="219"/>
                </a:cubicBezTo>
                <a:lnTo>
                  <a:pt x="715" y="149"/>
                </a:lnTo>
                <a:cubicBezTo>
                  <a:pt x="715" y="133"/>
                  <a:pt x="714" y="120"/>
                  <a:pt x="712" y="108"/>
                </a:cubicBezTo>
                <a:cubicBezTo>
                  <a:pt x="711" y="97"/>
                  <a:pt x="708" y="87"/>
                  <a:pt x="706" y="80"/>
                </a:cubicBezTo>
                <a:cubicBezTo>
                  <a:pt x="703" y="72"/>
                  <a:pt x="700" y="65"/>
                  <a:pt x="696" y="60"/>
                </a:cubicBezTo>
                <a:cubicBezTo>
                  <a:pt x="693" y="55"/>
                  <a:pt x="689" y="50"/>
                  <a:pt x="685" y="47"/>
                </a:cubicBezTo>
                <a:cubicBezTo>
                  <a:pt x="682" y="43"/>
                  <a:pt x="677" y="40"/>
                  <a:pt x="673" y="38"/>
                </a:cubicBezTo>
                <a:cubicBezTo>
                  <a:pt x="668" y="36"/>
                  <a:pt x="663" y="34"/>
                  <a:pt x="658" y="34"/>
                </a:cubicBezTo>
                <a:cubicBezTo>
                  <a:pt x="653" y="34"/>
                  <a:pt x="648" y="35"/>
                  <a:pt x="643" y="37"/>
                </a:cubicBezTo>
                <a:cubicBezTo>
                  <a:pt x="638" y="39"/>
                  <a:pt x="633" y="43"/>
                  <a:pt x="628" y="48"/>
                </a:cubicBezTo>
                <a:cubicBezTo>
                  <a:pt x="623" y="53"/>
                  <a:pt x="618" y="59"/>
                  <a:pt x="615" y="65"/>
                </a:cubicBezTo>
                <a:cubicBezTo>
                  <a:pt x="613" y="71"/>
                  <a:pt x="610" y="76"/>
                  <a:pt x="609" y="81"/>
                </a:cubicBezTo>
                <a:cubicBezTo>
                  <a:pt x="607" y="86"/>
                  <a:pt x="606" y="91"/>
                  <a:pt x="605" y="95"/>
                </a:cubicBezTo>
                <a:cubicBezTo>
                  <a:pt x="605" y="98"/>
                  <a:pt x="604" y="101"/>
                  <a:pt x="603" y="102"/>
                </a:cubicBezTo>
                <a:cubicBezTo>
                  <a:pt x="602" y="103"/>
                  <a:pt x="601" y="103"/>
                  <a:pt x="600" y="103"/>
                </a:cubicBezTo>
                <a:cubicBezTo>
                  <a:pt x="599" y="103"/>
                  <a:pt x="598" y="103"/>
                  <a:pt x="597" y="103"/>
                </a:cubicBezTo>
                <a:cubicBezTo>
                  <a:pt x="596" y="102"/>
                  <a:pt x="595" y="101"/>
                  <a:pt x="593" y="100"/>
                </a:cubicBezTo>
                <a:cubicBezTo>
                  <a:pt x="592" y="99"/>
                  <a:pt x="590" y="98"/>
                  <a:pt x="588" y="96"/>
                </a:cubicBezTo>
                <a:cubicBezTo>
                  <a:pt x="587" y="94"/>
                  <a:pt x="586" y="93"/>
                  <a:pt x="585" y="92"/>
                </a:cubicBezTo>
                <a:cubicBezTo>
                  <a:pt x="584" y="91"/>
                  <a:pt x="584" y="90"/>
                  <a:pt x="583" y="89"/>
                </a:cubicBezTo>
                <a:cubicBezTo>
                  <a:pt x="583" y="88"/>
                  <a:pt x="582" y="87"/>
                  <a:pt x="582" y="86"/>
                </a:cubicBezTo>
                <a:cubicBezTo>
                  <a:pt x="582" y="85"/>
                  <a:pt x="582" y="84"/>
                  <a:pt x="582" y="82"/>
                </a:cubicBezTo>
                <a:cubicBezTo>
                  <a:pt x="582" y="80"/>
                  <a:pt x="582" y="77"/>
                  <a:pt x="583" y="73"/>
                </a:cubicBezTo>
                <a:cubicBezTo>
                  <a:pt x="584" y="68"/>
                  <a:pt x="586" y="63"/>
                  <a:pt x="589" y="58"/>
                </a:cubicBezTo>
                <a:cubicBezTo>
                  <a:pt x="591" y="53"/>
                  <a:pt x="594" y="47"/>
                  <a:pt x="598" y="41"/>
                </a:cubicBezTo>
                <a:cubicBezTo>
                  <a:pt x="601" y="35"/>
                  <a:pt x="606" y="30"/>
                  <a:pt x="611" y="25"/>
                </a:cubicBezTo>
                <a:cubicBezTo>
                  <a:pt x="619" y="16"/>
                  <a:pt x="628" y="10"/>
                  <a:pt x="636" y="6"/>
                </a:cubicBezTo>
                <a:cubicBezTo>
                  <a:pt x="645" y="2"/>
                  <a:pt x="653" y="0"/>
                  <a:pt x="661" y="0"/>
                </a:cubicBezTo>
                <a:cubicBezTo>
                  <a:pt x="670" y="0"/>
                  <a:pt x="677" y="2"/>
                  <a:pt x="685" y="5"/>
                </a:cubicBezTo>
                <a:cubicBezTo>
                  <a:pt x="692" y="9"/>
                  <a:pt x="699" y="13"/>
                  <a:pt x="705" y="20"/>
                </a:cubicBezTo>
                <a:cubicBezTo>
                  <a:pt x="711" y="25"/>
                  <a:pt x="716" y="31"/>
                  <a:pt x="720" y="37"/>
                </a:cubicBezTo>
                <a:cubicBezTo>
                  <a:pt x="724" y="44"/>
                  <a:pt x="728" y="52"/>
                  <a:pt x="731" y="61"/>
                </a:cubicBezTo>
                <a:cubicBezTo>
                  <a:pt x="735" y="71"/>
                  <a:pt x="737" y="82"/>
                  <a:pt x="739" y="96"/>
                </a:cubicBezTo>
                <a:cubicBezTo>
                  <a:pt x="741" y="110"/>
                  <a:pt x="742" y="126"/>
                  <a:pt x="742" y="146"/>
                </a:cubicBezTo>
                <a:lnTo>
                  <a:pt x="743" y="202"/>
                </a:lnTo>
                <a:lnTo>
                  <a:pt x="818" y="127"/>
                </a:lnTo>
                <a:cubicBezTo>
                  <a:pt x="819" y="126"/>
                  <a:pt x="819" y="126"/>
                  <a:pt x="821" y="126"/>
                </a:cubicBezTo>
                <a:cubicBezTo>
                  <a:pt x="822" y="125"/>
                  <a:pt x="823" y="125"/>
                  <a:pt x="824" y="126"/>
                </a:cubicBezTo>
                <a:cubicBezTo>
                  <a:pt x="825" y="126"/>
                  <a:pt x="827" y="127"/>
                  <a:pt x="828" y="128"/>
                </a:cubicBezTo>
                <a:cubicBezTo>
                  <a:pt x="830" y="129"/>
                  <a:pt x="831" y="130"/>
                  <a:pt x="833" y="13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9"/>
          <p:cNvSpPr>
            <a:spLocks noEditPoints="1"/>
          </p:cNvSpPr>
          <p:nvPr/>
        </p:nvSpPr>
        <p:spPr bwMode="auto">
          <a:xfrm>
            <a:off x="4606925" y="5441950"/>
            <a:ext cx="127000" cy="125413"/>
          </a:xfrm>
          <a:custGeom>
            <a:avLst/>
            <a:gdLst/>
            <a:ahLst/>
            <a:cxnLst>
              <a:cxn ang="0">
                <a:pos x="37" y="129"/>
              </a:cxn>
              <a:cxn ang="0">
                <a:pos x="46" y="144"/>
              </a:cxn>
              <a:cxn ang="0">
                <a:pos x="38" y="158"/>
              </a:cxn>
              <a:cxn ang="0">
                <a:pos x="24" y="166"/>
              </a:cxn>
              <a:cxn ang="0">
                <a:pos x="9" y="157"/>
              </a:cxn>
              <a:cxn ang="0">
                <a:pos x="0" y="141"/>
              </a:cxn>
              <a:cxn ang="0">
                <a:pos x="8" y="127"/>
              </a:cxn>
              <a:cxn ang="0">
                <a:pos x="21" y="119"/>
              </a:cxn>
              <a:cxn ang="0">
                <a:pos x="37" y="129"/>
              </a:cxn>
              <a:cxn ang="0">
                <a:pos x="96" y="69"/>
              </a:cxn>
              <a:cxn ang="0">
                <a:pos x="106" y="84"/>
              </a:cxn>
              <a:cxn ang="0">
                <a:pos x="98" y="98"/>
              </a:cxn>
              <a:cxn ang="0">
                <a:pos x="84" y="106"/>
              </a:cxn>
              <a:cxn ang="0">
                <a:pos x="69" y="97"/>
              </a:cxn>
              <a:cxn ang="0">
                <a:pos x="60" y="81"/>
              </a:cxn>
              <a:cxn ang="0">
                <a:pos x="67" y="67"/>
              </a:cxn>
              <a:cxn ang="0">
                <a:pos x="81" y="60"/>
              </a:cxn>
              <a:cxn ang="0">
                <a:pos x="96" y="69"/>
              </a:cxn>
              <a:cxn ang="0">
                <a:pos x="156" y="9"/>
              </a:cxn>
              <a:cxn ang="0">
                <a:pos x="166" y="24"/>
              </a:cxn>
              <a:cxn ang="0">
                <a:pos x="158" y="38"/>
              </a:cxn>
              <a:cxn ang="0">
                <a:pos x="144" y="46"/>
              </a:cxn>
              <a:cxn ang="0">
                <a:pos x="129" y="37"/>
              </a:cxn>
              <a:cxn ang="0">
                <a:pos x="119" y="22"/>
              </a:cxn>
              <a:cxn ang="0">
                <a:pos x="127" y="7"/>
              </a:cxn>
              <a:cxn ang="0">
                <a:pos x="141" y="0"/>
              </a:cxn>
              <a:cxn ang="0">
                <a:pos x="156" y="9"/>
              </a:cxn>
            </a:cxnLst>
            <a:rect l="0" t="0" r="r" b="b"/>
            <a:pathLst>
              <a:path w="166" h="166">
                <a:moveTo>
                  <a:pt x="37" y="129"/>
                </a:moveTo>
                <a:cubicBezTo>
                  <a:pt x="43" y="135"/>
                  <a:pt x="46" y="140"/>
                  <a:pt x="46" y="144"/>
                </a:cubicBezTo>
                <a:cubicBezTo>
                  <a:pt x="46" y="148"/>
                  <a:pt x="43" y="153"/>
                  <a:pt x="38" y="158"/>
                </a:cubicBezTo>
                <a:cubicBezTo>
                  <a:pt x="33" y="163"/>
                  <a:pt x="28" y="166"/>
                  <a:pt x="24" y="166"/>
                </a:cubicBezTo>
                <a:cubicBezTo>
                  <a:pt x="20" y="166"/>
                  <a:pt x="15" y="163"/>
                  <a:pt x="9" y="157"/>
                </a:cubicBezTo>
                <a:cubicBezTo>
                  <a:pt x="3" y="151"/>
                  <a:pt x="0" y="146"/>
                  <a:pt x="0" y="141"/>
                </a:cubicBezTo>
                <a:cubicBezTo>
                  <a:pt x="0" y="137"/>
                  <a:pt x="2" y="132"/>
                  <a:pt x="8" y="127"/>
                </a:cubicBezTo>
                <a:cubicBezTo>
                  <a:pt x="13" y="122"/>
                  <a:pt x="17" y="119"/>
                  <a:pt x="21" y="119"/>
                </a:cubicBezTo>
                <a:cubicBezTo>
                  <a:pt x="25" y="119"/>
                  <a:pt x="31" y="122"/>
                  <a:pt x="37" y="129"/>
                </a:cubicBezTo>
                <a:close/>
                <a:moveTo>
                  <a:pt x="96" y="69"/>
                </a:moveTo>
                <a:cubicBezTo>
                  <a:pt x="103" y="75"/>
                  <a:pt x="106" y="80"/>
                  <a:pt x="106" y="84"/>
                </a:cubicBezTo>
                <a:cubicBezTo>
                  <a:pt x="106" y="88"/>
                  <a:pt x="103" y="93"/>
                  <a:pt x="98" y="98"/>
                </a:cubicBezTo>
                <a:cubicBezTo>
                  <a:pt x="93" y="103"/>
                  <a:pt x="88" y="106"/>
                  <a:pt x="84" y="106"/>
                </a:cubicBezTo>
                <a:cubicBezTo>
                  <a:pt x="80" y="106"/>
                  <a:pt x="75" y="103"/>
                  <a:pt x="69" y="97"/>
                </a:cubicBezTo>
                <a:cubicBezTo>
                  <a:pt x="63" y="91"/>
                  <a:pt x="60" y="86"/>
                  <a:pt x="60" y="81"/>
                </a:cubicBezTo>
                <a:cubicBezTo>
                  <a:pt x="60" y="77"/>
                  <a:pt x="62" y="73"/>
                  <a:pt x="67" y="67"/>
                </a:cubicBezTo>
                <a:cubicBezTo>
                  <a:pt x="73" y="62"/>
                  <a:pt x="77" y="60"/>
                  <a:pt x="81" y="60"/>
                </a:cubicBezTo>
                <a:cubicBezTo>
                  <a:pt x="85" y="60"/>
                  <a:pt x="90" y="63"/>
                  <a:pt x="96" y="69"/>
                </a:cubicBezTo>
                <a:close/>
                <a:moveTo>
                  <a:pt x="156" y="9"/>
                </a:moveTo>
                <a:cubicBezTo>
                  <a:pt x="162" y="15"/>
                  <a:pt x="166" y="20"/>
                  <a:pt x="166" y="24"/>
                </a:cubicBezTo>
                <a:cubicBezTo>
                  <a:pt x="166" y="28"/>
                  <a:pt x="163" y="33"/>
                  <a:pt x="158" y="38"/>
                </a:cubicBezTo>
                <a:cubicBezTo>
                  <a:pt x="152" y="44"/>
                  <a:pt x="148" y="46"/>
                  <a:pt x="144" y="46"/>
                </a:cubicBezTo>
                <a:cubicBezTo>
                  <a:pt x="140" y="46"/>
                  <a:pt x="135" y="43"/>
                  <a:pt x="129" y="37"/>
                </a:cubicBezTo>
                <a:cubicBezTo>
                  <a:pt x="122" y="31"/>
                  <a:pt x="119" y="26"/>
                  <a:pt x="119" y="22"/>
                </a:cubicBezTo>
                <a:cubicBezTo>
                  <a:pt x="119" y="17"/>
                  <a:pt x="122" y="13"/>
                  <a:pt x="127" y="7"/>
                </a:cubicBezTo>
                <a:cubicBezTo>
                  <a:pt x="132" y="2"/>
                  <a:pt x="137" y="0"/>
                  <a:pt x="141" y="0"/>
                </a:cubicBezTo>
                <a:cubicBezTo>
                  <a:pt x="145" y="0"/>
                  <a:pt x="150" y="3"/>
                  <a:pt x="156"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0"/>
          <p:cNvSpPr>
            <a:spLocks noEditPoints="1"/>
          </p:cNvSpPr>
          <p:nvPr/>
        </p:nvSpPr>
        <p:spPr bwMode="auto">
          <a:xfrm>
            <a:off x="4689475" y="5524500"/>
            <a:ext cx="695325" cy="665163"/>
          </a:xfrm>
          <a:custGeom>
            <a:avLst/>
            <a:gdLst/>
            <a:ahLst/>
            <a:cxnLst>
              <a:cxn ang="0">
                <a:pos x="164" y="781"/>
              </a:cxn>
              <a:cxn ang="0">
                <a:pos x="198" y="827"/>
              </a:cxn>
              <a:cxn ang="0">
                <a:pos x="180" y="841"/>
              </a:cxn>
              <a:cxn ang="0">
                <a:pos x="68" y="876"/>
              </a:cxn>
              <a:cxn ang="0">
                <a:pos x="51" y="865"/>
              </a:cxn>
              <a:cxn ang="0">
                <a:pos x="1" y="687"/>
              </a:cxn>
              <a:cxn ang="0">
                <a:pos x="14" y="665"/>
              </a:cxn>
              <a:cxn ang="0">
                <a:pos x="36" y="653"/>
              </a:cxn>
              <a:cxn ang="0">
                <a:pos x="179" y="747"/>
              </a:cxn>
              <a:cxn ang="0">
                <a:pos x="122" y="785"/>
              </a:cxn>
              <a:cxn ang="0">
                <a:pos x="204" y="512"/>
              </a:cxn>
              <a:cxn ang="0">
                <a:pos x="291" y="730"/>
              </a:cxn>
              <a:cxn ang="0">
                <a:pos x="274" y="751"/>
              </a:cxn>
              <a:cxn ang="0">
                <a:pos x="183" y="538"/>
              </a:cxn>
              <a:cxn ang="0">
                <a:pos x="81" y="611"/>
              </a:cxn>
              <a:cxn ang="0">
                <a:pos x="180" y="500"/>
              </a:cxn>
              <a:cxn ang="0">
                <a:pos x="197" y="503"/>
              </a:cxn>
              <a:cxn ang="0">
                <a:pos x="489" y="534"/>
              </a:cxn>
              <a:cxn ang="0">
                <a:pos x="393" y="627"/>
              </a:cxn>
              <a:cxn ang="0">
                <a:pos x="379" y="613"/>
              </a:cxn>
              <a:cxn ang="0">
                <a:pos x="285" y="441"/>
              </a:cxn>
              <a:cxn ang="0">
                <a:pos x="262" y="500"/>
              </a:cxn>
              <a:cxn ang="0">
                <a:pos x="250" y="485"/>
              </a:cxn>
              <a:cxn ang="0">
                <a:pos x="267" y="412"/>
              </a:cxn>
              <a:cxn ang="0">
                <a:pos x="283" y="397"/>
              </a:cxn>
              <a:cxn ang="0">
                <a:pos x="469" y="518"/>
              </a:cxn>
              <a:cxn ang="0">
                <a:pos x="484" y="522"/>
              </a:cxn>
              <a:cxn ang="0">
                <a:pos x="527" y="494"/>
              </a:cxn>
              <a:cxn ang="0">
                <a:pos x="524" y="446"/>
              </a:cxn>
              <a:cxn ang="0">
                <a:pos x="673" y="318"/>
              </a:cxn>
              <a:cxn ang="0">
                <a:pos x="585" y="410"/>
              </a:cxn>
              <a:cxn ang="0">
                <a:pos x="490" y="314"/>
              </a:cxn>
              <a:cxn ang="0">
                <a:pos x="578" y="223"/>
              </a:cxn>
              <a:cxn ang="0">
                <a:pos x="599" y="263"/>
              </a:cxn>
              <a:cxn ang="0">
                <a:pos x="522" y="289"/>
              </a:cxn>
              <a:cxn ang="0">
                <a:pos x="565" y="369"/>
              </a:cxn>
              <a:cxn ang="0">
                <a:pos x="642" y="343"/>
              </a:cxn>
              <a:cxn ang="0">
                <a:pos x="914" y="103"/>
              </a:cxn>
              <a:cxn ang="0">
                <a:pos x="908" y="118"/>
              </a:cxn>
              <a:cxn ang="0">
                <a:pos x="892" y="125"/>
              </a:cxn>
              <a:cxn ang="0">
                <a:pos x="775" y="34"/>
              </a:cxn>
              <a:cxn ang="0">
                <a:pos x="837" y="181"/>
              </a:cxn>
              <a:cxn ang="0">
                <a:pos x="830" y="196"/>
              </a:cxn>
              <a:cxn ang="0">
                <a:pos x="815" y="202"/>
              </a:cxn>
              <a:cxn ang="0">
                <a:pos x="698" y="112"/>
              </a:cxn>
              <a:cxn ang="0">
                <a:pos x="759" y="258"/>
              </a:cxn>
              <a:cxn ang="0">
                <a:pos x="752" y="273"/>
              </a:cxn>
              <a:cxn ang="0">
                <a:pos x="737" y="280"/>
              </a:cxn>
              <a:cxn ang="0">
                <a:pos x="619" y="152"/>
              </a:cxn>
              <a:cxn ang="0">
                <a:pos x="635" y="140"/>
              </a:cxn>
              <a:cxn ang="0">
                <a:pos x="670" y="96"/>
              </a:cxn>
              <a:cxn ang="0">
                <a:pos x="731" y="83"/>
              </a:cxn>
              <a:cxn ang="0">
                <a:pos x="748" y="19"/>
              </a:cxn>
              <a:cxn ang="0">
                <a:pos x="839" y="28"/>
              </a:cxn>
            </a:cxnLst>
            <a:rect l="0" t="0" r="r" b="b"/>
            <a:pathLst>
              <a:path w="916" h="877">
                <a:moveTo>
                  <a:pt x="179" y="747"/>
                </a:moveTo>
                <a:cubicBezTo>
                  <a:pt x="182" y="750"/>
                  <a:pt x="184" y="753"/>
                  <a:pt x="185" y="755"/>
                </a:cubicBezTo>
                <a:cubicBezTo>
                  <a:pt x="185" y="758"/>
                  <a:pt x="185" y="760"/>
                  <a:pt x="183" y="762"/>
                </a:cubicBezTo>
                <a:lnTo>
                  <a:pt x="164" y="781"/>
                </a:lnTo>
                <a:lnTo>
                  <a:pt x="200" y="817"/>
                </a:lnTo>
                <a:cubicBezTo>
                  <a:pt x="201" y="818"/>
                  <a:pt x="201" y="819"/>
                  <a:pt x="201" y="819"/>
                </a:cubicBezTo>
                <a:cubicBezTo>
                  <a:pt x="202" y="820"/>
                  <a:pt x="201" y="821"/>
                  <a:pt x="201" y="823"/>
                </a:cubicBezTo>
                <a:cubicBezTo>
                  <a:pt x="200" y="824"/>
                  <a:pt x="199" y="825"/>
                  <a:pt x="198" y="827"/>
                </a:cubicBezTo>
                <a:cubicBezTo>
                  <a:pt x="197" y="829"/>
                  <a:pt x="195" y="831"/>
                  <a:pt x="193" y="833"/>
                </a:cubicBezTo>
                <a:cubicBezTo>
                  <a:pt x="191" y="835"/>
                  <a:pt x="189" y="837"/>
                  <a:pt x="187" y="838"/>
                </a:cubicBezTo>
                <a:cubicBezTo>
                  <a:pt x="185" y="839"/>
                  <a:pt x="184" y="840"/>
                  <a:pt x="183" y="841"/>
                </a:cubicBezTo>
                <a:cubicBezTo>
                  <a:pt x="181" y="841"/>
                  <a:pt x="180" y="841"/>
                  <a:pt x="180" y="841"/>
                </a:cubicBezTo>
                <a:cubicBezTo>
                  <a:pt x="179" y="841"/>
                  <a:pt x="178" y="841"/>
                  <a:pt x="177" y="840"/>
                </a:cubicBezTo>
                <a:lnTo>
                  <a:pt x="141" y="804"/>
                </a:lnTo>
                <a:lnTo>
                  <a:pt x="71" y="874"/>
                </a:lnTo>
                <a:cubicBezTo>
                  <a:pt x="70" y="875"/>
                  <a:pt x="69" y="876"/>
                  <a:pt x="68" y="876"/>
                </a:cubicBezTo>
                <a:cubicBezTo>
                  <a:pt x="67" y="877"/>
                  <a:pt x="66" y="877"/>
                  <a:pt x="65" y="877"/>
                </a:cubicBezTo>
                <a:cubicBezTo>
                  <a:pt x="63" y="877"/>
                  <a:pt x="62" y="876"/>
                  <a:pt x="61" y="875"/>
                </a:cubicBezTo>
                <a:cubicBezTo>
                  <a:pt x="59" y="874"/>
                  <a:pt x="57" y="872"/>
                  <a:pt x="55" y="870"/>
                </a:cubicBezTo>
                <a:cubicBezTo>
                  <a:pt x="53" y="868"/>
                  <a:pt x="52" y="867"/>
                  <a:pt x="51" y="865"/>
                </a:cubicBezTo>
                <a:cubicBezTo>
                  <a:pt x="49" y="864"/>
                  <a:pt x="48" y="863"/>
                  <a:pt x="48" y="861"/>
                </a:cubicBezTo>
                <a:cubicBezTo>
                  <a:pt x="47" y="860"/>
                  <a:pt x="46" y="858"/>
                  <a:pt x="45" y="857"/>
                </a:cubicBezTo>
                <a:cubicBezTo>
                  <a:pt x="45" y="856"/>
                  <a:pt x="44" y="854"/>
                  <a:pt x="44" y="852"/>
                </a:cubicBezTo>
                <a:lnTo>
                  <a:pt x="1" y="687"/>
                </a:lnTo>
                <a:cubicBezTo>
                  <a:pt x="0" y="686"/>
                  <a:pt x="0" y="684"/>
                  <a:pt x="1" y="683"/>
                </a:cubicBezTo>
                <a:cubicBezTo>
                  <a:pt x="1" y="682"/>
                  <a:pt x="2" y="680"/>
                  <a:pt x="3" y="678"/>
                </a:cubicBezTo>
                <a:cubicBezTo>
                  <a:pt x="4" y="677"/>
                  <a:pt x="5" y="675"/>
                  <a:pt x="7" y="673"/>
                </a:cubicBezTo>
                <a:cubicBezTo>
                  <a:pt x="9" y="671"/>
                  <a:pt x="11" y="668"/>
                  <a:pt x="14" y="665"/>
                </a:cubicBezTo>
                <a:cubicBezTo>
                  <a:pt x="17" y="662"/>
                  <a:pt x="20" y="660"/>
                  <a:pt x="22" y="658"/>
                </a:cubicBezTo>
                <a:cubicBezTo>
                  <a:pt x="24" y="656"/>
                  <a:pt x="26" y="654"/>
                  <a:pt x="28" y="653"/>
                </a:cubicBezTo>
                <a:cubicBezTo>
                  <a:pt x="30" y="652"/>
                  <a:pt x="31" y="652"/>
                  <a:pt x="33" y="652"/>
                </a:cubicBezTo>
                <a:cubicBezTo>
                  <a:pt x="34" y="652"/>
                  <a:pt x="35" y="652"/>
                  <a:pt x="36" y="653"/>
                </a:cubicBezTo>
                <a:lnTo>
                  <a:pt x="145" y="762"/>
                </a:lnTo>
                <a:lnTo>
                  <a:pt x="165" y="743"/>
                </a:lnTo>
                <a:cubicBezTo>
                  <a:pt x="166" y="741"/>
                  <a:pt x="168" y="741"/>
                  <a:pt x="171" y="742"/>
                </a:cubicBezTo>
                <a:cubicBezTo>
                  <a:pt x="173" y="742"/>
                  <a:pt x="176" y="744"/>
                  <a:pt x="179" y="747"/>
                </a:cubicBezTo>
                <a:close/>
                <a:moveTo>
                  <a:pt x="28" y="691"/>
                </a:moveTo>
                <a:lnTo>
                  <a:pt x="28" y="691"/>
                </a:lnTo>
                <a:lnTo>
                  <a:pt x="67" y="840"/>
                </a:lnTo>
                <a:lnTo>
                  <a:pt x="122" y="785"/>
                </a:lnTo>
                <a:lnTo>
                  <a:pt x="28" y="691"/>
                </a:lnTo>
                <a:close/>
                <a:moveTo>
                  <a:pt x="197" y="503"/>
                </a:moveTo>
                <a:cubicBezTo>
                  <a:pt x="199" y="505"/>
                  <a:pt x="200" y="506"/>
                  <a:pt x="201" y="508"/>
                </a:cubicBezTo>
                <a:cubicBezTo>
                  <a:pt x="202" y="509"/>
                  <a:pt x="203" y="511"/>
                  <a:pt x="204" y="512"/>
                </a:cubicBezTo>
                <a:cubicBezTo>
                  <a:pt x="205" y="513"/>
                  <a:pt x="206" y="515"/>
                  <a:pt x="207" y="516"/>
                </a:cubicBezTo>
                <a:cubicBezTo>
                  <a:pt x="208" y="518"/>
                  <a:pt x="208" y="520"/>
                  <a:pt x="209" y="521"/>
                </a:cubicBezTo>
                <a:lnTo>
                  <a:pt x="290" y="726"/>
                </a:lnTo>
                <a:cubicBezTo>
                  <a:pt x="290" y="727"/>
                  <a:pt x="291" y="728"/>
                  <a:pt x="291" y="730"/>
                </a:cubicBezTo>
                <a:cubicBezTo>
                  <a:pt x="291" y="731"/>
                  <a:pt x="290" y="732"/>
                  <a:pt x="290" y="734"/>
                </a:cubicBezTo>
                <a:cubicBezTo>
                  <a:pt x="289" y="735"/>
                  <a:pt x="288" y="737"/>
                  <a:pt x="287" y="739"/>
                </a:cubicBezTo>
                <a:cubicBezTo>
                  <a:pt x="285" y="740"/>
                  <a:pt x="283" y="742"/>
                  <a:pt x="281" y="745"/>
                </a:cubicBezTo>
                <a:cubicBezTo>
                  <a:pt x="278" y="748"/>
                  <a:pt x="275" y="750"/>
                  <a:pt x="274" y="751"/>
                </a:cubicBezTo>
                <a:cubicBezTo>
                  <a:pt x="272" y="753"/>
                  <a:pt x="270" y="753"/>
                  <a:pt x="269" y="754"/>
                </a:cubicBezTo>
                <a:cubicBezTo>
                  <a:pt x="267" y="754"/>
                  <a:pt x="266" y="753"/>
                  <a:pt x="265" y="753"/>
                </a:cubicBezTo>
                <a:cubicBezTo>
                  <a:pt x="265" y="752"/>
                  <a:pt x="264" y="750"/>
                  <a:pt x="263" y="749"/>
                </a:cubicBezTo>
                <a:lnTo>
                  <a:pt x="183" y="538"/>
                </a:lnTo>
                <a:lnTo>
                  <a:pt x="100" y="620"/>
                </a:lnTo>
                <a:cubicBezTo>
                  <a:pt x="99" y="622"/>
                  <a:pt x="97" y="622"/>
                  <a:pt x="94" y="622"/>
                </a:cubicBezTo>
                <a:cubicBezTo>
                  <a:pt x="91" y="621"/>
                  <a:pt x="89" y="619"/>
                  <a:pt x="85" y="615"/>
                </a:cubicBezTo>
                <a:cubicBezTo>
                  <a:pt x="84" y="614"/>
                  <a:pt x="82" y="612"/>
                  <a:pt x="81" y="611"/>
                </a:cubicBezTo>
                <a:cubicBezTo>
                  <a:pt x="80" y="609"/>
                  <a:pt x="80" y="608"/>
                  <a:pt x="79" y="607"/>
                </a:cubicBezTo>
                <a:cubicBezTo>
                  <a:pt x="79" y="605"/>
                  <a:pt x="79" y="604"/>
                  <a:pt x="79" y="603"/>
                </a:cubicBezTo>
                <a:cubicBezTo>
                  <a:pt x="79" y="602"/>
                  <a:pt x="80" y="601"/>
                  <a:pt x="80" y="600"/>
                </a:cubicBezTo>
                <a:lnTo>
                  <a:pt x="180" y="500"/>
                </a:lnTo>
                <a:cubicBezTo>
                  <a:pt x="182" y="499"/>
                  <a:pt x="183" y="498"/>
                  <a:pt x="184" y="498"/>
                </a:cubicBezTo>
                <a:cubicBezTo>
                  <a:pt x="185" y="497"/>
                  <a:pt x="187" y="497"/>
                  <a:pt x="188" y="497"/>
                </a:cubicBezTo>
                <a:cubicBezTo>
                  <a:pt x="189" y="497"/>
                  <a:pt x="190" y="498"/>
                  <a:pt x="192" y="499"/>
                </a:cubicBezTo>
                <a:cubicBezTo>
                  <a:pt x="193" y="500"/>
                  <a:pt x="195" y="501"/>
                  <a:pt x="197" y="503"/>
                </a:cubicBezTo>
                <a:close/>
                <a:moveTo>
                  <a:pt x="484" y="522"/>
                </a:moveTo>
                <a:cubicBezTo>
                  <a:pt x="485" y="524"/>
                  <a:pt x="486" y="526"/>
                  <a:pt x="487" y="527"/>
                </a:cubicBezTo>
                <a:cubicBezTo>
                  <a:pt x="488" y="528"/>
                  <a:pt x="489" y="530"/>
                  <a:pt x="489" y="531"/>
                </a:cubicBezTo>
                <a:cubicBezTo>
                  <a:pt x="489" y="532"/>
                  <a:pt x="489" y="533"/>
                  <a:pt x="489" y="534"/>
                </a:cubicBezTo>
                <a:cubicBezTo>
                  <a:pt x="489" y="535"/>
                  <a:pt x="488" y="536"/>
                  <a:pt x="488" y="536"/>
                </a:cubicBezTo>
                <a:lnTo>
                  <a:pt x="398" y="626"/>
                </a:lnTo>
                <a:cubicBezTo>
                  <a:pt x="398" y="626"/>
                  <a:pt x="397" y="627"/>
                  <a:pt x="396" y="627"/>
                </a:cubicBezTo>
                <a:cubicBezTo>
                  <a:pt x="395" y="627"/>
                  <a:pt x="394" y="627"/>
                  <a:pt x="393" y="627"/>
                </a:cubicBezTo>
                <a:cubicBezTo>
                  <a:pt x="392" y="627"/>
                  <a:pt x="390" y="626"/>
                  <a:pt x="389" y="625"/>
                </a:cubicBezTo>
                <a:cubicBezTo>
                  <a:pt x="388" y="625"/>
                  <a:pt x="386" y="623"/>
                  <a:pt x="384" y="622"/>
                </a:cubicBezTo>
                <a:cubicBezTo>
                  <a:pt x="383" y="620"/>
                  <a:pt x="382" y="618"/>
                  <a:pt x="381" y="617"/>
                </a:cubicBezTo>
                <a:cubicBezTo>
                  <a:pt x="380" y="616"/>
                  <a:pt x="379" y="614"/>
                  <a:pt x="379" y="613"/>
                </a:cubicBezTo>
                <a:cubicBezTo>
                  <a:pt x="378" y="612"/>
                  <a:pt x="378" y="611"/>
                  <a:pt x="379" y="610"/>
                </a:cubicBezTo>
                <a:cubicBezTo>
                  <a:pt x="379" y="609"/>
                  <a:pt x="379" y="608"/>
                  <a:pt x="380" y="608"/>
                </a:cubicBezTo>
                <a:lnTo>
                  <a:pt x="416" y="572"/>
                </a:lnTo>
                <a:lnTo>
                  <a:pt x="285" y="441"/>
                </a:lnTo>
                <a:lnTo>
                  <a:pt x="272" y="494"/>
                </a:lnTo>
                <a:cubicBezTo>
                  <a:pt x="271" y="497"/>
                  <a:pt x="270" y="499"/>
                  <a:pt x="269" y="500"/>
                </a:cubicBezTo>
                <a:cubicBezTo>
                  <a:pt x="268" y="501"/>
                  <a:pt x="267" y="502"/>
                  <a:pt x="266" y="502"/>
                </a:cubicBezTo>
                <a:cubicBezTo>
                  <a:pt x="265" y="502"/>
                  <a:pt x="264" y="501"/>
                  <a:pt x="262" y="500"/>
                </a:cubicBezTo>
                <a:cubicBezTo>
                  <a:pt x="261" y="499"/>
                  <a:pt x="259" y="497"/>
                  <a:pt x="257" y="495"/>
                </a:cubicBezTo>
                <a:cubicBezTo>
                  <a:pt x="255" y="494"/>
                  <a:pt x="254" y="493"/>
                  <a:pt x="253" y="491"/>
                </a:cubicBezTo>
                <a:cubicBezTo>
                  <a:pt x="252" y="490"/>
                  <a:pt x="252" y="489"/>
                  <a:pt x="251" y="488"/>
                </a:cubicBezTo>
                <a:cubicBezTo>
                  <a:pt x="251" y="487"/>
                  <a:pt x="250" y="486"/>
                  <a:pt x="250" y="485"/>
                </a:cubicBezTo>
                <a:cubicBezTo>
                  <a:pt x="250" y="484"/>
                  <a:pt x="250" y="483"/>
                  <a:pt x="251" y="482"/>
                </a:cubicBezTo>
                <a:lnTo>
                  <a:pt x="265" y="417"/>
                </a:lnTo>
                <a:cubicBezTo>
                  <a:pt x="265" y="416"/>
                  <a:pt x="265" y="415"/>
                  <a:pt x="266" y="415"/>
                </a:cubicBezTo>
                <a:cubicBezTo>
                  <a:pt x="266" y="414"/>
                  <a:pt x="266" y="413"/>
                  <a:pt x="267" y="412"/>
                </a:cubicBezTo>
                <a:cubicBezTo>
                  <a:pt x="268" y="411"/>
                  <a:pt x="268" y="410"/>
                  <a:pt x="269" y="409"/>
                </a:cubicBezTo>
                <a:cubicBezTo>
                  <a:pt x="270" y="408"/>
                  <a:pt x="272" y="407"/>
                  <a:pt x="273" y="405"/>
                </a:cubicBezTo>
                <a:cubicBezTo>
                  <a:pt x="275" y="403"/>
                  <a:pt x="277" y="401"/>
                  <a:pt x="279" y="400"/>
                </a:cubicBezTo>
                <a:cubicBezTo>
                  <a:pt x="281" y="399"/>
                  <a:pt x="282" y="398"/>
                  <a:pt x="283" y="397"/>
                </a:cubicBezTo>
                <a:cubicBezTo>
                  <a:pt x="284" y="397"/>
                  <a:pt x="285" y="397"/>
                  <a:pt x="286" y="397"/>
                </a:cubicBezTo>
                <a:cubicBezTo>
                  <a:pt x="287" y="397"/>
                  <a:pt x="287" y="398"/>
                  <a:pt x="288" y="398"/>
                </a:cubicBezTo>
                <a:lnTo>
                  <a:pt x="438" y="549"/>
                </a:lnTo>
                <a:lnTo>
                  <a:pt x="469" y="518"/>
                </a:lnTo>
                <a:cubicBezTo>
                  <a:pt x="470" y="517"/>
                  <a:pt x="471" y="517"/>
                  <a:pt x="472" y="517"/>
                </a:cubicBezTo>
                <a:cubicBezTo>
                  <a:pt x="473" y="516"/>
                  <a:pt x="474" y="516"/>
                  <a:pt x="475" y="517"/>
                </a:cubicBezTo>
                <a:cubicBezTo>
                  <a:pt x="476" y="517"/>
                  <a:pt x="478" y="518"/>
                  <a:pt x="479" y="519"/>
                </a:cubicBezTo>
                <a:cubicBezTo>
                  <a:pt x="480" y="520"/>
                  <a:pt x="482" y="521"/>
                  <a:pt x="484" y="522"/>
                </a:cubicBezTo>
                <a:close/>
                <a:moveTo>
                  <a:pt x="539" y="456"/>
                </a:moveTo>
                <a:cubicBezTo>
                  <a:pt x="546" y="462"/>
                  <a:pt x="549" y="467"/>
                  <a:pt x="549" y="471"/>
                </a:cubicBezTo>
                <a:cubicBezTo>
                  <a:pt x="549" y="475"/>
                  <a:pt x="546" y="480"/>
                  <a:pt x="541" y="486"/>
                </a:cubicBezTo>
                <a:cubicBezTo>
                  <a:pt x="535" y="491"/>
                  <a:pt x="531" y="494"/>
                  <a:pt x="527" y="494"/>
                </a:cubicBezTo>
                <a:cubicBezTo>
                  <a:pt x="523" y="494"/>
                  <a:pt x="517" y="491"/>
                  <a:pt x="511" y="484"/>
                </a:cubicBezTo>
                <a:cubicBezTo>
                  <a:pt x="505" y="478"/>
                  <a:pt x="502" y="473"/>
                  <a:pt x="502" y="469"/>
                </a:cubicBezTo>
                <a:cubicBezTo>
                  <a:pt x="502" y="465"/>
                  <a:pt x="505" y="460"/>
                  <a:pt x="510" y="454"/>
                </a:cubicBezTo>
                <a:cubicBezTo>
                  <a:pt x="515" y="449"/>
                  <a:pt x="520" y="446"/>
                  <a:pt x="524" y="446"/>
                </a:cubicBezTo>
                <a:cubicBezTo>
                  <a:pt x="528" y="446"/>
                  <a:pt x="533" y="449"/>
                  <a:pt x="539" y="456"/>
                </a:cubicBezTo>
                <a:close/>
                <a:moveTo>
                  <a:pt x="640" y="255"/>
                </a:moveTo>
                <a:cubicBezTo>
                  <a:pt x="650" y="265"/>
                  <a:pt x="658" y="275"/>
                  <a:pt x="663" y="286"/>
                </a:cubicBezTo>
                <a:cubicBezTo>
                  <a:pt x="669" y="297"/>
                  <a:pt x="672" y="307"/>
                  <a:pt x="673" y="318"/>
                </a:cubicBezTo>
                <a:cubicBezTo>
                  <a:pt x="674" y="329"/>
                  <a:pt x="672" y="340"/>
                  <a:pt x="668" y="351"/>
                </a:cubicBezTo>
                <a:cubicBezTo>
                  <a:pt x="663" y="362"/>
                  <a:pt x="656" y="373"/>
                  <a:pt x="646" y="383"/>
                </a:cubicBezTo>
                <a:cubicBezTo>
                  <a:pt x="636" y="393"/>
                  <a:pt x="626" y="400"/>
                  <a:pt x="616" y="404"/>
                </a:cubicBezTo>
                <a:cubicBezTo>
                  <a:pt x="606" y="409"/>
                  <a:pt x="595" y="410"/>
                  <a:pt x="585" y="410"/>
                </a:cubicBezTo>
                <a:cubicBezTo>
                  <a:pt x="575" y="409"/>
                  <a:pt x="564" y="406"/>
                  <a:pt x="554" y="400"/>
                </a:cubicBezTo>
                <a:cubicBezTo>
                  <a:pt x="544" y="395"/>
                  <a:pt x="533" y="387"/>
                  <a:pt x="523" y="377"/>
                </a:cubicBezTo>
                <a:cubicBezTo>
                  <a:pt x="514" y="367"/>
                  <a:pt x="506" y="357"/>
                  <a:pt x="500" y="346"/>
                </a:cubicBezTo>
                <a:cubicBezTo>
                  <a:pt x="495" y="336"/>
                  <a:pt x="491" y="325"/>
                  <a:pt x="490" y="314"/>
                </a:cubicBezTo>
                <a:cubicBezTo>
                  <a:pt x="490" y="303"/>
                  <a:pt x="491" y="292"/>
                  <a:pt x="496" y="281"/>
                </a:cubicBezTo>
                <a:cubicBezTo>
                  <a:pt x="500" y="270"/>
                  <a:pt x="507" y="259"/>
                  <a:pt x="517" y="249"/>
                </a:cubicBezTo>
                <a:cubicBezTo>
                  <a:pt x="527" y="239"/>
                  <a:pt x="537" y="232"/>
                  <a:pt x="547" y="228"/>
                </a:cubicBezTo>
                <a:cubicBezTo>
                  <a:pt x="558" y="224"/>
                  <a:pt x="568" y="222"/>
                  <a:pt x="578" y="223"/>
                </a:cubicBezTo>
                <a:cubicBezTo>
                  <a:pt x="589" y="223"/>
                  <a:pt x="599" y="226"/>
                  <a:pt x="610" y="232"/>
                </a:cubicBezTo>
                <a:cubicBezTo>
                  <a:pt x="620" y="237"/>
                  <a:pt x="630" y="245"/>
                  <a:pt x="640" y="255"/>
                </a:cubicBezTo>
                <a:close/>
                <a:moveTo>
                  <a:pt x="619" y="279"/>
                </a:moveTo>
                <a:cubicBezTo>
                  <a:pt x="613" y="273"/>
                  <a:pt x="606" y="267"/>
                  <a:pt x="599" y="263"/>
                </a:cubicBezTo>
                <a:cubicBezTo>
                  <a:pt x="592" y="258"/>
                  <a:pt x="585" y="255"/>
                  <a:pt x="578" y="254"/>
                </a:cubicBezTo>
                <a:cubicBezTo>
                  <a:pt x="571" y="252"/>
                  <a:pt x="564" y="252"/>
                  <a:pt x="556" y="255"/>
                </a:cubicBezTo>
                <a:cubicBezTo>
                  <a:pt x="549" y="257"/>
                  <a:pt x="542" y="261"/>
                  <a:pt x="535" y="268"/>
                </a:cubicBezTo>
                <a:cubicBezTo>
                  <a:pt x="528" y="275"/>
                  <a:pt x="524" y="282"/>
                  <a:pt x="522" y="289"/>
                </a:cubicBezTo>
                <a:cubicBezTo>
                  <a:pt x="519" y="296"/>
                  <a:pt x="519" y="303"/>
                  <a:pt x="520" y="310"/>
                </a:cubicBezTo>
                <a:cubicBezTo>
                  <a:pt x="521" y="317"/>
                  <a:pt x="524" y="324"/>
                  <a:pt x="528" y="332"/>
                </a:cubicBezTo>
                <a:cubicBezTo>
                  <a:pt x="532" y="339"/>
                  <a:pt x="538" y="346"/>
                  <a:pt x="544" y="353"/>
                </a:cubicBezTo>
                <a:cubicBezTo>
                  <a:pt x="551" y="359"/>
                  <a:pt x="558" y="365"/>
                  <a:pt x="565" y="369"/>
                </a:cubicBezTo>
                <a:cubicBezTo>
                  <a:pt x="572" y="374"/>
                  <a:pt x="579" y="377"/>
                  <a:pt x="586" y="378"/>
                </a:cubicBezTo>
                <a:cubicBezTo>
                  <a:pt x="593" y="380"/>
                  <a:pt x="600" y="379"/>
                  <a:pt x="607" y="377"/>
                </a:cubicBezTo>
                <a:cubicBezTo>
                  <a:pt x="615" y="375"/>
                  <a:pt x="622" y="370"/>
                  <a:pt x="629" y="363"/>
                </a:cubicBezTo>
                <a:cubicBezTo>
                  <a:pt x="635" y="357"/>
                  <a:pt x="640" y="350"/>
                  <a:pt x="642" y="343"/>
                </a:cubicBezTo>
                <a:cubicBezTo>
                  <a:pt x="644" y="336"/>
                  <a:pt x="645" y="329"/>
                  <a:pt x="644" y="322"/>
                </a:cubicBezTo>
                <a:cubicBezTo>
                  <a:pt x="643" y="315"/>
                  <a:pt x="640" y="308"/>
                  <a:pt x="636" y="300"/>
                </a:cubicBezTo>
                <a:cubicBezTo>
                  <a:pt x="632" y="293"/>
                  <a:pt x="626" y="286"/>
                  <a:pt x="619" y="279"/>
                </a:cubicBezTo>
                <a:close/>
                <a:moveTo>
                  <a:pt x="914" y="103"/>
                </a:moveTo>
                <a:cubicBezTo>
                  <a:pt x="915" y="104"/>
                  <a:pt x="915" y="104"/>
                  <a:pt x="916" y="105"/>
                </a:cubicBezTo>
                <a:cubicBezTo>
                  <a:pt x="916" y="106"/>
                  <a:pt x="916" y="107"/>
                  <a:pt x="915" y="108"/>
                </a:cubicBezTo>
                <a:cubicBezTo>
                  <a:pt x="915" y="109"/>
                  <a:pt x="914" y="111"/>
                  <a:pt x="913" y="112"/>
                </a:cubicBezTo>
                <a:cubicBezTo>
                  <a:pt x="911" y="114"/>
                  <a:pt x="910" y="116"/>
                  <a:pt x="908" y="118"/>
                </a:cubicBezTo>
                <a:cubicBezTo>
                  <a:pt x="905" y="120"/>
                  <a:pt x="903" y="122"/>
                  <a:pt x="902" y="123"/>
                </a:cubicBezTo>
                <a:cubicBezTo>
                  <a:pt x="900" y="124"/>
                  <a:pt x="899" y="125"/>
                  <a:pt x="898" y="126"/>
                </a:cubicBezTo>
                <a:cubicBezTo>
                  <a:pt x="896" y="126"/>
                  <a:pt x="895" y="126"/>
                  <a:pt x="895" y="126"/>
                </a:cubicBezTo>
                <a:cubicBezTo>
                  <a:pt x="894" y="126"/>
                  <a:pt x="893" y="126"/>
                  <a:pt x="892" y="125"/>
                </a:cubicBezTo>
                <a:lnTo>
                  <a:pt x="820" y="52"/>
                </a:lnTo>
                <a:cubicBezTo>
                  <a:pt x="815" y="47"/>
                  <a:pt x="810" y="43"/>
                  <a:pt x="805" y="40"/>
                </a:cubicBezTo>
                <a:cubicBezTo>
                  <a:pt x="800" y="37"/>
                  <a:pt x="795" y="35"/>
                  <a:pt x="790" y="34"/>
                </a:cubicBezTo>
                <a:cubicBezTo>
                  <a:pt x="785" y="32"/>
                  <a:pt x="780" y="33"/>
                  <a:pt x="775" y="34"/>
                </a:cubicBezTo>
                <a:cubicBezTo>
                  <a:pt x="771" y="35"/>
                  <a:pt x="766" y="38"/>
                  <a:pt x="762" y="42"/>
                </a:cubicBezTo>
                <a:cubicBezTo>
                  <a:pt x="757" y="47"/>
                  <a:pt x="754" y="54"/>
                  <a:pt x="753" y="63"/>
                </a:cubicBezTo>
                <a:cubicBezTo>
                  <a:pt x="752" y="72"/>
                  <a:pt x="752" y="84"/>
                  <a:pt x="753" y="97"/>
                </a:cubicBezTo>
                <a:lnTo>
                  <a:pt x="837" y="181"/>
                </a:lnTo>
                <a:cubicBezTo>
                  <a:pt x="837" y="181"/>
                  <a:pt x="838" y="182"/>
                  <a:pt x="838" y="183"/>
                </a:cubicBezTo>
                <a:cubicBezTo>
                  <a:pt x="838" y="184"/>
                  <a:pt x="838" y="185"/>
                  <a:pt x="837" y="186"/>
                </a:cubicBezTo>
                <a:cubicBezTo>
                  <a:pt x="837" y="187"/>
                  <a:pt x="836" y="189"/>
                  <a:pt x="835" y="190"/>
                </a:cubicBezTo>
                <a:cubicBezTo>
                  <a:pt x="834" y="192"/>
                  <a:pt x="832" y="194"/>
                  <a:pt x="830" y="196"/>
                </a:cubicBezTo>
                <a:cubicBezTo>
                  <a:pt x="828" y="198"/>
                  <a:pt x="826" y="199"/>
                  <a:pt x="824" y="201"/>
                </a:cubicBezTo>
                <a:cubicBezTo>
                  <a:pt x="823" y="202"/>
                  <a:pt x="821" y="203"/>
                  <a:pt x="820" y="203"/>
                </a:cubicBezTo>
                <a:cubicBezTo>
                  <a:pt x="819" y="204"/>
                  <a:pt x="818" y="204"/>
                  <a:pt x="817" y="204"/>
                </a:cubicBezTo>
                <a:cubicBezTo>
                  <a:pt x="816" y="204"/>
                  <a:pt x="816" y="203"/>
                  <a:pt x="815" y="202"/>
                </a:cubicBezTo>
                <a:lnTo>
                  <a:pt x="742" y="130"/>
                </a:lnTo>
                <a:cubicBezTo>
                  <a:pt x="737" y="125"/>
                  <a:pt x="732" y="121"/>
                  <a:pt x="727" y="118"/>
                </a:cubicBezTo>
                <a:cubicBezTo>
                  <a:pt x="722" y="114"/>
                  <a:pt x="717" y="112"/>
                  <a:pt x="712" y="111"/>
                </a:cubicBezTo>
                <a:cubicBezTo>
                  <a:pt x="707" y="110"/>
                  <a:pt x="702" y="110"/>
                  <a:pt x="698" y="112"/>
                </a:cubicBezTo>
                <a:cubicBezTo>
                  <a:pt x="693" y="113"/>
                  <a:pt x="689" y="116"/>
                  <a:pt x="685" y="120"/>
                </a:cubicBezTo>
                <a:cubicBezTo>
                  <a:pt x="680" y="125"/>
                  <a:pt x="677" y="132"/>
                  <a:pt x="675" y="141"/>
                </a:cubicBezTo>
                <a:cubicBezTo>
                  <a:pt x="674" y="150"/>
                  <a:pt x="674" y="161"/>
                  <a:pt x="676" y="175"/>
                </a:cubicBezTo>
                <a:lnTo>
                  <a:pt x="759" y="258"/>
                </a:lnTo>
                <a:cubicBezTo>
                  <a:pt x="760" y="259"/>
                  <a:pt x="760" y="260"/>
                  <a:pt x="760" y="260"/>
                </a:cubicBezTo>
                <a:cubicBezTo>
                  <a:pt x="761" y="261"/>
                  <a:pt x="760" y="262"/>
                  <a:pt x="760" y="263"/>
                </a:cubicBezTo>
                <a:cubicBezTo>
                  <a:pt x="760" y="265"/>
                  <a:pt x="759" y="266"/>
                  <a:pt x="757" y="268"/>
                </a:cubicBezTo>
                <a:cubicBezTo>
                  <a:pt x="756" y="269"/>
                  <a:pt x="755" y="271"/>
                  <a:pt x="752" y="273"/>
                </a:cubicBezTo>
                <a:cubicBezTo>
                  <a:pt x="750" y="275"/>
                  <a:pt x="748" y="277"/>
                  <a:pt x="747" y="278"/>
                </a:cubicBezTo>
                <a:cubicBezTo>
                  <a:pt x="745" y="280"/>
                  <a:pt x="744" y="280"/>
                  <a:pt x="743" y="281"/>
                </a:cubicBezTo>
                <a:cubicBezTo>
                  <a:pt x="741" y="281"/>
                  <a:pt x="740" y="282"/>
                  <a:pt x="740" y="281"/>
                </a:cubicBezTo>
                <a:cubicBezTo>
                  <a:pt x="739" y="281"/>
                  <a:pt x="738" y="281"/>
                  <a:pt x="737" y="280"/>
                </a:cubicBezTo>
                <a:lnTo>
                  <a:pt x="618" y="161"/>
                </a:lnTo>
                <a:cubicBezTo>
                  <a:pt x="617" y="160"/>
                  <a:pt x="617" y="159"/>
                  <a:pt x="617" y="158"/>
                </a:cubicBezTo>
                <a:cubicBezTo>
                  <a:pt x="616" y="158"/>
                  <a:pt x="616" y="157"/>
                  <a:pt x="617" y="156"/>
                </a:cubicBezTo>
                <a:cubicBezTo>
                  <a:pt x="617" y="154"/>
                  <a:pt x="618" y="153"/>
                  <a:pt x="619" y="152"/>
                </a:cubicBezTo>
                <a:cubicBezTo>
                  <a:pt x="620" y="150"/>
                  <a:pt x="622" y="149"/>
                  <a:pt x="624" y="147"/>
                </a:cubicBezTo>
                <a:cubicBezTo>
                  <a:pt x="626" y="145"/>
                  <a:pt x="627" y="143"/>
                  <a:pt x="629" y="142"/>
                </a:cubicBezTo>
                <a:cubicBezTo>
                  <a:pt x="630" y="141"/>
                  <a:pt x="632" y="140"/>
                  <a:pt x="633" y="140"/>
                </a:cubicBezTo>
                <a:cubicBezTo>
                  <a:pt x="634" y="139"/>
                  <a:pt x="635" y="139"/>
                  <a:pt x="635" y="140"/>
                </a:cubicBezTo>
                <a:cubicBezTo>
                  <a:pt x="636" y="140"/>
                  <a:pt x="637" y="140"/>
                  <a:pt x="638" y="141"/>
                </a:cubicBezTo>
                <a:lnTo>
                  <a:pt x="654" y="157"/>
                </a:lnTo>
                <a:cubicBezTo>
                  <a:pt x="653" y="142"/>
                  <a:pt x="654" y="130"/>
                  <a:pt x="657" y="121"/>
                </a:cubicBezTo>
                <a:cubicBezTo>
                  <a:pt x="659" y="111"/>
                  <a:pt x="664" y="103"/>
                  <a:pt x="670" y="96"/>
                </a:cubicBezTo>
                <a:cubicBezTo>
                  <a:pt x="675" y="91"/>
                  <a:pt x="680" y="87"/>
                  <a:pt x="686" y="85"/>
                </a:cubicBezTo>
                <a:cubicBezTo>
                  <a:pt x="691" y="82"/>
                  <a:pt x="696" y="80"/>
                  <a:pt x="701" y="79"/>
                </a:cubicBezTo>
                <a:cubicBezTo>
                  <a:pt x="706" y="78"/>
                  <a:pt x="711" y="78"/>
                  <a:pt x="716" y="79"/>
                </a:cubicBezTo>
                <a:cubicBezTo>
                  <a:pt x="721" y="80"/>
                  <a:pt x="726" y="81"/>
                  <a:pt x="731" y="83"/>
                </a:cubicBezTo>
                <a:cubicBezTo>
                  <a:pt x="730" y="75"/>
                  <a:pt x="731" y="67"/>
                  <a:pt x="731" y="61"/>
                </a:cubicBezTo>
                <a:cubicBezTo>
                  <a:pt x="732" y="54"/>
                  <a:pt x="733" y="48"/>
                  <a:pt x="734" y="43"/>
                </a:cubicBezTo>
                <a:cubicBezTo>
                  <a:pt x="736" y="38"/>
                  <a:pt x="738" y="33"/>
                  <a:pt x="740" y="29"/>
                </a:cubicBezTo>
                <a:cubicBezTo>
                  <a:pt x="742" y="25"/>
                  <a:pt x="745" y="22"/>
                  <a:pt x="748" y="19"/>
                </a:cubicBezTo>
                <a:cubicBezTo>
                  <a:pt x="756" y="11"/>
                  <a:pt x="764" y="6"/>
                  <a:pt x="771" y="3"/>
                </a:cubicBezTo>
                <a:cubicBezTo>
                  <a:pt x="779" y="1"/>
                  <a:pt x="787" y="0"/>
                  <a:pt x="795" y="2"/>
                </a:cubicBezTo>
                <a:cubicBezTo>
                  <a:pt x="803" y="3"/>
                  <a:pt x="810" y="6"/>
                  <a:pt x="818" y="10"/>
                </a:cubicBezTo>
                <a:cubicBezTo>
                  <a:pt x="825" y="15"/>
                  <a:pt x="832" y="21"/>
                  <a:pt x="839" y="28"/>
                </a:cubicBezTo>
                <a:lnTo>
                  <a:pt x="914" y="10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1"/>
          <p:cNvSpPr>
            <a:spLocks noEditPoints="1"/>
          </p:cNvSpPr>
          <p:nvPr/>
        </p:nvSpPr>
        <p:spPr bwMode="auto">
          <a:xfrm>
            <a:off x="5397500" y="5446713"/>
            <a:ext cx="125412" cy="125413"/>
          </a:xfrm>
          <a:custGeom>
            <a:avLst/>
            <a:gdLst/>
            <a:ahLst/>
            <a:cxnLst>
              <a:cxn ang="0">
                <a:pos x="37" y="128"/>
              </a:cxn>
              <a:cxn ang="0">
                <a:pos x="46" y="144"/>
              </a:cxn>
              <a:cxn ang="0">
                <a:pos x="38" y="158"/>
              </a:cxn>
              <a:cxn ang="0">
                <a:pos x="24" y="166"/>
              </a:cxn>
              <a:cxn ang="0">
                <a:pos x="9" y="157"/>
              </a:cxn>
              <a:cxn ang="0">
                <a:pos x="0" y="141"/>
              </a:cxn>
              <a:cxn ang="0">
                <a:pos x="8" y="127"/>
              </a:cxn>
              <a:cxn ang="0">
                <a:pos x="22" y="119"/>
              </a:cxn>
              <a:cxn ang="0">
                <a:pos x="37" y="128"/>
              </a:cxn>
              <a:cxn ang="0">
                <a:pos x="97" y="69"/>
              </a:cxn>
              <a:cxn ang="0">
                <a:pos x="106" y="84"/>
              </a:cxn>
              <a:cxn ang="0">
                <a:pos x="98" y="98"/>
              </a:cxn>
              <a:cxn ang="0">
                <a:pos x="84" y="106"/>
              </a:cxn>
              <a:cxn ang="0">
                <a:pos x="69" y="97"/>
              </a:cxn>
              <a:cxn ang="0">
                <a:pos x="60" y="81"/>
              </a:cxn>
              <a:cxn ang="0">
                <a:pos x="68" y="67"/>
              </a:cxn>
              <a:cxn ang="0">
                <a:pos x="82" y="60"/>
              </a:cxn>
              <a:cxn ang="0">
                <a:pos x="97" y="69"/>
              </a:cxn>
              <a:cxn ang="0">
                <a:pos x="157" y="9"/>
              </a:cxn>
              <a:cxn ang="0">
                <a:pos x="166" y="24"/>
              </a:cxn>
              <a:cxn ang="0">
                <a:pos x="158" y="38"/>
              </a:cxn>
              <a:cxn ang="0">
                <a:pos x="144" y="46"/>
              </a:cxn>
              <a:cxn ang="0">
                <a:pos x="129" y="37"/>
              </a:cxn>
              <a:cxn ang="0">
                <a:pos x="120" y="22"/>
              </a:cxn>
              <a:cxn ang="0">
                <a:pos x="128" y="7"/>
              </a:cxn>
              <a:cxn ang="0">
                <a:pos x="141" y="0"/>
              </a:cxn>
              <a:cxn ang="0">
                <a:pos x="157" y="9"/>
              </a:cxn>
            </a:cxnLst>
            <a:rect l="0" t="0" r="r" b="b"/>
            <a:pathLst>
              <a:path w="166" h="166">
                <a:moveTo>
                  <a:pt x="37" y="128"/>
                </a:moveTo>
                <a:cubicBezTo>
                  <a:pt x="43" y="135"/>
                  <a:pt x="46" y="140"/>
                  <a:pt x="46" y="144"/>
                </a:cubicBezTo>
                <a:cubicBezTo>
                  <a:pt x="46" y="148"/>
                  <a:pt x="43" y="153"/>
                  <a:pt x="38" y="158"/>
                </a:cubicBezTo>
                <a:cubicBezTo>
                  <a:pt x="33" y="163"/>
                  <a:pt x="28" y="166"/>
                  <a:pt x="24" y="166"/>
                </a:cubicBezTo>
                <a:cubicBezTo>
                  <a:pt x="20" y="166"/>
                  <a:pt x="15" y="163"/>
                  <a:pt x="9" y="157"/>
                </a:cubicBezTo>
                <a:cubicBezTo>
                  <a:pt x="3" y="151"/>
                  <a:pt x="0" y="145"/>
                  <a:pt x="0" y="141"/>
                </a:cubicBezTo>
                <a:cubicBezTo>
                  <a:pt x="0" y="137"/>
                  <a:pt x="3" y="132"/>
                  <a:pt x="8" y="127"/>
                </a:cubicBezTo>
                <a:cubicBezTo>
                  <a:pt x="13" y="122"/>
                  <a:pt x="18" y="119"/>
                  <a:pt x="22" y="119"/>
                </a:cubicBezTo>
                <a:cubicBezTo>
                  <a:pt x="26" y="119"/>
                  <a:pt x="31" y="122"/>
                  <a:pt x="37" y="128"/>
                </a:cubicBezTo>
                <a:close/>
                <a:moveTo>
                  <a:pt x="97" y="69"/>
                </a:moveTo>
                <a:cubicBezTo>
                  <a:pt x="103" y="75"/>
                  <a:pt x="106" y="80"/>
                  <a:pt x="106" y="84"/>
                </a:cubicBezTo>
                <a:cubicBezTo>
                  <a:pt x="106" y="88"/>
                  <a:pt x="103" y="93"/>
                  <a:pt x="98" y="98"/>
                </a:cubicBezTo>
                <a:cubicBezTo>
                  <a:pt x="93" y="103"/>
                  <a:pt x="88" y="106"/>
                  <a:pt x="84" y="106"/>
                </a:cubicBezTo>
                <a:cubicBezTo>
                  <a:pt x="80" y="106"/>
                  <a:pt x="75" y="103"/>
                  <a:pt x="69" y="97"/>
                </a:cubicBezTo>
                <a:cubicBezTo>
                  <a:pt x="63" y="91"/>
                  <a:pt x="60" y="86"/>
                  <a:pt x="60" y="81"/>
                </a:cubicBezTo>
                <a:cubicBezTo>
                  <a:pt x="60" y="77"/>
                  <a:pt x="63" y="73"/>
                  <a:pt x="68" y="67"/>
                </a:cubicBezTo>
                <a:cubicBezTo>
                  <a:pt x="73" y="62"/>
                  <a:pt x="78" y="60"/>
                  <a:pt x="82" y="60"/>
                </a:cubicBezTo>
                <a:cubicBezTo>
                  <a:pt x="86" y="60"/>
                  <a:pt x="91" y="63"/>
                  <a:pt x="97" y="69"/>
                </a:cubicBezTo>
                <a:close/>
                <a:moveTo>
                  <a:pt x="157" y="9"/>
                </a:moveTo>
                <a:cubicBezTo>
                  <a:pt x="163" y="15"/>
                  <a:pt x="166" y="20"/>
                  <a:pt x="166" y="24"/>
                </a:cubicBezTo>
                <a:cubicBezTo>
                  <a:pt x="166" y="28"/>
                  <a:pt x="163" y="33"/>
                  <a:pt x="158" y="38"/>
                </a:cubicBezTo>
                <a:cubicBezTo>
                  <a:pt x="153" y="44"/>
                  <a:pt x="148" y="46"/>
                  <a:pt x="144" y="46"/>
                </a:cubicBezTo>
                <a:cubicBezTo>
                  <a:pt x="140" y="46"/>
                  <a:pt x="135" y="43"/>
                  <a:pt x="129" y="37"/>
                </a:cubicBezTo>
                <a:cubicBezTo>
                  <a:pt x="123" y="31"/>
                  <a:pt x="120" y="26"/>
                  <a:pt x="120" y="22"/>
                </a:cubicBezTo>
                <a:cubicBezTo>
                  <a:pt x="120" y="17"/>
                  <a:pt x="122" y="13"/>
                  <a:pt x="128" y="7"/>
                </a:cubicBezTo>
                <a:cubicBezTo>
                  <a:pt x="133" y="2"/>
                  <a:pt x="137" y="0"/>
                  <a:pt x="141" y="0"/>
                </a:cubicBezTo>
                <a:cubicBezTo>
                  <a:pt x="146" y="0"/>
                  <a:pt x="151" y="3"/>
                  <a:pt x="157"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2"/>
          <p:cNvSpPr>
            <a:spLocks noEditPoints="1"/>
          </p:cNvSpPr>
          <p:nvPr/>
        </p:nvSpPr>
        <p:spPr bwMode="auto">
          <a:xfrm>
            <a:off x="5799138" y="5486400"/>
            <a:ext cx="373062" cy="371475"/>
          </a:xfrm>
          <a:custGeom>
            <a:avLst/>
            <a:gdLst/>
            <a:ahLst/>
            <a:cxnLst>
              <a:cxn ang="0">
                <a:pos x="122" y="250"/>
              </a:cxn>
              <a:cxn ang="0">
                <a:pos x="125" y="257"/>
              </a:cxn>
              <a:cxn ang="0">
                <a:pos x="115" y="262"/>
              </a:cxn>
              <a:cxn ang="0">
                <a:pos x="79" y="276"/>
              </a:cxn>
              <a:cxn ang="0">
                <a:pos x="36" y="325"/>
              </a:cxn>
              <a:cxn ang="0">
                <a:pos x="41" y="392"/>
              </a:cxn>
              <a:cxn ang="0">
                <a:pos x="98" y="448"/>
              </a:cxn>
              <a:cxn ang="0">
                <a:pos x="165" y="451"/>
              </a:cxn>
              <a:cxn ang="0">
                <a:pos x="208" y="412"/>
              </a:cxn>
              <a:cxn ang="0">
                <a:pos x="167" y="342"/>
              </a:cxn>
              <a:cxn ang="0">
                <a:pos x="122" y="382"/>
              </a:cxn>
              <a:cxn ang="0">
                <a:pos x="110" y="372"/>
              </a:cxn>
              <a:cxn ang="0">
                <a:pos x="107" y="365"/>
              </a:cxn>
              <a:cxn ang="0">
                <a:pos x="163" y="308"/>
              </a:cxn>
              <a:cxn ang="0">
                <a:pos x="171" y="305"/>
              </a:cxn>
              <a:cxn ang="0">
                <a:pos x="181" y="309"/>
              </a:cxn>
              <a:cxn ang="0">
                <a:pos x="251" y="382"/>
              </a:cxn>
              <a:cxn ang="0">
                <a:pos x="244" y="405"/>
              </a:cxn>
              <a:cxn ang="0">
                <a:pos x="225" y="437"/>
              </a:cxn>
              <a:cxn ang="0">
                <a:pos x="171" y="481"/>
              </a:cxn>
              <a:cxn ang="0">
                <a:pos x="83" y="479"/>
              </a:cxn>
              <a:cxn ang="0">
                <a:pos x="11" y="406"/>
              </a:cxn>
              <a:cxn ang="0">
                <a:pos x="9" y="315"/>
              </a:cxn>
              <a:cxn ang="0">
                <a:pos x="58" y="257"/>
              </a:cxn>
              <a:cxn ang="0">
                <a:pos x="93" y="240"/>
              </a:cxn>
              <a:cxn ang="0">
                <a:pos x="110" y="239"/>
              </a:cxn>
              <a:cxn ang="0">
                <a:pos x="490" y="163"/>
              </a:cxn>
              <a:cxn ang="0">
                <a:pos x="490" y="168"/>
              </a:cxn>
              <a:cxn ang="0">
                <a:pos x="482" y="178"/>
              </a:cxn>
              <a:cxn ang="0">
                <a:pos x="472" y="186"/>
              </a:cxn>
              <a:cxn ang="0">
                <a:pos x="467" y="185"/>
              </a:cxn>
              <a:cxn ang="0">
                <a:pos x="317" y="36"/>
              </a:cxn>
              <a:cxn ang="0">
                <a:pos x="407" y="250"/>
              </a:cxn>
              <a:cxn ang="0">
                <a:pos x="404" y="257"/>
              </a:cxn>
              <a:cxn ang="0">
                <a:pos x="394" y="266"/>
              </a:cxn>
              <a:cxn ang="0">
                <a:pos x="387" y="270"/>
              </a:cxn>
              <a:cxn ang="0">
                <a:pos x="177" y="177"/>
              </a:cxn>
              <a:cxn ang="0">
                <a:pos x="326" y="326"/>
              </a:cxn>
              <a:cxn ang="0">
                <a:pos x="327" y="332"/>
              </a:cxn>
              <a:cxn ang="0">
                <a:pos x="319" y="342"/>
              </a:cxn>
              <a:cxn ang="0">
                <a:pos x="308" y="350"/>
              </a:cxn>
              <a:cxn ang="0">
                <a:pos x="303" y="349"/>
              </a:cxn>
              <a:cxn ang="0">
                <a:pos x="140" y="181"/>
              </a:cxn>
              <a:cxn ang="0">
                <a:pos x="159" y="158"/>
              </a:cxn>
              <a:cxn ang="0">
                <a:pos x="175" y="148"/>
              </a:cxn>
              <a:cxn ang="0">
                <a:pos x="193" y="151"/>
              </a:cxn>
              <a:cxn ang="0">
                <a:pos x="366" y="226"/>
              </a:cxn>
              <a:cxn ang="0">
                <a:pos x="290" y="41"/>
              </a:cxn>
              <a:cxn ang="0">
                <a:pos x="292" y="26"/>
              </a:cxn>
              <a:cxn ang="0">
                <a:pos x="312" y="4"/>
              </a:cxn>
              <a:cxn ang="0">
                <a:pos x="321" y="0"/>
              </a:cxn>
              <a:cxn ang="0">
                <a:pos x="332" y="5"/>
              </a:cxn>
            </a:cxnLst>
            <a:rect l="0" t="0" r="r" b="b"/>
            <a:pathLst>
              <a:path w="491" h="490">
                <a:moveTo>
                  <a:pt x="117" y="245"/>
                </a:moveTo>
                <a:cubicBezTo>
                  <a:pt x="119" y="247"/>
                  <a:pt x="121" y="249"/>
                  <a:pt x="122" y="250"/>
                </a:cubicBezTo>
                <a:cubicBezTo>
                  <a:pt x="123" y="251"/>
                  <a:pt x="124" y="253"/>
                  <a:pt x="124" y="254"/>
                </a:cubicBezTo>
                <a:cubicBezTo>
                  <a:pt x="125" y="255"/>
                  <a:pt x="125" y="256"/>
                  <a:pt x="125" y="257"/>
                </a:cubicBezTo>
                <a:cubicBezTo>
                  <a:pt x="124" y="258"/>
                  <a:pt x="124" y="259"/>
                  <a:pt x="123" y="259"/>
                </a:cubicBezTo>
                <a:cubicBezTo>
                  <a:pt x="122" y="260"/>
                  <a:pt x="120" y="261"/>
                  <a:pt x="115" y="262"/>
                </a:cubicBezTo>
                <a:cubicBezTo>
                  <a:pt x="111" y="263"/>
                  <a:pt x="106" y="264"/>
                  <a:pt x="100" y="266"/>
                </a:cubicBezTo>
                <a:cubicBezTo>
                  <a:pt x="94" y="269"/>
                  <a:pt x="87" y="272"/>
                  <a:pt x="79" y="276"/>
                </a:cubicBezTo>
                <a:cubicBezTo>
                  <a:pt x="72" y="280"/>
                  <a:pt x="64" y="286"/>
                  <a:pt x="56" y="294"/>
                </a:cubicBezTo>
                <a:cubicBezTo>
                  <a:pt x="47" y="303"/>
                  <a:pt x="40" y="314"/>
                  <a:pt x="36" y="325"/>
                </a:cubicBezTo>
                <a:cubicBezTo>
                  <a:pt x="32" y="336"/>
                  <a:pt x="30" y="347"/>
                  <a:pt x="31" y="358"/>
                </a:cubicBezTo>
                <a:cubicBezTo>
                  <a:pt x="32" y="369"/>
                  <a:pt x="35" y="381"/>
                  <a:pt x="41" y="392"/>
                </a:cubicBezTo>
                <a:cubicBezTo>
                  <a:pt x="47" y="403"/>
                  <a:pt x="54" y="413"/>
                  <a:pt x="64" y="423"/>
                </a:cubicBezTo>
                <a:cubicBezTo>
                  <a:pt x="75" y="434"/>
                  <a:pt x="86" y="442"/>
                  <a:pt x="98" y="448"/>
                </a:cubicBezTo>
                <a:cubicBezTo>
                  <a:pt x="109" y="453"/>
                  <a:pt x="121" y="456"/>
                  <a:pt x="132" y="457"/>
                </a:cubicBezTo>
                <a:cubicBezTo>
                  <a:pt x="143" y="457"/>
                  <a:pt x="154" y="455"/>
                  <a:pt x="165" y="451"/>
                </a:cubicBezTo>
                <a:cubicBezTo>
                  <a:pt x="175" y="446"/>
                  <a:pt x="185" y="439"/>
                  <a:pt x="194" y="431"/>
                </a:cubicBezTo>
                <a:cubicBezTo>
                  <a:pt x="199" y="425"/>
                  <a:pt x="204" y="419"/>
                  <a:pt x="208" y="412"/>
                </a:cubicBezTo>
                <a:cubicBezTo>
                  <a:pt x="212" y="406"/>
                  <a:pt x="215" y="399"/>
                  <a:pt x="217" y="392"/>
                </a:cubicBezTo>
                <a:lnTo>
                  <a:pt x="167" y="342"/>
                </a:lnTo>
                <a:lnTo>
                  <a:pt x="128" y="381"/>
                </a:lnTo>
                <a:cubicBezTo>
                  <a:pt x="126" y="383"/>
                  <a:pt x="124" y="383"/>
                  <a:pt x="122" y="382"/>
                </a:cubicBezTo>
                <a:cubicBezTo>
                  <a:pt x="120" y="382"/>
                  <a:pt x="117" y="380"/>
                  <a:pt x="114" y="377"/>
                </a:cubicBezTo>
                <a:cubicBezTo>
                  <a:pt x="112" y="375"/>
                  <a:pt x="111" y="373"/>
                  <a:pt x="110" y="372"/>
                </a:cubicBezTo>
                <a:cubicBezTo>
                  <a:pt x="109" y="371"/>
                  <a:pt x="108" y="369"/>
                  <a:pt x="108" y="368"/>
                </a:cubicBezTo>
                <a:cubicBezTo>
                  <a:pt x="107" y="367"/>
                  <a:pt x="107" y="366"/>
                  <a:pt x="107" y="365"/>
                </a:cubicBezTo>
                <a:cubicBezTo>
                  <a:pt x="108" y="364"/>
                  <a:pt x="108" y="363"/>
                  <a:pt x="109" y="363"/>
                </a:cubicBezTo>
                <a:lnTo>
                  <a:pt x="163" y="308"/>
                </a:lnTo>
                <a:cubicBezTo>
                  <a:pt x="164" y="307"/>
                  <a:pt x="165" y="306"/>
                  <a:pt x="167" y="306"/>
                </a:cubicBezTo>
                <a:cubicBezTo>
                  <a:pt x="168" y="305"/>
                  <a:pt x="170" y="305"/>
                  <a:pt x="171" y="305"/>
                </a:cubicBezTo>
                <a:cubicBezTo>
                  <a:pt x="173" y="305"/>
                  <a:pt x="174" y="305"/>
                  <a:pt x="176" y="306"/>
                </a:cubicBezTo>
                <a:cubicBezTo>
                  <a:pt x="178" y="307"/>
                  <a:pt x="179" y="308"/>
                  <a:pt x="181" y="309"/>
                </a:cubicBezTo>
                <a:lnTo>
                  <a:pt x="246" y="375"/>
                </a:lnTo>
                <a:cubicBezTo>
                  <a:pt x="248" y="377"/>
                  <a:pt x="250" y="379"/>
                  <a:pt x="251" y="382"/>
                </a:cubicBezTo>
                <a:cubicBezTo>
                  <a:pt x="252" y="384"/>
                  <a:pt x="252" y="387"/>
                  <a:pt x="250" y="391"/>
                </a:cubicBezTo>
                <a:cubicBezTo>
                  <a:pt x="249" y="395"/>
                  <a:pt x="247" y="400"/>
                  <a:pt x="244" y="405"/>
                </a:cubicBezTo>
                <a:cubicBezTo>
                  <a:pt x="242" y="411"/>
                  <a:pt x="239" y="416"/>
                  <a:pt x="236" y="422"/>
                </a:cubicBezTo>
                <a:cubicBezTo>
                  <a:pt x="232" y="427"/>
                  <a:pt x="229" y="432"/>
                  <a:pt x="225" y="437"/>
                </a:cubicBezTo>
                <a:cubicBezTo>
                  <a:pt x="221" y="442"/>
                  <a:pt x="217" y="447"/>
                  <a:pt x="213" y="451"/>
                </a:cubicBezTo>
                <a:cubicBezTo>
                  <a:pt x="199" y="465"/>
                  <a:pt x="186" y="474"/>
                  <a:pt x="171" y="481"/>
                </a:cubicBezTo>
                <a:cubicBezTo>
                  <a:pt x="156" y="487"/>
                  <a:pt x="142" y="490"/>
                  <a:pt x="127" y="490"/>
                </a:cubicBezTo>
                <a:cubicBezTo>
                  <a:pt x="112" y="489"/>
                  <a:pt x="98" y="486"/>
                  <a:pt x="83" y="479"/>
                </a:cubicBezTo>
                <a:cubicBezTo>
                  <a:pt x="69" y="472"/>
                  <a:pt x="55" y="462"/>
                  <a:pt x="42" y="449"/>
                </a:cubicBezTo>
                <a:cubicBezTo>
                  <a:pt x="28" y="435"/>
                  <a:pt x="18" y="421"/>
                  <a:pt x="11" y="406"/>
                </a:cubicBezTo>
                <a:cubicBezTo>
                  <a:pt x="4" y="391"/>
                  <a:pt x="1" y="375"/>
                  <a:pt x="0" y="360"/>
                </a:cubicBezTo>
                <a:cubicBezTo>
                  <a:pt x="0" y="345"/>
                  <a:pt x="3" y="330"/>
                  <a:pt x="9" y="315"/>
                </a:cubicBezTo>
                <a:cubicBezTo>
                  <a:pt x="15" y="300"/>
                  <a:pt x="25" y="287"/>
                  <a:pt x="37" y="274"/>
                </a:cubicBezTo>
                <a:cubicBezTo>
                  <a:pt x="44" y="267"/>
                  <a:pt x="51" y="262"/>
                  <a:pt x="58" y="257"/>
                </a:cubicBezTo>
                <a:cubicBezTo>
                  <a:pt x="64" y="253"/>
                  <a:pt x="71" y="249"/>
                  <a:pt x="77" y="246"/>
                </a:cubicBezTo>
                <a:cubicBezTo>
                  <a:pt x="83" y="243"/>
                  <a:pt x="88" y="241"/>
                  <a:pt x="93" y="240"/>
                </a:cubicBezTo>
                <a:cubicBezTo>
                  <a:pt x="98" y="238"/>
                  <a:pt x="102" y="238"/>
                  <a:pt x="104" y="238"/>
                </a:cubicBezTo>
                <a:cubicBezTo>
                  <a:pt x="106" y="238"/>
                  <a:pt x="108" y="238"/>
                  <a:pt x="110" y="239"/>
                </a:cubicBezTo>
                <a:cubicBezTo>
                  <a:pt x="112" y="241"/>
                  <a:pt x="115" y="242"/>
                  <a:pt x="117" y="245"/>
                </a:cubicBezTo>
                <a:close/>
                <a:moveTo>
                  <a:pt x="490" y="163"/>
                </a:moveTo>
                <a:cubicBezTo>
                  <a:pt x="490" y="163"/>
                  <a:pt x="491" y="164"/>
                  <a:pt x="491" y="165"/>
                </a:cubicBezTo>
                <a:cubicBezTo>
                  <a:pt x="491" y="166"/>
                  <a:pt x="491" y="167"/>
                  <a:pt x="490" y="168"/>
                </a:cubicBezTo>
                <a:cubicBezTo>
                  <a:pt x="490" y="169"/>
                  <a:pt x="489" y="171"/>
                  <a:pt x="488" y="173"/>
                </a:cubicBezTo>
                <a:cubicBezTo>
                  <a:pt x="486" y="174"/>
                  <a:pt x="485" y="176"/>
                  <a:pt x="482" y="178"/>
                </a:cubicBezTo>
                <a:cubicBezTo>
                  <a:pt x="480" y="180"/>
                  <a:pt x="478" y="182"/>
                  <a:pt x="477" y="183"/>
                </a:cubicBezTo>
                <a:cubicBezTo>
                  <a:pt x="475" y="185"/>
                  <a:pt x="474" y="186"/>
                  <a:pt x="472" y="186"/>
                </a:cubicBezTo>
                <a:cubicBezTo>
                  <a:pt x="471" y="187"/>
                  <a:pt x="470" y="187"/>
                  <a:pt x="469" y="187"/>
                </a:cubicBezTo>
                <a:cubicBezTo>
                  <a:pt x="468" y="187"/>
                  <a:pt x="468" y="186"/>
                  <a:pt x="467" y="185"/>
                </a:cubicBezTo>
                <a:lnTo>
                  <a:pt x="317" y="36"/>
                </a:lnTo>
                <a:lnTo>
                  <a:pt x="317" y="36"/>
                </a:lnTo>
                <a:lnTo>
                  <a:pt x="407" y="247"/>
                </a:lnTo>
                <a:cubicBezTo>
                  <a:pt x="407" y="248"/>
                  <a:pt x="407" y="249"/>
                  <a:pt x="407" y="250"/>
                </a:cubicBezTo>
                <a:cubicBezTo>
                  <a:pt x="407" y="251"/>
                  <a:pt x="407" y="252"/>
                  <a:pt x="406" y="253"/>
                </a:cubicBezTo>
                <a:cubicBezTo>
                  <a:pt x="406" y="254"/>
                  <a:pt x="405" y="255"/>
                  <a:pt x="404" y="257"/>
                </a:cubicBezTo>
                <a:cubicBezTo>
                  <a:pt x="402" y="258"/>
                  <a:pt x="401" y="260"/>
                  <a:pt x="399" y="262"/>
                </a:cubicBezTo>
                <a:cubicBezTo>
                  <a:pt x="397" y="263"/>
                  <a:pt x="396" y="265"/>
                  <a:pt x="394" y="266"/>
                </a:cubicBezTo>
                <a:cubicBezTo>
                  <a:pt x="393" y="267"/>
                  <a:pt x="391" y="268"/>
                  <a:pt x="390" y="269"/>
                </a:cubicBezTo>
                <a:cubicBezTo>
                  <a:pt x="389" y="269"/>
                  <a:pt x="388" y="270"/>
                  <a:pt x="387" y="270"/>
                </a:cubicBezTo>
                <a:cubicBezTo>
                  <a:pt x="386" y="270"/>
                  <a:pt x="385" y="270"/>
                  <a:pt x="385" y="269"/>
                </a:cubicBezTo>
                <a:lnTo>
                  <a:pt x="177" y="177"/>
                </a:lnTo>
                <a:lnTo>
                  <a:pt x="176" y="177"/>
                </a:lnTo>
                <a:lnTo>
                  <a:pt x="326" y="326"/>
                </a:lnTo>
                <a:cubicBezTo>
                  <a:pt x="327" y="327"/>
                  <a:pt x="327" y="328"/>
                  <a:pt x="327" y="329"/>
                </a:cubicBezTo>
                <a:cubicBezTo>
                  <a:pt x="327" y="330"/>
                  <a:pt x="327" y="331"/>
                  <a:pt x="327" y="332"/>
                </a:cubicBezTo>
                <a:cubicBezTo>
                  <a:pt x="326" y="333"/>
                  <a:pt x="325" y="335"/>
                  <a:pt x="324" y="336"/>
                </a:cubicBezTo>
                <a:cubicBezTo>
                  <a:pt x="323" y="338"/>
                  <a:pt x="321" y="340"/>
                  <a:pt x="319" y="342"/>
                </a:cubicBezTo>
                <a:cubicBezTo>
                  <a:pt x="316" y="344"/>
                  <a:pt x="314" y="346"/>
                  <a:pt x="313" y="347"/>
                </a:cubicBezTo>
                <a:cubicBezTo>
                  <a:pt x="311" y="349"/>
                  <a:pt x="310" y="350"/>
                  <a:pt x="308" y="350"/>
                </a:cubicBezTo>
                <a:cubicBezTo>
                  <a:pt x="307" y="351"/>
                  <a:pt x="306" y="351"/>
                  <a:pt x="305" y="351"/>
                </a:cubicBezTo>
                <a:cubicBezTo>
                  <a:pt x="305" y="350"/>
                  <a:pt x="304" y="350"/>
                  <a:pt x="303" y="349"/>
                </a:cubicBezTo>
                <a:lnTo>
                  <a:pt x="145" y="191"/>
                </a:lnTo>
                <a:cubicBezTo>
                  <a:pt x="142" y="188"/>
                  <a:pt x="140" y="184"/>
                  <a:pt x="140" y="181"/>
                </a:cubicBezTo>
                <a:cubicBezTo>
                  <a:pt x="141" y="177"/>
                  <a:pt x="142" y="174"/>
                  <a:pt x="145" y="172"/>
                </a:cubicBezTo>
                <a:lnTo>
                  <a:pt x="159" y="158"/>
                </a:lnTo>
                <a:cubicBezTo>
                  <a:pt x="161" y="155"/>
                  <a:pt x="164" y="152"/>
                  <a:pt x="167" y="151"/>
                </a:cubicBezTo>
                <a:cubicBezTo>
                  <a:pt x="170" y="149"/>
                  <a:pt x="172" y="148"/>
                  <a:pt x="175" y="148"/>
                </a:cubicBezTo>
                <a:cubicBezTo>
                  <a:pt x="178" y="147"/>
                  <a:pt x="181" y="147"/>
                  <a:pt x="183" y="148"/>
                </a:cubicBezTo>
                <a:cubicBezTo>
                  <a:pt x="186" y="149"/>
                  <a:pt x="189" y="150"/>
                  <a:pt x="193" y="151"/>
                </a:cubicBezTo>
                <a:lnTo>
                  <a:pt x="366" y="227"/>
                </a:lnTo>
                <a:lnTo>
                  <a:pt x="366" y="226"/>
                </a:lnTo>
                <a:lnTo>
                  <a:pt x="294" y="51"/>
                </a:lnTo>
                <a:cubicBezTo>
                  <a:pt x="292" y="47"/>
                  <a:pt x="291" y="44"/>
                  <a:pt x="290" y="41"/>
                </a:cubicBezTo>
                <a:cubicBezTo>
                  <a:pt x="289" y="38"/>
                  <a:pt x="289" y="35"/>
                  <a:pt x="290" y="33"/>
                </a:cubicBezTo>
                <a:cubicBezTo>
                  <a:pt x="290" y="30"/>
                  <a:pt x="291" y="28"/>
                  <a:pt x="292" y="26"/>
                </a:cubicBezTo>
                <a:cubicBezTo>
                  <a:pt x="293" y="24"/>
                  <a:pt x="295" y="21"/>
                  <a:pt x="297" y="19"/>
                </a:cubicBezTo>
                <a:lnTo>
                  <a:pt x="312" y="4"/>
                </a:lnTo>
                <a:cubicBezTo>
                  <a:pt x="313" y="3"/>
                  <a:pt x="315" y="2"/>
                  <a:pt x="316" y="1"/>
                </a:cubicBezTo>
                <a:cubicBezTo>
                  <a:pt x="318" y="0"/>
                  <a:pt x="319" y="0"/>
                  <a:pt x="321" y="0"/>
                </a:cubicBezTo>
                <a:cubicBezTo>
                  <a:pt x="323" y="0"/>
                  <a:pt x="325" y="0"/>
                  <a:pt x="326" y="1"/>
                </a:cubicBezTo>
                <a:cubicBezTo>
                  <a:pt x="328" y="2"/>
                  <a:pt x="330" y="3"/>
                  <a:pt x="332" y="5"/>
                </a:cubicBezTo>
                <a:lnTo>
                  <a:pt x="490" y="16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3"/>
          <p:cNvSpPr>
            <a:spLocks noEditPoints="1"/>
          </p:cNvSpPr>
          <p:nvPr/>
        </p:nvSpPr>
        <p:spPr bwMode="auto">
          <a:xfrm>
            <a:off x="7072313" y="5484813"/>
            <a:ext cx="642937" cy="696913"/>
          </a:xfrm>
          <a:custGeom>
            <a:avLst/>
            <a:gdLst/>
            <a:ahLst/>
            <a:cxnLst>
              <a:cxn ang="0">
                <a:pos x="194" y="885"/>
              </a:cxn>
              <a:cxn ang="0">
                <a:pos x="130" y="914"/>
              </a:cxn>
              <a:cxn ang="0">
                <a:pos x="117" y="894"/>
              </a:cxn>
              <a:cxn ang="0">
                <a:pos x="187" y="849"/>
              </a:cxn>
              <a:cxn ang="0">
                <a:pos x="147" y="793"/>
              </a:cxn>
              <a:cxn ang="0">
                <a:pos x="41" y="811"/>
              </a:cxn>
              <a:cxn ang="0">
                <a:pos x="26" y="699"/>
              </a:cxn>
              <a:cxn ang="0">
                <a:pos x="77" y="674"/>
              </a:cxn>
              <a:cxn ang="0">
                <a:pos x="94" y="689"/>
              </a:cxn>
              <a:cxn ang="0">
                <a:pos x="60" y="707"/>
              </a:cxn>
              <a:cxn ang="0">
                <a:pos x="40" y="771"/>
              </a:cxn>
              <a:cxn ang="0">
                <a:pos x="137" y="760"/>
              </a:cxn>
              <a:cxn ang="0">
                <a:pos x="285" y="592"/>
              </a:cxn>
              <a:cxn ang="0">
                <a:pos x="301" y="765"/>
              </a:cxn>
              <a:cxn ang="0">
                <a:pos x="288" y="786"/>
              </a:cxn>
              <a:cxn ang="0">
                <a:pos x="115" y="620"/>
              </a:cxn>
              <a:cxn ang="0">
                <a:pos x="201" y="546"/>
              </a:cxn>
              <a:cxn ang="0">
                <a:pos x="223" y="577"/>
              </a:cxn>
              <a:cxn ang="0">
                <a:pos x="221" y="685"/>
              </a:cxn>
              <a:cxn ang="0">
                <a:pos x="244" y="591"/>
              </a:cxn>
              <a:cxn ang="0">
                <a:pos x="509" y="565"/>
              </a:cxn>
              <a:cxn ang="0">
                <a:pos x="251" y="484"/>
              </a:cxn>
              <a:cxn ang="0">
                <a:pos x="346" y="396"/>
              </a:cxn>
              <a:cxn ang="0">
                <a:pos x="355" y="413"/>
              </a:cxn>
              <a:cxn ang="0">
                <a:pos x="405" y="476"/>
              </a:cxn>
              <a:cxn ang="0">
                <a:pos x="419" y="493"/>
              </a:cxn>
              <a:cxn ang="0">
                <a:pos x="492" y="545"/>
              </a:cxn>
              <a:cxn ang="0">
                <a:pos x="647" y="385"/>
              </a:cxn>
              <a:cxn ang="0">
                <a:pos x="645" y="421"/>
              </a:cxn>
              <a:cxn ang="0">
                <a:pos x="502" y="478"/>
              </a:cxn>
              <a:cxn ang="0">
                <a:pos x="445" y="281"/>
              </a:cxn>
              <a:cxn ang="0">
                <a:pos x="509" y="251"/>
              </a:cxn>
              <a:cxn ang="0">
                <a:pos x="527" y="268"/>
              </a:cxn>
              <a:cxn ang="0">
                <a:pos x="486" y="286"/>
              </a:cxn>
              <a:cxn ang="0">
                <a:pos x="483" y="421"/>
              </a:cxn>
              <a:cxn ang="0">
                <a:pos x="617" y="416"/>
              </a:cxn>
              <a:cxn ang="0">
                <a:pos x="635" y="374"/>
              </a:cxn>
              <a:cxn ang="0">
                <a:pos x="635" y="130"/>
              </a:cxn>
              <a:cxn ang="0">
                <a:pos x="689" y="197"/>
              </a:cxn>
              <a:cxn ang="0">
                <a:pos x="707" y="207"/>
              </a:cxn>
              <a:cxn ang="0">
                <a:pos x="720" y="347"/>
              </a:cxn>
              <a:cxn ang="0">
                <a:pos x="707" y="368"/>
              </a:cxn>
              <a:cxn ang="0">
                <a:pos x="534" y="201"/>
              </a:cxn>
              <a:cxn ang="0">
                <a:pos x="624" y="117"/>
              </a:cxn>
              <a:cxn ang="0">
                <a:pos x="826" y="110"/>
              </a:cxn>
              <a:cxn ang="0">
                <a:pos x="845" y="228"/>
              </a:cxn>
              <a:cxn ang="0">
                <a:pos x="824" y="247"/>
              </a:cxn>
              <a:cxn ang="0">
                <a:pos x="699" y="31"/>
              </a:cxn>
              <a:cxn ang="0">
                <a:pos x="789" y="7"/>
              </a:cxn>
              <a:cxn ang="0">
                <a:pos x="729" y="41"/>
              </a:cxn>
              <a:cxn ang="0">
                <a:pos x="799" y="102"/>
              </a:cxn>
            </a:cxnLst>
            <a:rect l="0" t="0" r="r" b="b"/>
            <a:pathLst>
              <a:path w="846" h="916">
                <a:moveTo>
                  <a:pt x="202" y="776"/>
                </a:moveTo>
                <a:cubicBezTo>
                  <a:pt x="210" y="784"/>
                  <a:pt x="215" y="793"/>
                  <a:pt x="219" y="802"/>
                </a:cubicBezTo>
                <a:cubicBezTo>
                  <a:pt x="222" y="811"/>
                  <a:pt x="223" y="821"/>
                  <a:pt x="222" y="830"/>
                </a:cubicBezTo>
                <a:cubicBezTo>
                  <a:pt x="221" y="840"/>
                  <a:pt x="218" y="849"/>
                  <a:pt x="214" y="859"/>
                </a:cubicBezTo>
                <a:cubicBezTo>
                  <a:pt x="209" y="868"/>
                  <a:pt x="202" y="877"/>
                  <a:pt x="194" y="885"/>
                </a:cubicBezTo>
                <a:cubicBezTo>
                  <a:pt x="188" y="891"/>
                  <a:pt x="182" y="895"/>
                  <a:pt x="176" y="899"/>
                </a:cubicBezTo>
                <a:cubicBezTo>
                  <a:pt x="171" y="903"/>
                  <a:pt x="165" y="907"/>
                  <a:pt x="160" y="909"/>
                </a:cubicBezTo>
                <a:cubicBezTo>
                  <a:pt x="154" y="911"/>
                  <a:pt x="150" y="913"/>
                  <a:pt x="146" y="914"/>
                </a:cubicBezTo>
                <a:cubicBezTo>
                  <a:pt x="142" y="915"/>
                  <a:pt x="138" y="916"/>
                  <a:pt x="136" y="916"/>
                </a:cubicBezTo>
                <a:cubicBezTo>
                  <a:pt x="134" y="916"/>
                  <a:pt x="132" y="915"/>
                  <a:pt x="130" y="914"/>
                </a:cubicBezTo>
                <a:cubicBezTo>
                  <a:pt x="128" y="913"/>
                  <a:pt x="126" y="911"/>
                  <a:pt x="123" y="908"/>
                </a:cubicBezTo>
                <a:cubicBezTo>
                  <a:pt x="121" y="906"/>
                  <a:pt x="119" y="905"/>
                  <a:pt x="118" y="903"/>
                </a:cubicBezTo>
                <a:cubicBezTo>
                  <a:pt x="117" y="902"/>
                  <a:pt x="116" y="900"/>
                  <a:pt x="116" y="899"/>
                </a:cubicBezTo>
                <a:cubicBezTo>
                  <a:pt x="115" y="898"/>
                  <a:pt x="115" y="897"/>
                  <a:pt x="116" y="896"/>
                </a:cubicBezTo>
                <a:cubicBezTo>
                  <a:pt x="116" y="895"/>
                  <a:pt x="116" y="895"/>
                  <a:pt x="117" y="894"/>
                </a:cubicBezTo>
                <a:cubicBezTo>
                  <a:pt x="118" y="893"/>
                  <a:pt x="121" y="892"/>
                  <a:pt x="124" y="891"/>
                </a:cubicBezTo>
                <a:cubicBezTo>
                  <a:pt x="128" y="890"/>
                  <a:pt x="133" y="889"/>
                  <a:pt x="138" y="887"/>
                </a:cubicBezTo>
                <a:cubicBezTo>
                  <a:pt x="143" y="885"/>
                  <a:pt x="149" y="883"/>
                  <a:pt x="156" y="879"/>
                </a:cubicBezTo>
                <a:cubicBezTo>
                  <a:pt x="162" y="876"/>
                  <a:pt x="169" y="871"/>
                  <a:pt x="175" y="864"/>
                </a:cubicBezTo>
                <a:cubicBezTo>
                  <a:pt x="180" y="859"/>
                  <a:pt x="184" y="854"/>
                  <a:pt x="187" y="849"/>
                </a:cubicBezTo>
                <a:cubicBezTo>
                  <a:pt x="190" y="843"/>
                  <a:pt x="192" y="838"/>
                  <a:pt x="192" y="833"/>
                </a:cubicBezTo>
                <a:cubicBezTo>
                  <a:pt x="193" y="827"/>
                  <a:pt x="192" y="822"/>
                  <a:pt x="190" y="817"/>
                </a:cubicBezTo>
                <a:cubicBezTo>
                  <a:pt x="188" y="812"/>
                  <a:pt x="185" y="807"/>
                  <a:pt x="180" y="802"/>
                </a:cubicBezTo>
                <a:cubicBezTo>
                  <a:pt x="175" y="797"/>
                  <a:pt x="170" y="794"/>
                  <a:pt x="164" y="793"/>
                </a:cubicBezTo>
                <a:cubicBezTo>
                  <a:pt x="159" y="792"/>
                  <a:pt x="153" y="792"/>
                  <a:pt x="147" y="793"/>
                </a:cubicBezTo>
                <a:cubicBezTo>
                  <a:pt x="140" y="794"/>
                  <a:pt x="134" y="796"/>
                  <a:pt x="127" y="798"/>
                </a:cubicBezTo>
                <a:cubicBezTo>
                  <a:pt x="120" y="801"/>
                  <a:pt x="113" y="803"/>
                  <a:pt x="106" y="806"/>
                </a:cubicBezTo>
                <a:cubicBezTo>
                  <a:pt x="99" y="808"/>
                  <a:pt x="92" y="811"/>
                  <a:pt x="85" y="812"/>
                </a:cubicBezTo>
                <a:cubicBezTo>
                  <a:pt x="77" y="814"/>
                  <a:pt x="70" y="815"/>
                  <a:pt x="63" y="815"/>
                </a:cubicBezTo>
                <a:cubicBezTo>
                  <a:pt x="55" y="815"/>
                  <a:pt x="48" y="814"/>
                  <a:pt x="41" y="811"/>
                </a:cubicBezTo>
                <a:cubicBezTo>
                  <a:pt x="33" y="808"/>
                  <a:pt x="26" y="803"/>
                  <a:pt x="19" y="796"/>
                </a:cubicBezTo>
                <a:cubicBezTo>
                  <a:pt x="12" y="789"/>
                  <a:pt x="7" y="781"/>
                  <a:pt x="4" y="773"/>
                </a:cubicBezTo>
                <a:cubicBezTo>
                  <a:pt x="1" y="765"/>
                  <a:pt x="0" y="757"/>
                  <a:pt x="1" y="748"/>
                </a:cubicBezTo>
                <a:cubicBezTo>
                  <a:pt x="2" y="740"/>
                  <a:pt x="4" y="731"/>
                  <a:pt x="9" y="723"/>
                </a:cubicBezTo>
                <a:cubicBezTo>
                  <a:pt x="13" y="714"/>
                  <a:pt x="19" y="707"/>
                  <a:pt x="26" y="699"/>
                </a:cubicBezTo>
                <a:cubicBezTo>
                  <a:pt x="30" y="695"/>
                  <a:pt x="34" y="692"/>
                  <a:pt x="39" y="689"/>
                </a:cubicBezTo>
                <a:cubicBezTo>
                  <a:pt x="43" y="686"/>
                  <a:pt x="48" y="683"/>
                  <a:pt x="52" y="680"/>
                </a:cubicBezTo>
                <a:cubicBezTo>
                  <a:pt x="57" y="678"/>
                  <a:pt x="61" y="676"/>
                  <a:pt x="65" y="675"/>
                </a:cubicBezTo>
                <a:cubicBezTo>
                  <a:pt x="69" y="674"/>
                  <a:pt x="72" y="673"/>
                  <a:pt x="74" y="673"/>
                </a:cubicBezTo>
                <a:cubicBezTo>
                  <a:pt x="75" y="673"/>
                  <a:pt x="77" y="673"/>
                  <a:pt x="77" y="674"/>
                </a:cubicBezTo>
                <a:cubicBezTo>
                  <a:pt x="78" y="674"/>
                  <a:pt x="79" y="674"/>
                  <a:pt x="80" y="675"/>
                </a:cubicBezTo>
                <a:cubicBezTo>
                  <a:pt x="81" y="675"/>
                  <a:pt x="82" y="676"/>
                  <a:pt x="83" y="677"/>
                </a:cubicBezTo>
                <a:cubicBezTo>
                  <a:pt x="84" y="678"/>
                  <a:pt x="86" y="679"/>
                  <a:pt x="87" y="681"/>
                </a:cubicBezTo>
                <a:cubicBezTo>
                  <a:pt x="89" y="683"/>
                  <a:pt x="90" y="684"/>
                  <a:pt x="91" y="685"/>
                </a:cubicBezTo>
                <a:cubicBezTo>
                  <a:pt x="92" y="687"/>
                  <a:pt x="93" y="688"/>
                  <a:pt x="94" y="689"/>
                </a:cubicBezTo>
                <a:cubicBezTo>
                  <a:pt x="94" y="690"/>
                  <a:pt x="95" y="691"/>
                  <a:pt x="95" y="692"/>
                </a:cubicBezTo>
                <a:cubicBezTo>
                  <a:pt x="95" y="693"/>
                  <a:pt x="94" y="694"/>
                  <a:pt x="94" y="694"/>
                </a:cubicBezTo>
                <a:cubicBezTo>
                  <a:pt x="93" y="695"/>
                  <a:pt x="90" y="696"/>
                  <a:pt x="87" y="697"/>
                </a:cubicBezTo>
                <a:cubicBezTo>
                  <a:pt x="84" y="698"/>
                  <a:pt x="80" y="699"/>
                  <a:pt x="75" y="701"/>
                </a:cubicBezTo>
                <a:cubicBezTo>
                  <a:pt x="71" y="702"/>
                  <a:pt x="66" y="704"/>
                  <a:pt x="60" y="707"/>
                </a:cubicBezTo>
                <a:cubicBezTo>
                  <a:pt x="55" y="710"/>
                  <a:pt x="50" y="714"/>
                  <a:pt x="45" y="719"/>
                </a:cubicBezTo>
                <a:cubicBezTo>
                  <a:pt x="40" y="724"/>
                  <a:pt x="36" y="728"/>
                  <a:pt x="34" y="733"/>
                </a:cubicBezTo>
                <a:cubicBezTo>
                  <a:pt x="32" y="738"/>
                  <a:pt x="31" y="743"/>
                  <a:pt x="30" y="747"/>
                </a:cubicBezTo>
                <a:cubicBezTo>
                  <a:pt x="30" y="752"/>
                  <a:pt x="31" y="756"/>
                  <a:pt x="33" y="760"/>
                </a:cubicBezTo>
                <a:cubicBezTo>
                  <a:pt x="35" y="764"/>
                  <a:pt x="37" y="768"/>
                  <a:pt x="40" y="771"/>
                </a:cubicBezTo>
                <a:cubicBezTo>
                  <a:pt x="45" y="776"/>
                  <a:pt x="50" y="779"/>
                  <a:pt x="56" y="780"/>
                </a:cubicBezTo>
                <a:cubicBezTo>
                  <a:pt x="62" y="781"/>
                  <a:pt x="68" y="781"/>
                  <a:pt x="74" y="780"/>
                </a:cubicBezTo>
                <a:cubicBezTo>
                  <a:pt x="80" y="779"/>
                  <a:pt x="87" y="777"/>
                  <a:pt x="94" y="775"/>
                </a:cubicBezTo>
                <a:cubicBezTo>
                  <a:pt x="101" y="773"/>
                  <a:pt x="108" y="770"/>
                  <a:pt x="115" y="767"/>
                </a:cubicBezTo>
                <a:cubicBezTo>
                  <a:pt x="122" y="765"/>
                  <a:pt x="129" y="762"/>
                  <a:pt x="137" y="760"/>
                </a:cubicBezTo>
                <a:cubicBezTo>
                  <a:pt x="144" y="758"/>
                  <a:pt x="151" y="757"/>
                  <a:pt x="159" y="757"/>
                </a:cubicBezTo>
                <a:cubicBezTo>
                  <a:pt x="166" y="757"/>
                  <a:pt x="173" y="759"/>
                  <a:pt x="181" y="762"/>
                </a:cubicBezTo>
                <a:cubicBezTo>
                  <a:pt x="188" y="764"/>
                  <a:pt x="195" y="769"/>
                  <a:pt x="202" y="776"/>
                </a:cubicBezTo>
                <a:close/>
                <a:moveTo>
                  <a:pt x="266" y="565"/>
                </a:moveTo>
                <a:cubicBezTo>
                  <a:pt x="275" y="574"/>
                  <a:pt x="281" y="583"/>
                  <a:pt x="285" y="592"/>
                </a:cubicBezTo>
                <a:cubicBezTo>
                  <a:pt x="289" y="602"/>
                  <a:pt x="291" y="612"/>
                  <a:pt x="291" y="622"/>
                </a:cubicBezTo>
                <a:cubicBezTo>
                  <a:pt x="290" y="632"/>
                  <a:pt x="287" y="643"/>
                  <a:pt x="282" y="653"/>
                </a:cubicBezTo>
                <a:cubicBezTo>
                  <a:pt x="277" y="663"/>
                  <a:pt x="270" y="674"/>
                  <a:pt x="259" y="684"/>
                </a:cubicBezTo>
                <a:lnTo>
                  <a:pt x="240" y="704"/>
                </a:lnTo>
                <a:lnTo>
                  <a:pt x="301" y="765"/>
                </a:lnTo>
                <a:cubicBezTo>
                  <a:pt x="302" y="766"/>
                  <a:pt x="303" y="767"/>
                  <a:pt x="303" y="768"/>
                </a:cubicBezTo>
                <a:cubicBezTo>
                  <a:pt x="303" y="769"/>
                  <a:pt x="303" y="770"/>
                  <a:pt x="302" y="771"/>
                </a:cubicBezTo>
                <a:cubicBezTo>
                  <a:pt x="302" y="772"/>
                  <a:pt x="301" y="774"/>
                  <a:pt x="299" y="775"/>
                </a:cubicBezTo>
                <a:cubicBezTo>
                  <a:pt x="298" y="777"/>
                  <a:pt x="296" y="779"/>
                  <a:pt x="294" y="781"/>
                </a:cubicBezTo>
                <a:cubicBezTo>
                  <a:pt x="292" y="783"/>
                  <a:pt x="290" y="785"/>
                  <a:pt x="288" y="786"/>
                </a:cubicBezTo>
                <a:cubicBezTo>
                  <a:pt x="287" y="788"/>
                  <a:pt x="285" y="788"/>
                  <a:pt x="284" y="789"/>
                </a:cubicBezTo>
                <a:cubicBezTo>
                  <a:pt x="283" y="790"/>
                  <a:pt x="282" y="790"/>
                  <a:pt x="281" y="790"/>
                </a:cubicBezTo>
                <a:cubicBezTo>
                  <a:pt x="280" y="789"/>
                  <a:pt x="279" y="789"/>
                  <a:pt x="279" y="788"/>
                </a:cubicBezTo>
                <a:lnTo>
                  <a:pt x="120" y="630"/>
                </a:lnTo>
                <a:cubicBezTo>
                  <a:pt x="117" y="626"/>
                  <a:pt x="115" y="623"/>
                  <a:pt x="115" y="620"/>
                </a:cubicBezTo>
                <a:cubicBezTo>
                  <a:pt x="116" y="616"/>
                  <a:pt x="117" y="613"/>
                  <a:pt x="119" y="611"/>
                </a:cubicBezTo>
                <a:lnTo>
                  <a:pt x="156" y="574"/>
                </a:lnTo>
                <a:cubicBezTo>
                  <a:pt x="160" y="571"/>
                  <a:pt x="164" y="567"/>
                  <a:pt x="167" y="564"/>
                </a:cubicBezTo>
                <a:cubicBezTo>
                  <a:pt x="171" y="561"/>
                  <a:pt x="176" y="558"/>
                  <a:pt x="181" y="554"/>
                </a:cubicBezTo>
                <a:cubicBezTo>
                  <a:pt x="187" y="551"/>
                  <a:pt x="194" y="548"/>
                  <a:pt x="201" y="546"/>
                </a:cubicBezTo>
                <a:cubicBezTo>
                  <a:pt x="209" y="544"/>
                  <a:pt x="216" y="543"/>
                  <a:pt x="224" y="544"/>
                </a:cubicBezTo>
                <a:cubicBezTo>
                  <a:pt x="231" y="544"/>
                  <a:pt x="239" y="547"/>
                  <a:pt x="246" y="550"/>
                </a:cubicBezTo>
                <a:cubicBezTo>
                  <a:pt x="253" y="554"/>
                  <a:pt x="260" y="559"/>
                  <a:pt x="266" y="565"/>
                </a:cubicBezTo>
                <a:close/>
                <a:moveTo>
                  <a:pt x="244" y="591"/>
                </a:moveTo>
                <a:cubicBezTo>
                  <a:pt x="237" y="584"/>
                  <a:pt x="230" y="579"/>
                  <a:pt x="223" y="577"/>
                </a:cubicBezTo>
                <a:cubicBezTo>
                  <a:pt x="215" y="575"/>
                  <a:pt x="209" y="575"/>
                  <a:pt x="202" y="576"/>
                </a:cubicBezTo>
                <a:cubicBezTo>
                  <a:pt x="196" y="578"/>
                  <a:pt x="191" y="581"/>
                  <a:pt x="186" y="584"/>
                </a:cubicBezTo>
                <a:cubicBezTo>
                  <a:pt x="181" y="588"/>
                  <a:pt x="177" y="591"/>
                  <a:pt x="173" y="595"/>
                </a:cubicBezTo>
                <a:lnTo>
                  <a:pt x="152" y="616"/>
                </a:lnTo>
                <a:lnTo>
                  <a:pt x="221" y="685"/>
                </a:lnTo>
                <a:lnTo>
                  <a:pt x="241" y="664"/>
                </a:lnTo>
                <a:cubicBezTo>
                  <a:pt x="248" y="658"/>
                  <a:pt x="253" y="651"/>
                  <a:pt x="256" y="645"/>
                </a:cubicBezTo>
                <a:cubicBezTo>
                  <a:pt x="259" y="638"/>
                  <a:pt x="260" y="632"/>
                  <a:pt x="260" y="626"/>
                </a:cubicBezTo>
                <a:cubicBezTo>
                  <a:pt x="260" y="620"/>
                  <a:pt x="259" y="613"/>
                  <a:pt x="256" y="608"/>
                </a:cubicBezTo>
                <a:cubicBezTo>
                  <a:pt x="253" y="602"/>
                  <a:pt x="249" y="596"/>
                  <a:pt x="244" y="591"/>
                </a:cubicBezTo>
                <a:close/>
                <a:moveTo>
                  <a:pt x="504" y="551"/>
                </a:moveTo>
                <a:cubicBezTo>
                  <a:pt x="505" y="553"/>
                  <a:pt x="507" y="554"/>
                  <a:pt x="508" y="556"/>
                </a:cubicBezTo>
                <a:cubicBezTo>
                  <a:pt x="509" y="557"/>
                  <a:pt x="509" y="558"/>
                  <a:pt x="510" y="559"/>
                </a:cubicBezTo>
                <a:cubicBezTo>
                  <a:pt x="510" y="561"/>
                  <a:pt x="510" y="562"/>
                  <a:pt x="510" y="563"/>
                </a:cubicBezTo>
                <a:cubicBezTo>
                  <a:pt x="510" y="564"/>
                  <a:pt x="509" y="564"/>
                  <a:pt x="509" y="565"/>
                </a:cubicBezTo>
                <a:lnTo>
                  <a:pt x="426" y="647"/>
                </a:lnTo>
                <a:cubicBezTo>
                  <a:pt x="424" y="650"/>
                  <a:pt x="422" y="651"/>
                  <a:pt x="418" y="651"/>
                </a:cubicBezTo>
                <a:cubicBezTo>
                  <a:pt x="415" y="652"/>
                  <a:pt x="412" y="650"/>
                  <a:pt x="409" y="647"/>
                </a:cubicBezTo>
                <a:lnTo>
                  <a:pt x="256" y="494"/>
                </a:lnTo>
                <a:cubicBezTo>
                  <a:pt x="252" y="490"/>
                  <a:pt x="251" y="487"/>
                  <a:pt x="251" y="484"/>
                </a:cubicBezTo>
                <a:cubicBezTo>
                  <a:pt x="251" y="481"/>
                  <a:pt x="253" y="478"/>
                  <a:pt x="255" y="476"/>
                </a:cubicBezTo>
                <a:lnTo>
                  <a:pt x="336" y="395"/>
                </a:lnTo>
                <a:cubicBezTo>
                  <a:pt x="337" y="394"/>
                  <a:pt x="338" y="393"/>
                  <a:pt x="339" y="393"/>
                </a:cubicBezTo>
                <a:cubicBezTo>
                  <a:pt x="339" y="393"/>
                  <a:pt x="341" y="393"/>
                  <a:pt x="342" y="393"/>
                </a:cubicBezTo>
                <a:cubicBezTo>
                  <a:pt x="343" y="394"/>
                  <a:pt x="344" y="395"/>
                  <a:pt x="346" y="396"/>
                </a:cubicBezTo>
                <a:cubicBezTo>
                  <a:pt x="347" y="397"/>
                  <a:pt x="349" y="398"/>
                  <a:pt x="350" y="400"/>
                </a:cubicBezTo>
                <a:cubicBezTo>
                  <a:pt x="352" y="401"/>
                  <a:pt x="353" y="403"/>
                  <a:pt x="354" y="404"/>
                </a:cubicBezTo>
                <a:cubicBezTo>
                  <a:pt x="355" y="406"/>
                  <a:pt x="356" y="407"/>
                  <a:pt x="356" y="408"/>
                </a:cubicBezTo>
                <a:cubicBezTo>
                  <a:pt x="357" y="409"/>
                  <a:pt x="357" y="410"/>
                  <a:pt x="356" y="411"/>
                </a:cubicBezTo>
                <a:cubicBezTo>
                  <a:pt x="356" y="412"/>
                  <a:pt x="356" y="413"/>
                  <a:pt x="355" y="413"/>
                </a:cubicBezTo>
                <a:lnTo>
                  <a:pt x="288" y="481"/>
                </a:lnTo>
                <a:lnTo>
                  <a:pt x="342" y="534"/>
                </a:lnTo>
                <a:lnTo>
                  <a:pt x="399" y="477"/>
                </a:lnTo>
                <a:cubicBezTo>
                  <a:pt x="400" y="476"/>
                  <a:pt x="401" y="476"/>
                  <a:pt x="402" y="476"/>
                </a:cubicBezTo>
                <a:cubicBezTo>
                  <a:pt x="403" y="475"/>
                  <a:pt x="404" y="475"/>
                  <a:pt x="405" y="476"/>
                </a:cubicBezTo>
                <a:cubicBezTo>
                  <a:pt x="406" y="476"/>
                  <a:pt x="407" y="477"/>
                  <a:pt x="409" y="478"/>
                </a:cubicBezTo>
                <a:cubicBezTo>
                  <a:pt x="410" y="479"/>
                  <a:pt x="412" y="480"/>
                  <a:pt x="413" y="482"/>
                </a:cubicBezTo>
                <a:cubicBezTo>
                  <a:pt x="415" y="483"/>
                  <a:pt x="416" y="485"/>
                  <a:pt x="417" y="486"/>
                </a:cubicBezTo>
                <a:cubicBezTo>
                  <a:pt x="418" y="488"/>
                  <a:pt x="419" y="489"/>
                  <a:pt x="419" y="490"/>
                </a:cubicBezTo>
                <a:cubicBezTo>
                  <a:pt x="419" y="491"/>
                  <a:pt x="420" y="492"/>
                  <a:pt x="419" y="493"/>
                </a:cubicBezTo>
                <a:cubicBezTo>
                  <a:pt x="419" y="494"/>
                  <a:pt x="418" y="495"/>
                  <a:pt x="418" y="495"/>
                </a:cubicBezTo>
                <a:lnTo>
                  <a:pt x="360" y="553"/>
                </a:lnTo>
                <a:lnTo>
                  <a:pt x="422" y="614"/>
                </a:lnTo>
                <a:lnTo>
                  <a:pt x="490" y="546"/>
                </a:lnTo>
                <a:cubicBezTo>
                  <a:pt x="490" y="545"/>
                  <a:pt x="491" y="545"/>
                  <a:pt x="492" y="545"/>
                </a:cubicBezTo>
                <a:cubicBezTo>
                  <a:pt x="493" y="545"/>
                  <a:pt x="494" y="545"/>
                  <a:pt x="495" y="545"/>
                </a:cubicBezTo>
                <a:cubicBezTo>
                  <a:pt x="496" y="545"/>
                  <a:pt x="498" y="546"/>
                  <a:pt x="499" y="547"/>
                </a:cubicBezTo>
                <a:cubicBezTo>
                  <a:pt x="500" y="548"/>
                  <a:pt x="502" y="549"/>
                  <a:pt x="504" y="551"/>
                </a:cubicBezTo>
                <a:close/>
                <a:moveTo>
                  <a:pt x="644" y="381"/>
                </a:moveTo>
                <a:cubicBezTo>
                  <a:pt x="645" y="383"/>
                  <a:pt x="646" y="384"/>
                  <a:pt x="647" y="385"/>
                </a:cubicBezTo>
                <a:cubicBezTo>
                  <a:pt x="648" y="386"/>
                  <a:pt x="649" y="387"/>
                  <a:pt x="650" y="388"/>
                </a:cubicBezTo>
                <a:cubicBezTo>
                  <a:pt x="650" y="390"/>
                  <a:pt x="651" y="391"/>
                  <a:pt x="651" y="391"/>
                </a:cubicBezTo>
                <a:cubicBezTo>
                  <a:pt x="651" y="392"/>
                  <a:pt x="651" y="394"/>
                  <a:pt x="651" y="396"/>
                </a:cubicBezTo>
                <a:cubicBezTo>
                  <a:pt x="651" y="397"/>
                  <a:pt x="651" y="401"/>
                  <a:pt x="650" y="405"/>
                </a:cubicBezTo>
                <a:cubicBezTo>
                  <a:pt x="649" y="410"/>
                  <a:pt x="647" y="415"/>
                  <a:pt x="645" y="421"/>
                </a:cubicBezTo>
                <a:cubicBezTo>
                  <a:pt x="642" y="427"/>
                  <a:pt x="639" y="433"/>
                  <a:pt x="635" y="440"/>
                </a:cubicBezTo>
                <a:cubicBezTo>
                  <a:pt x="630" y="446"/>
                  <a:pt x="625" y="453"/>
                  <a:pt x="619" y="459"/>
                </a:cubicBezTo>
                <a:cubicBezTo>
                  <a:pt x="607" y="471"/>
                  <a:pt x="595" y="479"/>
                  <a:pt x="583" y="484"/>
                </a:cubicBezTo>
                <a:cubicBezTo>
                  <a:pt x="570" y="489"/>
                  <a:pt x="557" y="492"/>
                  <a:pt x="543" y="491"/>
                </a:cubicBezTo>
                <a:cubicBezTo>
                  <a:pt x="530" y="490"/>
                  <a:pt x="516" y="486"/>
                  <a:pt x="502" y="478"/>
                </a:cubicBezTo>
                <a:cubicBezTo>
                  <a:pt x="488" y="471"/>
                  <a:pt x="474" y="461"/>
                  <a:pt x="460" y="447"/>
                </a:cubicBezTo>
                <a:cubicBezTo>
                  <a:pt x="446" y="432"/>
                  <a:pt x="435" y="418"/>
                  <a:pt x="428" y="403"/>
                </a:cubicBezTo>
                <a:cubicBezTo>
                  <a:pt x="420" y="388"/>
                  <a:pt x="416" y="374"/>
                  <a:pt x="415" y="359"/>
                </a:cubicBezTo>
                <a:cubicBezTo>
                  <a:pt x="414" y="345"/>
                  <a:pt x="416" y="331"/>
                  <a:pt x="421" y="318"/>
                </a:cubicBezTo>
                <a:cubicBezTo>
                  <a:pt x="426" y="305"/>
                  <a:pt x="434" y="292"/>
                  <a:pt x="445" y="281"/>
                </a:cubicBezTo>
                <a:cubicBezTo>
                  <a:pt x="450" y="276"/>
                  <a:pt x="456" y="272"/>
                  <a:pt x="461" y="268"/>
                </a:cubicBezTo>
                <a:cubicBezTo>
                  <a:pt x="467" y="264"/>
                  <a:pt x="472" y="261"/>
                  <a:pt x="478" y="258"/>
                </a:cubicBezTo>
                <a:cubicBezTo>
                  <a:pt x="483" y="256"/>
                  <a:pt x="488" y="254"/>
                  <a:pt x="493" y="253"/>
                </a:cubicBezTo>
                <a:cubicBezTo>
                  <a:pt x="498" y="252"/>
                  <a:pt x="502" y="251"/>
                  <a:pt x="504" y="251"/>
                </a:cubicBezTo>
                <a:cubicBezTo>
                  <a:pt x="507" y="251"/>
                  <a:pt x="508" y="251"/>
                  <a:pt x="509" y="251"/>
                </a:cubicBezTo>
                <a:cubicBezTo>
                  <a:pt x="510" y="252"/>
                  <a:pt x="511" y="252"/>
                  <a:pt x="512" y="253"/>
                </a:cubicBezTo>
                <a:cubicBezTo>
                  <a:pt x="513" y="253"/>
                  <a:pt x="515" y="254"/>
                  <a:pt x="516" y="255"/>
                </a:cubicBezTo>
                <a:cubicBezTo>
                  <a:pt x="517" y="256"/>
                  <a:pt x="519" y="257"/>
                  <a:pt x="520" y="259"/>
                </a:cubicBezTo>
                <a:cubicBezTo>
                  <a:pt x="522" y="261"/>
                  <a:pt x="523" y="262"/>
                  <a:pt x="524" y="264"/>
                </a:cubicBezTo>
                <a:cubicBezTo>
                  <a:pt x="525" y="265"/>
                  <a:pt x="526" y="267"/>
                  <a:pt x="527" y="268"/>
                </a:cubicBezTo>
                <a:cubicBezTo>
                  <a:pt x="527" y="269"/>
                  <a:pt x="527" y="270"/>
                  <a:pt x="527" y="271"/>
                </a:cubicBezTo>
                <a:cubicBezTo>
                  <a:pt x="527" y="272"/>
                  <a:pt x="527" y="273"/>
                  <a:pt x="526" y="273"/>
                </a:cubicBezTo>
                <a:cubicBezTo>
                  <a:pt x="525" y="274"/>
                  <a:pt x="522" y="275"/>
                  <a:pt x="518" y="276"/>
                </a:cubicBezTo>
                <a:cubicBezTo>
                  <a:pt x="514" y="276"/>
                  <a:pt x="510" y="277"/>
                  <a:pt x="504" y="279"/>
                </a:cubicBezTo>
                <a:cubicBezTo>
                  <a:pt x="498" y="280"/>
                  <a:pt x="492" y="283"/>
                  <a:pt x="486" y="286"/>
                </a:cubicBezTo>
                <a:cubicBezTo>
                  <a:pt x="479" y="289"/>
                  <a:pt x="472" y="294"/>
                  <a:pt x="465" y="301"/>
                </a:cubicBezTo>
                <a:cubicBezTo>
                  <a:pt x="457" y="309"/>
                  <a:pt x="452" y="317"/>
                  <a:pt x="449" y="327"/>
                </a:cubicBezTo>
                <a:cubicBezTo>
                  <a:pt x="445" y="336"/>
                  <a:pt x="444" y="346"/>
                  <a:pt x="446" y="356"/>
                </a:cubicBezTo>
                <a:cubicBezTo>
                  <a:pt x="447" y="367"/>
                  <a:pt x="451" y="377"/>
                  <a:pt x="457" y="388"/>
                </a:cubicBezTo>
                <a:cubicBezTo>
                  <a:pt x="463" y="399"/>
                  <a:pt x="472" y="410"/>
                  <a:pt x="483" y="421"/>
                </a:cubicBezTo>
                <a:cubicBezTo>
                  <a:pt x="494" y="432"/>
                  <a:pt x="505" y="440"/>
                  <a:pt x="515" y="446"/>
                </a:cubicBezTo>
                <a:cubicBezTo>
                  <a:pt x="526" y="452"/>
                  <a:pt x="536" y="456"/>
                  <a:pt x="546" y="457"/>
                </a:cubicBezTo>
                <a:cubicBezTo>
                  <a:pt x="556" y="459"/>
                  <a:pt x="566" y="457"/>
                  <a:pt x="575" y="454"/>
                </a:cubicBezTo>
                <a:cubicBezTo>
                  <a:pt x="585" y="450"/>
                  <a:pt x="593" y="445"/>
                  <a:pt x="601" y="436"/>
                </a:cubicBezTo>
                <a:cubicBezTo>
                  <a:pt x="608" y="430"/>
                  <a:pt x="613" y="423"/>
                  <a:pt x="617" y="416"/>
                </a:cubicBezTo>
                <a:cubicBezTo>
                  <a:pt x="620" y="409"/>
                  <a:pt x="623" y="403"/>
                  <a:pt x="624" y="397"/>
                </a:cubicBezTo>
                <a:cubicBezTo>
                  <a:pt x="626" y="392"/>
                  <a:pt x="627" y="387"/>
                  <a:pt x="627" y="383"/>
                </a:cubicBezTo>
                <a:cubicBezTo>
                  <a:pt x="628" y="379"/>
                  <a:pt x="629" y="376"/>
                  <a:pt x="630" y="375"/>
                </a:cubicBezTo>
                <a:cubicBezTo>
                  <a:pt x="631" y="374"/>
                  <a:pt x="632" y="374"/>
                  <a:pt x="632" y="374"/>
                </a:cubicBezTo>
                <a:cubicBezTo>
                  <a:pt x="633" y="373"/>
                  <a:pt x="634" y="374"/>
                  <a:pt x="635" y="374"/>
                </a:cubicBezTo>
                <a:cubicBezTo>
                  <a:pt x="636" y="375"/>
                  <a:pt x="637" y="375"/>
                  <a:pt x="639" y="377"/>
                </a:cubicBezTo>
                <a:cubicBezTo>
                  <a:pt x="640" y="378"/>
                  <a:pt x="642" y="379"/>
                  <a:pt x="644" y="381"/>
                </a:cubicBezTo>
                <a:close/>
                <a:moveTo>
                  <a:pt x="629" y="121"/>
                </a:moveTo>
                <a:cubicBezTo>
                  <a:pt x="631" y="123"/>
                  <a:pt x="632" y="124"/>
                  <a:pt x="633" y="126"/>
                </a:cubicBezTo>
                <a:cubicBezTo>
                  <a:pt x="634" y="127"/>
                  <a:pt x="635" y="129"/>
                  <a:pt x="635" y="130"/>
                </a:cubicBezTo>
                <a:cubicBezTo>
                  <a:pt x="636" y="131"/>
                  <a:pt x="636" y="132"/>
                  <a:pt x="635" y="133"/>
                </a:cubicBezTo>
                <a:cubicBezTo>
                  <a:pt x="635" y="134"/>
                  <a:pt x="635" y="135"/>
                  <a:pt x="634" y="135"/>
                </a:cubicBezTo>
                <a:lnTo>
                  <a:pt x="571" y="198"/>
                </a:lnTo>
                <a:lnTo>
                  <a:pt x="630" y="256"/>
                </a:lnTo>
                <a:lnTo>
                  <a:pt x="689" y="197"/>
                </a:lnTo>
                <a:cubicBezTo>
                  <a:pt x="690" y="196"/>
                  <a:pt x="690" y="196"/>
                  <a:pt x="691" y="196"/>
                </a:cubicBezTo>
                <a:cubicBezTo>
                  <a:pt x="692" y="195"/>
                  <a:pt x="693" y="195"/>
                  <a:pt x="694" y="196"/>
                </a:cubicBezTo>
                <a:cubicBezTo>
                  <a:pt x="695" y="196"/>
                  <a:pt x="697" y="197"/>
                  <a:pt x="698" y="198"/>
                </a:cubicBezTo>
                <a:cubicBezTo>
                  <a:pt x="699" y="199"/>
                  <a:pt x="701" y="200"/>
                  <a:pt x="703" y="202"/>
                </a:cubicBezTo>
                <a:cubicBezTo>
                  <a:pt x="705" y="204"/>
                  <a:pt x="706" y="205"/>
                  <a:pt x="707" y="207"/>
                </a:cubicBezTo>
                <a:cubicBezTo>
                  <a:pt x="708" y="208"/>
                  <a:pt x="709" y="209"/>
                  <a:pt x="709" y="210"/>
                </a:cubicBezTo>
                <a:cubicBezTo>
                  <a:pt x="709" y="212"/>
                  <a:pt x="709" y="213"/>
                  <a:pt x="709" y="214"/>
                </a:cubicBezTo>
                <a:cubicBezTo>
                  <a:pt x="709" y="215"/>
                  <a:pt x="709" y="215"/>
                  <a:pt x="708" y="216"/>
                </a:cubicBezTo>
                <a:lnTo>
                  <a:pt x="649" y="275"/>
                </a:lnTo>
                <a:lnTo>
                  <a:pt x="720" y="347"/>
                </a:lnTo>
                <a:cubicBezTo>
                  <a:pt x="721" y="348"/>
                  <a:pt x="721" y="348"/>
                  <a:pt x="721" y="349"/>
                </a:cubicBezTo>
                <a:cubicBezTo>
                  <a:pt x="721" y="350"/>
                  <a:pt x="721" y="351"/>
                  <a:pt x="721" y="352"/>
                </a:cubicBezTo>
                <a:cubicBezTo>
                  <a:pt x="720" y="354"/>
                  <a:pt x="719" y="355"/>
                  <a:pt x="718" y="357"/>
                </a:cubicBezTo>
                <a:cubicBezTo>
                  <a:pt x="717" y="358"/>
                  <a:pt x="715" y="360"/>
                  <a:pt x="713" y="363"/>
                </a:cubicBezTo>
                <a:cubicBezTo>
                  <a:pt x="711" y="365"/>
                  <a:pt x="709" y="366"/>
                  <a:pt x="707" y="368"/>
                </a:cubicBezTo>
                <a:cubicBezTo>
                  <a:pt x="705" y="369"/>
                  <a:pt x="704" y="370"/>
                  <a:pt x="703" y="370"/>
                </a:cubicBezTo>
                <a:cubicBezTo>
                  <a:pt x="701" y="371"/>
                  <a:pt x="700" y="371"/>
                  <a:pt x="699" y="371"/>
                </a:cubicBezTo>
                <a:cubicBezTo>
                  <a:pt x="699" y="371"/>
                  <a:pt x="698" y="370"/>
                  <a:pt x="697" y="370"/>
                </a:cubicBezTo>
                <a:lnTo>
                  <a:pt x="538" y="211"/>
                </a:lnTo>
                <a:cubicBezTo>
                  <a:pt x="535" y="207"/>
                  <a:pt x="533" y="204"/>
                  <a:pt x="534" y="201"/>
                </a:cubicBezTo>
                <a:cubicBezTo>
                  <a:pt x="534" y="198"/>
                  <a:pt x="536" y="195"/>
                  <a:pt x="538" y="193"/>
                </a:cubicBezTo>
                <a:lnTo>
                  <a:pt x="615" y="116"/>
                </a:lnTo>
                <a:cubicBezTo>
                  <a:pt x="615" y="115"/>
                  <a:pt x="616" y="115"/>
                  <a:pt x="617" y="115"/>
                </a:cubicBezTo>
                <a:cubicBezTo>
                  <a:pt x="618" y="114"/>
                  <a:pt x="619" y="115"/>
                  <a:pt x="620" y="115"/>
                </a:cubicBezTo>
                <a:cubicBezTo>
                  <a:pt x="622" y="115"/>
                  <a:pt x="623" y="116"/>
                  <a:pt x="624" y="117"/>
                </a:cubicBezTo>
                <a:cubicBezTo>
                  <a:pt x="626" y="118"/>
                  <a:pt x="627" y="120"/>
                  <a:pt x="629" y="121"/>
                </a:cubicBezTo>
                <a:close/>
                <a:moveTo>
                  <a:pt x="809" y="22"/>
                </a:moveTo>
                <a:cubicBezTo>
                  <a:pt x="818" y="31"/>
                  <a:pt x="824" y="40"/>
                  <a:pt x="828" y="49"/>
                </a:cubicBezTo>
                <a:cubicBezTo>
                  <a:pt x="832" y="59"/>
                  <a:pt x="834" y="69"/>
                  <a:pt x="834" y="79"/>
                </a:cubicBezTo>
                <a:cubicBezTo>
                  <a:pt x="833" y="89"/>
                  <a:pt x="831" y="100"/>
                  <a:pt x="826" y="110"/>
                </a:cubicBezTo>
                <a:cubicBezTo>
                  <a:pt x="821" y="120"/>
                  <a:pt x="813" y="131"/>
                  <a:pt x="802" y="141"/>
                </a:cubicBezTo>
                <a:lnTo>
                  <a:pt x="783" y="161"/>
                </a:lnTo>
                <a:lnTo>
                  <a:pt x="844" y="222"/>
                </a:lnTo>
                <a:cubicBezTo>
                  <a:pt x="845" y="223"/>
                  <a:pt x="846" y="224"/>
                  <a:pt x="846" y="225"/>
                </a:cubicBezTo>
                <a:cubicBezTo>
                  <a:pt x="846" y="226"/>
                  <a:pt x="846" y="227"/>
                  <a:pt x="845" y="228"/>
                </a:cubicBezTo>
                <a:cubicBezTo>
                  <a:pt x="845" y="229"/>
                  <a:pt x="844" y="231"/>
                  <a:pt x="842" y="232"/>
                </a:cubicBezTo>
                <a:cubicBezTo>
                  <a:pt x="841" y="234"/>
                  <a:pt x="839" y="236"/>
                  <a:pt x="837" y="238"/>
                </a:cubicBezTo>
                <a:cubicBezTo>
                  <a:pt x="835" y="240"/>
                  <a:pt x="833" y="242"/>
                  <a:pt x="831" y="243"/>
                </a:cubicBezTo>
                <a:cubicBezTo>
                  <a:pt x="830" y="244"/>
                  <a:pt x="828" y="245"/>
                  <a:pt x="827" y="246"/>
                </a:cubicBezTo>
                <a:cubicBezTo>
                  <a:pt x="826" y="247"/>
                  <a:pt x="825" y="247"/>
                  <a:pt x="824" y="247"/>
                </a:cubicBezTo>
                <a:cubicBezTo>
                  <a:pt x="823" y="246"/>
                  <a:pt x="822" y="246"/>
                  <a:pt x="822" y="245"/>
                </a:cubicBezTo>
                <a:lnTo>
                  <a:pt x="663" y="87"/>
                </a:lnTo>
                <a:cubicBezTo>
                  <a:pt x="660" y="83"/>
                  <a:pt x="658" y="80"/>
                  <a:pt x="659" y="77"/>
                </a:cubicBezTo>
                <a:cubicBezTo>
                  <a:pt x="659" y="73"/>
                  <a:pt x="660" y="70"/>
                  <a:pt x="663" y="68"/>
                </a:cubicBezTo>
                <a:lnTo>
                  <a:pt x="699" y="31"/>
                </a:lnTo>
                <a:cubicBezTo>
                  <a:pt x="703" y="28"/>
                  <a:pt x="707" y="24"/>
                  <a:pt x="710" y="21"/>
                </a:cubicBezTo>
                <a:cubicBezTo>
                  <a:pt x="714" y="18"/>
                  <a:pt x="719" y="15"/>
                  <a:pt x="724" y="11"/>
                </a:cubicBezTo>
                <a:cubicBezTo>
                  <a:pt x="730" y="7"/>
                  <a:pt x="737" y="5"/>
                  <a:pt x="744" y="3"/>
                </a:cubicBezTo>
                <a:cubicBezTo>
                  <a:pt x="752" y="1"/>
                  <a:pt x="759" y="0"/>
                  <a:pt x="767" y="1"/>
                </a:cubicBezTo>
                <a:cubicBezTo>
                  <a:pt x="774" y="1"/>
                  <a:pt x="782" y="3"/>
                  <a:pt x="789" y="7"/>
                </a:cubicBezTo>
                <a:cubicBezTo>
                  <a:pt x="796" y="11"/>
                  <a:pt x="803" y="16"/>
                  <a:pt x="809" y="22"/>
                </a:cubicBezTo>
                <a:close/>
                <a:moveTo>
                  <a:pt x="787" y="48"/>
                </a:moveTo>
                <a:cubicBezTo>
                  <a:pt x="780" y="41"/>
                  <a:pt x="773" y="36"/>
                  <a:pt x="766" y="34"/>
                </a:cubicBezTo>
                <a:cubicBezTo>
                  <a:pt x="758" y="32"/>
                  <a:pt x="752" y="32"/>
                  <a:pt x="745" y="33"/>
                </a:cubicBezTo>
                <a:cubicBezTo>
                  <a:pt x="739" y="35"/>
                  <a:pt x="734" y="38"/>
                  <a:pt x="729" y="41"/>
                </a:cubicBezTo>
                <a:cubicBezTo>
                  <a:pt x="724" y="44"/>
                  <a:pt x="720" y="48"/>
                  <a:pt x="716" y="52"/>
                </a:cubicBezTo>
                <a:lnTo>
                  <a:pt x="695" y="73"/>
                </a:lnTo>
                <a:lnTo>
                  <a:pt x="764" y="142"/>
                </a:lnTo>
                <a:lnTo>
                  <a:pt x="785" y="121"/>
                </a:lnTo>
                <a:cubicBezTo>
                  <a:pt x="791" y="115"/>
                  <a:pt x="796" y="108"/>
                  <a:pt x="799" y="102"/>
                </a:cubicBezTo>
                <a:cubicBezTo>
                  <a:pt x="802" y="95"/>
                  <a:pt x="803" y="89"/>
                  <a:pt x="803" y="83"/>
                </a:cubicBezTo>
                <a:cubicBezTo>
                  <a:pt x="803" y="77"/>
                  <a:pt x="802" y="70"/>
                  <a:pt x="799" y="64"/>
                </a:cubicBezTo>
                <a:cubicBezTo>
                  <a:pt x="796" y="58"/>
                  <a:pt x="792" y="53"/>
                  <a:pt x="787" y="4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4"/>
          <p:cNvSpPr>
            <a:spLocks noEditPoints="1"/>
          </p:cNvSpPr>
          <p:nvPr/>
        </p:nvSpPr>
        <p:spPr bwMode="auto">
          <a:xfrm>
            <a:off x="7929563" y="5514975"/>
            <a:ext cx="627062" cy="595313"/>
          </a:xfrm>
          <a:custGeom>
            <a:avLst/>
            <a:gdLst/>
            <a:ahLst/>
            <a:cxnLst>
              <a:cxn ang="0">
                <a:pos x="144" y="677"/>
              </a:cxn>
              <a:cxn ang="0">
                <a:pos x="184" y="768"/>
              </a:cxn>
              <a:cxn ang="0">
                <a:pos x="164" y="781"/>
              </a:cxn>
              <a:cxn ang="0">
                <a:pos x="52" y="557"/>
              </a:cxn>
              <a:cxn ang="0">
                <a:pos x="151" y="557"/>
              </a:cxn>
              <a:cxn ang="0">
                <a:pos x="58" y="587"/>
              </a:cxn>
              <a:cxn ang="0">
                <a:pos x="145" y="618"/>
              </a:cxn>
              <a:cxn ang="0">
                <a:pos x="375" y="577"/>
              </a:cxn>
              <a:cxn ang="0">
                <a:pos x="345" y="576"/>
              </a:cxn>
              <a:cxn ang="0">
                <a:pos x="265" y="649"/>
              </a:cxn>
              <a:cxn ang="0">
                <a:pos x="267" y="537"/>
              </a:cxn>
              <a:cxn ang="0">
                <a:pos x="233" y="499"/>
              </a:cxn>
              <a:cxn ang="0">
                <a:pos x="193" y="561"/>
              </a:cxn>
              <a:cxn ang="0">
                <a:pos x="175" y="552"/>
              </a:cxn>
              <a:cxn ang="0">
                <a:pos x="203" y="491"/>
              </a:cxn>
              <a:cxn ang="0">
                <a:pos x="376" y="569"/>
              </a:cxn>
              <a:cxn ang="0">
                <a:pos x="261" y="601"/>
              </a:cxn>
              <a:cxn ang="0">
                <a:pos x="325" y="562"/>
              </a:cxn>
              <a:cxn ang="0">
                <a:pos x="388" y="353"/>
              </a:cxn>
              <a:cxn ang="0">
                <a:pos x="368" y="367"/>
              </a:cxn>
              <a:cxn ang="0">
                <a:pos x="443" y="501"/>
              </a:cxn>
              <a:cxn ang="0">
                <a:pos x="431" y="521"/>
              </a:cxn>
              <a:cxn ang="0">
                <a:pos x="301" y="402"/>
              </a:cxn>
              <a:cxn ang="0">
                <a:pos x="317" y="383"/>
              </a:cxn>
              <a:cxn ang="0">
                <a:pos x="338" y="365"/>
              </a:cxn>
              <a:cxn ang="0">
                <a:pos x="363" y="335"/>
              </a:cxn>
              <a:cxn ang="0">
                <a:pos x="380" y="342"/>
              </a:cxn>
              <a:cxn ang="0">
                <a:pos x="546" y="410"/>
              </a:cxn>
              <a:cxn ang="0">
                <a:pos x="495" y="434"/>
              </a:cxn>
              <a:cxn ang="0">
                <a:pos x="483" y="415"/>
              </a:cxn>
              <a:cxn ang="0">
                <a:pos x="538" y="381"/>
              </a:cxn>
              <a:cxn ang="0">
                <a:pos x="510" y="343"/>
              </a:cxn>
              <a:cxn ang="0">
                <a:pos x="432" y="360"/>
              </a:cxn>
              <a:cxn ang="0">
                <a:pos x="423" y="270"/>
              </a:cxn>
              <a:cxn ang="0">
                <a:pos x="464" y="249"/>
              </a:cxn>
              <a:cxn ang="0">
                <a:pos x="479" y="263"/>
              </a:cxn>
              <a:cxn ang="0">
                <a:pos x="453" y="278"/>
              </a:cxn>
              <a:cxn ang="0">
                <a:pos x="435" y="327"/>
              </a:cxn>
              <a:cxn ang="0">
                <a:pos x="506" y="315"/>
              </a:cxn>
              <a:cxn ang="0">
                <a:pos x="655" y="174"/>
              </a:cxn>
              <a:cxn ang="0">
                <a:pos x="634" y="280"/>
              </a:cxn>
              <a:cxn ang="0">
                <a:pos x="686" y="217"/>
              </a:cxn>
              <a:cxn ang="0">
                <a:pos x="701" y="225"/>
              </a:cxn>
              <a:cxn ang="0">
                <a:pos x="696" y="252"/>
              </a:cxn>
              <a:cxn ang="0">
                <a:pos x="579" y="304"/>
              </a:cxn>
              <a:cxn ang="0">
                <a:pos x="538" y="156"/>
              </a:cxn>
              <a:cxn ang="0">
                <a:pos x="651" y="164"/>
              </a:cxn>
              <a:cxn ang="0">
                <a:pos x="540" y="210"/>
              </a:cxn>
              <a:cxn ang="0">
                <a:pos x="821" y="95"/>
              </a:cxn>
              <a:cxn ang="0">
                <a:pos x="819" y="129"/>
              </a:cxn>
              <a:cxn ang="0">
                <a:pos x="714" y="169"/>
              </a:cxn>
              <a:cxn ang="0">
                <a:pos x="672" y="22"/>
              </a:cxn>
              <a:cxn ang="0">
                <a:pos x="722" y="0"/>
              </a:cxn>
              <a:cxn ang="0">
                <a:pos x="738" y="21"/>
              </a:cxn>
              <a:cxn ang="0">
                <a:pos x="678" y="77"/>
              </a:cxn>
              <a:cxn ang="0">
                <a:pos x="784" y="134"/>
              </a:cxn>
              <a:cxn ang="0">
                <a:pos x="806" y="83"/>
              </a:cxn>
            </a:cxnLst>
            <a:rect l="0" t="0" r="r" b="b"/>
            <a:pathLst>
              <a:path w="825" h="782">
                <a:moveTo>
                  <a:pt x="151" y="557"/>
                </a:moveTo>
                <a:cubicBezTo>
                  <a:pt x="160" y="566"/>
                  <a:pt x="166" y="575"/>
                  <a:pt x="170" y="585"/>
                </a:cubicBezTo>
                <a:cubicBezTo>
                  <a:pt x="174" y="594"/>
                  <a:pt x="176" y="604"/>
                  <a:pt x="176" y="615"/>
                </a:cubicBezTo>
                <a:cubicBezTo>
                  <a:pt x="175" y="625"/>
                  <a:pt x="172" y="635"/>
                  <a:pt x="167" y="645"/>
                </a:cubicBezTo>
                <a:cubicBezTo>
                  <a:pt x="162" y="655"/>
                  <a:pt x="155" y="666"/>
                  <a:pt x="144" y="677"/>
                </a:cubicBezTo>
                <a:lnTo>
                  <a:pt x="125" y="696"/>
                </a:lnTo>
                <a:lnTo>
                  <a:pt x="186" y="758"/>
                </a:lnTo>
                <a:cubicBezTo>
                  <a:pt x="187" y="758"/>
                  <a:pt x="187" y="759"/>
                  <a:pt x="188" y="760"/>
                </a:cubicBezTo>
                <a:cubicBezTo>
                  <a:pt x="188" y="761"/>
                  <a:pt x="188" y="762"/>
                  <a:pt x="187" y="763"/>
                </a:cubicBezTo>
                <a:cubicBezTo>
                  <a:pt x="186" y="764"/>
                  <a:pt x="186" y="766"/>
                  <a:pt x="184" y="768"/>
                </a:cubicBezTo>
                <a:cubicBezTo>
                  <a:pt x="183" y="769"/>
                  <a:pt x="181" y="771"/>
                  <a:pt x="179" y="773"/>
                </a:cubicBezTo>
                <a:cubicBezTo>
                  <a:pt x="177" y="776"/>
                  <a:pt x="175" y="777"/>
                  <a:pt x="173" y="779"/>
                </a:cubicBezTo>
                <a:cubicBezTo>
                  <a:pt x="172" y="780"/>
                  <a:pt x="170" y="781"/>
                  <a:pt x="169" y="781"/>
                </a:cubicBezTo>
                <a:cubicBezTo>
                  <a:pt x="168" y="782"/>
                  <a:pt x="167" y="782"/>
                  <a:pt x="166" y="782"/>
                </a:cubicBezTo>
                <a:cubicBezTo>
                  <a:pt x="165" y="782"/>
                  <a:pt x="164" y="781"/>
                  <a:pt x="164" y="781"/>
                </a:cubicBezTo>
                <a:lnTo>
                  <a:pt x="5" y="622"/>
                </a:lnTo>
                <a:cubicBezTo>
                  <a:pt x="2" y="619"/>
                  <a:pt x="0" y="615"/>
                  <a:pt x="0" y="612"/>
                </a:cubicBezTo>
                <a:cubicBezTo>
                  <a:pt x="1" y="609"/>
                  <a:pt x="2" y="606"/>
                  <a:pt x="4" y="603"/>
                </a:cubicBezTo>
                <a:lnTo>
                  <a:pt x="41" y="567"/>
                </a:lnTo>
                <a:cubicBezTo>
                  <a:pt x="45" y="563"/>
                  <a:pt x="49" y="560"/>
                  <a:pt x="52" y="557"/>
                </a:cubicBezTo>
                <a:cubicBezTo>
                  <a:pt x="56" y="553"/>
                  <a:pt x="61" y="550"/>
                  <a:pt x="66" y="546"/>
                </a:cubicBezTo>
                <a:cubicBezTo>
                  <a:pt x="72" y="543"/>
                  <a:pt x="79" y="540"/>
                  <a:pt x="86" y="538"/>
                </a:cubicBezTo>
                <a:cubicBezTo>
                  <a:pt x="94" y="536"/>
                  <a:pt x="101" y="535"/>
                  <a:pt x="109" y="536"/>
                </a:cubicBezTo>
                <a:cubicBezTo>
                  <a:pt x="116" y="537"/>
                  <a:pt x="124" y="539"/>
                  <a:pt x="131" y="542"/>
                </a:cubicBezTo>
                <a:cubicBezTo>
                  <a:pt x="138" y="546"/>
                  <a:pt x="145" y="551"/>
                  <a:pt x="151" y="557"/>
                </a:cubicBezTo>
                <a:close/>
                <a:moveTo>
                  <a:pt x="129" y="583"/>
                </a:moveTo>
                <a:cubicBezTo>
                  <a:pt x="122" y="576"/>
                  <a:pt x="115" y="572"/>
                  <a:pt x="108" y="570"/>
                </a:cubicBezTo>
                <a:cubicBezTo>
                  <a:pt x="100" y="567"/>
                  <a:pt x="94" y="567"/>
                  <a:pt x="87" y="569"/>
                </a:cubicBezTo>
                <a:cubicBezTo>
                  <a:pt x="81" y="570"/>
                  <a:pt x="76" y="573"/>
                  <a:pt x="71" y="576"/>
                </a:cubicBezTo>
                <a:cubicBezTo>
                  <a:pt x="66" y="580"/>
                  <a:pt x="62" y="584"/>
                  <a:pt x="58" y="587"/>
                </a:cubicBezTo>
                <a:lnTo>
                  <a:pt x="37" y="608"/>
                </a:lnTo>
                <a:lnTo>
                  <a:pt x="106" y="677"/>
                </a:lnTo>
                <a:lnTo>
                  <a:pt x="126" y="657"/>
                </a:lnTo>
                <a:cubicBezTo>
                  <a:pt x="133" y="650"/>
                  <a:pt x="138" y="643"/>
                  <a:pt x="141" y="637"/>
                </a:cubicBezTo>
                <a:cubicBezTo>
                  <a:pt x="144" y="631"/>
                  <a:pt x="145" y="624"/>
                  <a:pt x="145" y="618"/>
                </a:cubicBezTo>
                <a:cubicBezTo>
                  <a:pt x="145" y="612"/>
                  <a:pt x="144" y="606"/>
                  <a:pt x="141" y="600"/>
                </a:cubicBezTo>
                <a:cubicBezTo>
                  <a:pt x="138" y="594"/>
                  <a:pt x="134" y="588"/>
                  <a:pt x="129" y="583"/>
                </a:cubicBezTo>
                <a:close/>
                <a:moveTo>
                  <a:pt x="376" y="569"/>
                </a:moveTo>
                <a:cubicBezTo>
                  <a:pt x="377" y="570"/>
                  <a:pt x="377" y="571"/>
                  <a:pt x="377" y="572"/>
                </a:cubicBezTo>
                <a:cubicBezTo>
                  <a:pt x="377" y="574"/>
                  <a:pt x="376" y="575"/>
                  <a:pt x="375" y="577"/>
                </a:cubicBezTo>
                <a:cubicBezTo>
                  <a:pt x="374" y="578"/>
                  <a:pt x="373" y="580"/>
                  <a:pt x="370" y="582"/>
                </a:cubicBezTo>
                <a:cubicBezTo>
                  <a:pt x="368" y="585"/>
                  <a:pt x="366" y="586"/>
                  <a:pt x="364" y="588"/>
                </a:cubicBezTo>
                <a:cubicBezTo>
                  <a:pt x="363" y="589"/>
                  <a:pt x="361" y="589"/>
                  <a:pt x="360" y="589"/>
                </a:cubicBezTo>
                <a:cubicBezTo>
                  <a:pt x="359" y="589"/>
                  <a:pt x="358" y="589"/>
                  <a:pt x="357" y="588"/>
                </a:cubicBezTo>
                <a:lnTo>
                  <a:pt x="345" y="576"/>
                </a:lnTo>
                <a:cubicBezTo>
                  <a:pt x="345" y="587"/>
                  <a:pt x="344" y="597"/>
                  <a:pt x="340" y="606"/>
                </a:cubicBezTo>
                <a:cubicBezTo>
                  <a:pt x="337" y="616"/>
                  <a:pt x="332" y="624"/>
                  <a:pt x="325" y="631"/>
                </a:cubicBezTo>
                <a:cubicBezTo>
                  <a:pt x="318" y="638"/>
                  <a:pt x="312" y="642"/>
                  <a:pt x="305" y="646"/>
                </a:cubicBezTo>
                <a:cubicBezTo>
                  <a:pt x="299" y="649"/>
                  <a:pt x="292" y="651"/>
                  <a:pt x="285" y="652"/>
                </a:cubicBezTo>
                <a:cubicBezTo>
                  <a:pt x="278" y="652"/>
                  <a:pt x="272" y="651"/>
                  <a:pt x="265" y="649"/>
                </a:cubicBezTo>
                <a:cubicBezTo>
                  <a:pt x="259" y="646"/>
                  <a:pt x="253" y="642"/>
                  <a:pt x="247" y="636"/>
                </a:cubicBezTo>
                <a:cubicBezTo>
                  <a:pt x="240" y="630"/>
                  <a:pt x="236" y="622"/>
                  <a:pt x="234" y="615"/>
                </a:cubicBezTo>
                <a:cubicBezTo>
                  <a:pt x="231" y="607"/>
                  <a:pt x="231" y="599"/>
                  <a:pt x="233" y="591"/>
                </a:cubicBezTo>
                <a:cubicBezTo>
                  <a:pt x="235" y="582"/>
                  <a:pt x="239" y="574"/>
                  <a:pt x="245" y="564"/>
                </a:cubicBezTo>
                <a:cubicBezTo>
                  <a:pt x="250" y="555"/>
                  <a:pt x="258" y="546"/>
                  <a:pt x="267" y="537"/>
                </a:cubicBezTo>
                <a:lnTo>
                  <a:pt x="284" y="520"/>
                </a:lnTo>
                <a:lnTo>
                  <a:pt x="274" y="511"/>
                </a:lnTo>
                <a:cubicBezTo>
                  <a:pt x="270" y="507"/>
                  <a:pt x="265" y="503"/>
                  <a:pt x="261" y="500"/>
                </a:cubicBezTo>
                <a:cubicBezTo>
                  <a:pt x="256" y="498"/>
                  <a:pt x="252" y="497"/>
                  <a:pt x="247" y="496"/>
                </a:cubicBezTo>
                <a:cubicBezTo>
                  <a:pt x="243" y="496"/>
                  <a:pt x="238" y="497"/>
                  <a:pt x="233" y="499"/>
                </a:cubicBezTo>
                <a:cubicBezTo>
                  <a:pt x="229" y="502"/>
                  <a:pt x="224" y="505"/>
                  <a:pt x="219" y="510"/>
                </a:cubicBezTo>
                <a:cubicBezTo>
                  <a:pt x="214" y="516"/>
                  <a:pt x="209" y="521"/>
                  <a:pt x="206" y="527"/>
                </a:cubicBezTo>
                <a:cubicBezTo>
                  <a:pt x="203" y="532"/>
                  <a:pt x="201" y="538"/>
                  <a:pt x="199" y="542"/>
                </a:cubicBezTo>
                <a:cubicBezTo>
                  <a:pt x="198" y="547"/>
                  <a:pt x="196" y="551"/>
                  <a:pt x="195" y="555"/>
                </a:cubicBezTo>
                <a:cubicBezTo>
                  <a:pt x="195" y="558"/>
                  <a:pt x="194" y="560"/>
                  <a:pt x="193" y="561"/>
                </a:cubicBezTo>
                <a:cubicBezTo>
                  <a:pt x="192" y="562"/>
                  <a:pt x="191" y="563"/>
                  <a:pt x="190" y="563"/>
                </a:cubicBezTo>
                <a:cubicBezTo>
                  <a:pt x="189" y="563"/>
                  <a:pt x="188" y="563"/>
                  <a:pt x="187" y="563"/>
                </a:cubicBezTo>
                <a:cubicBezTo>
                  <a:pt x="186" y="562"/>
                  <a:pt x="185" y="562"/>
                  <a:pt x="184" y="561"/>
                </a:cubicBezTo>
                <a:cubicBezTo>
                  <a:pt x="182" y="560"/>
                  <a:pt x="181" y="559"/>
                  <a:pt x="180" y="557"/>
                </a:cubicBezTo>
                <a:cubicBezTo>
                  <a:pt x="177" y="555"/>
                  <a:pt x="176" y="553"/>
                  <a:pt x="175" y="552"/>
                </a:cubicBezTo>
                <a:cubicBezTo>
                  <a:pt x="174" y="550"/>
                  <a:pt x="173" y="548"/>
                  <a:pt x="174" y="546"/>
                </a:cubicBezTo>
                <a:cubicBezTo>
                  <a:pt x="174" y="543"/>
                  <a:pt x="174" y="540"/>
                  <a:pt x="176" y="536"/>
                </a:cubicBezTo>
                <a:cubicBezTo>
                  <a:pt x="177" y="531"/>
                  <a:pt x="179" y="526"/>
                  <a:pt x="181" y="521"/>
                </a:cubicBezTo>
                <a:cubicBezTo>
                  <a:pt x="184" y="516"/>
                  <a:pt x="187" y="511"/>
                  <a:pt x="191" y="506"/>
                </a:cubicBezTo>
                <a:cubicBezTo>
                  <a:pt x="194" y="500"/>
                  <a:pt x="199" y="495"/>
                  <a:pt x="203" y="491"/>
                </a:cubicBezTo>
                <a:cubicBezTo>
                  <a:pt x="212" y="482"/>
                  <a:pt x="220" y="476"/>
                  <a:pt x="228" y="472"/>
                </a:cubicBezTo>
                <a:cubicBezTo>
                  <a:pt x="236" y="468"/>
                  <a:pt x="244" y="466"/>
                  <a:pt x="251" y="466"/>
                </a:cubicBezTo>
                <a:cubicBezTo>
                  <a:pt x="259" y="466"/>
                  <a:pt x="266" y="468"/>
                  <a:pt x="273" y="472"/>
                </a:cubicBezTo>
                <a:cubicBezTo>
                  <a:pt x="280" y="475"/>
                  <a:pt x="288" y="481"/>
                  <a:pt x="295" y="489"/>
                </a:cubicBezTo>
                <a:lnTo>
                  <a:pt x="376" y="569"/>
                </a:lnTo>
                <a:close/>
                <a:moveTo>
                  <a:pt x="299" y="536"/>
                </a:moveTo>
                <a:lnTo>
                  <a:pt x="281" y="555"/>
                </a:lnTo>
                <a:cubicBezTo>
                  <a:pt x="275" y="561"/>
                  <a:pt x="270" y="567"/>
                  <a:pt x="267" y="572"/>
                </a:cubicBezTo>
                <a:cubicBezTo>
                  <a:pt x="263" y="578"/>
                  <a:pt x="261" y="583"/>
                  <a:pt x="260" y="588"/>
                </a:cubicBezTo>
                <a:cubicBezTo>
                  <a:pt x="259" y="593"/>
                  <a:pt x="259" y="597"/>
                  <a:pt x="261" y="601"/>
                </a:cubicBezTo>
                <a:cubicBezTo>
                  <a:pt x="262" y="605"/>
                  <a:pt x="265" y="609"/>
                  <a:pt x="268" y="613"/>
                </a:cubicBezTo>
                <a:cubicBezTo>
                  <a:pt x="275" y="619"/>
                  <a:pt x="281" y="622"/>
                  <a:pt x="289" y="622"/>
                </a:cubicBezTo>
                <a:cubicBezTo>
                  <a:pt x="297" y="622"/>
                  <a:pt x="304" y="618"/>
                  <a:pt x="311" y="611"/>
                </a:cubicBezTo>
                <a:cubicBezTo>
                  <a:pt x="317" y="605"/>
                  <a:pt x="321" y="598"/>
                  <a:pt x="323" y="590"/>
                </a:cubicBezTo>
                <a:cubicBezTo>
                  <a:pt x="325" y="583"/>
                  <a:pt x="325" y="573"/>
                  <a:pt x="325" y="562"/>
                </a:cubicBezTo>
                <a:lnTo>
                  <a:pt x="299" y="536"/>
                </a:lnTo>
                <a:close/>
                <a:moveTo>
                  <a:pt x="380" y="342"/>
                </a:moveTo>
                <a:cubicBezTo>
                  <a:pt x="382" y="344"/>
                  <a:pt x="383" y="345"/>
                  <a:pt x="384" y="347"/>
                </a:cubicBezTo>
                <a:cubicBezTo>
                  <a:pt x="386" y="348"/>
                  <a:pt x="386" y="349"/>
                  <a:pt x="387" y="350"/>
                </a:cubicBezTo>
                <a:cubicBezTo>
                  <a:pt x="387" y="351"/>
                  <a:pt x="388" y="352"/>
                  <a:pt x="388" y="353"/>
                </a:cubicBezTo>
                <a:cubicBezTo>
                  <a:pt x="388" y="354"/>
                  <a:pt x="387" y="355"/>
                  <a:pt x="387" y="355"/>
                </a:cubicBezTo>
                <a:cubicBezTo>
                  <a:pt x="386" y="356"/>
                  <a:pt x="385" y="357"/>
                  <a:pt x="383" y="357"/>
                </a:cubicBezTo>
                <a:cubicBezTo>
                  <a:pt x="382" y="358"/>
                  <a:pt x="381" y="359"/>
                  <a:pt x="379" y="360"/>
                </a:cubicBezTo>
                <a:cubicBezTo>
                  <a:pt x="377" y="361"/>
                  <a:pt x="375" y="362"/>
                  <a:pt x="373" y="363"/>
                </a:cubicBezTo>
                <a:cubicBezTo>
                  <a:pt x="371" y="364"/>
                  <a:pt x="370" y="366"/>
                  <a:pt x="368" y="367"/>
                </a:cubicBezTo>
                <a:cubicBezTo>
                  <a:pt x="365" y="370"/>
                  <a:pt x="364" y="372"/>
                  <a:pt x="363" y="375"/>
                </a:cubicBezTo>
                <a:cubicBezTo>
                  <a:pt x="361" y="378"/>
                  <a:pt x="361" y="382"/>
                  <a:pt x="360" y="386"/>
                </a:cubicBezTo>
                <a:cubicBezTo>
                  <a:pt x="360" y="391"/>
                  <a:pt x="360" y="396"/>
                  <a:pt x="361" y="402"/>
                </a:cubicBezTo>
                <a:cubicBezTo>
                  <a:pt x="362" y="408"/>
                  <a:pt x="363" y="415"/>
                  <a:pt x="365" y="423"/>
                </a:cubicBezTo>
                <a:lnTo>
                  <a:pt x="443" y="501"/>
                </a:lnTo>
                <a:cubicBezTo>
                  <a:pt x="444" y="502"/>
                  <a:pt x="444" y="503"/>
                  <a:pt x="445" y="503"/>
                </a:cubicBezTo>
                <a:cubicBezTo>
                  <a:pt x="445" y="504"/>
                  <a:pt x="445" y="505"/>
                  <a:pt x="444" y="506"/>
                </a:cubicBezTo>
                <a:cubicBezTo>
                  <a:pt x="444" y="508"/>
                  <a:pt x="443" y="509"/>
                  <a:pt x="442" y="511"/>
                </a:cubicBezTo>
                <a:cubicBezTo>
                  <a:pt x="440" y="512"/>
                  <a:pt x="439" y="514"/>
                  <a:pt x="436" y="516"/>
                </a:cubicBezTo>
                <a:cubicBezTo>
                  <a:pt x="434" y="518"/>
                  <a:pt x="432" y="520"/>
                  <a:pt x="431" y="521"/>
                </a:cubicBezTo>
                <a:cubicBezTo>
                  <a:pt x="429" y="523"/>
                  <a:pt x="428" y="523"/>
                  <a:pt x="427" y="524"/>
                </a:cubicBezTo>
                <a:cubicBezTo>
                  <a:pt x="425" y="524"/>
                  <a:pt x="424" y="525"/>
                  <a:pt x="424" y="524"/>
                </a:cubicBezTo>
                <a:cubicBezTo>
                  <a:pt x="423" y="524"/>
                  <a:pt x="422" y="524"/>
                  <a:pt x="421" y="523"/>
                </a:cubicBezTo>
                <a:lnTo>
                  <a:pt x="302" y="404"/>
                </a:lnTo>
                <a:cubicBezTo>
                  <a:pt x="301" y="403"/>
                  <a:pt x="301" y="402"/>
                  <a:pt x="301" y="402"/>
                </a:cubicBezTo>
                <a:cubicBezTo>
                  <a:pt x="300" y="401"/>
                  <a:pt x="301" y="400"/>
                  <a:pt x="301" y="399"/>
                </a:cubicBezTo>
                <a:cubicBezTo>
                  <a:pt x="301" y="397"/>
                  <a:pt x="302" y="396"/>
                  <a:pt x="303" y="395"/>
                </a:cubicBezTo>
                <a:cubicBezTo>
                  <a:pt x="304" y="393"/>
                  <a:pt x="306" y="392"/>
                  <a:pt x="308" y="390"/>
                </a:cubicBezTo>
                <a:cubicBezTo>
                  <a:pt x="310" y="388"/>
                  <a:pt x="312" y="386"/>
                  <a:pt x="313" y="385"/>
                </a:cubicBezTo>
                <a:cubicBezTo>
                  <a:pt x="314" y="384"/>
                  <a:pt x="316" y="383"/>
                  <a:pt x="317" y="383"/>
                </a:cubicBezTo>
                <a:cubicBezTo>
                  <a:pt x="318" y="382"/>
                  <a:pt x="319" y="382"/>
                  <a:pt x="320" y="383"/>
                </a:cubicBezTo>
                <a:cubicBezTo>
                  <a:pt x="320" y="383"/>
                  <a:pt x="321" y="383"/>
                  <a:pt x="322" y="384"/>
                </a:cubicBezTo>
                <a:lnTo>
                  <a:pt x="339" y="401"/>
                </a:lnTo>
                <a:cubicBezTo>
                  <a:pt x="338" y="393"/>
                  <a:pt x="337" y="386"/>
                  <a:pt x="337" y="380"/>
                </a:cubicBezTo>
                <a:cubicBezTo>
                  <a:pt x="337" y="375"/>
                  <a:pt x="337" y="369"/>
                  <a:pt x="338" y="365"/>
                </a:cubicBezTo>
                <a:cubicBezTo>
                  <a:pt x="339" y="361"/>
                  <a:pt x="340" y="357"/>
                  <a:pt x="342" y="354"/>
                </a:cubicBezTo>
                <a:cubicBezTo>
                  <a:pt x="344" y="351"/>
                  <a:pt x="346" y="348"/>
                  <a:pt x="348" y="345"/>
                </a:cubicBezTo>
                <a:cubicBezTo>
                  <a:pt x="350" y="344"/>
                  <a:pt x="351" y="343"/>
                  <a:pt x="353" y="342"/>
                </a:cubicBezTo>
                <a:cubicBezTo>
                  <a:pt x="354" y="340"/>
                  <a:pt x="356" y="339"/>
                  <a:pt x="358" y="338"/>
                </a:cubicBezTo>
                <a:cubicBezTo>
                  <a:pt x="360" y="337"/>
                  <a:pt x="362" y="336"/>
                  <a:pt x="363" y="335"/>
                </a:cubicBezTo>
                <a:cubicBezTo>
                  <a:pt x="365" y="334"/>
                  <a:pt x="366" y="333"/>
                  <a:pt x="367" y="333"/>
                </a:cubicBezTo>
                <a:cubicBezTo>
                  <a:pt x="368" y="333"/>
                  <a:pt x="369" y="333"/>
                  <a:pt x="370" y="333"/>
                </a:cubicBezTo>
                <a:cubicBezTo>
                  <a:pt x="370" y="334"/>
                  <a:pt x="371" y="334"/>
                  <a:pt x="372" y="335"/>
                </a:cubicBezTo>
                <a:cubicBezTo>
                  <a:pt x="372" y="335"/>
                  <a:pt x="373" y="336"/>
                  <a:pt x="375" y="337"/>
                </a:cubicBezTo>
                <a:cubicBezTo>
                  <a:pt x="376" y="338"/>
                  <a:pt x="378" y="340"/>
                  <a:pt x="380" y="342"/>
                </a:cubicBezTo>
                <a:close/>
                <a:moveTo>
                  <a:pt x="554" y="325"/>
                </a:moveTo>
                <a:cubicBezTo>
                  <a:pt x="560" y="331"/>
                  <a:pt x="565" y="338"/>
                  <a:pt x="567" y="345"/>
                </a:cubicBezTo>
                <a:cubicBezTo>
                  <a:pt x="570" y="352"/>
                  <a:pt x="571" y="359"/>
                  <a:pt x="570" y="366"/>
                </a:cubicBezTo>
                <a:cubicBezTo>
                  <a:pt x="569" y="374"/>
                  <a:pt x="566" y="381"/>
                  <a:pt x="562" y="389"/>
                </a:cubicBezTo>
                <a:cubicBezTo>
                  <a:pt x="558" y="396"/>
                  <a:pt x="553" y="403"/>
                  <a:pt x="546" y="410"/>
                </a:cubicBezTo>
                <a:cubicBezTo>
                  <a:pt x="542" y="414"/>
                  <a:pt x="537" y="418"/>
                  <a:pt x="533" y="421"/>
                </a:cubicBezTo>
                <a:cubicBezTo>
                  <a:pt x="528" y="425"/>
                  <a:pt x="524" y="427"/>
                  <a:pt x="520" y="429"/>
                </a:cubicBezTo>
                <a:cubicBezTo>
                  <a:pt x="516" y="431"/>
                  <a:pt x="512" y="433"/>
                  <a:pt x="509" y="434"/>
                </a:cubicBezTo>
                <a:cubicBezTo>
                  <a:pt x="506" y="435"/>
                  <a:pt x="503" y="435"/>
                  <a:pt x="501" y="435"/>
                </a:cubicBezTo>
                <a:cubicBezTo>
                  <a:pt x="499" y="436"/>
                  <a:pt x="497" y="435"/>
                  <a:pt x="495" y="434"/>
                </a:cubicBezTo>
                <a:cubicBezTo>
                  <a:pt x="493" y="433"/>
                  <a:pt x="491" y="431"/>
                  <a:pt x="488" y="428"/>
                </a:cubicBezTo>
                <a:cubicBezTo>
                  <a:pt x="487" y="426"/>
                  <a:pt x="485" y="425"/>
                  <a:pt x="484" y="423"/>
                </a:cubicBezTo>
                <a:cubicBezTo>
                  <a:pt x="483" y="422"/>
                  <a:pt x="483" y="421"/>
                  <a:pt x="482" y="420"/>
                </a:cubicBezTo>
                <a:cubicBezTo>
                  <a:pt x="482" y="419"/>
                  <a:pt x="482" y="418"/>
                  <a:pt x="482" y="417"/>
                </a:cubicBezTo>
                <a:cubicBezTo>
                  <a:pt x="482" y="417"/>
                  <a:pt x="482" y="416"/>
                  <a:pt x="483" y="415"/>
                </a:cubicBezTo>
                <a:cubicBezTo>
                  <a:pt x="484" y="414"/>
                  <a:pt x="486" y="413"/>
                  <a:pt x="489" y="413"/>
                </a:cubicBezTo>
                <a:cubicBezTo>
                  <a:pt x="492" y="412"/>
                  <a:pt x="496" y="411"/>
                  <a:pt x="500" y="410"/>
                </a:cubicBezTo>
                <a:cubicBezTo>
                  <a:pt x="504" y="408"/>
                  <a:pt x="509" y="406"/>
                  <a:pt x="514" y="404"/>
                </a:cubicBezTo>
                <a:cubicBezTo>
                  <a:pt x="519" y="401"/>
                  <a:pt x="524" y="397"/>
                  <a:pt x="529" y="392"/>
                </a:cubicBezTo>
                <a:cubicBezTo>
                  <a:pt x="532" y="389"/>
                  <a:pt x="535" y="385"/>
                  <a:pt x="538" y="381"/>
                </a:cubicBezTo>
                <a:cubicBezTo>
                  <a:pt x="540" y="377"/>
                  <a:pt x="541" y="373"/>
                  <a:pt x="542" y="370"/>
                </a:cubicBezTo>
                <a:cubicBezTo>
                  <a:pt x="543" y="366"/>
                  <a:pt x="542" y="362"/>
                  <a:pt x="541" y="359"/>
                </a:cubicBezTo>
                <a:cubicBezTo>
                  <a:pt x="540" y="355"/>
                  <a:pt x="538" y="352"/>
                  <a:pt x="534" y="348"/>
                </a:cubicBezTo>
                <a:cubicBezTo>
                  <a:pt x="531" y="345"/>
                  <a:pt x="527" y="343"/>
                  <a:pt x="523" y="343"/>
                </a:cubicBezTo>
                <a:cubicBezTo>
                  <a:pt x="519" y="342"/>
                  <a:pt x="515" y="342"/>
                  <a:pt x="510" y="343"/>
                </a:cubicBezTo>
                <a:cubicBezTo>
                  <a:pt x="506" y="344"/>
                  <a:pt x="501" y="346"/>
                  <a:pt x="496" y="348"/>
                </a:cubicBezTo>
                <a:cubicBezTo>
                  <a:pt x="491" y="350"/>
                  <a:pt x="486" y="352"/>
                  <a:pt x="481" y="355"/>
                </a:cubicBezTo>
                <a:cubicBezTo>
                  <a:pt x="476" y="357"/>
                  <a:pt x="470" y="359"/>
                  <a:pt x="465" y="361"/>
                </a:cubicBezTo>
                <a:cubicBezTo>
                  <a:pt x="459" y="362"/>
                  <a:pt x="454" y="363"/>
                  <a:pt x="448" y="363"/>
                </a:cubicBezTo>
                <a:cubicBezTo>
                  <a:pt x="443" y="363"/>
                  <a:pt x="437" y="362"/>
                  <a:pt x="432" y="360"/>
                </a:cubicBezTo>
                <a:cubicBezTo>
                  <a:pt x="426" y="358"/>
                  <a:pt x="421" y="355"/>
                  <a:pt x="415" y="349"/>
                </a:cubicBezTo>
                <a:cubicBezTo>
                  <a:pt x="411" y="345"/>
                  <a:pt x="407" y="339"/>
                  <a:pt x="405" y="333"/>
                </a:cubicBezTo>
                <a:cubicBezTo>
                  <a:pt x="402" y="327"/>
                  <a:pt x="401" y="320"/>
                  <a:pt x="402" y="314"/>
                </a:cubicBezTo>
                <a:cubicBezTo>
                  <a:pt x="402" y="307"/>
                  <a:pt x="404" y="300"/>
                  <a:pt x="407" y="292"/>
                </a:cubicBezTo>
                <a:cubicBezTo>
                  <a:pt x="411" y="285"/>
                  <a:pt x="416" y="278"/>
                  <a:pt x="423" y="270"/>
                </a:cubicBezTo>
                <a:cubicBezTo>
                  <a:pt x="427" y="267"/>
                  <a:pt x="430" y="264"/>
                  <a:pt x="434" y="262"/>
                </a:cubicBezTo>
                <a:cubicBezTo>
                  <a:pt x="438" y="259"/>
                  <a:pt x="441" y="257"/>
                  <a:pt x="444" y="255"/>
                </a:cubicBezTo>
                <a:cubicBezTo>
                  <a:pt x="448" y="253"/>
                  <a:pt x="451" y="252"/>
                  <a:pt x="454" y="251"/>
                </a:cubicBezTo>
                <a:cubicBezTo>
                  <a:pt x="456" y="250"/>
                  <a:pt x="458" y="250"/>
                  <a:pt x="460" y="249"/>
                </a:cubicBezTo>
                <a:cubicBezTo>
                  <a:pt x="462" y="249"/>
                  <a:pt x="463" y="249"/>
                  <a:pt x="464" y="249"/>
                </a:cubicBezTo>
                <a:cubicBezTo>
                  <a:pt x="465" y="250"/>
                  <a:pt x="465" y="250"/>
                  <a:pt x="466" y="250"/>
                </a:cubicBezTo>
                <a:cubicBezTo>
                  <a:pt x="467" y="251"/>
                  <a:pt x="468" y="252"/>
                  <a:pt x="469" y="253"/>
                </a:cubicBezTo>
                <a:cubicBezTo>
                  <a:pt x="470" y="253"/>
                  <a:pt x="472" y="254"/>
                  <a:pt x="473" y="256"/>
                </a:cubicBezTo>
                <a:cubicBezTo>
                  <a:pt x="474" y="257"/>
                  <a:pt x="476" y="259"/>
                  <a:pt x="477" y="260"/>
                </a:cubicBezTo>
                <a:cubicBezTo>
                  <a:pt x="478" y="261"/>
                  <a:pt x="478" y="262"/>
                  <a:pt x="479" y="263"/>
                </a:cubicBezTo>
                <a:cubicBezTo>
                  <a:pt x="479" y="264"/>
                  <a:pt x="479" y="265"/>
                  <a:pt x="479" y="266"/>
                </a:cubicBezTo>
                <a:cubicBezTo>
                  <a:pt x="479" y="267"/>
                  <a:pt x="479" y="267"/>
                  <a:pt x="478" y="268"/>
                </a:cubicBezTo>
                <a:cubicBezTo>
                  <a:pt x="477" y="269"/>
                  <a:pt x="476" y="269"/>
                  <a:pt x="473" y="270"/>
                </a:cubicBezTo>
                <a:cubicBezTo>
                  <a:pt x="471" y="270"/>
                  <a:pt x="468" y="271"/>
                  <a:pt x="464" y="273"/>
                </a:cubicBezTo>
                <a:cubicBezTo>
                  <a:pt x="461" y="274"/>
                  <a:pt x="457" y="276"/>
                  <a:pt x="453" y="278"/>
                </a:cubicBezTo>
                <a:cubicBezTo>
                  <a:pt x="449" y="280"/>
                  <a:pt x="444" y="283"/>
                  <a:pt x="440" y="288"/>
                </a:cubicBezTo>
                <a:cubicBezTo>
                  <a:pt x="436" y="291"/>
                  <a:pt x="434" y="295"/>
                  <a:pt x="432" y="299"/>
                </a:cubicBezTo>
                <a:cubicBezTo>
                  <a:pt x="430" y="302"/>
                  <a:pt x="429" y="306"/>
                  <a:pt x="428" y="309"/>
                </a:cubicBezTo>
                <a:cubicBezTo>
                  <a:pt x="428" y="313"/>
                  <a:pt x="428" y="316"/>
                  <a:pt x="430" y="319"/>
                </a:cubicBezTo>
                <a:cubicBezTo>
                  <a:pt x="431" y="322"/>
                  <a:pt x="433" y="325"/>
                  <a:pt x="435" y="327"/>
                </a:cubicBezTo>
                <a:cubicBezTo>
                  <a:pt x="439" y="331"/>
                  <a:pt x="442" y="333"/>
                  <a:pt x="446" y="333"/>
                </a:cubicBezTo>
                <a:cubicBezTo>
                  <a:pt x="451" y="334"/>
                  <a:pt x="455" y="333"/>
                  <a:pt x="460" y="332"/>
                </a:cubicBezTo>
                <a:cubicBezTo>
                  <a:pt x="464" y="331"/>
                  <a:pt x="469" y="330"/>
                  <a:pt x="474" y="328"/>
                </a:cubicBezTo>
                <a:cubicBezTo>
                  <a:pt x="479" y="325"/>
                  <a:pt x="484" y="323"/>
                  <a:pt x="489" y="321"/>
                </a:cubicBezTo>
                <a:cubicBezTo>
                  <a:pt x="495" y="319"/>
                  <a:pt x="500" y="317"/>
                  <a:pt x="506" y="315"/>
                </a:cubicBezTo>
                <a:cubicBezTo>
                  <a:pt x="511" y="313"/>
                  <a:pt x="517" y="312"/>
                  <a:pt x="522" y="312"/>
                </a:cubicBezTo>
                <a:cubicBezTo>
                  <a:pt x="528" y="312"/>
                  <a:pt x="533" y="312"/>
                  <a:pt x="538" y="314"/>
                </a:cubicBezTo>
                <a:cubicBezTo>
                  <a:pt x="544" y="316"/>
                  <a:pt x="549" y="320"/>
                  <a:pt x="554" y="325"/>
                </a:cubicBezTo>
                <a:close/>
                <a:moveTo>
                  <a:pt x="651" y="164"/>
                </a:moveTo>
                <a:cubicBezTo>
                  <a:pt x="654" y="167"/>
                  <a:pt x="656" y="171"/>
                  <a:pt x="655" y="174"/>
                </a:cubicBezTo>
                <a:cubicBezTo>
                  <a:pt x="655" y="177"/>
                  <a:pt x="654" y="180"/>
                  <a:pt x="652" y="182"/>
                </a:cubicBezTo>
                <a:lnTo>
                  <a:pt x="573" y="261"/>
                </a:lnTo>
                <a:cubicBezTo>
                  <a:pt x="580" y="267"/>
                  <a:pt x="586" y="273"/>
                  <a:pt x="593" y="277"/>
                </a:cubicBezTo>
                <a:cubicBezTo>
                  <a:pt x="600" y="281"/>
                  <a:pt x="606" y="283"/>
                  <a:pt x="613" y="284"/>
                </a:cubicBezTo>
                <a:cubicBezTo>
                  <a:pt x="620" y="284"/>
                  <a:pt x="627" y="283"/>
                  <a:pt x="634" y="280"/>
                </a:cubicBezTo>
                <a:cubicBezTo>
                  <a:pt x="641" y="277"/>
                  <a:pt x="648" y="272"/>
                  <a:pt x="656" y="265"/>
                </a:cubicBezTo>
                <a:cubicBezTo>
                  <a:pt x="661" y="259"/>
                  <a:pt x="666" y="254"/>
                  <a:pt x="669" y="248"/>
                </a:cubicBezTo>
                <a:cubicBezTo>
                  <a:pt x="673" y="243"/>
                  <a:pt x="676" y="238"/>
                  <a:pt x="678" y="234"/>
                </a:cubicBezTo>
                <a:cubicBezTo>
                  <a:pt x="680" y="229"/>
                  <a:pt x="681" y="226"/>
                  <a:pt x="683" y="223"/>
                </a:cubicBezTo>
                <a:cubicBezTo>
                  <a:pt x="684" y="220"/>
                  <a:pt x="685" y="218"/>
                  <a:pt x="686" y="217"/>
                </a:cubicBezTo>
                <a:cubicBezTo>
                  <a:pt x="687" y="216"/>
                  <a:pt x="687" y="216"/>
                  <a:pt x="688" y="215"/>
                </a:cubicBezTo>
                <a:cubicBezTo>
                  <a:pt x="689" y="215"/>
                  <a:pt x="690" y="215"/>
                  <a:pt x="691" y="216"/>
                </a:cubicBezTo>
                <a:cubicBezTo>
                  <a:pt x="691" y="216"/>
                  <a:pt x="693" y="217"/>
                  <a:pt x="694" y="218"/>
                </a:cubicBezTo>
                <a:cubicBezTo>
                  <a:pt x="695" y="219"/>
                  <a:pt x="696" y="220"/>
                  <a:pt x="698" y="221"/>
                </a:cubicBezTo>
                <a:cubicBezTo>
                  <a:pt x="699" y="223"/>
                  <a:pt x="700" y="224"/>
                  <a:pt x="701" y="225"/>
                </a:cubicBezTo>
                <a:cubicBezTo>
                  <a:pt x="702" y="225"/>
                  <a:pt x="702" y="226"/>
                  <a:pt x="703" y="227"/>
                </a:cubicBezTo>
                <a:cubicBezTo>
                  <a:pt x="703" y="228"/>
                  <a:pt x="704" y="229"/>
                  <a:pt x="704" y="230"/>
                </a:cubicBezTo>
                <a:cubicBezTo>
                  <a:pt x="704" y="230"/>
                  <a:pt x="704" y="231"/>
                  <a:pt x="704" y="232"/>
                </a:cubicBezTo>
                <a:cubicBezTo>
                  <a:pt x="704" y="233"/>
                  <a:pt x="704" y="236"/>
                  <a:pt x="702" y="239"/>
                </a:cubicBezTo>
                <a:cubicBezTo>
                  <a:pt x="701" y="242"/>
                  <a:pt x="699" y="247"/>
                  <a:pt x="696" y="252"/>
                </a:cubicBezTo>
                <a:cubicBezTo>
                  <a:pt x="694" y="256"/>
                  <a:pt x="690" y="262"/>
                  <a:pt x="686" y="268"/>
                </a:cubicBezTo>
                <a:cubicBezTo>
                  <a:pt x="682" y="273"/>
                  <a:pt x="677" y="279"/>
                  <a:pt x="671" y="285"/>
                </a:cubicBezTo>
                <a:cubicBezTo>
                  <a:pt x="661" y="295"/>
                  <a:pt x="651" y="302"/>
                  <a:pt x="641" y="306"/>
                </a:cubicBezTo>
                <a:cubicBezTo>
                  <a:pt x="631" y="311"/>
                  <a:pt x="621" y="313"/>
                  <a:pt x="611" y="313"/>
                </a:cubicBezTo>
                <a:cubicBezTo>
                  <a:pt x="600" y="313"/>
                  <a:pt x="590" y="310"/>
                  <a:pt x="579" y="304"/>
                </a:cubicBezTo>
                <a:cubicBezTo>
                  <a:pt x="568" y="298"/>
                  <a:pt x="557" y="290"/>
                  <a:pt x="547" y="280"/>
                </a:cubicBezTo>
                <a:cubicBezTo>
                  <a:pt x="536" y="269"/>
                  <a:pt x="528" y="259"/>
                  <a:pt x="523" y="248"/>
                </a:cubicBezTo>
                <a:cubicBezTo>
                  <a:pt x="517" y="237"/>
                  <a:pt x="514" y="226"/>
                  <a:pt x="514" y="216"/>
                </a:cubicBezTo>
                <a:cubicBezTo>
                  <a:pt x="513" y="205"/>
                  <a:pt x="515" y="194"/>
                  <a:pt x="519" y="184"/>
                </a:cubicBezTo>
                <a:cubicBezTo>
                  <a:pt x="523" y="174"/>
                  <a:pt x="529" y="165"/>
                  <a:pt x="538" y="156"/>
                </a:cubicBezTo>
                <a:cubicBezTo>
                  <a:pt x="547" y="147"/>
                  <a:pt x="557" y="140"/>
                  <a:pt x="566" y="137"/>
                </a:cubicBezTo>
                <a:cubicBezTo>
                  <a:pt x="576" y="133"/>
                  <a:pt x="585" y="132"/>
                  <a:pt x="595" y="133"/>
                </a:cubicBezTo>
                <a:cubicBezTo>
                  <a:pt x="604" y="133"/>
                  <a:pt x="613" y="136"/>
                  <a:pt x="622" y="141"/>
                </a:cubicBezTo>
                <a:cubicBezTo>
                  <a:pt x="631" y="146"/>
                  <a:pt x="639" y="152"/>
                  <a:pt x="647" y="160"/>
                </a:cubicBezTo>
                <a:lnTo>
                  <a:pt x="651" y="164"/>
                </a:lnTo>
                <a:close/>
                <a:moveTo>
                  <a:pt x="622" y="180"/>
                </a:moveTo>
                <a:cubicBezTo>
                  <a:pt x="611" y="168"/>
                  <a:pt x="599" y="161"/>
                  <a:pt x="587" y="160"/>
                </a:cubicBezTo>
                <a:cubicBezTo>
                  <a:pt x="576" y="159"/>
                  <a:pt x="564" y="164"/>
                  <a:pt x="554" y="174"/>
                </a:cubicBezTo>
                <a:cubicBezTo>
                  <a:pt x="548" y="180"/>
                  <a:pt x="545" y="185"/>
                  <a:pt x="543" y="192"/>
                </a:cubicBezTo>
                <a:cubicBezTo>
                  <a:pt x="540" y="198"/>
                  <a:pt x="540" y="204"/>
                  <a:pt x="540" y="210"/>
                </a:cubicBezTo>
                <a:cubicBezTo>
                  <a:pt x="541" y="216"/>
                  <a:pt x="543" y="222"/>
                  <a:pt x="546" y="228"/>
                </a:cubicBezTo>
                <a:cubicBezTo>
                  <a:pt x="549" y="234"/>
                  <a:pt x="552" y="240"/>
                  <a:pt x="557" y="245"/>
                </a:cubicBezTo>
                <a:lnTo>
                  <a:pt x="622" y="180"/>
                </a:lnTo>
                <a:close/>
                <a:moveTo>
                  <a:pt x="817" y="91"/>
                </a:moveTo>
                <a:cubicBezTo>
                  <a:pt x="819" y="92"/>
                  <a:pt x="820" y="94"/>
                  <a:pt x="821" y="95"/>
                </a:cubicBezTo>
                <a:cubicBezTo>
                  <a:pt x="822" y="96"/>
                  <a:pt x="823" y="97"/>
                  <a:pt x="823" y="98"/>
                </a:cubicBezTo>
                <a:cubicBezTo>
                  <a:pt x="824" y="99"/>
                  <a:pt x="824" y="100"/>
                  <a:pt x="824" y="101"/>
                </a:cubicBezTo>
                <a:cubicBezTo>
                  <a:pt x="825" y="102"/>
                  <a:pt x="825" y="103"/>
                  <a:pt x="825" y="106"/>
                </a:cubicBezTo>
                <a:cubicBezTo>
                  <a:pt x="825" y="108"/>
                  <a:pt x="824" y="111"/>
                  <a:pt x="823" y="115"/>
                </a:cubicBezTo>
                <a:cubicBezTo>
                  <a:pt x="822" y="120"/>
                  <a:pt x="821" y="124"/>
                  <a:pt x="819" y="129"/>
                </a:cubicBezTo>
                <a:cubicBezTo>
                  <a:pt x="817" y="133"/>
                  <a:pt x="814" y="138"/>
                  <a:pt x="811" y="143"/>
                </a:cubicBezTo>
                <a:cubicBezTo>
                  <a:pt x="808" y="147"/>
                  <a:pt x="804" y="152"/>
                  <a:pt x="800" y="156"/>
                </a:cubicBezTo>
                <a:cubicBezTo>
                  <a:pt x="792" y="165"/>
                  <a:pt x="783" y="171"/>
                  <a:pt x="773" y="175"/>
                </a:cubicBezTo>
                <a:cubicBezTo>
                  <a:pt x="764" y="178"/>
                  <a:pt x="754" y="180"/>
                  <a:pt x="744" y="179"/>
                </a:cubicBezTo>
                <a:cubicBezTo>
                  <a:pt x="734" y="178"/>
                  <a:pt x="724" y="175"/>
                  <a:pt x="714" y="169"/>
                </a:cubicBezTo>
                <a:cubicBezTo>
                  <a:pt x="704" y="163"/>
                  <a:pt x="693" y="155"/>
                  <a:pt x="683" y="145"/>
                </a:cubicBezTo>
                <a:cubicBezTo>
                  <a:pt x="671" y="133"/>
                  <a:pt x="663" y="122"/>
                  <a:pt x="657" y="110"/>
                </a:cubicBezTo>
                <a:cubicBezTo>
                  <a:pt x="651" y="99"/>
                  <a:pt x="648" y="88"/>
                  <a:pt x="648" y="78"/>
                </a:cubicBezTo>
                <a:cubicBezTo>
                  <a:pt x="648" y="68"/>
                  <a:pt x="649" y="58"/>
                  <a:pt x="654" y="48"/>
                </a:cubicBezTo>
                <a:cubicBezTo>
                  <a:pt x="658" y="39"/>
                  <a:pt x="664" y="30"/>
                  <a:pt x="672" y="22"/>
                </a:cubicBezTo>
                <a:cubicBezTo>
                  <a:pt x="675" y="19"/>
                  <a:pt x="680" y="15"/>
                  <a:pt x="684" y="12"/>
                </a:cubicBezTo>
                <a:cubicBezTo>
                  <a:pt x="688" y="10"/>
                  <a:pt x="692" y="7"/>
                  <a:pt x="696" y="5"/>
                </a:cubicBezTo>
                <a:cubicBezTo>
                  <a:pt x="701" y="3"/>
                  <a:pt x="705" y="2"/>
                  <a:pt x="708" y="1"/>
                </a:cubicBezTo>
                <a:cubicBezTo>
                  <a:pt x="712" y="0"/>
                  <a:pt x="715" y="0"/>
                  <a:pt x="717" y="0"/>
                </a:cubicBezTo>
                <a:cubicBezTo>
                  <a:pt x="720" y="0"/>
                  <a:pt x="721" y="0"/>
                  <a:pt x="722" y="0"/>
                </a:cubicBezTo>
                <a:cubicBezTo>
                  <a:pt x="723" y="1"/>
                  <a:pt x="724" y="1"/>
                  <a:pt x="725" y="2"/>
                </a:cubicBezTo>
                <a:cubicBezTo>
                  <a:pt x="726" y="2"/>
                  <a:pt x="728" y="3"/>
                  <a:pt x="729" y="4"/>
                </a:cubicBezTo>
                <a:cubicBezTo>
                  <a:pt x="730" y="5"/>
                  <a:pt x="731" y="6"/>
                  <a:pt x="733" y="8"/>
                </a:cubicBezTo>
                <a:cubicBezTo>
                  <a:pt x="736" y="11"/>
                  <a:pt x="738" y="14"/>
                  <a:pt x="739" y="16"/>
                </a:cubicBezTo>
                <a:cubicBezTo>
                  <a:pt x="739" y="18"/>
                  <a:pt x="739" y="20"/>
                  <a:pt x="738" y="21"/>
                </a:cubicBezTo>
                <a:cubicBezTo>
                  <a:pt x="737" y="22"/>
                  <a:pt x="734" y="23"/>
                  <a:pt x="731" y="23"/>
                </a:cubicBezTo>
                <a:cubicBezTo>
                  <a:pt x="728" y="24"/>
                  <a:pt x="724" y="24"/>
                  <a:pt x="720" y="25"/>
                </a:cubicBezTo>
                <a:cubicBezTo>
                  <a:pt x="715" y="26"/>
                  <a:pt x="711" y="28"/>
                  <a:pt x="705" y="30"/>
                </a:cubicBezTo>
                <a:cubicBezTo>
                  <a:pt x="700" y="32"/>
                  <a:pt x="695" y="36"/>
                  <a:pt x="690" y="41"/>
                </a:cubicBezTo>
                <a:cubicBezTo>
                  <a:pt x="679" y="52"/>
                  <a:pt x="675" y="64"/>
                  <a:pt x="678" y="77"/>
                </a:cubicBezTo>
                <a:cubicBezTo>
                  <a:pt x="680" y="91"/>
                  <a:pt x="689" y="106"/>
                  <a:pt x="705" y="121"/>
                </a:cubicBezTo>
                <a:cubicBezTo>
                  <a:pt x="712" y="129"/>
                  <a:pt x="720" y="135"/>
                  <a:pt x="727" y="139"/>
                </a:cubicBezTo>
                <a:cubicBezTo>
                  <a:pt x="734" y="143"/>
                  <a:pt x="741" y="146"/>
                  <a:pt x="748" y="147"/>
                </a:cubicBezTo>
                <a:cubicBezTo>
                  <a:pt x="755" y="148"/>
                  <a:pt x="761" y="148"/>
                  <a:pt x="767" y="145"/>
                </a:cubicBezTo>
                <a:cubicBezTo>
                  <a:pt x="773" y="143"/>
                  <a:pt x="779" y="139"/>
                  <a:pt x="784" y="134"/>
                </a:cubicBezTo>
                <a:cubicBezTo>
                  <a:pt x="789" y="129"/>
                  <a:pt x="793" y="124"/>
                  <a:pt x="795" y="119"/>
                </a:cubicBezTo>
                <a:cubicBezTo>
                  <a:pt x="797" y="113"/>
                  <a:pt x="799" y="108"/>
                  <a:pt x="799" y="103"/>
                </a:cubicBezTo>
                <a:cubicBezTo>
                  <a:pt x="800" y="99"/>
                  <a:pt x="801" y="95"/>
                  <a:pt x="801" y="91"/>
                </a:cubicBezTo>
                <a:cubicBezTo>
                  <a:pt x="802" y="88"/>
                  <a:pt x="802" y="86"/>
                  <a:pt x="803" y="84"/>
                </a:cubicBezTo>
                <a:cubicBezTo>
                  <a:pt x="804" y="84"/>
                  <a:pt x="805" y="84"/>
                  <a:pt x="806" y="83"/>
                </a:cubicBezTo>
                <a:cubicBezTo>
                  <a:pt x="806" y="83"/>
                  <a:pt x="807" y="84"/>
                  <a:pt x="808" y="84"/>
                </a:cubicBezTo>
                <a:cubicBezTo>
                  <a:pt x="810" y="85"/>
                  <a:pt x="811" y="85"/>
                  <a:pt x="812" y="87"/>
                </a:cubicBezTo>
                <a:cubicBezTo>
                  <a:pt x="814" y="88"/>
                  <a:pt x="815" y="89"/>
                  <a:pt x="817" y="9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7" name="Group 86"/>
          <p:cNvGrpSpPr/>
          <p:nvPr/>
        </p:nvGrpSpPr>
        <p:grpSpPr>
          <a:xfrm>
            <a:off x="1138238" y="1663700"/>
            <a:ext cx="7367587" cy="3455988"/>
            <a:chOff x="1138238" y="1663700"/>
            <a:chExt cx="7367587" cy="3455988"/>
          </a:xfrm>
        </p:grpSpPr>
        <p:sp>
          <p:nvSpPr>
            <p:cNvPr id="8" name="Freeform 9"/>
            <p:cNvSpPr>
              <a:spLocks noEditPoints="1"/>
            </p:cNvSpPr>
            <p:nvPr/>
          </p:nvSpPr>
          <p:spPr bwMode="auto">
            <a:xfrm>
              <a:off x="1138238" y="2359025"/>
              <a:ext cx="7367587" cy="2760663"/>
            </a:xfrm>
            <a:custGeom>
              <a:avLst/>
              <a:gdLst/>
              <a:ahLst/>
              <a:cxnLst>
                <a:cxn ang="0">
                  <a:pos x="0" y="23"/>
                </a:cxn>
                <a:cxn ang="0">
                  <a:pos x="145" y="23"/>
                </a:cxn>
                <a:cxn ang="0">
                  <a:pos x="145" y="1739"/>
                </a:cxn>
                <a:cxn ang="0">
                  <a:pos x="0" y="1739"/>
                </a:cxn>
                <a:cxn ang="0">
                  <a:pos x="0" y="23"/>
                </a:cxn>
                <a:cxn ang="0">
                  <a:pos x="498" y="751"/>
                </a:cxn>
                <a:cxn ang="0">
                  <a:pos x="643" y="751"/>
                </a:cxn>
                <a:cxn ang="0">
                  <a:pos x="643" y="1739"/>
                </a:cxn>
                <a:cxn ang="0">
                  <a:pos x="498" y="1739"/>
                </a:cxn>
                <a:cxn ang="0">
                  <a:pos x="498" y="751"/>
                </a:cxn>
                <a:cxn ang="0">
                  <a:pos x="1003" y="0"/>
                </a:cxn>
                <a:cxn ang="0">
                  <a:pos x="1141" y="0"/>
                </a:cxn>
                <a:cxn ang="0">
                  <a:pos x="1141" y="1739"/>
                </a:cxn>
                <a:cxn ang="0">
                  <a:pos x="1003" y="1739"/>
                </a:cxn>
                <a:cxn ang="0">
                  <a:pos x="1003" y="0"/>
                </a:cxn>
                <a:cxn ang="0">
                  <a:pos x="1501" y="1463"/>
                </a:cxn>
                <a:cxn ang="0">
                  <a:pos x="1647" y="1463"/>
                </a:cxn>
                <a:cxn ang="0">
                  <a:pos x="1647" y="1739"/>
                </a:cxn>
                <a:cxn ang="0">
                  <a:pos x="1501" y="1739"/>
                </a:cxn>
                <a:cxn ang="0">
                  <a:pos x="1501" y="1463"/>
                </a:cxn>
                <a:cxn ang="0">
                  <a:pos x="1999" y="284"/>
                </a:cxn>
                <a:cxn ang="0">
                  <a:pos x="2144" y="284"/>
                </a:cxn>
                <a:cxn ang="0">
                  <a:pos x="2144" y="1739"/>
                </a:cxn>
                <a:cxn ang="0">
                  <a:pos x="1999" y="1739"/>
                </a:cxn>
                <a:cxn ang="0">
                  <a:pos x="1999" y="284"/>
                </a:cxn>
                <a:cxn ang="0">
                  <a:pos x="2497" y="927"/>
                </a:cxn>
                <a:cxn ang="0">
                  <a:pos x="2642" y="927"/>
                </a:cxn>
                <a:cxn ang="0">
                  <a:pos x="2642" y="1739"/>
                </a:cxn>
                <a:cxn ang="0">
                  <a:pos x="2497" y="1739"/>
                </a:cxn>
                <a:cxn ang="0">
                  <a:pos x="2497" y="927"/>
                </a:cxn>
                <a:cxn ang="0">
                  <a:pos x="3002" y="353"/>
                </a:cxn>
                <a:cxn ang="0">
                  <a:pos x="3140" y="353"/>
                </a:cxn>
                <a:cxn ang="0">
                  <a:pos x="3140" y="1739"/>
                </a:cxn>
                <a:cxn ang="0">
                  <a:pos x="3002" y="1739"/>
                </a:cxn>
                <a:cxn ang="0">
                  <a:pos x="3002" y="353"/>
                </a:cxn>
                <a:cxn ang="0">
                  <a:pos x="3998" y="421"/>
                </a:cxn>
                <a:cxn ang="0">
                  <a:pos x="4143" y="421"/>
                </a:cxn>
                <a:cxn ang="0">
                  <a:pos x="4143" y="1739"/>
                </a:cxn>
                <a:cxn ang="0">
                  <a:pos x="3998" y="1739"/>
                </a:cxn>
                <a:cxn ang="0">
                  <a:pos x="3998" y="421"/>
                </a:cxn>
                <a:cxn ang="0">
                  <a:pos x="4503" y="965"/>
                </a:cxn>
                <a:cxn ang="0">
                  <a:pos x="4641" y="965"/>
                </a:cxn>
                <a:cxn ang="0">
                  <a:pos x="4641" y="1739"/>
                </a:cxn>
                <a:cxn ang="0">
                  <a:pos x="4503" y="1739"/>
                </a:cxn>
                <a:cxn ang="0">
                  <a:pos x="4503" y="965"/>
                </a:cxn>
              </a:cxnLst>
              <a:rect l="0" t="0" r="r" b="b"/>
              <a:pathLst>
                <a:path w="4641" h="1739">
                  <a:moveTo>
                    <a:pt x="0" y="23"/>
                  </a:moveTo>
                  <a:lnTo>
                    <a:pt x="145" y="23"/>
                  </a:lnTo>
                  <a:lnTo>
                    <a:pt x="145" y="1739"/>
                  </a:lnTo>
                  <a:lnTo>
                    <a:pt x="0" y="1739"/>
                  </a:lnTo>
                  <a:lnTo>
                    <a:pt x="0" y="23"/>
                  </a:lnTo>
                  <a:close/>
                  <a:moveTo>
                    <a:pt x="498" y="751"/>
                  </a:moveTo>
                  <a:lnTo>
                    <a:pt x="643" y="751"/>
                  </a:lnTo>
                  <a:lnTo>
                    <a:pt x="643" y="1739"/>
                  </a:lnTo>
                  <a:lnTo>
                    <a:pt x="498" y="1739"/>
                  </a:lnTo>
                  <a:lnTo>
                    <a:pt x="498" y="751"/>
                  </a:lnTo>
                  <a:close/>
                  <a:moveTo>
                    <a:pt x="1003" y="0"/>
                  </a:moveTo>
                  <a:lnTo>
                    <a:pt x="1141" y="0"/>
                  </a:lnTo>
                  <a:lnTo>
                    <a:pt x="1141" y="1739"/>
                  </a:lnTo>
                  <a:lnTo>
                    <a:pt x="1003" y="1739"/>
                  </a:lnTo>
                  <a:lnTo>
                    <a:pt x="1003" y="0"/>
                  </a:lnTo>
                  <a:close/>
                  <a:moveTo>
                    <a:pt x="1501" y="1463"/>
                  </a:moveTo>
                  <a:lnTo>
                    <a:pt x="1647" y="1463"/>
                  </a:lnTo>
                  <a:lnTo>
                    <a:pt x="1647" y="1739"/>
                  </a:lnTo>
                  <a:lnTo>
                    <a:pt x="1501" y="1739"/>
                  </a:lnTo>
                  <a:lnTo>
                    <a:pt x="1501" y="1463"/>
                  </a:lnTo>
                  <a:close/>
                  <a:moveTo>
                    <a:pt x="1999" y="284"/>
                  </a:moveTo>
                  <a:lnTo>
                    <a:pt x="2144" y="284"/>
                  </a:lnTo>
                  <a:lnTo>
                    <a:pt x="2144" y="1739"/>
                  </a:lnTo>
                  <a:lnTo>
                    <a:pt x="1999" y="1739"/>
                  </a:lnTo>
                  <a:lnTo>
                    <a:pt x="1999" y="284"/>
                  </a:lnTo>
                  <a:close/>
                  <a:moveTo>
                    <a:pt x="2497" y="927"/>
                  </a:moveTo>
                  <a:lnTo>
                    <a:pt x="2642" y="927"/>
                  </a:lnTo>
                  <a:lnTo>
                    <a:pt x="2642" y="1739"/>
                  </a:lnTo>
                  <a:lnTo>
                    <a:pt x="2497" y="1739"/>
                  </a:lnTo>
                  <a:lnTo>
                    <a:pt x="2497" y="927"/>
                  </a:lnTo>
                  <a:close/>
                  <a:moveTo>
                    <a:pt x="3002" y="353"/>
                  </a:moveTo>
                  <a:lnTo>
                    <a:pt x="3140" y="353"/>
                  </a:lnTo>
                  <a:lnTo>
                    <a:pt x="3140" y="1739"/>
                  </a:lnTo>
                  <a:lnTo>
                    <a:pt x="3002" y="1739"/>
                  </a:lnTo>
                  <a:lnTo>
                    <a:pt x="3002" y="353"/>
                  </a:lnTo>
                  <a:close/>
                  <a:moveTo>
                    <a:pt x="3998" y="421"/>
                  </a:moveTo>
                  <a:lnTo>
                    <a:pt x="4143" y="421"/>
                  </a:lnTo>
                  <a:lnTo>
                    <a:pt x="4143" y="1739"/>
                  </a:lnTo>
                  <a:lnTo>
                    <a:pt x="3998" y="1739"/>
                  </a:lnTo>
                  <a:lnTo>
                    <a:pt x="3998" y="421"/>
                  </a:lnTo>
                  <a:close/>
                  <a:moveTo>
                    <a:pt x="4503" y="965"/>
                  </a:moveTo>
                  <a:lnTo>
                    <a:pt x="4641" y="965"/>
                  </a:lnTo>
                  <a:lnTo>
                    <a:pt x="4641" y="1739"/>
                  </a:lnTo>
                  <a:lnTo>
                    <a:pt x="4503" y="1739"/>
                  </a:lnTo>
                  <a:lnTo>
                    <a:pt x="4503" y="96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35"/>
            <p:cNvSpPr>
              <a:spLocks noChangeArrowheads="1"/>
            </p:cNvSpPr>
            <p:nvPr/>
          </p:nvSpPr>
          <p:spPr bwMode="auto">
            <a:xfrm>
              <a:off x="5953125" y="1763713"/>
              <a:ext cx="146050" cy="133350"/>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36"/>
            <p:cNvSpPr>
              <a:spLocks noChangeArrowheads="1"/>
            </p:cNvSpPr>
            <p:nvPr/>
          </p:nvSpPr>
          <p:spPr bwMode="auto">
            <a:xfrm>
              <a:off x="6164263" y="1663700"/>
              <a:ext cx="125253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Inst Count</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88" name="Group 87"/>
          <p:cNvGrpSpPr/>
          <p:nvPr/>
        </p:nvGrpSpPr>
        <p:grpSpPr>
          <a:xfrm>
            <a:off x="1368425" y="1663700"/>
            <a:ext cx="7581900" cy="3455988"/>
            <a:chOff x="1368425" y="1663700"/>
            <a:chExt cx="7581900" cy="3455988"/>
          </a:xfrm>
        </p:grpSpPr>
        <p:sp>
          <p:nvSpPr>
            <p:cNvPr id="9" name="Freeform 10"/>
            <p:cNvSpPr>
              <a:spLocks noEditPoints="1"/>
            </p:cNvSpPr>
            <p:nvPr/>
          </p:nvSpPr>
          <p:spPr bwMode="auto">
            <a:xfrm>
              <a:off x="1368425" y="1776413"/>
              <a:ext cx="7367587" cy="3343275"/>
            </a:xfrm>
            <a:custGeom>
              <a:avLst/>
              <a:gdLst/>
              <a:ahLst/>
              <a:cxnLst>
                <a:cxn ang="0">
                  <a:pos x="0" y="383"/>
                </a:cxn>
                <a:cxn ang="0">
                  <a:pos x="138" y="383"/>
                </a:cxn>
                <a:cxn ang="0">
                  <a:pos x="138" y="2106"/>
                </a:cxn>
                <a:cxn ang="0">
                  <a:pos x="0" y="2106"/>
                </a:cxn>
                <a:cxn ang="0">
                  <a:pos x="0" y="383"/>
                </a:cxn>
                <a:cxn ang="0">
                  <a:pos x="498" y="1470"/>
                </a:cxn>
                <a:cxn ang="0">
                  <a:pos x="644" y="1470"/>
                </a:cxn>
                <a:cxn ang="0">
                  <a:pos x="644" y="2106"/>
                </a:cxn>
                <a:cxn ang="0">
                  <a:pos x="498" y="2106"/>
                </a:cxn>
                <a:cxn ang="0">
                  <a:pos x="498" y="1470"/>
                </a:cxn>
                <a:cxn ang="0">
                  <a:pos x="996" y="781"/>
                </a:cxn>
                <a:cxn ang="0">
                  <a:pos x="1142" y="781"/>
                </a:cxn>
                <a:cxn ang="0">
                  <a:pos x="1142" y="2106"/>
                </a:cxn>
                <a:cxn ang="0">
                  <a:pos x="996" y="2106"/>
                </a:cxn>
                <a:cxn ang="0">
                  <a:pos x="996" y="781"/>
                </a:cxn>
                <a:cxn ang="0">
                  <a:pos x="1502" y="1876"/>
                </a:cxn>
                <a:cxn ang="0">
                  <a:pos x="1639" y="1876"/>
                </a:cxn>
                <a:cxn ang="0">
                  <a:pos x="1639" y="2106"/>
                </a:cxn>
                <a:cxn ang="0">
                  <a:pos x="1502" y="2106"/>
                </a:cxn>
                <a:cxn ang="0">
                  <a:pos x="1502" y="1876"/>
                </a:cxn>
                <a:cxn ang="0">
                  <a:pos x="1999" y="0"/>
                </a:cxn>
                <a:cxn ang="0">
                  <a:pos x="2145" y="0"/>
                </a:cxn>
                <a:cxn ang="0">
                  <a:pos x="2145" y="2106"/>
                </a:cxn>
                <a:cxn ang="0">
                  <a:pos x="1999" y="2106"/>
                </a:cxn>
                <a:cxn ang="0">
                  <a:pos x="1999" y="0"/>
                </a:cxn>
                <a:cxn ang="0">
                  <a:pos x="2497" y="1792"/>
                </a:cxn>
                <a:cxn ang="0">
                  <a:pos x="2643" y="1792"/>
                </a:cxn>
                <a:cxn ang="0">
                  <a:pos x="2643" y="2106"/>
                </a:cxn>
                <a:cxn ang="0">
                  <a:pos x="2497" y="2106"/>
                </a:cxn>
                <a:cxn ang="0">
                  <a:pos x="2497" y="1792"/>
                </a:cxn>
                <a:cxn ang="0">
                  <a:pos x="2995" y="314"/>
                </a:cxn>
                <a:cxn ang="0">
                  <a:pos x="3140" y="314"/>
                </a:cxn>
                <a:cxn ang="0">
                  <a:pos x="3140" y="2106"/>
                </a:cxn>
                <a:cxn ang="0">
                  <a:pos x="2995" y="2106"/>
                </a:cxn>
                <a:cxn ang="0">
                  <a:pos x="2995" y="314"/>
                </a:cxn>
                <a:cxn ang="0">
                  <a:pos x="3998" y="1248"/>
                </a:cxn>
                <a:cxn ang="0">
                  <a:pos x="4144" y="1248"/>
                </a:cxn>
                <a:cxn ang="0">
                  <a:pos x="4144" y="2106"/>
                </a:cxn>
                <a:cxn ang="0">
                  <a:pos x="3998" y="2106"/>
                </a:cxn>
                <a:cxn ang="0">
                  <a:pos x="3998" y="1248"/>
                </a:cxn>
                <a:cxn ang="0">
                  <a:pos x="4496" y="1677"/>
                </a:cxn>
                <a:cxn ang="0">
                  <a:pos x="4641" y="1677"/>
                </a:cxn>
                <a:cxn ang="0">
                  <a:pos x="4641" y="2106"/>
                </a:cxn>
                <a:cxn ang="0">
                  <a:pos x="4496" y="2106"/>
                </a:cxn>
                <a:cxn ang="0">
                  <a:pos x="4496" y="1677"/>
                </a:cxn>
              </a:cxnLst>
              <a:rect l="0" t="0" r="r" b="b"/>
              <a:pathLst>
                <a:path w="4641" h="2106">
                  <a:moveTo>
                    <a:pt x="0" y="383"/>
                  </a:moveTo>
                  <a:lnTo>
                    <a:pt x="138" y="383"/>
                  </a:lnTo>
                  <a:lnTo>
                    <a:pt x="138" y="2106"/>
                  </a:lnTo>
                  <a:lnTo>
                    <a:pt x="0" y="2106"/>
                  </a:lnTo>
                  <a:lnTo>
                    <a:pt x="0" y="383"/>
                  </a:lnTo>
                  <a:close/>
                  <a:moveTo>
                    <a:pt x="498" y="1470"/>
                  </a:moveTo>
                  <a:lnTo>
                    <a:pt x="644" y="1470"/>
                  </a:lnTo>
                  <a:lnTo>
                    <a:pt x="644" y="2106"/>
                  </a:lnTo>
                  <a:lnTo>
                    <a:pt x="498" y="2106"/>
                  </a:lnTo>
                  <a:lnTo>
                    <a:pt x="498" y="1470"/>
                  </a:lnTo>
                  <a:close/>
                  <a:moveTo>
                    <a:pt x="996" y="781"/>
                  </a:moveTo>
                  <a:lnTo>
                    <a:pt x="1142" y="781"/>
                  </a:lnTo>
                  <a:lnTo>
                    <a:pt x="1142" y="2106"/>
                  </a:lnTo>
                  <a:lnTo>
                    <a:pt x="996" y="2106"/>
                  </a:lnTo>
                  <a:lnTo>
                    <a:pt x="996" y="781"/>
                  </a:lnTo>
                  <a:close/>
                  <a:moveTo>
                    <a:pt x="1502" y="1876"/>
                  </a:moveTo>
                  <a:lnTo>
                    <a:pt x="1639" y="1876"/>
                  </a:lnTo>
                  <a:lnTo>
                    <a:pt x="1639" y="2106"/>
                  </a:lnTo>
                  <a:lnTo>
                    <a:pt x="1502" y="2106"/>
                  </a:lnTo>
                  <a:lnTo>
                    <a:pt x="1502" y="1876"/>
                  </a:lnTo>
                  <a:close/>
                  <a:moveTo>
                    <a:pt x="1999" y="0"/>
                  </a:moveTo>
                  <a:lnTo>
                    <a:pt x="2145" y="0"/>
                  </a:lnTo>
                  <a:lnTo>
                    <a:pt x="2145" y="2106"/>
                  </a:lnTo>
                  <a:lnTo>
                    <a:pt x="1999" y="2106"/>
                  </a:lnTo>
                  <a:lnTo>
                    <a:pt x="1999" y="0"/>
                  </a:lnTo>
                  <a:close/>
                  <a:moveTo>
                    <a:pt x="2497" y="1792"/>
                  </a:moveTo>
                  <a:lnTo>
                    <a:pt x="2643" y="1792"/>
                  </a:lnTo>
                  <a:lnTo>
                    <a:pt x="2643" y="2106"/>
                  </a:lnTo>
                  <a:lnTo>
                    <a:pt x="2497" y="2106"/>
                  </a:lnTo>
                  <a:lnTo>
                    <a:pt x="2497" y="1792"/>
                  </a:lnTo>
                  <a:close/>
                  <a:moveTo>
                    <a:pt x="2995" y="314"/>
                  </a:moveTo>
                  <a:lnTo>
                    <a:pt x="3140" y="314"/>
                  </a:lnTo>
                  <a:lnTo>
                    <a:pt x="3140" y="2106"/>
                  </a:lnTo>
                  <a:lnTo>
                    <a:pt x="2995" y="2106"/>
                  </a:lnTo>
                  <a:lnTo>
                    <a:pt x="2995" y="314"/>
                  </a:lnTo>
                  <a:close/>
                  <a:moveTo>
                    <a:pt x="3998" y="1248"/>
                  </a:moveTo>
                  <a:lnTo>
                    <a:pt x="4144" y="1248"/>
                  </a:lnTo>
                  <a:lnTo>
                    <a:pt x="4144" y="2106"/>
                  </a:lnTo>
                  <a:lnTo>
                    <a:pt x="3998" y="2106"/>
                  </a:lnTo>
                  <a:lnTo>
                    <a:pt x="3998" y="1248"/>
                  </a:lnTo>
                  <a:close/>
                  <a:moveTo>
                    <a:pt x="4496" y="1677"/>
                  </a:moveTo>
                  <a:lnTo>
                    <a:pt x="4641" y="1677"/>
                  </a:lnTo>
                  <a:lnTo>
                    <a:pt x="4641" y="2106"/>
                  </a:lnTo>
                  <a:lnTo>
                    <a:pt x="4496" y="2106"/>
                  </a:lnTo>
                  <a:lnTo>
                    <a:pt x="4496" y="1677"/>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7"/>
            <p:cNvSpPr>
              <a:spLocks noChangeArrowheads="1"/>
            </p:cNvSpPr>
            <p:nvPr/>
          </p:nvSpPr>
          <p:spPr bwMode="auto">
            <a:xfrm>
              <a:off x="7508875" y="1763713"/>
              <a:ext cx="146050" cy="13335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38"/>
            <p:cNvSpPr>
              <a:spLocks noChangeArrowheads="1"/>
            </p:cNvSpPr>
            <p:nvPr/>
          </p:nvSpPr>
          <p:spPr bwMode="auto">
            <a:xfrm>
              <a:off x="7723188" y="1663700"/>
              <a:ext cx="1227137"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rPr>
                <a:t>Exec Time</a:t>
              </a: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86" name="Rectangle 17"/>
          <p:cNvSpPr>
            <a:spLocks noChangeArrowheads="1"/>
          </p:cNvSpPr>
          <p:nvPr/>
        </p:nvSpPr>
        <p:spPr bwMode="auto">
          <a:xfrm rot="16200000">
            <a:off x="-1372493" y="3399116"/>
            <a:ext cx="335756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rPr>
              <a:t>Percentage Overhead</a:t>
            </a:r>
            <a:endParaRPr kumimoji="0" lang="en-US" sz="20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sp>
        <p:nvSpPr>
          <p:cNvPr id="3" name="Content Placeholder 2"/>
          <p:cNvSpPr>
            <a:spLocks noGrp="1"/>
          </p:cNvSpPr>
          <p:nvPr>
            <p:ph idx="1"/>
          </p:nvPr>
        </p:nvSpPr>
        <p:spPr/>
        <p:txBody>
          <a:bodyPr>
            <a:normAutofit/>
          </a:bodyPr>
          <a:lstStyle/>
          <a:p>
            <a:r>
              <a:rPr lang="en-US" dirty="0" smtClean="0"/>
              <a:t>Do such regions exist, how large are they?</a:t>
            </a:r>
          </a:p>
          <a:p>
            <a:pPr lvl="1"/>
            <a:r>
              <a:rPr lang="en-US" dirty="0" smtClean="0"/>
              <a:t>Yes, usefully large</a:t>
            </a:r>
          </a:p>
          <a:p>
            <a:r>
              <a:rPr lang="en-US" dirty="0" smtClean="0"/>
              <a:t>Can a compiler find them?</a:t>
            </a:r>
          </a:p>
          <a:p>
            <a:pPr lvl="1"/>
            <a:r>
              <a:rPr lang="en-US" dirty="0" smtClean="0"/>
              <a:t>Yes</a:t>
            </a:r>
          </a:p>
          <a:p>
            <a:r>
              <a:rPr lang="en-US" b="1" dirty="0" smtClean="0"/>
              <a:t>How exactly to exploit in architecture?</a:t>
            </a:r>
          </a:p>
          <a:p>
            <a:pPr lvl="1"/>
            <a:r>
              <a:rPr lang="en-US" b="1" dirty="0" smtClean="0"/>
              <a:t>Transient fault recovery</a:t>
            </a:r>
          </a:p>
          <a:p>
            <a:pPr lvl="1"/>
            <a:r>
              <a:rPr lang="en-US" b="1" dirty="0" smtClean="0"/>
              <a:t>In-order processing</a:t>
            </a:r>
          </a:p>
          <a:p>
            <a:r>
              <a:rPr lang="en-US" b="1" dirty="0" smtClean="0"/>
              <a:t>How useful is it?</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Transient Fault Recovery</a:t>
            </a:r>
            <a:endParaRPr lang="en-US" dirty="0"/>
          </a:p>
        </p:txBody>
      </p:sp>
      <p:sp>
        <p:nvSpPr>
          <p:cNvPr id="3" name="Content Placeholder 2"/>
          <p:cNvSpPr>
            <a:spLocks noGrp="1"/>
          </p:cNvSpPr>
          <p:nvPr>
            <p:ph idx="1"/>
          </p:nvPr>
        </p:nvSpPr>
        <p:spPr/>
        <p:txBody>
          <a:bodyPr/>
          <a:lstStyle/>
          <a:p>
            <a:r>
              <a:rPr lang="en-US" dirty="0" smtClean="0"/>
              <a:t>Software only recovery for transient faults</a:t>
            </a:r>
          </a:p>
          <a:p>
            <a:pPr lvl="1"/>
            <a:r>
              <a:rPr lang="en-US" dirty="0" smtClean="0"/>
              <a:t>Instruction-TMR is state-of-art [Chang et al.]</a:t>
            </a:r>
          </a:p>
          <a:p>
            <a:r>
              <a:rPr lang="en-US" dirty="0" smtClean="0"/>
              <a:t>DMR for detection and </a:t>
            </a:r>
            <a:r>
              <a:rPr lang="en-US" dirty="0" err="1" smtClean="0"/>
              <a:t>idempotence</a:t>
            </a:r>
            <a:r>
              <a:rPr lang="en-US" dirty="0" smtClean="0"/>
              <a:t> for recovery is more efficient</a:t>
            </a:r>
          </a:p>
          <a:p>
            <a:r>
              <a:rPr lang="en-US" dirty="0" smtClean="0"/>
              <a:t>Apply to off-the-shelf microprocessor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ARMv7</a:t>
            </a:r>
            <a:endParaRPr lang="en-US" dirty="0"/>
          </a:p>
        </p:txBody>
      </p:sp>
      <p:sp>
        <p:nvSpPr>
          <p:cNvPr id="50" name="Rectangle 17"/>
          <p:cNvSpPr>
            <a:spLocks noChangeArrowheads="1"/>
          </p:cNvSpPr>
          <p:nvPr/>
        </p:nvSpPr>
        <p:spPr bwMode="auto">
          <a:xfrm rot="16200000">
            <a:off x="-1372493" y="2937152"/>
            <a:ext cx="335756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rPr>
              <a:t>Exec. Time Overhead (%)</a:t>
            </a:r>
            <a:endParaRPr kumimoji="0" lang="en-US" sz="2000" b="1" i="0" u="none" strike="noStrike" cap="none" normalizeH="0" baseline="0" dirty="0" smtClean="0">
              <a:ln>
                <a:noFill/>
              </a:ln>
              <a:solidFill>
                <a:schemeClr val="tx1"/>
              </a:solidFill>
              <a:effectLst/>
              <a:latin typeface="Arial" pitchFamily="34" charset="0"/>
            </a:endParaRPr>
          </a:p>
        </p:txBody>
      </p:sp>
      <p:sp>
        <p:nvSpPr>
          <p:cNvPr id="4100" name="AutoShape 4"/>
          <p:cNvSpPr>
            <a:spLocks noChangeAspect="1" noChangeArrowheads="1" noTextEdit="1"/>
          </p:cNvSpPr>
          <p:nvPr/>
        </p:nvSpPr>
        <p:spPr bwMode="auto">
          <a:xfrm>
            <a:off x="419100" y="1047750"/>
            <a:ext cx="8724900" cy="527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2" name="Rectangle 6"/>
          <p:cNvSpPr>
            <a:spLocks noChangeArrowheads="1"/>
          </p:cNvSpPr>
          <p:nvPr/>
        </p:nvSpPr>
        <p:spPr bwMode="auto">
          <a:xfrm>
            <a:off x="425450" y="1054100"/>
            <a:ext cx="8701088" cy="52530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3" name="Rectangle 7"/>
          <p:cNvSpPr>
            <a:spLocks noChangeArrowheads="1"/>
          </p:cNvSpPr>
          <p:nvPr/>
        </p:nvSpPr>
        <p:spPr bwMode="auto">
          <a:xfrm>
            <a:off x="1030288" y="1320800"/>
            <a:ext cx="7853363" cy="35210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4" name="Freeform 8"/>
          <p:cNvSpPr>
            <a:spLocks noEditPoints="1"/>
          </p:cNvSpPr>
          <p:nvPr/>
        </p:nvSpPr>
        <p:spPr bwMode="auto">
          <a:xfrm>
            <a:off x="1023938" y="1308100"/>
            <a:ext cx="7853363" cy="3159125"/>
          </a:xfrm>
          <a:custGeom>
            <a:avLst/>
            <a:gdLst/>
            <a:ahLst/>
            <a:cxnLst>
              <a:cxn ang="0">
                <a:pos x="0" y="1982"/>
              </a:cxn>
              <a:cxn ang="0">
                <a:pos x="4947" y="1982"/>
              </a:cxn>
              <a:cxn ang="0">
                <a:pos x="4947" y="1990"/>
              </a:cxn>
              <a:cxn ang="0">
                <a:pos x="0" y="1990"/>
              </a:cxn>
              <a:cxn ang="0">
                <a:pos x="0" y="1982"/>
              </a:cxn>
              <a:cxn ang="0">
                <a:pos x="0" y="1731"/>
              </a:cxn>
              <a:cxn ang="0">
                <a:pos x="4947" y="1731"/>
              </a:cxn>
              <a:cxn ang="0">
                <a:pos x="4947" y="1738"/>
              </a:cxn>
              <a:cxn ang="0">
                <a:pos x="0" y="1738"/>
              </a:cxn>
              <a:cxn ang="0">
                <a:pos x="0" y="1731"/>
              </a:cxn>
              <a:cxn ang="0">
                <a:pos x="0" y="1487"/>
              </a:cxn>
              <a:cxn ang="0">
                <a:pos x="4947" y="1487"/>
              </a:cxn>
              <a:cxn ang="0">
                <a:pos x="4947" y="1494"/>
              </a:cxn>
              <a:cxn ang="0">
                <a:pos x="0" y="1494"/>
              </a:cxn>
              <a:cxn ang="0">
                <a:pos x="0" y="1487"/>
              </a:cxn>
              <a:cxn ang="0">
                <a:pos x="0" y="1235"/>
              </a:cxn>
              <a:cxn ang="0">
                <a:pos x="4947" y="1235"/>
              </a:cxn>
              <a:cxn ang="0">
                <a:pos x="4947" y="1243"/>
              </a:cxn>
              <a:cxn ang="0">
                <a:pos x="0" y="1243"/>
              </a:cxn>
              <a:cxn ang="0">
                <a:pos x="0" y="1235"/>
              </a:cxn>
              <a:cxn ang="0">
                <a:pos x="0" y="991"/>
              </a:cxn>
              <a:cxn ang="0">
                <a:pos x="4947" y="991"/>
              </a:cxn>
              <a:cxn ang="0">
                <a:pos x="4947" y="999"/>
              </a:cxn>
              <a:cxn ang="0">
                <a:pos x="0" y="999"/>
              </a:cxn>
              <a:cxn ang="0">
                <a:pos x="0" y="991"/>
              </a:cxn>
              <a:cxn ang="0">
                <a:pos x="0" y="739"/>
              </a:cxn>
              <a:cxn ang="0">
                <a:pos x="4947" y="739"/>
              </a:cxn>
              <a:cxn ang="0">
                <a:pos x="4947" y="747"/>
              </a:cxn>
              <a:cxn ang="0">
                <a:pos x="0" y="747"/>
              </a:cxn>
              <a:cxn ang="0">
                <a:pos x="0" y="739"/>
              </a:cxn>
              <a:cxn ang="0">
                <a:pos x="0" y="495"/>
              </a:cxn>
              <a:cxn ang="0">
                <a:pos x="4947" y="495"/>
              </a:cxn>
              <a:cxn ang="0">
                <a:pos x="4947" y="503"/>
              </a:cxn>
              <a:cxn ang="0">
                <a:pos x="0" y="503"/>
              </a:cxn>
              <a:cxn ang="0">
                <a:pos x="0" y="495"/>
              </a:cxn>
              <a:cxn ang="0">
                <a:pos x="0" y="244"/>
              </a:cxn>
              <a:cxn ang="0">
                <a:pos x="4947" y="244"/>
              </a:cxn>
              <a:cxn ang="0">
                <a:pos x="4947" y="251"/>
              </a:cxn>
              <a:cxn ang="0">
                <a:pos x="0" y="251"/>
              </a:cxn>
              <a:cxn ang="0">
                <a:pos x="0" y="244"/>
              </a:cxn>
              <a:cxn ang="0">
                <a:pos x="0" y="0"/>
              </a:cxn>
              <a:cxn ang="0">
                <a:pos x="4947" y="0"/>
              </a:cxn>
              <a:cxn ang="0">
                <a:pos x="4947" y="8"/>
              </a:cxn>
              <a:cxn ang="0">
                <a:pos x="0" y="8"/>
              </a:cxn>
              <a:cxn ang="0">
                <a:pos x="0" y="0"/>
              </a:cxn>
            </a:cxnLst>
            <a:rect l="0" t="0" r="r" b="b"/>
            <a:pathLst>
              <a:path w="4947" h="1990">
                <a:moveTo>
                  <a:pt x="0" y="1982"/>
                </a:moveTo>
                <a:lnTo>
                  <a:pt x="4947" y="1982"/>
                </a:lnTo>
                <a:lnTo>
                  <a:pt x="4947" y="1990"/>
                </a:lnTo>
                <a:lnTo>
                  <a:pt x="0" y="1990"/>
                </a:lnTo>
                <a:lnTo>
                  <a:pt x="0" y="1982"/>
                </a:lnTo>
                <a:close/>
                <a:moveTo>
                  <a:pt x="0" y="1731"/>
                </a:moveTo>
                <a:lnTo>
                  <a:pt x="4947" y="1731"/>
                </a:lnTo>
                <a:lnTo>
                  <a:pt x="4947" y="1738"/>
                </a:lnTo>
                <a:lnTo>
                  <a:pt x="0" y="1738"/>
                </a:lnTo>
                <a:lnTo>
                  <a:pt x="0" y="1731"/>
                </a:lnTo>
                <a:close/>
                <a:moveTo>
                  <a:pt x="0" y="1487"/>
                </a:moveTo>
                <a:lnTo>
                  <a:pt x="4947" y="1487"/>
                </a:lnTo>
                <a:lnTo>
                  <a:pt x="4947" y="1494"/>
                </a:lnTo>
                <a:lnTo>
                  <a:pt x="0" y="1494"/>
                </a:lnTo>
                <a:lnTo>
                  <a:pt x="0" y="1487"/>
                </a:lnTo>
                <a:close/>
                <a:moveTo>
                  <a:pt x="0" y="1235"/>
                </a:moveTo>
                <a:lnTo>
                  <a:pt x="4947" y="1235"/>
                </a:lnTo>
                <a:lnTo>
                  <a:pt x="4947" y="1243"/>
                </a:lnTo>
                <a:lnTo>
                  <a:pt x="0" y="1243"/>
                </a:lnTo>
                <a:lnTo>
                  <a:pt x="0" y="1235"/>
                </a:lnTo>
                <a:close/>
                <a:moveTo>
                  <a:pt x="0" y="991"/>
                </a:moveTo>
                <a:lnTo>
                  <a:pt x="4947" y="991"/>
                </a:lnTo>
                <a:lnTo>
                  <a:pt x="4947" y="999"/>
                </a:lnTo>
                <a:lnTo>
                  <a:pt x="0" y="999"/>
                </a:lnTo>
                <a:lnTo>
                  <a:pt x="0" y="991"/>
                </a:lnTo>
                <a:close/>
                <a:moveTo>
                  <a:pt x="0" y="739"/>
                </a:moveTo>
                <a:lnTo>
                  <a:pt x="4947" y="739"/>
                </a:lnTo>
                <a:lnTo>
                  <a:pt x="4947" y="747"/>
                </a:lnTo>
                <a:lnTo>
                  <a:pt x="0" y="747"/>
                </a:lnTo>
                <a:lnTo>
                  <a:pt x="0" y="739"/>
                </a:lnTo>
                <a:close/>
                <a:moveTo>
                  <a:pt x="0" y="495"/>
                </a:moveTo>
                <a:lnTo>
                  <a:pt x="4947" y="495"/>
                </a:lnTo>
                <a:lnTo>
                  <a:pt x="4947" y="503"/>
                </a:lnTo>
                <a:lnTo>
                  <a:pt x="0" y="503"/>
                </a:lnTo>
                <a:lnTo>
                  <a:pt x="0" y="495"/>
                </a:lnTo>
                <a:close/>
                <a:moveTo>
                  <a:pt x="0" y="244"/>
                </a:moveTo>
                <a:lnTo>
                  <a:pt x="4947" y="244"/>
                </a:lnTo>
                <a:lnTo>
                  <a:pt x="4947" y="251"/>
                </a:lnTo>
                <a:lnTo>
                  <a:pt x="0" y="251"/>
                </a:lnTo>
                <a:lnTo>
                  <a:pt x="0" y="244"/>
                </a:lnTo>
                <a:close/>
                <a:moveTo>
                  <a:pt x="0" y="0"/>
                </a:moveTo>
                <a:lnTo>
                  <a:pt x="4947" y="0"/>
                </a:lnTo>
                <a:lnTo>
                  <a:pt x="4947" y="8"/>
                </a:lnTo>
                <a:lnTo>
                  <a:pt x="0" y="8"/>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05" name="Freeform 9"/>
          <p:cNvSpPr>
            <a:spLocks noEditPoints="1"/>
          </p:cNvSpPr>
          <p:nvPr/>
        </p:nvSpPr>
        <p:spPr bwMode="auto">
          <a:xfrm>
            <a:off x="1200150" y="1792288"/>
            <a:ext cx="7296150" cy="3049588"/>
          </a:xfrm>
          <a:custGeom>
            <a:avLst/>
            <a:gdLst/>
            <a:ahLst/>
            <a:cxnLst>
              <a:cxn ang="0">
                <a:pos x="0" y="534"/>
              </a:cxn>
              <a:cxn ang="0">
                <a:pos x="137" y="534"/>
              </a:cxn>
              <a:cxn ang="0">
                <a:pos x="137" y="1921"/>
              </a:cxn>
              <a:cxn ang="0">
                <a:pos x="0" y="1921"/>
              </a:cxn>
              <a:cxn ang="0">
                <a:pos x="0" y="534"/>
              </a:cxn>
              <a:cxn ang="0">
                <a:pos x="495" y="0"/>
              </a:cxn>
              <a:cxn ang="0">
                <a:pos x="632" y="0"/>
              </a:cxn>
              <a:cxn ang="0">
                <a:pos x="632" y="1921"/>
              </a:cxn>
              <a:cxn ang="0">
                <a:pos x="495" y="1921"/>
              </a:cxn>
              <a:cxn ang="0">
                <a:pos x="495" y="0"/>
              </a:cxn>
              <a:cxn ang="0">
                <a:pos x="991" y="488"/>
              </a:cxn>
              <a:cxn ang="0">
                <a:pos x="1128" y="488"/>
              </a:cxn>
              <a:cxn ang="0">
                <a:pos x="1128" y="1921"/>
              </a:cxn>
              <a:cxn ang="0">
                <a:pos x="991" y="1921"/>
              </a:cxn>
              <a:cxn ang="0">
                <a:pos x="991" y="488"/>
              </a:cxn>
              <a:cxn ang="0">
                <a:pos x="1486" y="221"/>
              </a:cxn>
              <a:cxn ang="0">
                <a:pos x="1623" y="221"/>
              </a:cxn>
              <a:cxn ang="0">
                <a:pos x="1623" y="1921"/>
              </a:cxn>
              <a:cxn ang="0">
                <a:pos x="1486" y="1921"/>
              </a:cxn>
              <a:cxn ang="0">
                <a:pos x="1486" y="221"/>
              </a:cxn>
              <a:cxn ang="0">
                <a:pos x="1982" y="168"/>
              </a:cxn>
              <a:cxn ang="0">
                <a:pos x="2119" y="168"/>
              </a:cxn>
              <a:cxn ang="0">
                <a:pos x="2119" y="1921"/>
              </a:cxn>
              <a:cxn ang="0">
                <a:pos x="1982" y="1921"/>
              </a:cxn>
              <a:cxn ang="0">
                <a:pos x="1982" y="168"/>
              </a:cxn>
              <a:cxn ang="0">
                <a:pos x="2469" y="1029"/>
              </a:cxn>
              <a:cxn ang="0">
                <a:pos x="2614" y="1029"/>
              </a:cxn>
              <a:cxn ang="0">
                <a:pos x="2614" y="1921"/>
              </a:cxn>
              <a:cxn ang="0">
                <a:pos x="2469" y="1921"/>
              </a:cxn>
              <a:cxn ang="0">
                <a:pos x="2469" y="1029"/>
              </a:cxn>
              <a:cxn ang="0">
                <a:pos x="2965" y="473"/>
              </a:cxn>
              <a:cxn ang="0">
                <a:pos x="3110" y="473"/>
              </a:cxn>
              <a:cxn ang="0">
                <a:pos x="3110" y="1921"/>
              </a:cxn>
              <a:cxn ang="0">
                <a:pos x="2965" y="1921"/>
              </a:cxn>
              <a:cxn ang="0">
                <a:pos x="2965" y="473"/>
              </a:cxn>
              <a:cxn ang="0">
                <a:pos x="3956" y="381"/>
              </a:cxn>
              <a:cxn ang="0">
                <a:pos x="4101" y="381"/>
              </a:cxn>
              <a:cxn ang="0">
                <a:pos x="4101" y="1921"/>
              </a:cxn>
              <a:cxn ang="0">
                <a:pos x="3956" y="1921"/>
              </a:cxn>
              <a:cxn ang="0">
                <a:pos x="3956" y="381"/>
              </a:cxn>
              <a:cxn ang="0">
                <a:pos x="4451" y="335"/>
              </a:cxn>
              <a:cxn ang="0">
                <a:pos x="4596" y="335"/>
              </a:cxn>
              <a:cxn ang="0">
                <a:pos x="4596" y="1921"/>
              </a:cxn>
              <a:cxn ang="0">
                <a:pos x="4451" y="1921"/>
              </a:cxn>
              <a:cxn ang="0">
                <a:pos x="4451" y="335"/>
              </a:cxn>
            </a:cxnLst>
            <a:rect l="0" t="0" r="r" b="b"/>
            <a:pathLst>
              <a:path w="4596" h="1921">
                <a:moveTo>
                  <a:pt x="0" y="534"/>
                </a:moveTo>
                <a:lnTo>
                  <a:pt x="137" y="534"/>
                </a:lnTo>
                <a:lnTo>
                  <a:pt x="137" y="1921"/>
                </a:lnTo>
                <a:lnTo>
                  <a:pt x="0" y="1921"/>
                </a:lnTo>
                <a:lnTo>
                  <a:pt x="0" y="534"/>
                </a:lnTo>
                <a:close/>
                <a:moveTo>
                  <a:pt x="495" y="0"/>
                </a:moveTo>
                <a:lnTo>
                  <a:pt x="632" y="0"/>
                </a:lnTo>
                <a:lnTo>
                  <a:pt x="632" y="1921"/>
                </a:lnTo>
                <a:lnTo>
                  <a:pt x="495" y="1921"/>
                </a:lnTo>
                <a:lnTo>
                  <a:pt x="495" y="0"/>
                </a:lnTo>
                <a:close/>
                <a:moveTo>
                  <a:pt x="991" y="488"/>
                </a:moveTo>
                <a:lnTo>
                  <a:pt x="1128" y="488"/>
                </a:lnTo>
                <a:lnTo>
                  <a:pt x="1128" y="1921"/>
                </a:lnTo>
                <a:lnTo>
                  <a:pt x="991" y="1921"/>
                </a:lnTo>
                <a:lnTo>
                  <a:pt x="991" y="488"/>
                </a:lnTo>
                <a:close/>
                <a:moveTo>
                  <a:pt x="1486" y="221"/>
                </a:moveTo>
                <a:lnTo>
                  <a:pt x="1623" y="221"/>
                </a:lnTo>
                <a:lnTo>
                  <a:pt x="1623" y="1921"/>
                </a:lnTo>
                <a:lnTo>
                  <a:pt x="1486" y="1921"/>
                </a:lnTo>
                <a:lnTo>
                  <a:pt x="1486" y="221"/>
                </a:lnTo>
                <a:close/>
                <a:moveTo>
                  <a:pt x="1982" y="168"/>
                </a:moveTo>
                <a:lnTo>
                  <a:pt x="2119" y="168"/>
                </a:lnTo>
                <a:lnTo>
                  <a:pt x="2119" y="1921"/>
                </a:lnTo>
                <a:lnTo>
                  <a:pt x="1982" y="1921"/>
                </a:lnTo>
                <a:lnTo>
                  <a:pt x="1982" y="168"/>
                </a:lnTo>
                <a:close/>
                <a:moveTo>
                  <a:pt x="2469" y="1029"/>
                </a:moveTo>
                <a:lnTo>
                  <a:pt x="2614" y="1029"/>
                </a:lnTo>
                <a:lnTo>
                  <a:pt x="2614" y="1921"/>
                </a:lnTo>
                <a:lnTo>
                  <a:pt x="2469" y="1921"/>
                </a:lnTo>
                <a:lnTo>
                  <a:pt x="2469" y="1029"/>
                </a:lnTo>
                <a:close/>
                <a:moveTo>
                  <a:pt x="2965" y="473"/>
                </a:moveTo>
                <a:lnTo>
                  <a:pt x="3110" y="473"/>
                </a:lnTo>
                <a:lnTo>
                  <a:pt x="3110" y="1921"/>
                </a:lnTo>
                <a:lnTo>
                  <a:pt x="2965" y="1921"/>
                </a:lnTo>
                <a:lnTo>
                  <a:pt x="2965" y="473"/>
                </a:lnTo>
                <a:close/>
                <a:moveTo>
                  <a:pt x="3956" y="381"/>
                </a:moveTo>
                <a:lnTo>
                  <a:pt x="4101" y="381"/>
                </a:lnTo>
                <a:lnTo>
                  <a:pt x="4101" y="1921"/>
                </a:lnTo>
                <a:lnTo>
                  <a:pt x="3956" y="1921"/>
                </a:lnTo>
                <a:lnTo>
                  <a:pt x="3956" y="381"/>
                </a:lnTo>
                <a:close/>
                <a:moveTo>
                  <a:pt x="4451" y="335"/>
                </a:moveTo>
                <a:lnTo>
                  <a:pt x="4596" y="335"/>
                </a:lnTo>
                <a:lnTo>
                  <a:pt x="4596" y="1921"/>
                </a:lnTo>
                <a:lnTo>
                  <a:pt x="4451" y="1921"/>
                </a:lnTo>
                <a:lnTo>
                  <a:pt x="4451" y="33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7" name="Rectangle 11"/>
          <p:cNvSpPr>
            <a:spLocks noChangeArrowheads="1"/>
          </p:cNvSpPr>
          <p:nvPr/>
        </p:nvSpPr>
        <p:spPr bwMode="auto">
          <a:xfrm>
            <a:off x="1017588" y="1314450"/>
            <a:ext cx="12700" cy="3533775"/>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08" name="Freeform 12"/>
          <p:cNvSpPr>
            <a:spLocks noEditPoints="1"/>
          </p:cNvSpPr>
          <p:nvPr/>
        </p:nvSpPr>
        <p:spPr bwMode="auto">
          <a:xfrm>
            <a:off x="950913" y="1308100"/>
            <a:ext cx="73025" cy="3546475"/>
          </a:xfrm>
          <a:custGeom>
            <a:avLst/>
            <a:gdLst/>
            <a:ahLst/>
            <a:cxnLst>
              <a:cxn ang="0">
                <a:pos x="0" y="2226"/>
              </a:cxn>
              <a:cxn ang="0">
                <a:pos x="46" y="2226"/>
              </a:cxn>
              <a:cxn ang="0">
                <a:pos x="46" y="2234"/>
              </a:cxn>
              <a:cxn ang="0">
                <a:pos x="0" y="2234"/>
              </a:cxn>
              <a:cxn ang="0">
                <a:pos x="0" y="2226"/>
              </a:cxn>
              <a:cxn ang="0">
                <a:pos x="0" y="1982"/>
              </a:cxn>
              <a:cxn ang="0">
                <a:pos x="46" y="1982"/>
              </a:cxn>
              <a:cxn ang="0">
                <a:pos x="46" y="1990"/>
              </a:cxn>
              <a:cxn ang="0">
                <a:pos x="0" y="1990"/>
              </a:cxn>
              <a:cxn ang="0">
                <a:pos x="0" y="1982"/>
              </a:cxn>
              <a:cxn ang="0">
                <a:pos x="0" y="1731"/>
              </a:cxn>
              <a:cxn ang="0">
                <a:pos x="46" y="1731"/>
              </a:cxn>
              <a:cxn ang="0">
                <a:pos x="46" y="1738"/>
              </a:cxn>
              <a:cxn ang="0">
                <a:pos x="0" y="1738"/>
              </a:cxn>
              <a:cxn ang="0">
                <a:pos x="0" y="1731"/>
              </a:cxn>
              <a:cxn ang="0">
                <a:pos x="0" y="1487"/>
              </a:cxn>
              <a:cxn ang="0">
                <a:pos x="46" y="1487"/>
              </a:cxn>
              <a:cxn ang="0">
                <a:pos x="46" y="1494"/>
              </a:cxn>
              <a:cxn ang="0">
                <a:pos x="0" y="1494"/>
              </a:cxn>
              <a:cxn ang="0">
                <a:pos x="0" y="1487"/>
              </a:cxn>
              <a:cxn ang="0">
                <a:pos x="0" y="1235"/>
              </a:cxn>
              <a:cxn ang="0">
                <a:pos x="46" y="1235"/>
              </a:cxn>
              <a:cxn ang="0">
                <a:pos x="46" y="1243"/>
              </a:cxn>
              <a:cxn ang="0">
                <a:pos x="0" y="1243"/>
              </a:cxn>
              <a:cxn ang="0">
                <a:pos x="0" y="1235"/>
              </a:cxn>
              <a:cxn ang="0">
                <a:pos x="0" y="991"/>
              </a:cxn>
              <a:cxn ang="0">
                <a:pos x="46" y="991"/>
              </a:cxn>
              <a:cxn ang="0">
                <a:pos x="46" y="999"/>
              </a:cxn>
              <a:cxn ang="0">
                <a:pos x="0" y="999"/>
              </a:cxn>
              <a:cxn ang="0">
                <a:pos x="0" y="991"/>
              </a:cxn>
              <a:cxn ang="0">
                <a:pos x="0" y="739"/>
              </a:cxn>
              <a:cxn ang="0">
                <a:pos x="46" y="739"/>
              </a:cxn>
              <a:cxn ang="0">
                <a:pos x="46" y="747"/>
              </a:cxn>
              <a:cxn ang="0">
                <a:pos x="0" y="747"/>
              </a:cxn>
              <a:cxn ang="0">
                <a:pos x="0" y="739"/>
              </a:cxn>
              <a:cxn ang="0">
                <a:pos x="0" y="495"/>
              </a:cxn>
              <a:cxn ang="0">
                <a:pos x="46" y="495"/>
              </a:cxn>
              <a:cxn ang="0">
                <a:pos x="46" y="503"/>
              </a:cxn>
              <a:cxn ang="0">
                <a:pos x="0" y="503"/>
              </a:cxn>
              <a:cxn ang="0">
                <a:pos x="0" y="495"/>
              </a:cxn>
              <a:cxn ang="0">
                <a:pos x="0" y="244"/>
              </a:cxn>
              <a:cxn ang="0">
                <a:pos x="46" y="244"/>
              </a:cxn>
              <a:cxn ang="0">
                <a:pos x="46" y="251"/>
              </a:cxn>
              <a:cxn ang="0">
                <a:pos x="0" y="251"/>
              </a:cxn>
              <a:cxn ang="0">
                <a:pos x="0" y="244"/>
              </a:cxn>
              <a:cxn ang="0">
                <a:pos x="0" y="0"/>
              </a:cxn>
              <a:cxn ang="0">
                <a:pos x="46" y="0"/>
              </a:cxn>
              <a:cxn ang="0">
                <a:pos x="46" y="8"/>
              </a:cxn>
              <a:cxn ang="0">
                <a:pos x="0" y="8"/>
              </a:cxn>
              <a:cxn ang="0">
                <a:pos x="0" y="0"/>
              </a:cxn>
            </a:cxnLst>
            <a:rect l="0" t="0" r="r" b="b"/>
            <a:pathLst>
              <a:path w="46" h="2234">
                <a:moveTo>
                  <a:pt x="0" y="2226"/>
                </a:moveTo>
                <a:lnTo>
                  <a:pt x="46" y="2226"/>
                </a:lnTo>
                <a:lnTo>
                  <a:pt x="46" y="2234"/>
                </a:lnTo>
                <a:lnTo>
                  <a:pt x="0" y="2234"/>
                </a:lnTo>
                <a:lnTo>
                  <a:pt x="0" y="2226"/>
                </a:lnTo>
                <a:close/>
                <a:moveTo>
                  <a:pt x="0" y="1982"/>
                </a:moveTo>
                <a:lnTo>
                  <a:pt x="46" y="1982"/>
                </a:lnTo>
                <a:lnTo>
                  <a:pt x="46" y="1990"/>
                </a:lnTo>
                <a:lnTo>
                  <a:pt x="0" y="1990"/>
                </a:lnTo>
                <a:lnTo>
                  <a:pt x="0" y="1982"/>
                </a:lnTo>
                <a:close/>
                <a:moveTo>
                  <a:pt x="0" y="1731"/>
                </a:moveTo>
                <a:lnTo>
                  <a:pt x="46" y="1731"/>
                </a:lnTo>
                <a:lnTo>
                  <a:pt x="46" y="1738"/>
                </a:lnTo>
                <a:lnTo>
                  <a:pt x="0" y="1738"/>
                </a:lnTo>
                <a:lnTo>
                  <a:pt x="0" y="1731"/>
                </a:lnTo>
                <a:close/>
                <a:moveTo>
                  <a:pt x="0" y="1487"/>
                </a:moveTo>
                <a:lnTo>
                  <a:pt x="46" y="1487"/>
                </a:lnTo>
                <a:lnTo>
                  <a:pt x="46" y="1494"/>
                </a:lnTo>
                <a:lnTo>
                  <a:pt x="0" y="1494"/>
                </a:lnTo>
                <a:lnTo>
                  <a:pt x="0" y="1487"/>
                </a:lnTo>
                <a:close/>
                <a:moveTo>
                  <a:pt x="0" y="1235"/>
                </a:moveTo>
                <a:lnTo>
                  <a:pt x="46" y="1235"/>
                </a:lnTo>
                <a:lnTo>
                  <a:pt x="46" y="1243"/>
                </a:lnTo>
                <a:lnTo>
                  <a:pt x="0" y="1243"/>
                </a:lnTo>
                <a:lnTo>
                  <a:pt x="0" y="1235"/>
                </a:lnTo>
                <a:close/>
                <a:moveTo>
                  <a:pt x="0" y="991"/>
                </a:moveTo>
                <a:lnTo>
                  <a:pt x="46" y="991"/>
                </a:lnTo>
                <a:lnTo>
                  <a:pt x="46" y="999"/>
                </a:lnTo>
                <a:lnTo>
                  <a:pt x="0" y="999"/>
                </a:lnTo>
                <a:lnTo>
                  <a:pt x="0" y="991"/>
                </a:lnTo>
                <a:close/>
                <a:moveTo>
                  <a:pt x="0" y="739"/>
                </a:moveTo>
                <a:lnTo>
                  <a:pt x="46" y="739"/>
                </a:lnTo>
                <a:lnTo>
                  <a:pt x="46" y="747"/>
                </a:lnTo>
                <a:lnTo>
                  <a:pt x="0" y="747"/>
                </a:lnTo>
                <a:lnTo>
                  <a:pt x="0" y="739"/>
                </a:lnTo>
                <a:close/>
                <a:moveTo>
                  <a:pt x="0" y="495"/>
                </a:moveTo>
                <a:lnTo>
                  <a:pt x="46" y="495"/>
                </a:lnTo>
                <a:lnTo>
                  <a:pt x="46" y="503"/>
                </a:lnTo>
                <a:lnTo>
                  <a:pt x="0" y="503"/>
                </a:lnTo>
                <a:lnTo>
                  <a:pt x="0" y="495"/>
                </a:lnTo>
                <a:close/>
                <a:moveTo>
                  <a:pt x="0" y="244"/>
                </a:moveTo>
                <a:lnTo>
                  <a:pt x="46" y="244"/>
                </a:lnTo>
                <a:lnTo>
                  <a:pt x="46" y="251"/>
                </a:lnTo>
                <a:lnTo>
                  <a:pt x="0" y="251"/>
                </a:lnTo>
                <a:lnTo>
                  <a:pt x="0" y="244"/>
                </a:lnTo>
                <a:close/>
                <a:moveTo>
                  <a:pt x="0" y="0"/>
                </a:moveTo>
                <a:lnTo>
                  <a:pt x="46" y="0"/>
                </a:lnTo>
                <a:lnTo>
                  <a:pt x="46" y="8"/>
                </a:lnTo>
                <a:lnTo>
                  <a:pt x="0" y="8"/>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09" name="Rectangle 13"/>
          <p:cNvSpPr>
            <a:spLocks noChangeArrowheads="1"/>
          </p:cNvSpPr>
          <p:nvPr/>
        </p:nvSpPr>
        <p:spPr bwMode="auto">
          <a:xfrm>
            <a:off x="1023938" y="4841875"/>
            <a:ext cx="7853363" cy="12700"/>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10" name="Freeform 14"/>
          <p:cNvSpPr>
            <a:spLocks noEditPoints="1"/>
          </p:cNvSpPr>
          <p:nvPr/>
        </p:nvSpPr>
        <p:spPr bwMode="auto">
          <a:xfrm>
            <a:off x="1017588" y="4848225"/>
            <a:ext cx="7866063" cy="84138"/>
          </a:xfrm>
          <a:custGeom>
            <a:avLst/>
            <a:gdLst/>
            <a:ahLst/>
            <a:cxnLst>
              <a:cxn ang="0">
                <a:pos x="8" y="0"/>
              </a:cxn>
              <a:cxn ang="0">
                <a:pos x="8" y="53"/>
              </a:cxn>
              <a:cxn ang="0">
                <a:pos x="0" y="53"/>
              </a:cxn>
              <a:cxn ang="0">
                <a:pos x="0" y="0"/>
              </a:cxn>
              <a:cxn ang="0">
                <a:pos x="8" y="0"/>
              </a:cxn>
              <a:cxn ang="0">
                <a:pos x="503" y="0"/>
              </a:cxn>
              <a:cxn ang="0">
                <a:pos x="503" y="53"/>
              </a:cxn>
              <a:cxn ang="0">
                <a:pos x="496" y="53"/>
              </a:cxn>
              <a:cxn ang="0">
                <a:pos x="496" y="0"/>
              </a:cxn>
              <a:cxn ang="0">
                <a:pos x="503" y="0"/>
              </a:cxn>
              <a:cxn ang="0">
                <a:pos x="999" y="0"/>
              </a:cxn>
              <a:cxn ang="0">
                <a:pos x="999" y="53"/>
              </a:cxn>
              <a:cxn ang="0">
                <a:pos x="991" y="53"/>
              </a:cxn>
              <a:cxn ang="0">
                <a:pos x="991" y="0"/>
              </a:cxn>
              <a:cxn ang="0">
                <a:pos x="999" y="0"/>
              </a:cxn>
              <a:cxn ang="0">
                <a:pos x="1494" y="0"/>
              </a:cxn>
              <a:cxn ang="0">
                <a:pos x="1494" y="53"/>
              </a:cxn>
              <a:cxn ang="0">
                <a:pos x="1487" y="53"/>
              </a:cxn>
              <a:cxn ang="0">
                <a:pos x="1487" y="0"/>
              </a:cxn>
              <a:cxn ang="0">
                <a:pos x="1494" y="0"/>
              </a:cxn>
              <a:cxn ang="0">
                <a:pos x="1990" y="0"/>
              </a:cxn>
              <a:cxn ang="0">
                <a:pos x="1990" y="53"/>
              </a:cxn>
              <a:cxn ang="0">
                <a:pos x="1982" y="53"/>
              </a:cxn>
              <a:cxn ang="0">
                <a:pos x="1982" y="0"/>
              </a:cxn>
              <a:cxn ang="0">
                <a:pos x="1990" y="0"/>
              </a:cxn>
              <a:cxn ang="0">
                <a:pos x="2485" y="0"/>
              </a:cxn>
              <a:cxn ang="0">
                <a:pos x="2485" y="53"/>
              </a:cxn>
              <a:cxn ang="0">
                <a:pos x="2478" y="53"/>
              </a:cxn>
              <a:cxn ang="0">
                <a:pos x="2478" y="0"/>
              </a:cxn>
              <a:cxn ang="0">
                <a:pos x="2485" y="0"/>
              </a:cxn>
              <a:cxn ang="0">
                <a:pos x="2973" y="0"/>
              </a:cxn>
              <a:cxn ang="0">
                <a:pos x="2973" y="53"/>
              </a:cxn>
              <a:cxn ang="0">
                <a:pos x="2966" y="53"/>
              </a:cxn>
              <a:cxn ang="0">
                <a:pos x="2966" y="0"/>
              </a:cxn>
              <a:cxn ang="0">
                <a:pos x="2973" y="0"/>
              </a:cxn>
              <a:cxn ang="0">
                <a:pos x="3469" y="0"/>
              </a:cxn>
              <a:cxn ang="0">
                <a:pos x="3469" y="53"/>
              </a:cxn>
              <a:cxn ang="0">
                <a:pos x="3461" y="53"/>
              </a:cxn>
              <a:cxn ang="0">
                <a:pos x="3461" y="0"/>
              </a:cxn>
              <a:cxn ang="0">
                <a:pos x="3469" y="0"/>
              </a:cxn>
              <a:cxn ang="0">
                <a:pos x="3964" y="0"/>
              </a:cxn>
              <a:cxn ang="0">
                <a:pos x="3964" y="53"/>
              </a:cxn>
              <a:cxn ang="0">
                <a:pos x="3957" y="53"/>
              </a:cxn>
              <a:cxn ang="0">
                <a:pos x="3957" y="0"/>
              </a:cxn>
              <a:cxn ang="0">
                <a:pos x="3964" y="0"/>
              </a:cxn>
              <a:cxn ang="0">
                <a:pos x="4460" y="0"/>
              </a:cxn>
              <a:cxn ang="0">
                <a:pos x="4460" y="53"/>
              </a:cxn>
              <a:cxn ang="0">
                <a:pos x="4452" y="53"/>
              </a:cxn>
              <a:cxn ang="0">
                <a:pos x="4452" y="0"/>
              </a:cxn>
              <a:cxn ang="0">
                <a:pos x="4460" y="0"/>
              </a:cxn>
              <a:cxn ang="0">
                <a:pos x="4955" y="0"/>
              </a:cxn>
              <a:cxn ang="0">
                <a:pos x="4955" y="53"/>
              </a:cxn>
              <a:cxn ang="0">
                <a:pos x="4948" y="53"/>
              </a:cxn>
              <a:cxn ang="0">
                <a:pos x="4948" y="0"/>
              </a:cxn>
              <a:cxn ang="0">
                <a:pos x="4955" y="0"/>
              </a:cxn>
            </a:cxnLst>
            <a:rect l="0" t="0" r="r" b="b"/>
            <a:pathLst>
              <a:path w="4955" h="53">
                <a:moveTo>
                  <a:pt x="8" y="0"/>
                </a:moveTo>
                <a:lnTo>
                  <a:pt x="8" y="53"/>
                </a:lnTo>
                <a:lnTo>
                  <a:pt x="0" y="53"/>
                </a:lnTo>
                <a:lnTo>
                  <a:pt x="0" y="0"/>
                </a:lnTo>
                <a:lnTo>
                  <a:pt x="8" y="0"/>
                </a:lnTo>
                <a:close/>
                <a:moveTo>
                  <a:pt x="503" y="0"/>
                </a:moveTo>
                <a:lnTo>
                  <a:pt x="503" y="53"/>
                </a:lnTo>
                <a:lnTo>
                  <a:pt x="496" y="53"/>
                </a:lnTo>
                <a:lnTo>
                  <a:pt x="496" y="0"/>
                </a:lnTo>
                <a:lnTo>
                  <a:pt x="503" y="0"/>
                </a:lnTo>
                <a:close/>
                <a:moveTo>
                  <a:pt x="999" y="0"/>
                </a:moveTo>
                <a:lnTo>
                  <a:pt x="999" y="53"/>
                </a:lnTo>
                <a:lnTo>
                  <a:pt x="991" y="53"/>
                </a:lnTo>
                <a:lnTo>
                  <a:pt x="991" y="0"/>
                </a:lnTo>
                <a:lnTo>
                  <a:pt x="999" y="0"/>
                </a:lnTo>
                <a:close/>
                <a:moveTo>
                  <a:pt x="1494" y="0"/>
                </a:moveTo>
                <a:lnTo>
                  <a:pt x="1494" y="53"/>
                </a:lnTo>
                <a:lnTo>
                  <a:pt x="1487" y="53"/>
                </a:lnTo>
                <a:lnTo>
                  <a:pt x="1487" y="0"/>
                </a:lnTo>
                <a:lnTo>
                  <a:pt x="1494" y="0"/>
                </a:lnTo>
                <a:close/>
                <a:moveTo>
                  <a:pt x="1990" y="0"/>
                </a:moveTo>
                <a:lnTo>
                  <a:pt x="1990" y="53"/>
                </a:lnTo>
                <a:lnTo>
                  <a:pt x="1982" y="53"/>
                </a:lnTo>
                <a:lnTo>
                  <a:pt x="1982" y="0"/>
                </a:lnTo>
                <a:lnTo>
                  <a:pt x="1990" y="0"/>
                </a:lnTo>
                <a:close/>
                <a:moveTo>
                  <a:pt x="2485" y="0"/>
                </a:moveTo>
                <a:lnTo>
                  <a:pt x="2485" y="53"/>
                </a:lnTo>
                <a:lnTo>
                  <a:pt x="2478" y="53"/>
                </a:lnTo>
                <a:lnTo>
                  <a:pt x="2478" y="0"/>
                </a:lnTo>
                <a:lnTo>
                  <a:pt x="2485" y="0"/>
                </a:lnTo>
                <a:close/>
                <a:moveTo>
                  <a:pt x="2973" y="0"/>
                </a:moveTo>
                <a:lnTo>
                  <a:pt x="2973" y="53"/>
                </a:lnTo>
                <a:lnTo>
                  <a:pt x="2966" y="53"/>
                </a:lnTo>
                <a:lnTo>
                  <a:pt x="2966" y="0"/>
                </a:lnTo>
                <a:lnTo>
                  <a:pt x="2973" y="0"/>
                </a:lnTo>
                <a:close/>
                <a:moveTo>
                  <a:pt x="3469" y="0"/>
                </a:moveTo>
                <a:lnTo>
                  <a:pt x="3469" y="53"/>
                </a:lnTo>
                <a:lnTo>
                  <a:pt x="3461" y="53"/>
                </a:lnTo>
                <a:lnTo>
                  <a:pt x="3461" y="0"/>
                </a:lnTo>
                <a:lnTo>
                  <a:pt x="3469" y="0"/>
                </a:lnTo>
                <a:close/>
                <a:moveTo>
                  <a:pt x="3964" y="0"/>
                </a:moveTo>
                <a:lnTo>
                  <a:pt x="3964" y="53"/>
                </a:lnTo>
                <a:lnTo>
                  <a:pt x="3957" y="53"/>
                </a:lnTo>
                <a:lnTo>
                  <a:pt x="3957" y="0"/>
                </a:lnTo>
                <a:lnTo>
                  <a:pt x="3964" y="0"/>
                </a:lnTo>
                <a:close/>
                <a:moveTo>
                  <a:pt x="4460" y="0"/>
                </a:moveTo>
                <a:lnTo>
                  <a:pt x="4460" y="53"/>
                </a:lnTo>
                <a:lnTo>
                  <a:pt x="4452" y="53"/>
                </a:lnTo>
                <a:lnTo>
                  <a:pt x="4452" y="0"/>
                </a:lnTo>
                <a:lnTo>
                  <a:pt x="4460" y="0"/>
                </a:lnTo>
                <a:close/>
                <a:moveTo>
                  <a:pt x="4955" y="0"/>
                </a:moveTo>
                <a:lnTo>
                  <a:pt x="4955" y="53"/>
                </a:lnTo>
                <a:lnTo>
                  <a:pt x="4948" y="53"/>
                </a:lnTo>
                <a:lnTo>
                  <a:pt x="4948" y="0"/>
                </a:lnTo>
                <a:lnTo>
                  <a:pt x="4955"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4111" name="Rectangle 15"/>
          <p:cNvSpPr>
            <a:spLocks noChangeArrowheads="1"/>
          </p:cNvSpPr>
          <p:nvPr/>
        </p:nvSpPr>
        <p:spPr bwMode="auto">
          <a:xfrm>
            <a:off x="661988" y="4679950"/>
            <a:ext cx="26670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4112" name="Rectangle 16"/>
          <p:cNvSpPr>
            <a:spLocks noChangeArrowheads="1"/>
          </p:cNvSpPr>
          <p:nvPr/>
        </p:nvSpPr>
        <p:spPr bwMode="auto">
          <a:xfrm>
            <a:off x="661988" y="4287838"/>
            <a:ext cx="26670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5</a:t>
            </a:r>
            <a:endParaRPr kumimoji="0" lang="en-US" sz="1800" b="0" i="0" u="none" strike="noStrike" cap="none" normalizeH="0" baseline="0" smtClean="0">
              <a:ln>
                <a:noFill/>
              </a:ln>
              <a:solidFill>
                <a:schemeClr val="tx1"/>
              </a:solidFill>
              <a:effectLst/>
              <a:latin typeface="Arial" pitchFamily="34" charset="0"/>
            </a:endParaRPr>
          </a:p>
        </p:txBody>
      </p:sp>
      <p:sp>
        <p:nvSpPr>
          <p:cNvPr id="4113" name="Rectangle 17"/>
          <p:cNvSpPr>
            <a:spLocks noChangeArrowheads="1"/>
          </p:cNvSpPr>
          <p:nvPr/>
        </p:nvSpPr>
        <p:spPr bwMode="auto">
          <a:xfrm>
            <a:off x="523875" y="3895725"/>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10</a:t>
            </a:r>
            <a:endParaRPr kumimoji="0" lang="en-US" sz="1800" b="0" i="0" u="none" strike="noStrike" cap="none" normalizeH="0" baseline="0" smtClean="0">
              <a:ln>
                <a:noFill/>
              </a:ln>
              <a:solidFill>
                <a:schemeClr val="tx1"/>
              </a:solidFill>
              <a:effectLst/>
              <a:latin typeface="Arial" pitchFamily="34" charset="0"/>
            </a:endParaRPr>
          </a:p>
        </p:txBody>
      </p:sp>
      <p:sp>
        <p:nvSpPr>
          <p:cNvPr id="4114" name="Rectangle 18"/>
          <p:cNvSpPr>
            <a:spLocks noChangeArrowheads="1"/>
          </p:cNvSpPr>
          <p:nvPr/>
        </p:nvSpPr>
        <p:spPr bwMode="auto">
          <a:xfrm>
            <a:off x="523875" y="3503613"/>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15</a:t>
            </a:r>
            <a:endParaRPr kumimoji="0" lang="en-US" sz="1800" b="0" i="0" u="none" strike="noStrike" cap="none" normalizeH="0" baseline="0" smtClean="0">
              <a:ln>
                <a:noFill/>
              </a:ln>
              <a:solidFill>
                <a:schemeClr val="tx1"/>
              </a:solidFill>
              <a:effectLst/>
              <a:latin typeface="Arial" pitchFamily="34" charset="0"/>
            </a:endParaRPr>
          </a:p>
        </p:txBody>
      </p:sp>
      <p:sp>
        <p:nvSpPr>
          <p:cNvPr id="4115" name="Rectangle 19"/>
          <p:cNvSpPr>
            <a:spLocks noChangeArrowheads="1"/>
          </p:cNvSpPr>
          <p:nvPr/>
        </p:nvSpPr>
        <p:spPr bwMode="auto">
          <a:xfrm>
            <a:off x="523875" y="3111500"/>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20</a:t>
            </a:r>
            <a:endParaRPr kumimoji="0" lang="en-US" sz="1800" b="0" i="0" u="none" strike="noStrike" cap="none" normalizeH="0" baseline="0" smtClean="0">
              <a:ln>
                <a:noFill/>
              </a:ln>
              <a:solidFill>
                <a:schemeClr val="tx1"/>
              </a:solidFill>
              <a:effectLst/>
              <a:latin typeface="Arial" pitchFamily="34" charset="0"/>
            </a:endParaRPr>
          </a:p>
        </p:txBody>
      </p:sp>
      <p:sp>
        <p:nvSpPr>
          <p:cNvPr id="4116" name="Rectangle 20"/>
          <p:cNvSpPr>
            <a:spLocks noChangeArrowheads="1"/>
          </p:cNvSpPr>
          <p:nvPr/>
        </p:nvSpPr>
        <p:spPr bwMode="auto">
          <a:xfrm>
            <a:off x="523875" y="2720975"/>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25</a:t>
            </a:r>
            <a:endParaRPr kumimoji="0" lang="en-US" sz="1800" b="0" i="0" u="none" strike="noStrike" cap="none" normalizeH="0" baseline="0" smtClean="0">
              <a:ln>
                <a:noFill/>
              </a:ln>
              <a:solidFill>
                <a:schemeClr val="tx1"/>
              </a:solidFill>
              <a:effectLst/>
              <a:latin typeface="Arial" pitchFamily="34" charset="0"/>
            </a:endParaRPr>
          </a:p>
        </p:txBody>
      </p:sp>
      <p:sp>
        <p:nvSpPr>
          <p:cNvPr id="4117" name="Rectangle 21"/>
          <p:cNvSpPr>
            <a:spLocks noChangeArrowheads="1"/>
          </p:cNvSpPr>
          <p:nvPr/>
        </p:nvSpPr>
        <p:spPr bwMode="auto">
          <a:xfrm>
            <a:off x="523875" y="2328863"/>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30</a:t>
            </a:r>
            <a:endParaRPr kumimoji="0" lang="en-US" sz="1800" b="0" i="0" u="none" strike="noStrike" cap="none" normalizeH="0" baseline="0" smtClean="0">
              <a:ln>
                <a:noFill/>
              </a:ln>
              <a:solidFill>
                <a:schemeClr val="tx1"/>
              </a:solidFill>
              <a:effectLst/>
              <a:latin typeface="Arial" pitchFamily="34" charset="0"/>
            </a:endParaRPr>
          </a:p>
        </p:txBody>
      </p:sp>
      <p:sp>
        <p:nvSpPr>
          <p:cNvPr id="4118" name="Rectangle 22"/>
          <p:cNvSpPr>
            <a:spLocks noChangeArrowheads="1"/>
          </p:cNvSpPr>
          <p:nvPr/>
        </p:nvSpPr>
        <p:spPr bwMode="auto">
          <a:xfrm>
            <a:off x="523875" y="1936750"/>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35</a:t>
            </a:r>
            <a:endParaRPr kumimoji="0" lang="en-US" sz="1800" b="0" i="0" u="none" strike="noStrike" cap="none" normalizeH="0" baseline="0" smtClean="0">
              <a:ln>
                <a:noFill/>
              </a:ln>
              <a:solidFill>
                <a:schemeClr val="tx1"/>
              </a:solidFill>
              <a:effectLst/>
              <a:latin typeface="Arial" pitchFamily="34" charset="0"/>
            </a:endParaRPr>
          </a:p>
        </p:txBody>
      </p:sp>
      <p:sp>
        <p:nvSpPr>
          <p:cNvPr id="4119" name="Rectangle 23"/>
          <p:cNvSpPr>
            <a:spLocks noChangeArrowheads="1"/>
          </p:cNvSpPr>
          <p:nvPr/>
        </p:nvSpPr>
        <p:spPr bwMode="auto">
          <a:xfrm>
            <a:off x="523875" y="1544638"/>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40</a:t>
            </a:r>
            <a:endParaRPr kumimoji="0" lang="en-US" sz="1800" b="0" i="0" u="none" strike="noStrike" cap="none" normalizeH="0" baseline="0" smtClean="0">
              <a:ln>
                <a:noFill/>
              </a:ln>
              <a:solidFill>
                <a:schemeClr val="tx1"/>
              </a:solidFill>
              <a:effectLst/>
              <a:latin typeface="Arial" pitchFamily="34" charset="0"/>
            </a:endParaRPr>
          </a:p>
        </p:txBody>
      </p:sp>
      <p:sp>
        <p:nvSpPr>
          <p:cNvPr id="4120" name="Rectangle 24"/>
          <p:cNvSpPr>
            <a:spLocks noChangeArrowheads="1"/>
          </p:cNvSpPr>
          <p:nvPr/>
        </p:nvSpPr>
        <p:spPr bwMode="auto">
          <a:xfrm>
            <a:off x="523875" y="1152525"/>
            <a:ext cx="387350" cy="3873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45</a:t>
            </a:r>
            <a:endParaRPr kumimoji="0" lang="en-US" sz="1800" b="0" i="0" u="none" strike="noStrike" cap="none" normalizeH="0" baseline="0" smtClean="0">
              <a:ln>
                <a:noFill/>
              </a:ln>
              <a:solidFill>
                <a:schemeClr val="tx1"/>
              </a:solidFill>
              <a:effectLst/>
              <a:latin typeface="Arial" pitchFamily="34" charset="0"/>
            </a:endParaRPr>
          </a:p>
        </p:txBody>
      </p:sp>
      <p:sp>
        <p:nvSpPr>
          <p:cNvPr id="4121" name="Freeform 25"/>
          <p:cNvSpPr>
            <a:spLocks noEditPoints="1"/>
          </p:cNvSpPr>
          <p:nvPr/>
        </p:nvSpPr>
        <p:spPr bwMode="auto">
          <a:xfrm>
            <a:off x="803275" y="5156200"/>
            <a:ext cx="657225" cy="681038"/>
          </a:xfrm>
          <a:custGeom>
            <a:avLst/>
            <a:gdLst/>
            <a:ahLst/>
            <a:cxnLst>
              <a:cxn ang="0">
                <a:pos x="175" y="848"/>
              </a:cxn>
              <a:cxn ang="0">
                <a:pos x="163" y="866"/>
              </a:cxn>
              <a:cxn ang="0">
                <a:pos x="62" y="898"/>
              </a:cxn>
              <a:cxn ang="0">
                <a:pos x="44" y="890"/>
              </a:cxn>
              <a:cxn ang="0">
                <a:pos x="1" y="731"/>
              </a:cxn>
              <a:cxn ang="0">
                <a:pos x="24" y="705"/>
              </a:cxn>
              <a:cxn ang="0">
                <a:pos x="149" y="782"/>
              </a:cxn>
              <a:cxn ang="0">
                <a:pos x="107" y="820"/>
              </a:cxn>
              <a:cxn ang="0">
                <a:pos x="291" y="732"/>
              </a:cxn>
              <a:cxn ang="0">
                <a:pos x="144" y="736"/>
              </a:cxn>
              <a:cxn ang="0">
                <a:pos x="149" y="586"/>
              </a:cxn>
              <a:cxn ang="0">
                <a:pos x="207" y="634"/>
              </a:cxn>
              <a:cxn ang="0">
                <a:pos x="135" y="622"/>
              </a:cxn>
              <a:cxn ang="0">
                <a:pos x="193" y="741"/>
              </a:cxn>
              <a:cxn ang="0">
                <a:pos x="268" y="717"/>
              </a:cxn>
              <a:cxn ang="0">
                <a:pos x="371" y="507"/>
              </a:cxn>
              <a:cxn ang="0">
                <a:pos x="367" y="657"/>
              </a:cxn>
              <a:cxn ang="0">
                <a:pos x="224" y="543"/>
              </a:cxn>
              <a:cxn ang="0">
                <a:pos x="336" y="476"/>
              </a:cxn>
              <a:cxn ang="0">
                <a:pos x="297" y="488"/>
              </a:cxn>
              <a:cxn ang="0">
                <a:pos x="251" y="541"/>
              </a:cxn>
              <a:cxn ang="0">
                <a:pos x="363" y="631"/>
              </a:cxn>
              <a:cxn ang="0">
                <a:pos x="380" y="561"/>
              </a:cxn>
              <a:cxn ang="0">
                <a:pos x="490" y="541"/>
              </a:cxn>
              <a:cxn ang="0">
                <a:pos x="476" y="507"/>
              </a:cxn>
              <a:cxn ang="0">
                <a:pos x="602" y="424"/>
              </a:cxn>
              <a:cxn ang="0">
                <a:pos x="539" y="463"/>
              </a:cxn>
              <a:cxn ang="0">
                <a:pos x="585" y="528"/>
              </a:cxn>
              <a:cxn ang="0">
                <a:pos x="426" y="388"/>
              </a:cxn>
              <a:cxn ang="0">
                <a:pos x="435" y="373"/>
              </a:cxn>
              <a:cxn ang="0">
                <a:pos x="458" y="368"/>
              </a:cxn>
              <a:cxn ang="0">
                <a:pos x="524" y="313"/>
              </a:cxn>
              <a:cxn ang="0">
                <a:pos x="521" y="342"/>
              </a:cxn>
              <a:cxn ang="0">
                <a:pos x="476" y="383"/>
              </a:cxn>
              <a:cxn ang="0">
                <a:pos x="577" y="416"/>
              </a:cxn>
              <a:cxn ang="0">
                <a:pos x="691" y="231"/>
              </a:cxn>
              <a:cxn ang="0">
                <a:pos x="673" y="324"/>
              </a:cxn>
              <a:cxn ang="0">
                <a:pos x="718" y="268"/>
              </a:cxn>
              <a:cxn ang="0">
                <a:pos x="731" y="275"/>
              </a:cxn>
              <a:cxn ang="0">
                <a:pos x="727" y="299"/>
              </a:cxn>
              <a:cxn ang="0">
                <a:pos x="624" y="345"/>
              </a:cxn>
              <a:cxn ang="0">
                <a:pos x="588" y="215"/>
              </a:cxn>
              <a:cxn ang="0">
                <a:pos x="687" y="222"/>
              </a:cxn>
              <a:cxn ang="0">
                <a:pos x="591" y="263"/>
              </a:cxn>
              <a:cxn ang="0">
                <a:pos x="736" y="101"/>
              </a:cxn>
              <a:cxn ang="0">
                <a:pos x="731" y="112"/>
              </a:cxn>
              <a:cxn ang="0">
                <a:pos x="715" y="149"/>
              </a:cxn>
              <a:cxn ang="0">
                <a:pos x="786" y="244"/>
              </a:cxn>
              <a:cxn ang="0">
                <a:pos x="768" y="255"/>
              </a:cxn>
              <a:cxn ang="0">
                <a:pos x="669" y="138"/>
              </a:cxn>
              <a:cxn ang="0">
                <a:pos x="696" y="149"/>
              </a:cxn>
              <a:cxn ang="0">
                <a:pos x="708" y="96"/>
              </a:cxn>
              <a:cxn ang="0">
                <a:pos x="725" y="90"/>
              </a:cxn>
              <a:cxn ang="0">
                <a:pos x="867" y="161"/>
              </a:cxn>
              <a:cxn ang="0">
                <a:pos x="849" y="177"/>
              </a:cxn>
              <a:cxn ang="0">
                <a:pos x="694" y="13"/>
              </a:cxn>
              <a:cxn ang="0">
                <a:pos x="711" y="2"/>
              </a:cxn>
            </a:cxnLst>
            <a:rect l="0" t="0" r="r" b="b"/>
            <a:pathLst>
              <a:path w="868" h="900">
                <a:moveTo>
                  <a:pt x="157" y="787"/>
                </a:moveTo>
                <a:cubicBezTo>
                  <a:pt x="159" y="790"/>
                  <a:pt x="161" y="792"/>
                  <a:pt x="161" y="794"/>
                </a:cubicBezTo>
                <a:cubicBezTo>
                  <a:pt x="162" y="796"/>
                  <a:pt x="162" y="798"/>
                  <a:pt x="160" y="800"/>
                </a:cubicBezTo>
                <a:lnTo>
                  <a:pt x="143" y="817"/>
                </a:lnTo>
                <a:lnTo>
                  <a:pt x="175" y="848"/>
                </a:lnTo>
                <a:cubicBezTo>
                  <a:pt x="176" y="849"/>
                  <a:pt x="176" y="849"/>
                  <a:pt x="176" y="850"/>
                </a:cubicBezTo>
                <a:cubicBezTo>
                  <a:pt x="176" y="851"/>
                  <a:pt x="176" y="852"/>
                  <a:pt x="176" y="853"/>
                </a:cubicBezTo>
                <a:cubicBezTo>
                  <a:pt x="175" y="854"/>
                  <a:pt x="174" y="855"/>
                  <a:pt x="173" y="857"/>
                </a:cubicBezTo>
                <a:cubicBezTo>
                  <a:pt x="172" y="858"/>
                  <a:pt x="170" y="860"/>
                  <a:pt x="168" y="862"/>
                </a:cubicBezTo>
                <a:cubicBezTo>
                  <a:pt x="167" y="864"/>
                  <a:pt x="165" y="865"/>
                  <a:pt x="163" y="866"/>
                </a:cubicBezTo>
                <a:cubicBezTo>
                  <a:pt x="162" y="868"/>
                  <a:pt x="161" y="868"/>
                  <a:pt x="160" y="869"/>
                </a:cubicBezTo>
                <a:cubicBezTo>
                  <a:pt x="159" y="869"/>
                  <a:pt x="158" y="869"/>
                  <a:pt x="157" y="869"/>
                </a:cubicBezTo>
                <a:cubicBezTo>
                  <a:pt x="156" y="869"/>
                  <a:pt x="156" y="869"/>
                  <a:pt x="155" y="868"/>
                </a:cubicBezTo>
                <a:lnTo>
                  <a:pt x="124" y="837"/>
                </a:lnTo>
                <a:lnTo>
                  <a:pt x="62" y="898"/>
                </a:lnTo>
                <a:cubicBezTo>
                  <a:pt x="61" y="899"/>
                  <a:pt x="60" y="900"/>
                  <a:pt x="59" y="900"/>
                </a:cubicBezTo>
                <a:cubicBezTo>
                  <a:pt x="59" y="900"/>
                  <a:pt x="58" y="900"/>
                  <a:pt x="57" y="900"/>
                </a:cubicBezTo>
                <a:cubicBezTo>
                  <a:pt x="55" y="900"/>
                  <a:pt x="54" y="900"/>
                  <a:pt x="53" y="899"/>
                </a:cubicBezTo>
                <a:cubicBezTo>
                  <a:pt x="51" y="898"/>
                  <a:pt x="50" y="896"/>
                  <a:pt x="48" y="894"/>
                </a:cubicBezTo>
                <a:cubicBezTo>
                  <a:pt x="47" y="893"/>
                  <a:pt x="45" y="892"/>
                  <a:pt x="44" y="890"/>
                </a:cubicBezTo>
                <a:cubicBezTo>
                  <a:pt x="43" y="889"/>
                  <a:pt x="42" y="888"/>
                  <a:pt x="41" y="887"/>
                </a:cubicBezTo>
                <a:cubicBezTo>
                  <a:pt x="41" y="886"/>
                  <a:pt x="40" y="884"/>
                  <a:pt x="40" y="883"/>
                </a:cubicBezTo>
                <a:cubicBezTo>
                  <a:pt x="39" y="882"/>
                  <a:pt x="39" y="880"/>
                  <a:pt x="38" y="879"/>
                </a:cubicBezTo>
                <a:lnTo>
                  <a:pt x="0" y="734"/>
                </a:lnTo>
                <a:cubicBezTo>
                  <a:pt x="0" y="733"/>
                  <a:pt x="0" y="732"/>
                  <a:pt x="1" y="731"/>
                </a:cubicBezTo>
                <a:cubicBezTo>
                  <a:pt x="1" y="730"/>
                  <a:pt x="1" y="728"/>
                  <a:pt x="2" y="727"/>
                </a:cubicBezTo>
                <a:cubicBezTo>
                  <a:pt x="3" y="725"/>
                  <a:pt x="4" y="724"/>
                  <a:pt x="6" y="722"/>
                </a:cubicBezTo>
                <a:cubicBezTo>
                  <a:pt x="8" y="720"/>
                  <a:pt x="10" y="718"/>
                  <a:pt x="12" y="715"/>
                </a:cubicBezTo>
                <a:cubicBezTo>
                  <a:pt x="15" y="713"/>
                  <a:pt x="17" y="711"/>
                  <a:pt x="19" y="709"/>
                </a:cubicBezTo>
                <a:cubicBezTo>
                  <a:pt x="21" y="707"/>
                  <a:pt x="23" y="706"/>
                  <a:pt x="24" y="705"/>
                </a:cubicBezTo>
                <a:cubicBezTo>
                  <a:pt x="26" y="704"/>
                  <a:pt x="27" y="704"/>
                  <a:pt x="28" y="703"/>
                </a:cubicBezTo>
                <a:cubicBezTo>
                  <a:pt x="30" y="703"/>
                  <a:pt x="30" y="704"/>
                  <a:pt x="31" y="704"/>
                </a:cubicBezTo>
                <a:lnTo>
                  <a:pt x="127" y="800"/>
                </a:lnTo>
                <a:lnTo>
                  <a:pt x="144" y="783"/>
                </a:lnTo>
                <a:cubicBezTo>
                  <a:pt x="145" y="782"/>
                  <a:pt x="147" y="781"/>
                  <a:pt x="149" y="782"/>
                </a:cubicBezTo>
                <a:cubicBezTo>
                  <a:pt x="151" y="783"/>
                  <a:pt x="154" y="784"/>
                  <a:pt x="157" y="787"/>
                </a:cubicBezTo>
                <a:close/>
                <a:moveTo>
                  <a:pt x="25" y="738"/>
                </a:moveTo>
                <a:lnTo>
                  <a:pt x="24" y="738"/>
                </a:lnTo>
                <a:lnTo>
                  <a:pt x="59" y="869"/>
                </a:lnTo>
                <a:lnTo>
                  <a:pt x="107" y="820"/>
                </a:lnTo>
                <a:lnTo>
                  <a:pt x="25" y="738"/>
                </a:lnTo>
                <a:close/>
                <a:moveTo>
                  <a:pt x="247" y="631"/>
                </a:moveTo>
                <a:cubicBezTo>
                  <a:pt x="258" y="643"/>
                  <a:pt x="268" y="654"/>
                  <a:pt x="276" y="666"/>
                </a:cubicBezTo>
                <a:cubicBezTo>
                  <a:pt x="283" y="677"/>
                  <a:pt x="289" y="688"/>
                  <a:pt x="291" y="699"/>
                </a:cubicBezTo>
                <a:cubicBezTo>
                  <a:pt x="294" y="710"/>
                  <a:pt x="294" y="721"/>
                  <a:pt x="291" y="732"/>
                </a:cubicBezTo>
                <a:cubicBezTo>
                  <a:pt x="288" y="742"/>
                  <a:pt x="281" y="752"/>
                  <a:pt x="271" y="762"/>
                </a:cubicBezTo>
                <a:cubicBezTo>
                  <a:pt x="262" y="772"/>
                  <a:pt x="252" y="778"/>
                  <a:pt x="242" y="781"/>
                </a:cubicBezTo>
                <a:cubicBezTo>
                  <a:pt x="232" y="784"/>
                  <a:pt x="222" y="784"/>
                  <a:pt x="212" y="782"/>
                </a:cubicBezTo>
                <a:cubicBezTo>
                  <a:pt x="201" y="779"/>
                  <a:pt x="190" y="774"/>
                  <a:pt x="179" y="766"/>
                </a:cubicBezTo>
                <a:cubicBezTo>
                  <a:pt x="168" y="758"/>
                  <a:pt x="156" y="748"/>
                  <a:pt x="144" y="736"/>
                </a:cubicBezTo>
                <a:cubicBezTo>
                  <a:pt x="132" y="724"/>
                  <a:pt x="123" y="713"/>
                  <a:pt x="115" y="701"/>
                </a:cubicBezTo>
                <a:cubicBezTo>
                  <a:pt x="107" y="690"/>
                  <a:pt x="102" y="679"/>
                  <a:pt x="100" y="668"/>
                </a:cubicBezTo>
                <a:cubicBezTo>
                  <a:pt x="97" y="657"/>
                  <a:pt x="97" y="646"/>
                  <a:pt x="100" y="635"/>
                </a:cubicBezTo>
                <a:cubicBezTo>
                  <a:pt x="103" y="625"/>
                  <a:pt x="110" y="615"/>
                  <a:pt x="120" y="605"/>
                </a:cubicBezTo>
                <a:cubicBezTo>
                  <a:pt x="129" y="595"/>
                  <a:pt x="139" y="589"/>
                  <a:pt x="149" y="586"/>
                </a:cubicBezTo>
                <a:cubicBezTo>
                  <a:pt x="158" y="583"/>
                  <a:pt x="169" y="583"/>
                  <a:pt x="179" y="585"/>
                </a:cubicBezTo>
                <a:cubicBezTo>
                  <a:pt x="189" y="588"/>
                  <a:pt x="200" y="593"/>
                  <a:pt x="212" y="601"/>
                </a:cubicBezTo>
                <a:cubicBezTo>
                  <a:pt x="223" y="609"/>
                  <a:pt x="235" y="619"/>
                  <a:pt x="247" y="631"/>
                </a:cubicBezTo>
                <a:close/>
                <a:moveTo>
                  <a:pt x="228" y="653"/>
                </a:moveTo>
                <a:cubicBezTo>
                  <a:pt x="220" y="646"/>
                  <a:pt x="213" y="639"/>
                  <a:pt x="207" y="634"/>
                </a:cubicBezTo>
                <a:cubicBezTo>
                  <a:pt x="200" y="628"/>
                  <a:pt x="194" y="624"/>
                  <a:pt x="189" y="620"/>
                </a:cubicBezTo>
                <a:cubicBezTo>
                  <a:pt x="183" y="617"/>
                  <a:pt x="178" y="614"/>
                  <a:pt x="173" y="613"/>
                </a:cubicBezTo>
                <a:cubicBezTo>
                  <a:pt x="168" y="611"/>
                  <a:pt x="163" y="610"/>
                  <a:pt x="159" y="610"/>
                </a:cubicBezTo>
                <a:cubicBezTo>
                  <a:pt x="154" y="611"/>
                  <a:pt x="150" y="612"/>
                  <a:pt x="146" y="614"/>
                </a:cubicBezTo>
                <a:cubicBezTo>
                  <a:pt x="142" y="616"/>
                  <a:pt x="138" y="619"/>
                  <a:pt x="135" y="622"/>
                </a:cubicBezTo>
                <a:cubicBezTo>
                  <a:pt x="128" y="629"/>
                  <a:pt x="124" y="636"/>
                  <a:pt x="123" y="643"/>
                </a:cubicBezTo>
                <a:cubicBezTo>
                  <a:pt x="122" y="650"/>
                  <a:pt x="123" y="658"/>
                  <a:pt x="126" y="665"/>
                </a:cubicBezTo>
                <a:cubicBezTo>
                  <a:pt x="130" y="673"/>
                  <a:pt x="134" y="681"/>
                  <a:pt x="141" y="689"/>
                </a:cubicBezTo>
                <a:cubicBezTo>
                  <a:pt x="147" y="697"/>
                  <a:pt x="154" y="706"/>
                  <a:pt x="163" y="714"/>
                </a:cubicBezTo>
                <a:cubicBezTo>
                  <a:pt x="174" y="725"/>
                  <a:pt x="184" y="734"/>
                  <a:pt x="193" y="741"/>
                </a:cubicBezTo>
                <a:cubicBezTo>
                  <a:pt x="202" y="748"/>
                  <a:pt x="210" y="752"/>
                  <a:pt x="218" y="755"/>
                </a:cubicBezTo>
                <a:cubicBezTo>
                  <a:pt x="225" y="757"/>
                  <a:pt x="232" y="757"/>
                  <a:pt x="238" y="756"/>
                </a:cubicBezTo>
                <a:cubicBezTo>
                  <a:pt x="244" y="754"/>
                  <a:pt x="250" y="750"/>
                  <a:pt x="256" y="745"/>
                </a:cubicBezTo>
                <a:cubicBezTo>
                  <a:pt x="260" y="740"/>
                  <a:pt x="263" y="736"/>
                  <a:pt x="265" y="731"/>
                </a:cubicBezTo>
                <a:cubicBezTo>
                  <a:pt x="267" y="727"/>
                  <a:pt x="268" y="722"/>
                  <a:pt x="268" y="717"/>
                </a:cubicBezTo>
                <a:cubicBezTo>
                  <a:pt x="267" y="712"/>
                  <a:pt x="266" y="707"/>
                  <a:pt x="264" y="702"/>
                </a:cubicBezTo>
                <a:cubicBezTo>
                  <a:pt x="262" y="696"/>
                  <a:pt x="259" y="691"/>
                  <a:pt x="256" y="686"/>
                </a:cubicBezTo>
                <a:cubicBezTo>
                  <a:pt x="252" y="681"/>
                  <a:pt x="248" y="675"/>
                  <a:pt x="243" y="670"/>
                </a:cubicBezTo>
                <a:cubicBezTo>
                  <a:pt x="239" y="664"/>
                  <a:pt x="233" y="659"/>
                  <a:pt x="228" y="653"/>
                </a:cubicBezTo>
                <a:close/>
                <a:moveTo>
                  <a:pt x="371" y="507"/>
                </a:moveTo>
                <a:cubicBezTo>
                  <a:pt x="383" y="518"/>
                  <a:pt x="393" y="530"/>
                  <a:pt x="400" y="541"/>
                </a:cubicBezTo>
                <a:cubicBezTo>
                  <a:pt x="408" y="552"/>
                  <a:pt x="413" y="564"/>
                  <a:pt x="416" y="575"/>
                </a:cubicBezTo>
                <a:cubicBezTo>
                  <a:pt x="418" y="586"/>
                  <a:pt x="418" y="597"/>
                  <a:pt x="415" y="607"/>
                </a:cubicBezTo>
                <a:cubicBezTo>
                  <a:pt x="412" y="618"/>
                  <a:pt x="405" y="628"/>
                  <a:pt x="396" y="638"/>
                </a:cubicBezTo>
                <a:cubicBezTo>
                  <a:pt x="386" y="647"/>
                  <a:pt x="376" y="654"/>
                  <a:pt x="367" y="657"/>
                </a:cubicBezTo>
                <a:cubicBezTo>
                  <a:pt x="357" y="660"/>
                  <a:pt x="347" y="660"/>
                  <a:pt x="336" y="657"/>
                </a:cubicBezTo>
                <a:cubicBezTo>
                  <a:pt x="326" y="655"/>
                  <a:pt x="315" y="650"/>
                  <a:pt x="304" y="642"/>
                </a:cubicBezTo>
                <a:cubicBezTo>
                  <a:pt x="292" y="634"/>
                  <a:pt x="281" y="624"/>
                  <a:pt x="268" y="611"/>
                </a:cubicBezTo>
                <a:cubicBezTo>
                  <a:pt x="257" y="600"/>
                  <a:pt x="247" y="588"/>
                  <a:pt x="240" y="577"/>
                </a:cubicBezTo>
                <a:cubicBezTo>
                  <a:pt x="232" y="566"/>
                  <a:pt x="227" y="554"/>
                  <a:pt x="224" y="543"/>
                </a:cubicBezTo>
                <a:cubicBezTo>
                  <a:pt x="221" y="532"/>
                  <a:pt x="222" y="522"/>
                  <a:pt x="225" y="511"/>
                </a:cubicBezTo>
                <a:cubicBezTo>
                  <a:pt x="228" y="500"/>
                  <a:pt x="234" y="490"/>
                  <a:pt x="244" y="480"/>
                </a:cubicBezTo>
                <a:cubicBezTo>
                  <a:pt x="254" y="471"/>
                  <a:pt x="263" y="465"/>
                  <a:pt x="273" y="461"/>
                </a:cubicBezTo>
                <a:cubicBezTo>
                  <a:pt x="283" y="458"/>
                  <a:pt x="293" y="458"/>
                  <a:pt x="303" y="461"/>
                </a:cubicBezTo>
                <a:cubicBezTo>
                  <a:pt x="314" y="463"/>
                  <a:pt x="325" y="469"/>
                  <a:pt x="336" y="476"/>
                </a:cubicBezTo>
                <a:cubicBezTo>
                  <a:pt x="347" y="484"/>
                  <a:pt x="359" y="494"/>
                  <a:pt x="371" y="507"/>
                </a:cubicBezTo>
                <a:close/>
                <a:moveTo>
                  <a:pt x="352" y="529"/>
                </a:moveTo>
                <a:cubicBezTo>
                  <a:pt x="345" y="521"/>
                  <a:pt x="338" y="515"/>
                  <a:pt x="331" y="509"/>
                </a:cubicBezTo>
                <a:cubicBezTo>
                  <a:pt x="325" y="504"/>
                  <a:pt x="319" y="499"/>
                  <a:pt x="313" y="496"/>
                </a:cubicBezTo>
                <a:cubicBezTo>
                  <a:pt x="308" y="492"/>
                  <a:pt x="302" y="490"/>
                  <a:pt x="297" y="488"/>
                </a:cubicBezTo>
                <a:cubicBezTo>
                  <a:pt x="292" y="486"/>
                  <a:pt x="288" y="486"/>
                  <a:pt x="283" y="486"/>
                </a:cubicBezTo>
                <a:cubicBezTo>
                  <a:pt x="279" y="486"/>
                  <a:pt x="275" y="487"/>
                  <a:pt x="271" y="489"/>
                </a:cubicBezTo>
                <a:cubicBezTo>
                  <a:pt x="267" y="491"/>
                  <a:pt x="263" y="494"/>
                  <a:pt x="259" y="498"/>
                </a:cubicBezTo>
                <a:cubicBezTo>
                  <a:pt x="253" y="504"/>
                  <a:pt x="249" y="511"/>
                  <a:pt x="248" y="519"/>
                </a:cubicBezTo>
                <a:cubicBezTo>
                  <a:pt x="247" y="526"/>
                  <a:pt x="248" y="533"/>
                  <a:pt x="251" y="541"/>
                </a:cubicBezTo>
                <a:cubicBezTo>
                  <a:pt x="254" y="549"/>
                  <a:pt x="259" y="557"/>
                  <a:pt x="265" y="565"/>
                </a:cubicBezTo>
                <a:cubicBezTo>
                  <a:pt x="272" y="573"/>
                  <a:pt x="279" y="581"/>
                  <a:pt x="287" y="590"/>
                </a:cubicBezTo>
                <a:cubicBezTo>
                  <a:pt x="298" y="601"/>
                  <a:pt x="309" y="610"/>
                  <a:pt x="318" y="616"/>
                </a:cubicBezTo>
                <a:cubicBezTo>
                  <a:pt x="327" y="623"/>
                  <a:pt x="335" y="628"/>
                  <a:pt x="342" y="630"/>
                </a:cubicBezTo>
                <a:cubicBezTo>
                  <a:pt x="350" y="632"/>
                  <a:pt x="357" y="633"/>
                  <a:pt x="363" y="631"/>
                </a:cubicBezTo>
                <a:cubicBezTo>
                  <a:pt x="369" y="630"/>
                  <a:pt x="375" y="626"/>
                  <a:pt x="380" y="620"/>
                </a:cubicBezTo>
                <a:cubicBezTo>
                  <a:pt x="385" y="616"/>
                  <a:pt x="388" y="612"/>
                  <a:pt x="390" y="607"/>
                </a:cubicBezTo>
                <a:cubicBezTo>
                  <a:pt x="392" y="602"/>
                  <a:pt x="392" y="597"/>
                  <a:pt x="392" y="592"/>
                </a:cubicBezTo>
                <a:cubicBezTo>
                  <a:pt x="392" y="587"/>
                  <a:pt x="391" y="582"/>
                  <a:pt x="389" y="577"/>
                </a:cubicBezTo>
                <a:cubicBezTo>
                  <a:pt x="387" y="572"/>
                  <a:pt x="384" y="567"/>
                  <a:pt x="380" y="561"/>
                </a:cubicBezTo>
                <a:cubicBezTo>
                  <a:pt x="377" y="556"/>
                  <a:pt x="373" y="551"/>
                  <a:pt x="368" y="545"/>
                </a:cubicBezTo>
                <a:cubicBezTo>
                  <a:pt x="363" y="540"/>
                  <a:pt x="358" y="534"/>
                  <a:pt x="352" y="529"/>
                </a:cubicBezTo>
                <a:close/>
                <a:moveTo>
                  <a:pt x="489" y="515"/>
                </a:moveTo>
                <a:cubicBezTo>
                  <a:pt x="494" y="520"/>
                  <a:pt x="497" y="525"/>
                  <a:pt x="497" y="529"/>
                </a:cubicBezTo>
                <a:cubicBezTo>
                  <a:pt x="497" y="532"/>
                  <a:pt x="495" y="536"/>
                  <a:pt x="490" y="541"/>
                </a:cubicBezTo>
                <a:cubicBezTo>
                  <a:pt x="485" y="546"/>
                  <a:pt x="481" y="548"/>
                  <a:pt x="478" y="548"/>
                </a:cubicBezTo>
                <a:cubicBezTo>
                  <a:pt x="474" y="548"/>
                  <a:pt x="470" y="545"/>
                  <a:pt x="464" y="540"/>
                </a:cubicBezTo>
                <a:cubicBezTo>
                  <a:pt x="459" y="535"/>
                  <a:pt x="456" y="530"/>
                  <a:pt x="456" y="526"/>
                </a:cubicBezTo>
                <a:cubicBezTo>
                  <a:pt x="456" y="523"/>
                  <a:pt x="458" y="519"/>
                  <a:pt x="463" y="514"/>
                </a:cubicBezTo>
                <a:cubicBezTo>
                  <a:pt x="468" y="509"/>
                  <a:pt x="472" y="507"/>
                  <a:pt x="476" y="507"/>
                </a:cubicBezTo>
                <a:cubicBezTo>
                  <a:pt x="479" y="507"/>
                  <a:pt x="484" y="509"/>
                  <a:pt x="489" y="515"/>
                </a:cubicBezTo>
                <a:close/>
                <a:moveTo>
                  <a:pt x="573" y="343"/>
                </a:moveTo>
                <a:cubicBezTo>
                  <a:pt x="582" y="352"/>
                  <a:pt x="589" y="361"/>
                  <a:pt x="594" y="370"/>
                </a:cubicBezTo>
                <a:cubicBezTo>
                  <a:pt x="600" y="380"/>
                  <a:pt x="603" y="389"/>
                  <a:pt x="604" y="398"/>
                </a:cubicBezTo>
                <a:cubicBezTo>
                  <a:pt x="605" y="406"/>
                  <a:pt x="605" y="415"/>
                  <a:pt x="602" y="424"/>
                </a:cubicBezTo>
                <a:cubicBezTo>
                  <a:pt x="599" y="432"/>
                  <a:pt x="594" y="440"/>
                  <a:pt x="586" y="447"/>
                </a:cubicBezTo>
                <a:cubicBezTo>
                  <a:pt x="583" y="450"/>
                  <a:pt x="580" y="453"/>
                  <a:pt x="577" y="455"/>
                </a:cubicBezTo>
                <a:cubicBezTo>
                  <a:pt x="574" y="457"/>
                  <a:pt x="570" y="458"/>
                  <a:pt x="566" y="459"/>
                </a:cubicBezTo>
                <a:cubicBezTo>
                  <a:pt x="562" y="461"/>
                  <a:pt x="558" y="462"/>
                  <a:pt x="554" y="462"/>
                </a:cubicBezTo>
                <a:cubicBezTo>
                  <a:pt x="549" y="462"/>
                  <a:pt x="544" y="463"/>
                  <a:pt x="539" y="463"/>
                </a:cubicBezTo>
                <a:lnTo>
                  <a:pt x="591" y="515"/>
                </a:lnTo>
                <a:cubicBezTo>
                  <a:pt x="592" y="516"/>
                  <a:pt x="592" y="516"/>
                  <a:pt x="592" y="517"/>
                </a:cubicBezTo>
                <a:cubicBezTo>
                  <a:pt x="592" y="518"/>
                  <a:pt x="592" y="519"/>
                  <a:pt x="592" y="520"/>
                </a:cubicBezTo>
                <a:cubicBezTo>
                  <a:pt x="591" y="521"/>
                  <a:pt x="591" y="522"/>
                  <a:pt x="590" y="523"/>
                </a:cubicBezTo>
                <a:cubicBezTo>
                  <a:pt x="589" y="525"/>
                  <a:pt x="587" y="526"/>
                  <a:pt x="585" y="528"/>
                </a:cubicBezTo>
                <a:cubicBezTo>
                  <a:pt x="583" y="530"/>
                  <a:pt x="582" y="532"/>
                  <a:pt x="580" y="533"/>
                </a:cubicBezTo>
                <a:cubicBezTo>
                  <a:pt x="579" y="534"/>
                  <a:pt x="578" y="535"/>
                  <a:pt x="577" y="535"/>
                </a:cubicBezTo>
                <a:cubicBezTo>
                  <a:pt x="576" y="535"/>
                  <a:pt x="575" y="536"/>
                  <a:pt x="574" y="535"/>
                </a:cubicBezTo>
                <a:cubicBezTo>
                  <a:pt x="573" y="535"/>
                  <a:pt x="573" y="535"/>
                  <a:pt x="572" y="534"/>
                </a:cubicBezTo>
                <a:lnTo>
                  <a:pt x="426" y="388"/>
                </a:lnTo>
                <a:cubicBezTo>
                  <a:pt x="425" y="388"/>
                  <a:pt x="425" y="387"/>
                  <a:pt x="425" y="386"/>
                </a:cubicBezTo>
                <a:cubicBezTo>
                  <a:pt x="425" y="386"/>
                  <a:pt x="425" y="385"/>
                  <a:pt x="425" y="384"/>
                </a:cubicBezTo>
                <a:cubicBezTo>
                  <a:pt x="425" y="383"/>
                  <a:pt x="426" y="382"/>
                  <a:pt x="427" y="380"/>
                </a:cubicBezTo>
                <a:cubicBezTo>
                  <a:pt x="428" y="379"/>
                  <a:pt x="429" y="378"/>
                  <a:pt x="431" y="376"/>
                </a:cubicBezTo>
                <a:cubicBezTo>
                  <a:pt x="432" y="375"/>
                  <a:pt x="434" y="373"/>
                  <a:pt x="435" y="373"/>
                </a:cubicBezTo>
                <a:cubicBezTo>
                  <a:pt x="436" y="372"/>
                  <a:pt x="437" y="371"/>
                  <a:pt x="438" y="371"/>
                </a:cubicBezTo>
                <a:cubicBezTo>
                  <a:pt x="439" y="370"/>
                  <a:pt x="440" y="370"/>
                  <a:pt x="441" y="370"/>
                </a:cubicBezTo>
                <a:cubicBezTo>
                  <a:pt x="441" y="370"/>
                  <a:pt x="442" y="371"/>
                  <a:pt x="443" y="371"/>
                </a:cubicBezTo>
                <a:lnTo>
                  <a:pt x="457" y="386"/>
                </a:lnTo>
                <a:cubicBezTo>
                  <a:pt x="457" y="379"/>
                  <a:pt x="457" y="373"/>
                  <a:pt x="458" y="368"/>
                </a:cubicBezTo>
                <a:cubicBezTo>
                  <a:pt x="458" y="363"/>
                  <a:pt x="459" y="358"/>
                  <a:pt x="461" y="353"/>
                </a:cubicBezTo>
                <a:cubicBezTo>
                  <a:pt x="462" y="348"/>
                  <a:pt x="464" y="344"/>
                  <a:pt x="466" y="340"/>
                </a:cubicBezTo>
                <a:cubicBezTo>
                  <a:pt x="468" y="336"/>
                  <a:pt x="471" y="333"/>
                  <a:pt x="475" y="329"/>
                </a:cubicBezTo>
                <a:cubicBezTo>
                  <a:pt x="482" y="322"/>
                  <a:pt x="490" y="317"/>
                  <a:pt x="499" y="314"/>
                </a:cubicBezTo>
                <a:cubicBezTo>
                  <a:pt x="507" y="312"/>
                  <a:pt x="515" y="311"/>
                  <a:pt x="524" y="313"/>
                </a:cubicBezTo>
                <a:cubicBezTo>
                  <a:pt x="532" y="315"/>
                  <a:pt x="541" y="318"/>
                  <a:pt x="549" y="324"/>
                </a:cubicBezTo>
                <a:cubicBezTo>
                  <a:pt x="557" y="329"/>
                  <a:pt x="565" y="335"/>
                  <a:pt x="573" y="343"/>
                </a:cubicBezTo>
                <a:close/>
                <a:moveTo>
                  <a:pt x="555" y="365"/>
                </a:moveTo>
                <a:cubicBezTo>
                  <a:pt x="550" y="360"/>
                  <a:pt x="544" y="355"/>
                  <a:pt x="538" y="351"/>
                </a:cubicBezTo>
                <a:cubicBezTo>
                  <a:pt x="533" y="346"/>
                  <a:pt x="527" y="343"/>
                  <a:pt x="521" y="342"/>
                </a:cubicBezTo>
                <a:cubicBezTo>
                  <a:pt x="515" y="340"/>
                  <a:pt x="509" y="339"/>
                  <a:pt x="504" y="340"/>
                </a:cubicBezTo>
                <a:cubicBezTo>
                  <a:pt x="498" y="341"/>
                  <a:pt x="493" y="344"/>
                  <a:pt x="488" y="349"/>
                </a:cubicBezTo>
                <a:cubicBezTo>
                  <a:pt x="485" y="352"/>
                  <a:pt x="483" y="355"/>
                  <a:pt x="481" y="358"/>
                </a:cubicBezTo>
                <a:cubicBezTo>
                  <a:pt x="480" y="361"/>
                  <a:pt x="478" y="364"/>
                  <a:pt x="477" y="369"/>
                </a:cubicBezTo>
                <a:cubicBezTo>
                  <a:pt x="477" y="373"/>
                  <a:pt x="476" y="377"/>
                  <a:pt x="476" y="383"/>
                </a:cubicBezTo>
                <a:cubicBezTo>
                  <a:pt x="476" y="388"/>
                  <a:pt x="476" y="394"/>
                  <a:pt x="477" y="401"/>
                </a:cubicBezTo>
                <a:lnTo>
                  <a:pt x="518" y="442"/>
                </a:lnTo>
                <a:cubicBezTo>
                  <a:pt x="530" y="443"/>
                  <a:pt x="540" y="443"/>
                  <a:pt x="548" y="442"/>
                </a:cubicBezTo>
                <a:cubicBezTo>
                  <a:pt x="556" y="441"/>
                  <a:pt x="563" y="437"/>
                  <a:pt x="568" y="432"/>
                </a:cubicBezTo>
                <a:cubicBezTo>
                  <a:pt x="573" y="427"/>
                  <a:pt x="576" y="422"/>
                  <a:pt x="577" y="416"/>
                </a:cubicBezTo>
                <a:cubicBezTo>
                  <a:pt x="578" y="411"/>
                  <a:pt x="578" y="405"/>
                  <a:pt x="576" y="399"/>
                </a:cubicBezTo>
                <a:cubicBezTo>
                  <a:pt x="575" y="393"/>
                  <a:pt x="572" y="387"/>
                  <a:pt x="568" y="381"/>
                </a:cubicBezTo>
                <a:cubicBezTo>
                  <a:pt x="564" y="375"/>
                  <a:pt x="560" y="370"/>
                  <a:pt x="555" y="365"/>
                </a:cubicBezTo>
                <a:close/>
                <a:moveTo>
                  <a:pt x="687" y="222"/>
                </a:moveTo>
                <a:cubicBezTo>
                  <a:pt x="690" y="225"/>
                  <a:pt x="692" y="228"/>
                  <a:pt x="691" y="231"/>
                </a:cubicBezTo>
                <a:cubicBezTo>
                  <a:pt x="691" y="234"/>
                  <a:pt x="690" y="236"/>
                  <a:pt x="688" y="238"/>
                </a:cubicBezTo>
                <a:lnTo>
                  <a:pt x="619" y="307"/>
                </a:lnTo>
                <a:cubicBezTo>
                  <a:pt x="625" y="313"/>
                  <a:pt x="631" y="317"/>
                  <a:pt x="637" y="321"/>
                </a:cubicBezTo>
                <a:cubicBezTo>
                  <a:pt x="643" y="324"/>
                  <a:pt x="649" y="326"/>
                  <a:pt x="655" y="327"/>
                </a:cubicBezTo>
                <a:cubicBezTo>
                  <a:pt x="661" y="328"/>
                  <a:pt x="667" y="327"/>
                  <a:pt x="673" y="324"/>
                </a:cubicBezTo>
                <a:cubicBezTo>
                  <a:pt x="679" y="322"/>
                  <a:pt x="685" y="317"/>
                  <a:pt x="692" y="311"/>
                </a:cubicBezTo>
                <a:cubicBezTo>
                  <a:pt x="696" y="306"/>
                  <a:pt x="701" y="301"/>
                  <a:pt x="704" y="296"/>
                </a:cubicBezTo>
                <a:cubicBezTo>
                  <a:pt x="707" y="292"/>
                  <a:pt x="709" y="287"/>
                  <a:pt x="711" y="283"/>
                </a:cubicBezTo>
                <a:cubicBezTo>
                  <a:pt x="713" y="280"/>
                  <a:pt x="714" y="276"/>
                  <a:pt x="715" y="274"/>
                </a:cubicBezTo>
                <a:cubicBezTo>
                  <a:pt x="716" y="271"/>
                  <a:pt x="717" y="269"/>
                  <a:pt x="718" y="268"/>
                </a:cubicBezTo>
                <a:cubicBezTo>
                  <a:pt x="719" y="268"/>
                  <a:pt x="719" y="267"/>
                  <a:pt x="720" y="267"/>
                </a:cubicBezTo>
                <a:cubicBezTo>
                  <a:pt x="721" y="267"/>
                  <a:pt x="721" y="267"/>
                  <a:pt x="722" y="268"/>
                </a:cubicBezTo>
                <a:cubicBezTo>
                  <a:pt x="723" y="268"/>
                  <a:pt x="724" y="268"/>
                  <a:pt x="725" y="269"/>
                </a:cubicBezTo>
                <a:cubicBezTo>
                  <a:pt x="726" y="270"/>
                  <a:pt x="727" y="271"/>
                  <a:pt x="729" y="273"/>
                </a:cubicBezTo>
                <a:cubicBezTo>
                  <a:pt x="730" y="274"/>
                  <a:pt x="731" y="275"/>
                  <a:pt x="731" y="275"/>
                </a:cubicBezTo>
                <a:cubicBezTo>
                  <a:pt x="732" y="276"/>
                  <a:pt x="732" y="277"/>
                  <a:pt x="733" y="278"/>
                </a:cubicBezTo>
                <a:cubicBezTo>
                  <a:pt x="733" y="278"/>
                  <a:pt x="734" y="279"/>
                  <a:pt x="734" y="280"/>
                </a:cubicBezTo>
                <a:cubicBezTo>
                  <a:pt x="734" y="281"/>
                  <a:pt x="734" y="281"/>
                  <a:pt x="734" y="282"/>
                </a:cubicBezTo>
                <a:cubicBezTo>
                  <a:pt x="734" y="283"/>
                  <a:pt x="734" y="285"/>
                  <a:pt x="732" y="288"/>
                </a:cubicBezTo>
                <a:cubicBezTo>
                  <a:pt x="731" y="291"/>
                  <a:pt x="730" y="295"/>
                  <a:pt x="727" y="299"/>
                </a:cubicBezTo>
                <a:cubicBezTo>
                  <a:pt x="725" y="303"/>
                  <a:pt x="722" y="308"/>
                  <a:pt x="718" y="313"/>
                </a:cubicBezTo>
                <a:cubicBezTo>
                  <a:pt x="715" y="318"/>
                  <a:pt x="710" y="323"/>
                  <a:pt x="705" y="328"/>
                </a:cubicBezTo>
                <a:cubicBezTo>
                  <a:pt x="697" y="337"/>
                  <a:pt x="688" y="343"/>
                  <a:pt x="679" y="347"/>
                </a:cubicBezTo>
                <a:cubicBezTo>
                  <a:pt x="670" y="351"/>
                  <a:pt x="661" y="353"/>
                  <a:pt x="652" y="353"/>
                </a:cubicBezTo>
                <a:cubicBezTo>
                  <a:pt x="643" y="352"/>
                  <a:pt x="634" y="350"/>
                  <a:pt x="624" y="345"/>
                </a:cubicBezTo>
                <a:cubicBezTo>
                  <a:pt x="615" y="340"/>
                  <a:pt x="606" y="333"/>
                  <a:pt x="596" y="323"/>
                </a:cubicBezTo>
                <a:cubicBezTo>
                  <a:pt x="587" y="315"/>
                  <a:pt x="580" y="305"/>
                  <a:pt x="576" y="296"/>
                </a:cubicBezTo>
                <a:cubicBezTo>
                  <a:pt x="571" y="286"/>
                  <a:pt x="568" y="277"/>
                  <a:pt x="567" y="268"/>
                </a:cubicBezTo>
                <a:cubicBezTo>
                  <a:pt x="567" y="258"/>
                  <a:pt x="568" y="249"/>
                  <a:pt x="572" y="240"/>
                </a:cubicBezTo>
                <a:cubicBezTo>
                  <a:pt x="575" y="231"/>
                  <a:pt x="581" y="223"/>
                  <a:pt x="588" y="215"/>
                </a:cubicBezTo>
                <a:cubicBezTo>
                  <a:pt x="597" y="207"/>
                  <a:pt x="605" y="202"/>
                  <a:pt x="613" y="198"/>
                </a:cubicBezTo>
                <a:cubicBezTo>
                  <a:pt x="622" y="195"/>
                  <a:pt x="630" y="194"/>
                  <a:pt x="638" y="195"/>
                </a:cubicBezTo>
                <a:cubicBezTo>
                  <a:pt x="646" y="196"/>
                  <a:pt x="654" y="198"/>
                  <a:pt x="662" y="202"/>
                </a:cubicBezTo>
                <a:cubicBezTo>
                  <a:pt x="670" y="207"/>
                  <a:pt x="677" y="212"/>
                  <a:pt x="684" y="219"/>
                </a:cubicBezTo>
                <a:lnTo>
                  <a:pt x="687" y="222"/>
                </a:lnTo>
                <a:close/>
                <a:moveTo>
                  <a:pt x="662" y="236"/>
                </a:moveTo>
                <a:cubicBezTo>
                  <a:pt x="653" y="226"/>
                  <a:pt x="642" y="220"/>
                  <a:pt x="632" y="219"/>
                </a:cubicBezTo>
                <a:cubicBezTo>
                  <a:pt x="622" y="218"/>
                  <a:pt x="612" y="222"/>
                  <a:pt x="602" y="231"/>
                </a:cubicBezTo>
                <a:cubicBezTo>
                  <a:pt x="598" y="236"/>
                  <a:pt x="594" y="241"/>
                  <a:pt x="593" y="247"/>
                </a:cubicBezTo>
                <a:cubicBezTo>
                  <a:pt x="591" y="252"/>
                  <a:pt x="590" y="257"/>
                  <a:pt x="591" y="263"/>
                </a:cubicBezTo>
                <a:cubicBezTo>
                  <a:pt x="591" y="268"/>
                  <a:pt x="593" y="273"/>
                  <a:pt x="595" y="279"/>
                </a:cubicBezTo>
                <a:cubicBezTo>
                  <a:pt x="598" y="284"/>
                  <a:pt x="601" y="289"/>
                  <a:pt x="605" y="293"/>
                </a:cubicBezTo>
                <a:lnTo>
                  <a:pt x="662" y="236"/>
                </a:lnTo>
                <a:close/>
                <a:moveTo>
                  <a:pt x="732" y="97"/>
                </a:moveTo>
                <a:cubicBezTo>
                  <a:pt x="733" y="98"/>
                  <a:pt x="735" y="100"/>
                  <a:pt x="736" y="101"/>
                </a:cubicBezTo>
                <a:cubicBezTo>
                  <a:pt x="737" y="102"/>
                  <a:pt x="738" y="103"/>
                  <a:pt x="738" y="104"/>
                </a:cubicBezTo>
                <a:cubicBezTo>
                  <a:pt x="738" y="105"/>
                  <a:pt x="739" y="106"/>
                  <a:pt x="739" y="107"/>
                </a:cubicBezTo>
                <a:cubicBezTo>
                  <a:pt x="739" y="107"/>
                  <a:pt x="738" y="108"/>
                  <a:pt x="738" y="108"/>
                </a:cubicBezTo>
                <a:cubicBezTo>
                  <a:pt x="737" y="109"/>
                  <a:pt x="736" y="110"/>
                  <a:pt x="735" y="110"/>
                </a:cubicBezTo>
                <a:cubicBezTo>
                  <a:pt x="734" y="111"/>
                  <a:pt x="732" y="111"/>
                  <a:pt x="731" y="112"/>
                </a:cubicBezTo>
                <a:cubicBezTo>
                  <a:pt x="729" y="113"/>
                  <a:pt x="728" y="114"/>
                  <a:pt x="726" y="115"/>
                </a:cubicBezTo>
                <a:cubicBezTo>
                  <a:pt x="724" y="116"/>
                  <a:pt x="723" y="117"/>
                  <a:pt x="721" y="119"/>
                </a:cubicBezTo>
                <a:cubicBezTo>
                  <a:pt x="719" y="121"/>
                  <a:pt x="718" y="123"/>
                  <a:pt x="717" y="126"/>
                </a:cubicBezTo>
                <a:cubicBezTo>
                  <a:pt x="715" y="129"/>
                  <a:pt x="715" y="132"/>
                  <a:pt x="715" y="136"/>
                </a:cubicBezTo>
                <a:cubicBezTo>
                  <a:pt x="714" y="139"/>
                  <a:pt x="714" y="144"/>
                  <a:pt x="715" y="149"/>
                </a:cubicBezTo>
                <a:cubicBezTo>
                  <a:pt x="716" y="154"/>
                  <a:pt x="717" y="160"/>
                  <a:pt x="719" y="167"/>
                </a:cubicBezTo>
                <a:lnTo>
                  <a:pt x="787" y="236"/>
                </a:lnTo>
                <a:cubicBezTo>
                  <a:pt x="788" y="237"/>
                  <a:pt x="788" y="237"/>
                  <a:pt x="788" y="238"/>
                </a:cubicBezTo>
                <a:cubicBezTo>
                  <a:pt x="788" y="239"/>
                  <a:pt x="788" y="240"/>
                  <a:pt x="788" y="241"/>
                </a:cubicBezTo>
                <a:cubicBezTo>
                  <a:pt x="788" y="242"/>
                  <a:pt x="787" y="243"/>
                  <a:pt x="786" y="244"/>
                </a:cubicBezTo>
                <a:cubicBezTo>
                  <a:pt x="785" y="246"/>
                  <a:pt x="783" y="247"/>
                  <a:pt x="781" y="249"/>
                </a:cubicBezTo>
                <a:cubicBezTo>
                  <a:pt x="779" y="251"/>
                  <a:pt x="778" y="253"/>
                  <a:pt x="776" y="254"/>
                </a:cubicBezTo>
                <a:cubicBezTo>
                  <a:pt x="775" y="255"/>
                  <a:pt x="774" y="255"/>
                  <a:pt x="773" y="256"/>
                </a:cubicBezTo>
                <a:cubicBezTo>
                  <a:pt x="772" y="256"/>
                  <a:pt x="771" y="256"/>
                  <a:pt x="770" y="256"/>
                </a:cubicBezTo>
                <a:cubicBezTo>
                  <a:pt x="769" y="256"/>
                  <a:pt x="769" y="256"/>
                  <a:pt x="768" y="255"/>
                </a:cubicBezTo>
                <a:lnTo>
                  <a:pt x="664" y="151"/>
                </a:lnTo>
                <a:cubicBezTo>
                  <a:pt x="663" y="150"/>
                  <a:pt x="663" y="149"/>
                  <a:pt x="662" y="149"/>
                </a:cubicBezTo>
                <a:cubicBezTo>
                  <a:pt x="662" y="148"/>
                  <a:pt x="662" y="147"/>
                  <a:pt x="663" y="146"/>
                </a:cubicBezTo>
                <a:cubicBezTo>
                  <a:pt x="663" y="145"/>
                  <a:pt x="664" y="144"/>
                  <a:pt x="665" y="143"/>
                </a:cubicBezTo>
                <a:cubicBezTo>
                  <a:pt x="666" y="142"/>
                  <a:pt x="667" y="140"/>
                  <a:pt x="669" y="138"/>
                </a:cubicBezTo>
                <a:cubicBezTo>
                  <a:pt x="670" y="137"/>
                  <a:pt x="672" y="135"/>
                  <a:pt x="673" y="134"/>
                </a:cubicBezTo>
                <a:cubicBezTo>
                  <a:pt x="674" y="133"/>
                  <a:pt x="676" y="133"/>
                  <a:pt x="676" y="132"/>
                </a:cubicBezTo>
                <a:cubicBezTo>
                  <a:pt x="677" y="132"/>
                  <a:pt x="678" y="132"/>
                  <a:pt x="679" y="132"/>
                </a:cubicBezTo>
                <a:cubicBezTo>
                  <a:pt x="680" y="132"/>
                  <a:pt x="680" y="133"/>
                  <a:pt x="681" y="133"/>
                </a:cubicBezTo>
                <a:lnTo>
                  <a:pt x="696" y="149"/>
                </a:lnTo>
                <a:cubicBezTo>
                  <a:pt x="695" y="142"/>
                  <a:pt x="694" y="135"/>
                  <a:pt x="694" y="130"/>
                </a:cubicBezTo>
                <a:cubicBezTo>
                  <a:pt x="694" y="125"/>
                  <a:pt x="694" y="121"/>
                  <a:pt x="695" y="117"/>
                </a:cubicBezTo>
                <a:cubicBezTo>
                  <a:pt x="696" y="113"/>
                  <a:pt x="697" y="110"/>
                  <a:pt x="698" y="107"/>
                </a:cubicBezTo>
                <a:cubicBezTo>
                  <a:pt x="700" y="104"/>
                  <a:pt x="702" y="102"/>
                  <a:pt x="704" y="100"/>
                </a:cubicBezTo>
                <a:cubicBezTo>
                  <a:pt x="705" y="99"/>
                  <a:pt x="706" y="98"/>
                  <a:pt x="708" y="96"/>
                </a:cubicBezTo>
                <a:cubicBezTo>
                  <a:pt x="709" y="95"/>
                  <a:pt x="711" y="94"/>
                  <a:pt x="712" y="93"/>
                </a:cubicBezTo>
                <a:cubicBezTo>
                  <a:pt x="714" y="92"/>
                  <a:pt x="716" y="91"/>
                  <a:pt x="717" y="90"/>
                </a:cubicBezTo>
                <a:cubicBezTo>
                  <a:pt x="719" y="90"/>
                  <a:pt x="720" y="89"/>
                  <a:pt x="721" y="89"/>
                </a:cubicBezTo>
                <a:cubicBezTo>
                  <a:pt x="722" y="89"/>
                  <a:pt x="722" y="89"/>
                  <a:pt x="723" y="89"/>
                </a:cubicBezTo>
                <a:cubicBezTo>
                  <a:pt x="723" y="89"/>
                  <a:pt x="724" y="90"/>
                  <a:pt x="725" y="90"/>
                </a:cubicBezTo>
                <a:cubicBezTo>
                  <a:pt x="725" y="91"/>
                  <a:pt x="726" y="91"/>
                  <a:pt x="727" y="92"/>
                </a:cubicBezTo>
                <a:cubicBezTo>
                  <a:pt x="728" y="93"/>
                  <a:pt x="730" y="95"/>
                  <a:pt x="732" y="97"/>
                </a:cubicBezTo>
                <a:close/>
                <a:moveTo>
                  <a:pt x="866" y="157"/>
                </a:moveTo>
                <a:cubicBezTo>
                  <a:pt x="867" y="157"/>
                  <a:pt x="867" y="158"/>
                  <a:pt x="867" y="159"/>
                </a:cubicBezTo>
                <a:cubicBezTo>
                  <a:pt x="868" y="160"/>
                  <a:pt x="867" y="160"/>
                  <a:pt x="867" y="161"/>
                </a:cubicBezTo>
                <a:cubicBezTo>
                  <a:pt x="867" y="162"/>
                  <a:pt x="866" y="164"/>
                  <a:pt x="865" y="165"/>
                </a:cubicBezTo>
                <a:cubicBezTo>
                  <a:pt x="864" y="166"/>
                  <a:pt x="862" y="168"/>
                  <a:pt x="860" y="170"/>
                </a:cubicBezTo>
                <a:cubicBezTo>
                  <a:pt x="859" y="172"/>
                  <a:pt x="857" y="173"/>
                  <a:pt x="855" y="174"/>
                </a:cubicBezTo>
                <a:cubicBezTo>
                  <a:pt x="854" y="175"/>
                  <a:pt x="853" y="176"/>
                  <a:pt x="852" y="177"/>
                </a:cubicBezTo>
                <a:cubicBezTo>
                  <a:pt x="851" y="177"/>
                  <a:pt x="850" y="177"/>
                  <a:pt x="849" y="177"/>
                </a:cubicBezTo>
                <a:cubicBezTo>
                  <a:pt x="849" y="177"/>
                  <a:pt x="848" y="177"/>
                  <a:pt x="847" y="176"/>
                </a:cubicBezTo>
                <a:lnTo>
                  <a:pt x="692" y="21"/>
                </a:lnTo>
                <a:cubicBezTo>
                  <a:pt x="692" y="20"/>
                  <a:pt x="691" y="20"/>
                  <a:pt x="691" y="19"/>
                </a:cubicBezTo>
                <a:cubicBezTo>
                  <a:pt x="691" y="18"/>
                  <a:pt x="691" y="17"/>
                  <a:pt x="691" y="16"/>
                </a:cubicBezTo>
                <a:cubicBezTo>
                  <a:pt x="692" y="15"/>
                  <a:pt x="693" y="14"/>
                  <a:pt x="694" y="13"/>
                </a:cubicBezTo>
                <a:cubicBezTo>
                  <a:pt x="695" y="11"/>
                  <a:pt x="696" y="10"/>
                  <a:pt x="698" y="8"/>
                </a:cubicBezTo>
                <a:cubicBezTo>
                  <a:pt x="700" y="6"/>
                  <a:pt x="702" y="4"/>
                  <a:pt x="703" y="3"/>
                </a:cubicBezTo>
                <a:cubicBezTo>
                  <a:pt x="704" y="2"/>
                  <a:pt x="706" y="1"/>
                  <a:pt x="707" y="1"/>
                </a:cubicBezTo>
                <a:cubicBezTo>
                  <a:pt x="708" y="1"/>
                  <a:pt x="709" y="0"/>
                  <a:pt x="709" y="1"/>
                </a:cubicBezTo>
                <a:cubicBezTo>
                  <a:pt x="710" y="1"/>
                  <a:pt x="711" y="1"/>
                  <a:pt x="711" y="2"/>
                </a:cubicBezTo>
                <a:lnTo>
                  <a:pt x="866" y="15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2" name="Freeform 26"/>
          <p:cNvSpPr>
            <a:spLocks noEditPoints="1"/>
          </p:cNvSpPr>
          <p:nvPr/>
        </p:nvSpPr>
        <p:spPr bwMode="auto">
          <a:xfrm>
            <a:off x="1344613" y="5178425"/>
            <a:ext cx="887413" cy="904875"/>
          </a:xfrm>
          <a:custGeom>
            <a:avLst/>
            <a:gdLst/>
            <a:ahLst/>
            <a:cxnLst>
              <a:cxn ang="0">
                <a:pos x="175" y="1148"/>
              </a:cxn>
              <a:cxn ang="0">
                <a:pos x="123" y="1132"/>
              </a:cxn>
              <a:cxn ang="0">
                <a:pos x="41" y="1182"/>
              </a:cxn>
              <a:cxn ang="0">
                <a:pos x="11" y="1011"/>
              </a:cxn>
              <a:cxn ang="0">
                <a:pos x="149" y="1078"/>
              </a:cxn>
              <a:cxn ang="0">
                <a:pos x="268" y="960"/>
              </a:cxn>
              <a:cxn ang="0">
                <a:pos x="224" y="1092"/>
              </a:cxn>
              <a:cxn ang="0">
                <a:pos x="201" y="1080"/>
              </a:cxn>
              <a:cxn ang="0">
                <a:pos x="258" y="1034"/>
              </a:cxn>
              <a:cxn ang="0">
                <a:pos x="181" y="992"/>
              </a:cxn>
              <a:cxn ang="0">
                <a:pos x="86" y="938"/>
              </a:cxn>
              <a:cxn ang="0">
                <a:pos x="170" y="889"/>
              </a:cxn>
              <a:cxn ang="0">
                <a:pos x="247" y="945"/>
              </a:cxn>
              <a:cxn ang="0">
                <a:pos x="377" y="946"/>
              </a:cxn>
              <a:cxn ang="0">
                <a:pos x="243" y="865"/>
              </a:cxn>
              <a:cxn ang="0">
                <a:pos x="284" y="744"/>
              </a:cxn>
              <a:cxn ang="0">
                <a:pos x="304" y="754"/>
              </a:cxn>
              <a:cxn ang="0">
                <a:pos x="257" y="803"/>
              </a:cxn>
              <a:cxn ang="0">
                <a:pos x="309" y="830"/>
              </a:cxn>
              <a:cxn ang="0">
                <a:pos x="351" y="837"/>
              </a:cxn>
              <a:cxn ang="0">
                <a:pos x="327" y="914"/>
              </a:cxn>
              <a:cxn ang="0">
                <a:pos x="378" y="852"/>
              </a:cxn>
              <a:cxn ang="0">
                <a:pos x="463" y="809"/>
              </a:cxn>
              <a:cxn ang="0">
                <a:pos x="614" y="711"/>
              </a:cxn>
              <a:cxn ang="0">
                <a:pos x="510" y="638"/>
              </a:cxn>
              <a:cxn ang="0">
                <a:pos x="550" y="774"/>
              </a:cxn>
              <a:cxn ang="0">
                <a:pos x="375" y="633"/>
              </a:cxn>
              <a:cxn ang="0">
                <a:pos x="392" y="613"/>
              </a:cxn>
              <a:cxn ang="0">
                <a:pos x="535" y="617"/>
              </a:cxn>
              <a:cxn ang="0">
                <a:pos x="803" y="522"/>
              </a:cxn>
              <a:cxn ang="0">
                <a:pos x="700" y="448"/>
              </a:cxn>
              <a:cxn ang="0">
                <a:pos x="742" y="581"/>
              </a:cxn>
              <a:cxn ang="0">
                <a:pos x="659" y="532"/>
              </a:cxn>
              <a:cxn ang="0">
                <a:pos x="674" y="645"/>
              </a:cxn>
              <a:cxn ang="0">
                <a:pos x="656" y="665"/>
              </a:cxn>
              <a:cxn ang="0">
                <a:pos x="559" y="543"/>
              </a:cxn>
              <a:cxn ang="0">
                <a:pos x="609" y="493"/>
              </a:cxn>
              <a:cxn ang="0">
                <a:pos x="664" y="435"/>
              </a:cxn>
              <a:cxn ang="0">
                <a:pos x="1003" y="319"/>
              </a:cxn>
              <a:cxn ang="0">
                <a:pos x="982" y="336"/>
              </a:cxn>
              <a:cxn ang="0">
                <a:pos x="861" y="311"/>
              </a:cxn>
              <a:cxn ang="0">
                <a:pos x="919" y="404"/>
              </a:cxn>
              <a:cxn ang="0">
                <a:pos x="801" y="331"/>
              </a:cxn>
              <a:cxn ang="0">
                <a:pos x="860" y="466"/>
              </a:cxn>
              <a:cxn ang="0">
                <a:pos x="741" y="363"/>
              </a:cxn>
              <a:cxn ang="0">
                <a:pos x="773" y="364"/>
              </a:cxn>
              <a:cxn ang="0">
                <a:pos x="841" y="280"/>
              </a:cxn>
              <a:cxn ang="0">
                <a:pos x="936" y="251"/>
              </a:cxn>
              <a:cxn ang="0">
                <a:pos x="1039" y="238"/>
              </a:cxn>
              <a:cxn ang="0">
                <a:pos x="1104" y="178"/>
              </a:cxn>
              <a:cxn ang="0">
                <a:pos x="1118" y="193"/>
              </a:cxn>
              <a:cxn ang="0">
                <a:pos x="1009" y="256"/>
              </a:cxn>
              <a:cxn ang="0">
                <a:pos x="1022" y="106"/>
              </a:cxn>
              <a:cxn ang="0">
                <a:pos x="977" y="157"/>
              </a:cxn>
              <a:cxn ang="0">
                <a:pos x="1122" y="15"/>
              </a:cxn>
              <a:cxn ang="0">
                <a:pos x="1101" y="37"/>
              </a:cxn>
              <a:cxn ang="0">
                <a:pos x="1170" y="155"/>
              </a:cxn>
              <a:cxn ang="0">
                <a:pos x="1047" y="60"/>
              </a:cxn>
              <a:cxn ang="0">
                <a:pos x="1065" y="44"/>
              </a:cxn>
              <a:cxn ang="0">
                <a:pos x="1097" y="4"/>
              </a:cxn>
            </a:cxnLst>
            <a:rect l="0" t="0" r="r" b="b"/>
            <a:pathLst>
              <a:path w="1173" h="1196">
                <a:moveTo>
                  <a:pt x="156" y="1083"/>
                </a:moveTo>
                <a:cubicBezTo>
                  <a:pt x="159" y="1085"/>
                  <a:pt x="160" y="1087"/>
                  <a:pt x="161" y="1090"/>
                </a:cubicBezTo>
                <a:cubicBezTo>
                  <a:pt x="162" y="1092"/>
                  <a:pt x="161" y="1094"/>
                  <a:pt x="160" y="1095"/>
                </a:cubicBezTo>
                <a:lnTo>
                  <a:pt x="143" y="1112"/>
                </a:lnTo>
                <a:lnTo>
                  <a:pt x="174" y="1144"/>
                </a:lnTo>
                <a:cubicBezTo>
                  <a:pt x="175" y="1144"/>
                  <a:pt x="175" y="1145"/>
                  <a:pt x="176" y="1146"/>
                </a:cubicBezTo>
                <a:cubicBezTo>
                  <a:pt x="176" y="1146"/>
                  <a:pt x="175" y="1147"/>
                  <a:pt x="175" y="1148"/>
                </a:cubicBezTo>
                <a:cubicBezTo>
                  <a:pt x="175" y="1150"/>
                  <a:pt x="174" y="1151"/>
                  <a:pt x="173" y="1152"/>
                </a:cubicBezTo>
                <a:cubicBezTo>
                  <a:pt x="171" y="1154"/>
                  <a:pt x="170" y="1155"/>
                  <a:pt x="168" y="1157"/>
                </a:cubicBezTo>
                <a:cubicBezTo>
                  <a:pt x="166" y="1159"/>
                  <a:pt x="164" y="1161"/>
                  <a:pt x="163" y="1162"/>
                </a:cubicBezTo>
                <a:cubicBezTo>
                  <a:pt x="161" y="1163"/>
                  <a:pt x="160" y="1164"/>
                  <a:pt x="159" y="1164"/>
                </a:cubicBezTo>
                <a:cubicBezTo>
                  <a:pt x="158" y="1165"/>
                  <a:pt x="157" y="1165"/>
                  <a:pt x="157" y="1165"/>
                </a:cubicBezTo>
                <a:cubicBezTo>
                  <a:pt x="156" y="1165"/>
                  <a:pt x="155" y="1164"/>
                  <a:pt x="155" y="1164"/>
                </a:cubicBezTo>
                <a:lnTo>
                  <a:pt x="123" y="1132"/>
                </a:lnTo>
                <a:lnTo>
                  <a:pt x="62" y="1193"/>
                </a:lnTo>
                <a:cubicBezTo>
                  <a:pt x="61" y="1194"/>
                  <a:pt x="60" y="1195"/>
                  <a:pt x="59" y="1195"/>
                </a:cubicBezTo>
                <a:cubicBezTo>
                  <a:pt x="58" y="1196"/>
                  <a:pt x="57" y="1196"/>
                  <a:pt x="56" y="1196"/>
                </a:cubicBezTo>
                <a:cubicBezTo>
                  <a:pt x="55" y="1196"/>
                  <a:pt x="54" y="1195"/>
                  <a:pt x="52" y="1194"/>
                </a:cubicBezTo>
                <a:cubicBezTo>
                  <a:pt x="51" y="1193"/>
                  <a:pt x="49" y="1192"/>
                  <a:pt x="47" y="1190"/>
                </a:cubicBezTo>
                <a:cubicBezTo>
                  <a:pt x="46" y="1188"/>
                  <a:pt x="45" y="1187"/>
                  <a:pt x="44" y="1186"/>
                </a:cubicBezTo>
                <a:cubicBezTo>
                  <a:pt x="43" y="1185"/>
                  <a:pt x="42" y="1183"/>
                  <a:pt x="41" y="1182"/>
                </a:cubicBezTo>
                <a:cubicBezTo>
                  <a:pt x="40" y="1181"/>
                  <a:pt x="40" y="1180"/>
                  <a:pt x="39" y="1179"/>
                </a:cubicBezTo>
                <a:cubicBezTo>
                  <a:pt x="39" y="1177"/>
                  <a:pt x="38" y="1176"/>
                  <a:pt x="38" y="1174"/>
                </a:cubicBezTo>
                <a:lnTo>
                  <a:pt x="0" y="1030"/>
                </a:lnTo>
                <a:cubicBezTo>
                  <a:pt x="0" y="1029"/>
                  <a:pt x="0" y="1027"/>
                  <a:pt x="0" y="1026"/>
                </a:cubicBezTo>
                <a:cubicBezTo>
                  <a:pt x="0" y="1025"/>
                  <a:pt x="1" y="1024"/>
                  <a:pt x="2" y="1022"/>
                </a:cubicBezTo>
                <a:cubicBezTo>
                  <a:pt x="3" y="1021"/>
                  <a:pt x="4" y="1019"/>
                  <a:pt x="5" y="1017"/>
                </a:cubicBezTo>
                <a:cubicBezTo>
                  <a:pt x="7" y="1015"/>
                  <a:pt x="9" y="1013"/>
                  <a:pt x="11" y="1011"/>
                </a:cubicBezTo>
                <a:cubicBezTo>
                  <a:pt x="14" y="1008"/>
                  <a:pt x="16" y="1006"/>
                  <a:pt x="19" y="1004"/>
                </a:cubicBezTo>
                <a:cubicBezTo>
                  <a:pt x="21" y="1003"/>
                  <a:pt x="22" y="1001"/>
                  <a:pt x="24" y="1000"/>
                </a:cubicBezTo>
                <a:cubicBezTo>
                  <a:pt x="25" y="1000"/>
                  <a:pt x="27" y="999"/>
                  <a:pt x="28" y="999"/>
                </a:cubicBezTo>
                <a:cubicBezTo>
                  <a:pt x="29" y="999"/>
                  <a:pt x="30" y="999"/>
                  <a:pt x="31" y="1000"/>
                </a:cubicBezTo>
                <a:lnTo>
                  <a:pt x="126" y="1096"/>
                </a:lnTo>
                <a:lnTo>
                  <a:pt x="143" y="1079"/>
                </a:lnTo>
                <a:cubicBezTo>
                  <a:pt x="145" y="1077"/>
                  <a:pt x="146" y="1077"/>
                  <a:pt x="149" y="1078"/>
                </a:cubicBezTo>
                <a:cubicBezTo>
                  <a:pt x="151" y="1078"/>
                  <a:pt x="153" y="1080"/>
                  <a:pt x="156" y="1083"/>
                </a:cubicBezTo>
                <a:close/>
                <a:moveTo>
                  <a:pt x="24" y="1033"/>
                </a:moveTo>
                <a:lnTo>
                  <a:pt x="24" y="1033"/>
                </a:lnTo>
                <a:lnTo>
                  <a:pt x="58" y="1164"/>
                </a:lnTo>
                <a:lnTo>
                  <a:pt x="107" y="1116"/>
                </a:lnTo>
                <a:lnTo>
                  <a:pt x="24" y="1033"/>
                </a:lnTo>
                <a:close/>
                <a:moveTo>
                  <a:pt x="268" y="960"/>
                </a:moveTo>
                <a:cubicBezTo>
                  <a:pt x="276" y="968"/>
                  <a:pt x="282" y="976"/>
                  <a:pt x="285" y="985"/>
                </a:cubicBezTo>
                <a:cubicBezTo>
                  <a:pt x="289" y="994"/>
                  <a:pt x="290" y="1003"/>
                  <a:pt x="290" y="1012"/>
                </a:cubicBezTo>
                <a:cubicBezTo>
                  <a:pt x="289" y="1022"/>
                  <a:pt x="286" y="1031"/>
                  <a:pt x="282" y="1040"/>
                </a:cubicBezTo>
                <a:cubicBezTo>
                  <a:pt x="277" y="1049"/>
                  <a:pt x="271" y="1058"/>
                  <a:pt x="262" y="1066"/>
                </a:cubicBezTo>
                <a:cubicBezTo>
                  <a:pt x="258" y="1071"/>
                  <a:pt x="253" y="1075"/>
                  <a:pt x="248" y="1078"/>
                </a:cubicBezTo>
                <a:cubicBezTo>
                  <a:pt x="243" y="1082"/>
                  <a:pt x="239" y="1085"/>
                  <a:pt x="234" y="1087"/>
                </a:cubicBezTo>
                <a:cubicBezTo>
                  <a:pt x="230" y="1089"/>
                  <a:pt x="227" y="1091"/>
                  <a:pt x="224" y="1092"/>
                </a:cubicBezTo>
                <a:cubicBezTo>
                  <a:pt x="221" y="1093"/>
                  <a:pt x="219" y="1094"/>
                  <a:pt x="217" y="1094"/>
                </a:cubicBezTo>
                <a:cubicBezTo>
                  <a:pt x="216" y="1094"/>
                  <a:pt x="215" y="1094"/>
                  <a:pt x="215" y="1094"/>
                </a:cubicBezTo>
                <a:cubicBezTo>
                  <a:pt x="214" y="1093"/>
                  <a:pt x="213" y="1093"/>
                  <a:pt x="212" y="1093"/>
                </a:cubicBezTo>
                <a:cubicBezTo>
                  <a:pt x="212" y="1092"/>
                  <a:pt x="211" y="1091"/>
                  <a:pt x="209" y="1091"/>
                </a:cubicBezTo>
                <a:cubicBezTo>
                  <a:pt x="208" y="1090"/>
                  <a:pt x="207" y="1088"/>
                  <a:pt x="206" y="1087"/>
                </a:cubicBezTo>
                <a:cubicBezTo>
                  <a:pt x="204" y="1086"/>
                  <a:pt x="203" y="1085"/>
                  <a:pt x="202" y="1083"/>
                </a:cubicBezTo>
                <a:cubicBezTo>
                  <a:pt x="201" y="1082"/>
                  <a:pt x="201" y="1081"/>
                  <a:pt x="201" y="1080"/>
                </a:cubicBezTo>
                <a:cubicBezTo>
                  <a:pt x="200" y="1079"/>
                  <a:pt x="200" y="1078"/>
                  <a:pt x="200" y="1078"/>
                </a:cubicBezTo>
                <a:cubicBezTo>
                  <a:pt x="200" y="1077"/>
                  <a:pt x="201" y="1076"/>
                  <a:pt x="201" y="1076"/>
                </a:cubicBezTo>
                <a:cubicBezTo>
                  <a:pt x="202" y="1075"/>
                  <a:pt x="204" y="1074"/>
                  <a:pt x="206" y="1074"/>
                </a:cubicBezTo>
                <a:cubicBezTo>
                  <a:pt x="209" y="1073"/>
                  <a:pt x="212" y="1072"/>
                  <a:pt x="216" y="1070"/>
                </a:cubicBezTo>
                <a:cubicBezTo>
                  <a:pt x="220" y="1069"/>
                  <a:pt x="224" y="1066"/>
                  <a:pt x="229" y="1063"/>
                </a:cubicBezTo>
                <a:cubicBezTo>
                  <a:pt x="234" y="1060"/>
                  <a:pt x="240" y="1056"/>
                  <a:pt x="245" y="1050"/>
                </a:cubicBezTo>
                <a:cubicBezTo>
                  <a:pt x="250" y="1045"/>
                  <a:pt x="255" y="1040"/>
                  <a:pt x="258" y="1034"/>
                </a:cubicBezTo>
                <a:cubicBezTo>
                  <a:pt x="261" y="1028"/>
                  <a:pt x="263" y="1023"/>
                  <a:pt x="263" y="1017"/>
                </a:cubicBezTo>
                <a:cubicBezTo>
                  <a:pt x="264" y="1011"/>
                  <a:pt x="263" y="1006"/>
                  <a:pt x="260" y="1000"/>
                </a:cubicBezTo>
                <a:cubicBezTo>
                  <a:pt x="258" y="994"/>
                  <a:pt x="254" y="988"/>
                  <a:pt x="249" y="983"/>
                </a:cubicBezTo>
                <a:cubicBezTo>
                  <a:pt x="244" y="978"/>
                  <a:pt x="239" y="974"/>
                  <a:pt x="234" y="972"/>
                </a:cubicBezTo>
                <a:cubicBezTo>
                  <a:pt x="228" y="970"/>
                  <a:pt x="223" y="969"/>
                  <a:pt x="218" y="970"/>
                </a:cubicBezTo>
                <a:cubicBezTo>
                  <a:pt x="212" y="971"/>
                  <a:pt x="206" y="973"/>
                  <a:pt x="200" y="976"/>
                </a:cubicBezTo>
                <a:cubicBezTo>
                  <a:pt x="194" y="980"/>
                  <a:pt x="188" y="985"/>
                  <a:pt x="181" y="992"/>
                </a:cubicBezTo>
                <a:cubicBezTo>
                  <a:pt x="176" y="996"/>
                  <a:pt x="173" y="1001"/>
                  <a:pt x="170" y="1005"/>
                </a:cubicBezTo>
                <a:cubicBezTo>
                  <a:pt x="167" y="1008"/>
                  <a:pt x="164" y="1012"/>
                  <a:pt x="161" y="1015"/>
                </a:cubicBezTo>
                <a:cubicBezTo>
                  <a:pt x="159" y="1017"/>
                  <a:pt x="157" y="1018"/>
                  <a:pt x="155" y="1018"/>
                </a:cubicBezTo>
                <a:cubicBezTo>
                  <a:pt x="153" y="1018"/>
                  <a:pt x="150" y="1016"/>
                  <a:pt x="148" y="1014"/>
                </a:cubicBezTo>
                <a:lnTo>
                  <a:pt x="86" y="952"/>
                </a:lnTo>
                <a:cubicBezTo>
                  <a:pt x="84" y="950"/>
                  <a:pt x="83" y="947"/>
                  <a:pt x="83" y="945"/>
                </a:cubicBezTo>
                <a:cubicBezTo>
                  <a:pt x="82" y="942"/>
                  <a:pt x="84" y="940"/>
                  <a:pt x="86" y="938"/>
                </a:cubicBezTo>
                <a:lnTo>
                  <a:pt x="152" y="871"/>
                </a:lnTo>
                <a:cubicBezTo>
                  <a:pt x="153" y="871"/>
                  <a:pt x="154" y="870"/>
                  <a:pt x="155" y="870"/>
                </a:cubicBezTo>
                <a:cubicBezTo>
                  <a:pt x="156" y="870"/>
                  <a:pt x="157" y="870"/>
                  <a:pt x="158" y="870"/>
                </a:cubicBezTo>
                <a:cubicBezTo>
                  <a:pt x="159" y="871"/>
                  <a:pt x="160" y="871"/>
                  <a:pt x="161" y="872"/>
                </a:cubicBezTo>
                <a:cubicBezTo>
                  <a:pt x="162" y="873"/>
                  <a:pt x="164" y="874"/>
                  <a:pt x="165" y="876"/>
                </a:cubicBezTo>
                <a:cubicBezTo>
                  <a:pt x="168" y="878"/>
                  <a:pt x="170" y="881"/>
                  <a:pt x="171" y="883"/>
                </a:cubicBezTo>
                <a:cubicBezTo>
                  <a:pt x="171" y="885"/>
                  <a:pt x="171" y="887"/>
                  <a:pt x="170" y="889"/>
                </a:cubicBezTo>
                <a:lnTo>
                  <a:pt x="116" y="942"/>
                </a:lnTo>
                <a:lnTo>
                  <a:pt x="158" y="984"/>
                </a:lnTo>
                <a:cubicBezTo>
                  <a:pt x="161" y="981"/>
                  <a:pt x="163" y="979"/>
                  <a:pt x="166" y="976"/>
                </a:cubicBezTo>
                <a:cubicBezTo>
                  <a:pt x="168" y="973"/>
                  <a:pt x="171" y="970"/>
                  <a:pt x="175" y="966"/>
                </a:cubicBezTo>
                <a:cubicBezTo>
                  <a:pt x="183" y="958"/>
                  <a:pt x="191" y="952"/>
                  <a:pt x="200" y="948"/>
                </a:cubicBezTo>
                <a:cubicBezTo>
                  <a:pt x="208" y="943"/>
                  <a:pt x="216" y="941"/>
                  <a:pt x="224" y="941"/>
                </a:cubicBezTo>
                <a:cubicBezTo>
                  <a:pt x="232" y="940"/>
                  <a:pt x="239" y="942"/>
                  <a:pt x="247" y="945"/>
                </a:cubicBezTo>
                <a:cubicBezTo>
                  <a:pt x="254" y="948"/>
                  <a:pt x="261" y="953"/>
                  <a:pt x="268" y="960"/>
                </a:cubicBezTo>
                <a:close/>
                <a:moveTo>
                  <a:pt x="396" y="830"/>
                </a:moveTo>
                <a:cubicBezTo>
                  <a:pt x="403" y="837"/>
                  <a:pt x="408" y="844"/>
                  <a:pt x="413" y="852"/>
                </a:cubicBezTo>
                <a:cubicBezTo>
                  <a:pt x="417" y="861"/>
                  <a:pt x="419" y="869"/>
                  <a:pt x="420" y="878"/>
                </a:cubicBezTo>
                <a:cubicBezTo>
                  <a:pt x="420" y="887"/>
                  <a:pt x="418" y="896"/>
                  <a:pt x="415" y="905"/>
                </a:cubicBezTo>
                <a:cubicBezTo>
                  <a:pt x="411" y="914"/>
                  <a:pt x="405" y="923"/>
                  <a:pt x="396" y="932"/>
                </a:cubicBezTo>
                <a:cubicBezTo>
                  <a:pt x="390" y="938"/>
                  <a:pt x="384" y="943"/>
                  <a:pt x="377" y="946"/>
                </a:cubicBezTo>
                <a:cubicBezTo>
                  <a:pt x="371" y="950"/>
                  <a:pt x="365" y="951"/>
                  <a:pt x="358" y="952"/>
                </a:cubicBezTo>
                <a:cubicBezTo>
                  <a:pt x="352" y="953"/>
                  <a:pt x="345" y="952"/>
                  <a:pt x="339" y="950"/>
                </a:cubicBezTo>
                <a:cubicBezTo>
                  <a:pt x="332" y="949"/>
                  <a:pt x="326" y="946"/>
                  <a:pt x="319" y="942"/>
                </a:cubicBezTo>
                <a:cubicBezTo>
                  <a:pt x="312" y="938"/>
                  <a:pt x="305" y="933"/>
                  <a:pt x="298" y="927"/>
                </a:cubicBezTo>
                <a:cubicBezTo>
                  <a:pt x="291" y="922"/>
                  <a:pt x="284" y="915"/>
                  <a:pt x="277" y="908"/>
                </a:cubicBezTo>
                <a:cubicBezTo>
                  <a:pt x="271" y="902"/>
                  <a:pt x="264" y="895"/>
                  <a:pt x="259" y="887"/>
                </a:cubicBezTo>
                <a:cubicBezTo>
                  <a:pt x="253" y="880"/>
                  <a:pt x="248" y="873"/>
                  <a:pt x="243" y="865"/>
                </a:cubicBezTo>
                <a:cubicBezTo>
                  <a:pt x="239" y="857"/>
                  <a:pt x="236" y="849"/>
                  <a:pt x="233" y="840"/>
                </a:cubicBezTo>
                <a:cubicBezTo>
                  <a:pt x="231" y="832"/>
                  <a:pt x="230" y="823"/>
                  <a:pt x="231" y="815"/>
                </a:cubicBezTo>
                <a:cubicBezTo>
                  <a:pt x="231" y="806"/>
                  <a:pt x="234" y="797"/>
                  <a:pt x="238" y="789"/>
                </a:cubicBezTo>
                <a:cubicBezTo>
                  <a:pt x="242" y="780"/>
                  <a:pt x="248" y="771"/>
                  <a:pt x="257" y="763"/>
                </a:cubicBezTo>
                <a:cubicBezTo>
                  <a:pt x="260" y="760"/>
                  <a:pt x="263" y="757"/>
                  <a:pt x="266" y="755"/>
                </a:cubicBezTo>
                <a:cubicBezTo>
                  <a:pt x="269" y="752"/>
                  <a:pt x="272" y="750"/>
                  <a:pt x="275" y="748"/>
                </a:cubicBezTo>
                <a:cubicBezTo>
                  <a:pt x="278" y="746"/>
                  <a:pt x="281" y="745"/>
                  <a:pt x="284" y="744"/>
                </a:cubicBezTo>
                <a:cubicBezTo>
                  <a:pt x="286" y="743"/>
                  <a:pt x="288" y="742"/>
                  <a:pt x="289" y="742"/>
                </a:cubicBezTo>
                <a:cubicBezTo>
                  <a:pt x="290" y="742"/>
                  <a:pt x="290" y="742"/>
                  <a:pt x="291" y="742"/>
                </a:cubicBezTo>
                <a:cubicBezTo>
                  <a:pt x="292" y="742"/>
                  <a:pt x="293" y="743"/>
                  <a:pt x="294" y="743"/>
                </a:cubicBezTo>
                <a:cubicBezTo>
                  <a:pt x="294" y="743"/>
                  <a:pt x="295" y="744"/>
                  <a:pt x="296" y="745"/>
                </a:cubicBezTo>
                <a:cubicBezTo>
                  <a:pt x="297" y="745"/>
                  <a:pt x="298" y="746"/>
                  <a:pt x="299" y="747"/>
                </a:cubicBezTo>
                <a:cubicBezTo>
                  <a:pt x="300" y="749"/>
                  <a:pt x="301" y="750"/>
                  <a:pt x="302" y="751"/>
                </a:cubicBezTo>
                <a:cubicBezTo>
                  <a:pt x="303" y="752"/>
                  <a:pt x="304" y="753"/>
                  <a:pt x="304" y="754"/>
                </a:cubicBezTo>
                <a:cubicBezTo>
                  <a:pt x="305" y="755"/>
                  <a:pt x="305" y="756"/>
                  <a:pt x="305" y="756"/>
                </a:cubicBezTo>
                <a:cubicBezTo>
                  <a:pt x="304" y="757"/>
                  <a:pt x="304" y="758"/>
                  <a:pt x="303" y="758"/>
                </a:cubicBezTo>
                <a:cubicBezTo>
                  <a:pt x="302" y="759"/>
                  <a:pt x="301" y="760"/>
                  <a:pt x="299" y="761"/>
                </a:cubicBezTo>
                <a:cubicBezTo>
                  <a:pt x="297" y="762"/>
                  <a:pt x="295" y="763"/>
                  <a:pt x="292" y="765"/>
                </a:cubicBezTo>
                <a:cubicBezTo>
                  <a:pt x="289" y="766"/>
                  <a:pt x="286" y="768"/>
                  <a:pt x="282" y="770"/>
                </a:cubicBezTo>
                <a:cubicBezTo>
                  <a:pt x="279" y="773"/>
                  <a:pt x="275" y="776"/>
                  <a:pt x="271" y="780"/>
                </a:cubicBezTo>
                <a:cubicBezTo>
                  <a:pt x="264" y="787"/>
                  <a:pt x="259" y="795"/>
                  <a:pt x="257" y="803"/>
                </a:cubicBezTo>
                <a:cubicBezTo>
                  <a:pt x="255" y="811"/>
                  <a:pt x="255" y="819"/>
                  <a:pt x="256" y="828"/>
                </a:cubicBezTo>
                <a:cubicBezTo>
                  <a:pt x="258" y="836"/>
                  <a:pt x="261" y="844"/>
                  <a:pt x="266" y="852"/>
                </a:cubicBezTo>
                <a:cubicBezTo>
                  <a:pt x="271" y="860"/>
                  <a:pt x="277" y="868"/>
                  <a:pt x="284" y="875"/>
                </a:cubicBezTo>
                <a:cubicBezTo>
                  <a:pt x="285" y="872"/>
                  <a:pt x="286" y="869"/>
                  <a:pt x="287" y="865"/>
                </a:cubicBezTo>
                <a:cubicBezTo>
                  <a:pt x="289" y="861"/>
                  <a:pt x="290" y="858"/>
                  <a:pt x="292" y="854"/>
                </a:cubicBezTo>
                <a:cubicBezTo>
                  <a:pt x="294" y="850"/>
                  <a:pt x="297" y="846"/>
                  <a:pt x="300" y="842"/>
                </a:cubicBezTo>
                <a:cubicBezTo>
                  <a:pt x="302" y="838"/>
                  <a:pt x="306" y="834"/>
                  <a:pt x="309" y="830"/>
                </a:cubicBezTo>
                <a:cubicBezTo>
                  <a:pt x="317" y="822"/>
                  <a:pt x="325" y="816"/>
                  <a:pt x="333" y="813"/>
                </a:cubicBezTo>
                <a:cubicBezTo>
                  <a:pt x="341" y="810"/>
                  <a:pt x="349" y="808"/>
                  <a:pt x="356" y="809"/>
                </a:cubicBezTo>
                <a:cubicBezTo>
                  <a:pt x="363" y="809"/>
                  <a:pt x="370" y="811"/>
                  <a:pt x="377" y="815"/>
                </a:cubicBezTo>
                <a:cubicBezTo>
                  <a:pt x="384" y="819"/>
                  <a:pt x="390" y="824"/>
                  <a:pt x="396" y="830"/>
                </a:cubicBezTo>
                <a:close/>
                <a:moveTo>
                  <a:pt x="378" y="852"/>
                </a:moveTo>
                <a:cubicBezTo>
                  <a:pt x="374" y="848"/>
                  <a:pt x="369" y="844"/>
                  <a:pt x="365" y="841"/>
                </a:cubicBezTo>
                <a:cubicBezTo>
                  <a:pt x="360" y="839"/>
                  <a:pt x="355" y="837"/>
                  <a:pt x="351" y="837"/>
                </a:cubicBezTo>
                <a:cubicBezTo>
                  <a:pt x="346" y="836"/>
                  <a:pt x="341" y="837"/>
                  <a:pt x="337" y="839"/>
                </a:cubicBezTo>
                <a:cubicBezTo>
                  <a:pt x="332" y="841"/>
                  <a:pt x="327" y="845"/>
                  <a:pt x="322" y="850"/>
                </a:cubicBezTo>
                <a:cubicBezTo>
                  <a:pt x="319" y="853"/>
                  <a:pt x="316" y="856"/>
                  <a:pt x="314" y="859"/>
                </a:cubicBezTo>
                <a:cubicBezTo>
                  <a:pt x="311" y="862"/>
                  <a:pt x="309" y="866"/>
                  <a:pt x="307" y="869"/>
                </a:cubicBezTo>
                <a:cubicBezTo>
                  <a:pt x="306" y="873"/>
                  <a:pt x="304" y="877"/>
                  <a:pt x="303" y="880"/>
                </a:cubicBezTo>
                <a:cubicBezTo>
                  <a:pt x="302" y="884"/>
                  <a:pt x="301" y="887"/>
                  <a:pt x="300" y="891"/>
                </a:cubicBezTo>
                <a:cubicBezTo>
                  <a:pt x="310" y="901"/>
                  <a:pt x="319" y="908"/>
                  <a:pt x="327" y="914"/>
                </a:cubicBezTo>
                <a:cubicBezTo>
                  <a:pt x="335" y="919"/>
                  <a:pt x="342" y="923"/>
                  <a:pt x="349" y="925"/>
                </a:cubicBezTo>
                <a:cubicBezTo>
                  <a:pt x="355" y="926"/>
                  <a:pt x="361" y="926"/>
                  <a:pt x="367" y="924"/>
                </a:cubicBezTo>
                <a:cubicBezTo>
                  <a:pt x="372" y="922"/>
                  <a:pt x="377" y="919"/>
                  <a:pt x="382" y="914"/>
                </a:cubicBezTo>
                <a:cubicBezTo>
                  <a:pt x="387" y="909"/>
                  <a:pt x="390" y="904"/>
                  <a:pt x="392" y="898"/>
                </a:cubicBezTo>
                <a:cubicBezTo>
                  <a:pt x="394" y="893"/>
                  <a:pt x="394" y="887"/>
                  <a:pt x="394" y="882"/>
                </a:cubicBezTo>
                <a:cubicBezTo>
                  <a:pt x="393" y="876"/>
                  <a:pt x="391" y="871"/>
                  <a:pt x="388" y="866"/>
                </a:cubicBezTo>
                <a:cubicBezTo>
                  <a:pt x="386" y="861"/>
                  <a:pt x="382" y="856"/>
                  <a:pt x="378" y="852"/>
                </a:cubicBezTo>
                <a:close/>
                <a:moveTo>
                  <a:pt x="488" y="810"/>
                </a:moveTo>
                <a:cubicBezTo>
                  <a:pt x="494" y="816"/>
                  <a:pt x="497" y="820"/>
                  <a:pt x="497" y="824"/>
                </a:cubicBezTo>
                <a:cubicBezTo>
                  <a:pt x="497" y="828"/>
                  <a:pt x="494" y="832"/>
                  <a:pt x="489" y="837"/>
                </a:cubicBezTo>
                <a:cubicBezTo>
                  <a:pt x="485" y="841"/>
                  <a:pt x="481" y="844"/>
                  <a:pt x="477" y="844"/>
                </a:cubicBezTo>
                <a:cubicBezTo>
                  <a:pt x="474" y="844"/>
                  <a:pt x="469" y="841"/>
                  <a:pt x="464" y="836"/>
                </a:cubicBezTo>
                <a:cubicBezTo>
                  <a:pt x="458" y="830"/>
                  <a:pt x="455" y="826"/>
                  <a:pt x="455" y="822"/>
                </a:cubicBezTo>
                <a:cubicBezTo>
                  <a:pt x="455" y="818"/>
                  <a:pt x="458" y="814"/>
                  <a:pt x="463" y="809"/>
                </a:cubicBezTo>
                <a:cubicBezTo>
                  <a:pt x="467" y="805"/>
                  <a:pt x="471" y="802"/>
                  <a:pt x="475" y="802"/>
                </a:cubicBezTo>
                <a:cubicBezTo>
                  <a:pt x="479" y="802"/>
                  <a:pt x="483" y="805"/>
                  <a:pt x="488" y="810"/>
                </a:cubicBezTo>
                <a:close/>
                <a:moveTo>
                  <a:pt x="620" y="698"/>
                </a:moveTo>
                <a:cubicBezTo>
                  <a:pt x="620" y="699"/>
                  <a:pt x="621" y="700"/>
                  <a:pt x="621" y="700"/>
                </a:cubicBezTo>
                <a:cubicBezTo>
                  <a:pt x="621" y="701"/>
                  <a:pt x="621" y="702"/>
                  <a:pt x="621" y="703"/>
                </a:cubicBezTo>
                <a:cubicBezTo>
                  <a:pt x="620" y="704"/>
                  <a:pt x="619" y="705"/>
                  <a:pt x="618" y="707"/>
                </a:cubicBezTo>
                <a:cubicBezTo>
                  <a:pt x="617" y="708"/>
                  <a:pt x="616" y="710"/>
                  <a:pt x="614" y="711"/>
                </a:cubicBezTo>
                <a:cubicBezTo>
                  <a:pt x="612" y="713"/>
                  <a:pt x="610" y="715"/>
                  <a:pt x="609" y="716"/>
                </a:cubicBezTo>
                <a:cubicBezTo>
                  <a:pt x="608" y="717"/>
                  <a:pt x="606" y="718"/>
                  <a:pt x="605" y="718"/>
                </a:cubicBezTo>
                <a:cubicBezTo>
                  <a:pt x="604" y="719"/>
                  <a:pt x="603" y="719"/>
                  <a:pt x="603" y="719"/>
                </a:cubicBezTo>
                <a:cubicBezTo>
                  <a:pt x="602" y="718"/>
                  <a:pt x="601" y="718"/>
                  <a:pt x="601" y="717"/>
                </a:cubicBezTo>
                <a:lnTo>
                  <a:pt x="540" y="656"/>
                </a:lnTo>
                <a:cubicBezTo>
                  <a:pt x="534" y="650"/>
                  <a:pt x="528" y="646"/>
                  <a:pt x="524" y="643"/>
                </a:cubicBezTo>
                <a:cubicBezTo>
                  <a:pt x="519" y="641"/>
                  <a:pt x="515" y="639"/>
                  <a:pt x="510" y="638"/>
                </a:cubicBezTo>
                <a:cubicBezTo>
                  <a:pt x="506" y="637"/>
                  <a:pt x="502" y="637"/>
                  <a:pt x="497" y="639"/>
                </a:cubicBezTo>
                <a:cubicBezTo>
                  <a:pt x="493" y="640"/>
                  <a:pt x="489" y="643"/>
                  <a:pt x="486" y="647"/>
                </a:cubicBezTo>
                <a:cubicBezTo>
                  <a:pt x="481" y="651"/>
                  <a:pt x="478" y="658"/>
                  <a:pt x="476" y="666"/>
                </a:cubicBezTo>
                <a:cubicBezTo>
                  <a:pt x="475" y="674"/>
                  <a:pt x="475" y="684"/>
                  <a:pt x="476" y="696"/>
                </a:cubicBezTo>
                <a:lnTo>
                  <a:pt x="549" y="769"/>
                </a:lnTo>
                <a:cubicBezTo>
                  <a:pt x="550" y="770"/>
                  <a:pt x="550" y="770"/>
                  <a:pt x="550" y="771"/>
                </a:cubicBezTo>
                <a:cubicBezTo>
                  <a:pt x="550" y="772"/>
                  <a:pt x="550" y="773"/>
                  <a:pt x="550" y="774"/>
                </a:cubicBezTo>
                <a:cubicBezTo>
                  <a:pt x="549" y="775"/>
                  <a:pt x="549" y="776"/>
                  <a:pt x="548" y="777"/>
                </a:cubicBezTo>
                <a:cubicBezTo>
                  <a:pt x="546" y="779"/>
                  <a:pt x="545" y="780"/>
                  <a:pt x="543" y="782"/>
                </a:cubicBezTo>
                <a:cubicBezTo>
                  <a:pt x="541" y="784"/>
                  <a:pt x="540" y="786"/>
                  <a:pt x="538" y="787"/>
                </a:cubicBezTo>
                <a:cubicBezTo>
                  <a:pt x="537" y="788"/>
                  <a:pt x="536" y="789"/>
                  <a:pt x="535" y="789"/>
                </a:cubicBezTo>
                <a:cubicBezTo>
                  <a:pt x="533" y="789"/>
                  <a:pt x="533" y="790"/>
                  <a:pt x="532" y="789"/>
                </a:cubicBezTo>
                <a:cubicBezTo>
                  <a:pt x="531" y="789"/>
                  <a:pt x="531" y="789"/>
                  <a:pt x="530" y="788"/>
                </a:cubicBezTo>
                <a:lnTo>
                  <a:pt x="375" y="633"/>
                </a:lnTo>
                <a:cubicBezTo>
                  <a:pt x="374" y="633"/>
                  <a:pt x="374" y="632"/>
                  <a:pt x="374" y="631"/>
                </a:cubicBezTo>
                <a:cubicBezTo>
                  <a:pt x="374" y="630"/>
                  <a:pt x="374" y="630"/>
                  <a:pt x="374" y="629"/>
                </a:cubicBezTo>
                <a:cubicBezTo>
                  <a:pt x="374" y="627"/>
                  <a:pt x="375" y="626"/>
                  <a:pt x="376" y="625"/>
                </a:cubicBezTo>
                <a:cubicBezTo>
                  <a:pt x="377" y="623"/>
                  <a:pt x="379" y="622"/>
                  <a:pt x="381" y="620"/>
                </a:cubicBezTo>
                <a:cubicBezTo>
                  <a:pt x="383" y="618"/>
                  <a:pt x="384" y="617"/>
                  <a:pt x="386" y="615"/>
                </a:cubicBezTo>
                <a:cubicBezTo>
                  <a:pt x="387" y="614"/>
                  <a:pt x="388" y="614"/>
                  <a:pt x="389" y="613"/>
                </a:cubicBezTo>
                <a:cubicBezTo>
                  <a:pt x="390" y="613"/>
                  <a:pt x="391" y="613"/>
                  <a:pt x="392" y="613"/>
                </a:cubicBezTo>
                <a:cubicBezTo>
                  <a:pt x="393" y="613"/>
                  <a:pt x="393" y="613"/>
                  <a:pt x="394" y="614"/>
                </a:cubicBezTo>
                <a:lnTo>
                  <a:pt x="457" y="677"/>
                </a:lnTo>
                <a:cubicBezTo>
                  <a:pt x="456" y="665"/>
                  <a:pt x="458" y="655"/>
                  <a:pt x="460" y="647"/>
                </a:cubicBezTo>
                <a:cubicBezTo>
                  <a:pt x="463" y="639"/>
                  <a:pt x="467" y="632"/>
                  <a:pt x="473" y="626"/>
                </a:cubicBezTo>
                <a:cubicBezTo>
                  <a:pt x="480" y="619"/>
                  <a:pt x="487" y="614"/>
                  <a:pt x="494" y="612"/>
                </a:cubicBezTo>
                <a:cubicBezTo>
                  <a:pt x="501" y="610"/>
                  <a:pt x="508" y="609"/>
                  <a:pt x="515" y="610"/>
                </a:cubicBezTo>
                <a:cubicBezTo>
                  <a:pt x="522" y="611"/>
                  <a:pt x="529" y="613"/>
                  <a:pt x="535" y="617"/>
                </a:cubicBezTo>
                <a:cubicBezTo>
                  <a:pt x="542" y="621"/>
                  <a:pt x="549" y="627"/>
                  <a:pt x="556" y="635"/>
                </a:cubicBezTo>
                <a:lnTo>
                  <a:pt x="620" y="698"/>
                </a:lnTo>
                <a:close/>
                <a:moveTo>
                  <a:pt x="809" y="509"/>
                </a:moveTo>
                <a:cubicBezTo>
                  <a:pt x="810" y="510"/>
                  <a:pt x="810" y="510"/>
                  <a:pt x="810" y="511"/>
                </a:cubicBezTo>
                <a:cubicBezTo>
                  <a:pt x="810" y="512"/>
                  <a:pt x="810" y="513"/>
                  <a:pt x="810" y="514"/>
                </a:cubicBezTo>
                <a:cubicBezTo>
                  <a:pt x="810" y="515"/>
                  <a:pt x="809" y="516"/>
                  <a:pt x="808" y="517"/>
                </a:cubicBezTo>
                <a:cubicBezTo>
                  <a:pt x="807" y="519"/>
                  <a:pt x="805" y="520"/>
                  <a:pt x="803" y="522"/>
                </a:cubicBezTo>
                <a:cubicBezTo>
                  <a:pt x="801" y="524"/>
                  <a:pt x="800" y="525"/>
                  <a:pt x="798" y="527"/>
                </a:cubicBezTo>
                <a:cubicBezTo>
                  <a:pt x="797" y="528"/>
                  <a:pt x="796" y="528"/>
                  <a:pt x="795" y="529"/>
                </a:cubicBezTo>
                <a:cubicBezTo>
                  <a:pt x="794" y="529"/>
                  <a:pt x="793" y="529"/>
                  <a:pt x="792" y="529"/>
                </a:cubicBezTo>
                <a:cubicBezTo>
                  <a:pt x="791" y="529"/>
                  <a:pt x="791" y="529"/>
                  <a:pt x="790" y="528"/>
                </a:cubicBezTo>
                <a:lnTo>
                  <a:pt x="727" y="465"/>
                </a:lnTo>
                <a:cubicBezTo>
                  <a:pt x="722" y="460"/>
                  <a:pt x="718" y="457"/>
                  <a:pt x="713" y="454"/>
                </a:cubicBezTo>
                <a:cubicBezTo>
                  <a:pt x="709" y="451"/>
                  <a:pt x="705" y="449"/>
                  <a:pt x="700" y="448"/>
                </a:cubicBezTo>
                <a:cubicBezTo>
                  <a:pt x="696" y="447"/>
                  <a:pt x="692" y="447"/>
                  <a:pt x="688" y="449"/>
                </a:cubicBezTo>
                <a:cubicBezTo>
                  <a:pt x="684" y="450"/>
                  <a:pt x="680" y="452"/>
                  <a:pt x="676" y="456"/>
                </a:cubicBezTo>
                <a:cubicBezTo>
                  <a:pt x="672" y="460"/>
                  <a:pt x="669" y="466"/>
                  <a:pt x="668" y="474"/>
                </a:cubicBezTo>
                <a:cubicBezTo>
                  <a:pt x="667" y="482"/>
                  <a:pt x="667" y="492"/>
                  <a:pt x="668" y="504"/>
                </a:cubicBezTo>
                <a:lnTo>
                  <a:pt x="741" y="577"/>
                </a:lnTo>
                <a:cubicBezTo>
                  <a:pt x="742" y="577"/>
                  <a:pt x="742" y="578"/>
                  <a:pt x="742" y="579"/>
                </a:cubicBezTo>
                <a:cubicBezTo>
                  <a:pt x="743" y="580"/>
                  <a:pt x="742" y="580"/>
                  <a:pt x="742" y="581"/>
                </a:cubicBezTo>
                <a:cubicBezTo>
                  <a:pt x="742" y="582"/>
                  <a:pt x="741" y="584"/>
                  <a:pt x="740" y="585"/>
                </a:cubicBezTo>
                <a:cubicBezTo>
                  <a:pt x="739" y="586"/>
                  <a:pt x="737" y="588"/>
                  <a:pt x="735" y="590"/>
                </a:cubicBezTo>
                <a:cubicBezTo>
                  <a:pt x="734" y="592"/>
                  <a:pt x="732" y="593"/>
                  <a:pt x="731" y="594"/>
                </a:cubicBezTo>
                <a:cubicBezTo>
                  <a:pt x="729" y="595"/>
                  <a:pt x="728" y="596"/>
                  <a:pt x="727" y="597"/>
                </a:cubicBezTo>
                <a:cubicBezTo>
                  <a:pt x="726" y="597"/>
                  <a:pt x="725" y="597"/>
                  <a:pt x="724" y="597"/>
                </a:cubicBezTo>
                <a:cubicBezTo>
                  <a:pt x="724" y="597"/>
                  <a:pt x="723" y="597"/>
                  <a:pt x="722" y="596"/>
                </a:cubicBezTo>
                <a:lnTo>
                  <a:pt x="659" y="532"/>
                </a:lnTo>
                <a:cubicBezTo>
                  <a:pt x="654" y="528"/>
                  <a:pt x="650" y="524"/>
                  <a:pt x="645" y="522"/>
                </a:cubicBezTo>
                <a:cubicBezTo>
                  <a:pt x="641" y="519"/>
                  <a:pt x="637" y="517"/>
                  <a:pt x="632" y="516"/>
                </a:cubicBezTo>
                <a:cubicBezTo>
                  <a:pt x="628" y="515"/>
                  <a:pt x="624" y="515"/>
                  <a:pt x="620" y="516"/>
                </a:cubicBezTo>
                <a:cubicBezTo>
                  <a:pt x="616" y="518"/>
                  <a:pt x="612" y="520"/>
                  <a:pt x="608" y="524"/>
                </a:cubicBezTo>
                <a:cubicBezTo>
                  <a:pt x="604" y="528"/>
                  <a:pt x="601" y="534"/>
                  <a:pt x="600" y="542"/>
                </a:cubicBezTo>
                <a:cubicBezTo>
                  <a:pt x="599" y="550"/>
                  <a:pt x="599" y="560"/>
                  <a:pt x="601" y="572"/>
                </a:cubicBezTo>
                <a:lnTo>
                  <a:pt x="674" y="645"/>
                </a:lnTo>
                <a:cubicBezTo>
                  <a:pt x="674" y="645"/>
                  <a:pt x="675" y="646"/>
                  <a:pt x="675" y="647"/>
                </a:cubicBezTo>
                <a:cubicBezTo>
                  <a:pt x="675" y="647"/>
                  <a:pt x="675" y="648"/>
                  <a:pt x="674" y="649"/>
                </a:cubicBezTo>
                <a:cubicBezTo>
                  <a:pt x="674" y="650"/>
                  <a:pt x="673" y="651"/>
                  <a:pt x="672" y="653"/>
                </a:cubicBezTo>
                <a:cubicBezTo>
                  <a:pt x="671" y="654"/>
                  <a:pt x="669" y="656"/>
                  <a:pt x="667" y="658"/>
                </a:cubicBezTo>
                <a:cubicBezTo>
                  <a:pt x="666" y="660"/>
                  <a:pt x="664" y="661"/>
                  <a:pt x="663" y="662"/>
                </a:cubicBezTo>
                <a:cubicBezTo>
                  <a:pt x="661" y="663"/>
                  <a:pt x="660" y="664"/>
                  <a:pt x="659" y="665"/>
                </a:cubicBezTo>
                <a:cubicBezTo>
                  <a:pt x="658" y="665"/>
                  <a:pt x="657" y="665"/>
                  <a:pt x="656" y="665"/>
                </a:cubicBezTo>
                <a:cubicBezTo>
                  <a:pt x="656" y="665"/>
                  <a:pt x="655" y="664"/>
                  <a:pt x="654" y="664"/>
                </a:cubicBezTo>
                <a:lnTo>
                  <a:pt x="550" y="559"/>
                </a:lnTo>
                <a:cubicBezTo>
                  <a:pt x="549" y="559"/>
                  <a:pt x="549" y="558"/>
                  <a:pt x="549" y="557"/>
                </a:cubicBezTo>
                <a:cubicBezTo>
                  <a:pt x="549" y="557"/>
                  <a:pt x="549" y="556"/>
                  <a:pt x="549" y="555"/>
                </a:cubicBezTo>
                <a:cubicBezTo>
                  <a:pt x="549" y="554"/>
                  <a:pt x="550" y="553"/>
                  <a:pt x="551" y="552"/>
                </a:cubicBezTo>
                <a:cubicBezTo>
                  <a:pt x="552" y="550"/>
                  <a:pt x="553" y="549"/>
                  <a:pt x="555" y="547"/>
                </a:cubicBezTo>
                <a:cubicBezTo>
                  <a:pt x="557" y="545"/>
                  <a:pt x="558" y="544"/>
                  <a:pt x="559" y="543"/>
                </a:cubicBezTo>
                <a:cubicBezTo>
                  <a:pt x="561" y="542"/>
                  <a:pt x="562" y="541"/>
                  <a:pt x="563" y="541"/>
                </a:cubicBezTo>
                <a:cubicBezTo>
                  <a:pt x="564" y="541"/>
                  <a:pt x="565" y="541"/>
                  <a:pt x="565" y="541"/>
                </a:cubicBezTo>
                <a:cubicBezTo>
                  <a:pt x="566" y="541"/>
                  <a:pt x="567" y="541"/>
                  <a:pt x="567" y="542"/>
                </a:cubicBezTo>
                <a:lnTo>
                  <a:pt x="581" y="556"/>
                </a:lnTo>
                <a:cubicBezTo>
                  <a:pt x="580" y="543"/>
                  <a:pt x="581" y="533"/>
                  <a:pt x="584" y="524"/>
                </a:cubicBezTo>
                <a:cubicBezTo>
                  <a:pt x="586" y="516"/>
                  <a:pt x="590" y="509"/>
                  <a:pt x="596" y="503"/>
                </a:cubicBezTo>
                <a:cubicBezTo>
                  <a:pt x="600" y="499"/>
                  <a:pt x="605" y="495"/>
                  <a:pt x="609" y="493"/>
                </a:cubicBezTo>
                <a:cubicBezTo>
                  <a:pt x="614" y="490"/>
                  <a:pt x="618" y="489"/>
                  <a:pt x="622" y="488"/>
                </a:cubicBezTo>
                <a:cubicBezTo>
                  <a:pt x="627" y="487"/>
                  <a:pt x="631" y="487"/>
                  <a:pt x="636" y="488"/>
                </a:cubicBezTo>
                <a:cubicBezTo>
                  <a:pt x="640" y="488"/>
                  <a:pt x="644" y="490"/>
                  <a:pt x="649" y="491"/>
                </a:cubicBezTo>
                <a:cubicBezTo>
                  <a:pt x="648" y="484"/>
                  <a:pt x="648" y="478"/>
                  <a:pt x="649" y="472"/>
                </a:cubicBezTo>
                <a:cubicBezTo>
                  <a:pt x="649" y="466"/>
                  <a:pt x="650" y="461"/>
                  <a:pt x="652" y="457"/>
                </a:cubicBezTo>
                <a:cubicBezTo>
                  <a:pt x="653" y="452"/>
                  <a:pt x="655" y="448"/>
                  <a:pt x="657" y="444"/>
                </a:cubicBezTo>
                <a:cubicBezTo>
                  <a:pt x="659" y="441"/>
                  <a:pt x="661" y="438"/>
                  <a:pt x="664" y="435"/>
                </a:cubicBezTo>
                <a:cubicBezTo>
                  <a:pt x="671" y="428"/>
                  <a:pt x="677" y="424"/>
                  <a:pt x="684" y="422"/>
                </a:cubicBezTo>
                <a:cubicBezTo>
                  <a:pt x="691" y="419"/>
                  <a:pt x="698" y="419"/>
                  <a:pt x="705" y="420"/>
                </a:cubicBezTo>
                <a:cubicBezTo>
                  <a:pt x="712" y="421"/>
                  <a:pt x="718" y="424"/>
                  <a:pt x="725" y="428"/>
                </a:cubicBezTo>
                <a:cubicBezTo>
                  <a:pt x="731" y="432"/>
                  <a:pt x="737" y="437"/>
                  <a:pt x="743" y="443"/>
                </a:cubicBezTo>
                <a:lnTo>
                  <a:pt x="809" y="509"/>
                </a:lnTo>
                <a:close/>
                <a:moveTo>
                  <a:pt x="1002" y="317"/>
                </a:moveTo>
                <a:cubicBezTo>
                  <a:pt x="1002" y="317"/>
                  <a:pt x="1003" y="318"/>
                  <a:pt x="1003" y="319"/>
                </a:cubicBezTo>
                <a:cubicBezTo>
                  <a:pt x="1003" y="319"/>
                  <a:pt x="1003" y="320"/>
                  <a:pt x="1002" y="321"/>
                </a:cubicBezTo>
                <a:cubicBezTo>
                  <a:pt x="1002" y="322"/>
                  <a:pt x="1001" y="323"/>
                  <a:pt x="1000" y="325"/>
                </a:cubicBezTo>
                <a:cubicBezTo>
                  <a:pt x="999" y="326"/>
                  <a:pt x="998" y="328"/>
                  <a:pt x="996" y="330"/>
                </a:cubicBezTo>
                <a:cubicBezTo>
                  <a:pt x="994" y="332"/>
                  <a:pt x="992" y="333"/>
                  <a:pt x="991" y="334"/>
                </a:cubicBezTo>
                <a:cubicBezTo>
                  <a:pt x="989" y="335"/>
                  <a:pt x="988" y="336"/>
                  <a:pt x="987" y="336"/>
                </a:cubicBezTo>
                <a:cubicBezTo>
                  <a:pt x="986" y="337"/>
                  <a:pt x="985" y="337"/>
                  <a:pt x="984" y="337"/>
                </a:cubicBezTo>
                <a:cubicBezTo>
                  <a:pt x="984" y="337"/>
                  <a:pt x="983" y="336"/>
                  <a:pt x="982" y="336"/>
                </a:cubicBezTo>
                <a:lnTo>
                  <a:pt x="919" y="272"/>
                </a:lnTo>
                <a:cubicBezTo>
                  <a:pt x="914" y="268"/>
                  <a:pt x="910" y="264"/>
                  <a:pt x="906" y="261"/>
                </a:cubicBezTo>
                <a:cubicBezTo>
                  <a:pt x="901" y="259"/>
                  <a:pt x="897" y="257"/>
                  <a:pt x="893" y="256"/>
                </a:cubicBezTo>
                <a:cubicBezTo>
                  <a:pt x="888" y="255"/>
                  <a:pt x="884" y="255"/>
                  <a:pt x="880" y="256"/>
                </a:cubicBezTo>
                <a:cubicBezTo>
                  <a:pt x="876" y="257"/>
                  <a:pt x="872" y="260"/>
                  <a:pt x="869" y="263"/>
                </a:cubicBezTo>
                <a:cubicBezTo>
                  <a:pt x="864" y="268"/>
                  <a:pt x="862" y="274"/>
                  <a:pt x="860" y="282"/>
                </a:cubicBezTo>
                <a:cubicBezTo>
                  <a:pt x="859" y="290"/>
                  <a:pt x="860" y="300"/>
                  <a:pt x="861" y="311"/>
                </a:cubicBezTo>
                <a:lnTo>
                  <a:pt x="934" y="384"/>
                </a:lnTo>
                <a:cubicBezTo>
                  <a:pt x="934" y="385"/>
                  <a:pt x="935" y="386"/>
                  <a:pt x="935" y="386"/>
                </a:cubicBezTo>
                <a:cubicBezTo>
                  <a:pt x="935" y="387"/>
                  <a:pt x="935" y="388"/>
                  <a:pt x="934" y="389"/>
                </a:cubicBezTo>
                <a:cubicBezTo>
                  <a:pt x="934" y="390"/>
                  <a:pt x="933" y="391"/>
                  <a:pt x="932" y="393"/>
                </a:cubicBezTo>
                <a:cubicBezTo>
                  <a:pt x="931" y="394"/>
                  <a:pt x="930" y="396"/>
                  <a:pt x="928" y="398"/>
                </a:cubicBezTo>
                <a:cubicBezTo>
                  <a:pt x="926" y="399"/>
                  <a:pt x="924" y="401"/>
                  <a:pt x="923" y="402"/>
                </a:cubicBezTo>
                <a:cubicBezTo>
                  <a:pt x="921" y="403"/>
                  <a:pt x="920" y="404"/>
                  <a:pt x="919" y="404"/>
                </a:cubicBezTo>
                <a:cubicBezTo>
                  <a:pt x="918" y="405"/>
                  <a:pt x="917" y="405"/>
                  <a:pt x="917" y="405"/>
                </a:cubicBezTo>
                <a:cubicBezTo>
                  <a:pt x="916" y="405"/>
                  <a:pt x="915" y="404"/>
                  <a:pt x="915" y="404"/>
                </a:cubicBezTo>
                <a:lnTo>
                  <a:pt x="851" y="340"/>
                </a:lnTo>
                <a:cubicBezTo>
                  <a:pt x="847" y="336"/>
                  <a:pt x="842" y="332"/>
                  <a:pt x="838" y="329"/>
                </a:cubicBezTo>
                <a:cubicBezTo>
                  <a:pt x="833" y="327"/>
                  <a:pt x="829" y="325"/>
                  <a:pt x="825" y="324"/>
                </a:cubicBezTo>
                <a:cubicBezTo>
                  <a:pt x="820" y="323"/>
                  <a:pt x="816" y="323"/>
                  <a:pt x="812" y="324"/>
                </a:cubicBezTo>
                <a:cubicBezTo>
                  <a:pt x="808" y="325"/>
                  <a:pt x="804" y="328"/>
                  <a:pt x="801" y="331"/>
                </a:cubicBezTo>
                <a:cubicBezTo>
                  <a:pt x="796" y="336"/>
                  <a:pt x="794" y="342"/>
                  <a:pt x="793" y="350"/>
                </a:cubicBezTo>
                <a:cubicBezTo>
                  <a:pt x="791" y="358"/>
                  <a:pt x="792" y="367"/>
                  <a:pt x="793" y="379"/>
                </a:cubicBezTo>
                <a:lnTo>
                  <a:pt x="866" y="452"/>
                </a:lnTo>
                <a:cubicBezTo>
                  <a:pt x="866" y="453"/>
                  <a:pt x="867" y="454"/>
                  <a:pt x="867" y="454"/>
                </a:cubicBezTo>
                <a:cubicBezTo>
                  <a:pt x="867" y="455"/>
                  <a:pt x="867" y="456"/>
                  <a:pt x="867" y="457"/>
                </a:cubicBezTo>
                <a:cubicBezTo>
                  <a:pt x="866" y="458"/>
                  <a:pt x="865" y="459"/>
                  <a:pt x="864" y="461"/>
                </a:cubicBezTo>
                <a:cubicBezTo>
                  <a:pt x="863" y="462"/>
                  <a:pt x="862" y="464"/>
                  <a:pt x="860" y="466"/>
                </a:cubicBezTo>
                <a:cubicBezTo>
                  <a:pt x="858" y="467"/>
                  <a:pt x="856" y="469"/>
                  <a:pt x="855" y="470"/>
                </a:cubicBezTo>
                <a:cubicBezTo>
                  <a:pt x="854" y="471"/>
                  <a:pt x="852" y="472"/>
                  <a:pt x="851" y="472"/>
                </a:cubicBezTo>
                <a:cubicBezTo>
                  <a:pt x="850" y="473"/>
                  <a:pt x="849" y="473"/>
                  <a:pt x="849" y="473"/>
                </a:cubicBezTo>
                <a:cubicBezTo>
                  <a:pt x="848" y="472"/>
                  <a:pt x="847" y="472"/>
                  <a:pt x="847" y="471"/>
                </a:cubicBezTo>
                <a:lnTo>
                  <a:pt x="742" y="367"/>
                </a:lnTo>
                <a:cubicBezTo>
                  <a:pt x="742" y="366"/>
                  <a:pt x="741" y="366"/>
                  <a:pt x="741" y="365"/>
                </a:cubicBezTo>
                <a:cubicBezTo>
                  <a:pt x="741" y="364"/>
                  <a:pt x="741" y="364"/>
                  <a:pt x="741" y="363"/>
                </a:cubicBezTo>
                <a:cubicBezTo>
                  <a:pt x="742" y="362"/>
                  <a:pt x="742" y="360"/>
                  <a:pt x="743" y="359"/>
                </a:cubicBezTo>
                <a:cubicBezTo>
                  <a:pt x="744" y="358"/>
                  <a:pt x="746" y="356"/>
                  <a:pt x="747" y="355"/>
                </a:cubicBezTo>
                <a:cubicBezTo>
                  <a:pt x="749" y="353"/>
                  <a:pt x="751" y="352"/>
                  <a:pt x="752" y="351"/>
                </a:cubicBezTo>
                <a:cubicBezTo>
                  <a:pt x="753" y="350"/>
                  <a:pt x="754" y="349"/>
                  <a:pt x="755" y="349"/>
                </a:cubicBezTo>
                <a:cubicBezTo>
                  <a:pt x="756" y="348"/>
                  <a:pt x="757" y="348"/>
                  <a:pt x="758" y="349"/>
                </a:cubicBezTo>
                <a:cubicBezTo>
                  <a:pt x="758" y="349"/>
                  <a:pt x="759" y="349"/>
                  <a:pt x="760" y="350"/>
                </a:cubicBezTo>
                <a:lnTo>
                  <a:pt x="773" y="364"/>
                </a:lnTo>
                <a:cubicBezTo>
                  <a:pt x="773" y="351"/>
                  <a:pt x="774" y="341"/>
                  <a:pt x="776" y="332"/>
                </a:cubicBezTo>
                <a:cubicBezTo>
                  <a:pt x="779" y="323"/>
                  <a:pt x="783" y="316"/>
                  <a:pt x="788" y="311"/>
                </a:cubicBezTo>
                <a:cubicBezTo>
                  <a:pt x="793" y="306"/>
                  <a:pt x="797" y="303"/>
                  <a:pt x="801" y="300"/>
                </a:cubicBezTo>
                <a:cubicBezTo>
                  <a:pt x="806" y="298"/>
                  <a:pt x="810" y="296"/>
                  <a:pt x="815" y="296"/>
                </a:cubicBezTo>
                <a:cubicBezTo>
                  <a:pt x="819" y="295"/>
                  <a:pt x="824" y="295"/>
                  <a:pt x="828" y="295"/>
                </a:cubicBezTo>
                <a:cubicBezTo>
                  <a:pt x="832" y="296"/>
                  <a:pt x="837" y="297"/>
                  <a:pt x="841" y="299"/>
                </a:cubicBezTo>
                <a:cubicBezTo>
                  <a:pt x="841" y="292"/>
                  <a:pt x="841" y="285"/>
                  <a:pt x="841" y="280"/>
                </a:cubicBezTo>
                <a:cubicBezTo>
                  <a:pt x="842" y="274"/>
                  <a:pt x="843" y="269"/>
                  <a:pt x="844" y="264"/>
                </a:cubicBezTo>
                <a:cubicBezTo>
                  <a:pt x="845" y="260"/>
                  <a:pt x="847" y="256"/>
                  <a:pt x="849" y="252"/>
                </a:cubicBezTo>
                <a:cubicBezTo>
                  <a:pt x="851" y="249"/>
                  <a:pt x="853" y="246"/>
                  <a:pt x="856" y="243"/>
                </a:cubicBezTo>
                <a:cubicBezTo>
                  <a:pt x="863" y="236"/>
                  <a:pt x="870" y="232"/>
                  <a:pt x="877" y="229"/>
                </a:cubicBezTo>
                <a:cubicBezTo>
                  <a:pt x="884" y="227"/>
                  <a:pt x="890" y="227"/>
                  <a:pt x="897" y="228"/>
                </a:cubicBezTo>
                <a:cubicBezTo>
                  <a:pt x="904" y="229"/>
                  <a:pt x="911" y="231"/>
                  <a:pt x="917" y="236"/>
                </a:cubicBezTo>
                <a:cubicBezTo>
                  <a:pt x="924" y="240"/>
                  <a:pt x="930" y="245"/>
                  <a:pt x="936" y="251"/>
                </a:cubicBezTo>
                <a:lnTo>
                  <a:pt x="1002" y="317"/>
                </a:lnTo>
                <a:close/>
                <a:moveTo>
                  <a:pt x="1071" y="133"/>
                </a:moveTo>
                <a:cubicBezTo>
                  <a:pt x="1074" y="136"/>
                  <a:pt x="1076" y="139"/>
                  <a:pt x="1076" y="142"/>
                </a:cubicBezTo>
                <a:cubicBezTo>
                  <a:pt x="1075" y="145"/>
                  <a:pt x="1074" y="147"/>
                  <a:pt x="1072" y="149"/>
                </a:cubicBezTo>
                <a:lnTo>
                  <a:pt x="1004" y="218"/>
                </a:lnTo>
                <a:cubicBezTo>
                  <a:pt x="1009" y="224"/>
                  <a:pt x="1015" y="228"/>
                  <a:pt x="1021" y="232"/>
                </a:cubicBezTo>
                <a:cubicBezTo>
                  <a:pt x="1027" y="235"/>
                  <a:pt x="1033" y="237"/>
                  <a:pt x="1039" y="238"/>
                </a:cubicBezTo>
                <a:cubicBezTo>
                  <a:pt x="1045" y="238"/>
                  <a:pt x="1051" y="237"/>
                  <a:pt x="1057" y="235"/>
                </a:cubicBezTo>
                <a:cubicBezTo>
                  <a:pt x="1063" y="232"/>
                  <a:pt x="1069" y="228"/>
                  <a:pt x="1076" y="222"/>
                </a:cubicBezTo>
                <a:cubicBezTo>
                  <a:pt x="1081" y="217"/>
                  <a:pt x="1085" y="212"/>
                  <a:pt x="1088" y="207"/>
                </a:cubicBezTo>
                <a:cubicBezTo>
                  <a:pt x="1091" y="202"/>
                  <a:pt x="1093" y="198"/>
                  <a:pt x="1095" y="194"/>
                </a:cubicBezTo>
                <a:cubicBezTo>
                  <a:pt x="1097" y="190"/>
                  <a:pt x="1098" y="187"/>
                  <a:pt x="1099" y="185"/>
                </a:cubicBezTo>
                <a:cubicBezTo>
                  <a:pt x="1100" y="182"/>
                  <a:pt x="1101" y="180"/>
                  <a:pt x="1102" y="179"/>
                </a:cubicBezTo>
                <a:cubicBezTo>
                  <a:pt x="1103" y="179"/>
                  <a:pt x="1103" y="178"/>
                  <a:pt x="1104" y="178"/>
                </a:cubicBezTo>
                <a:cubicBezTo>
                  <a:pt x="1105" y="178"/>
                  <a:pt x="1106" y="178"/>
                  <a:pt x="1106" y="178"/>
                </a:cubicBezTo>
                <a:cubicBezTo>
                  <a:pt x="1107" y="179"/>
                  <a:pt x="1108" y="179"/>
                  <a:pt x="1109" y="180"/>
                </a:cubicBezTo>
                <a:cubicBezTo>
                  <a:pt x="1110" y="181"/>
                  <a:pt x="1111" y="182"/>
                  <a:pt x="1113" y="183"/>
                </a:cubicBezTo>
                <a:cubicBezTo>
                  <a:pt x="1114" y="185"/>
                  <a:pt x="1115" y="185"/>
                  <a:pt x="1115" y="186"/>
                </a:cubicBezTo>
                <a:cubicBezTo>
                  <a:pt x="1116" y="187"/>
                  <a:pt x="1117" y="188"/>
                  <a:pt x="1117" y="188"/>
                </a:cubicBezTo>
                <a:cubicBezTo>
                  <a:pt x="1117" y="189"/>
                  <a:pt x="1118" y="190"/>
                  <a:pt x="1118" y="191"/>
                </a:cubicBezTo>
                <a:cubicBezTo>
                  <a:pt x="1118" y="191"/>
                  <a:pt x="1118" y="192"/>
                  <a:pt x="1118" y="193"/>
                </a:cubicBezTo>
                <a:cubicBezTo>
                  <a:pt x="1118" y="194"/>
                  <a:pt x="1118" y="196"/>
                  <a:pt x="1117" y="199"/>
                </a:cubicBezTo>
                <a:cubicBezTo>
                  <a:pt x="1115" y="202"/>
                  <a:pt x="1114" y="206"/>
                  <a:pt x="1111" y="210"/>
                </a:cubicBezTo>
                <a:cubicBezTo>
                  <a:pt x="1109" y="214"/>
                  <a:pt x="1106" y="219"/>
                  <a:pt x="1102" y="224"/>
                </a:cubicBezTo>
                <a:cubicBezTo>
                  <a:pt x="1099" y="229"/>
                  <a:pt x="1094" y="234"/>
                  <a:pt x="1089" y="239"/>
                </a:cubicBezTo>
                <a:cubicBezTo>
                  <a:pt x="1081" y="248"/>
                  <a:pt x="1072" y="254"/>
                  <a:pt x="1063" y="258"/>
                </a:cubicBezTo>
                <a:cubicBezTo>
                  <a:pt x="1054" y="262"/>
                  <a:pt x="1045" y="264"/>
                  <a:pt x="1036" y="264"/>
                </a:cubicBezTo>
                <a:cubicBezTo>
                  <a:pt x="1027" y="263"/>
                  <a:pt x="1018" y="261"/>
                  <a:pt x="1009" y="256"/>
                </a:cubicBezTo>
                <a:cubicBezTo>
                  <a:pt x="999" y="251"/>
                  <a:pt x="990" y="244"/>
                  <a:pt x="980" y="234"/>
                </a:cubicBezTo>
                <a:cubicBezTo>
                  <a:pt x="971" y="225"/>
                  <a:pt x="964" y="216"/>
                  <a:pt x="960" y="207"/>
                </a:cubicBezTo>
                <a:cubicBezTo>
                  <a:pt x="955" y="197"/>
                  <a:pt x="952" y="188"/>
                  <a:pt x="951" y="178"/>
                </a:cubicBezTo>
                <a:cubicBezTo>
                  <a:pt x="951" y="169"/>
                  <a:pt x="952" y="160"/>
                  <a:pt x="956" y="151"/>
                </a:cubicBezTo>
                <a:cubicBezTo>
                  <a:pt x="959" y="142"/>
                  <a:pt x="965" y="134"/>
                  <a:pt x="973" y="126"/>
                </a:cubicBezTo>
                <a:cubicBezTo>
                  <a:pt x="981" y="118"/>
                  <a:pt x="989" y="112"/>
                  <a:pt x="997" y="109"/>
                </a:cubicBezTo>
                <a:cubicBezTo>
                  <a:pt x="1006" y="106"/>
                  <a:pt x="1014" y="105"/>
                  <a:pt x="1022" y="106"/>
                </a:cubicBezTo>
                <a:cubicBezTo>
                  <a:pt x="1030" y="106"/>
                  <a:pt x="1038" y="109"/>
                  <a:pt x="1046" y="113"/>
                </a:cubicBezTo>
                <a:cubicBezTo>
                  <a:pt x="1054" y="117"/>
                  <a:pt x="1061" y="123"/>
                  <a:pt x="1068" y="130"/>
                </a:cubicBezTo>
                <a:lnTo>
                  <a:pt x="1071" y="133"/>
                </a:lnTo>
                <a:close/>
                <a:moveTo>
                  <a:pt x="1046" y="147"/>
                </a:moveTo>
                <a:cubicBezTo>
                  <a:pt x="1037" y="137"/>
                  <a:pt x="1027" y="131"/>
                  <a:pt x="1016" y="130"/>
                </a:cubicBezTo>
                <a:cubicBezTo>
                  <a:pt x="1006" y="129"/>
                  <a:pt x="996" y="133"/>
                  <a:pt x="987" y="142"/>
                </a:cubicBezTo>
                <a:cubicBezTo>
                  <a:pt x="982" y="147"/>
                  <a:pt x="979" y="152"/>
                  <a:pt x="977" y="157"/>
                </a:cubicBezTo>
                <a:cubicBezTo>
                  <a:pt x="975" y="163"/>
                  <a:pt x="974" y="168"/>
                  <a:pt x="975" y="173"/>
                </a:cubicBezTo>
                <a:cubicBezTo>
                  <a:pt x="975" y="179"/>
                  <a:pt x="977" y="184"/>
                  <a:pt x="979" y="189"/>
                </a:cubicBezTo>
                <a:cubicBezTo>
                  <a:pt x="982" y="195"/>
                  <a:pt x="985" y="199"/>
                  <a:pt x="990" y="204"/>
                </a:cubicBezTo>
                <a:lnTo>
                  <a:pt x="1046" y="147"/>
                </a:lnTo>
                <a:close/>
                <a:moveTo>
                  <a:pt x="1116" y="7"/>
                </a:moveTo>
                <a:cubicBezTo>
                  <a:pt x="1117" y="9"/>
                  <a:pt x="1119" y="11"/>
                  <a:pt x="1120" y="12"/>
                </a:cubicBezTo>
                <a:cubicBezTo>
                  <a:pt x="1121" y="13"/>
                  <a:pt x="1122" y="14"/>
                  <a:pt x="1122" y="15"/>
                </a:cubicBezTo>
                <a:cubicBezTo>
                  <a:pt x="1123" y="16"/>
                  <a:pt x="1123" y="17"/>
                  <a:pt x="1123" y="17"/>
                </a:cubicBezTo>
                <a:cubicBezTo>
                  <a:pt x="1123" y="18"/>
                  <a:pt x="1122" y="19"/>
                  <a:pt x="1122" y="19"/>
                </a:cubicBezTo>
                <a:cubicBezTo>
                  <a:pt x="1121" y="20"/>
                  <a:pt x="1120" y="21"/>
                  <a:pt x="1119" y="21"/>
                </a:cubicBezTo>
                <a:cubicBezTo>
                  <a:pt x="1118" y="22"/>
                  <a:pt x="1116" y="22"/>
                  <a:pt x="1115" y="23"/>
                </a:cubicBezTo>
                <a:cubicBezTo>
                  <a:pt x="1113" y="24"/>
                  <a:pt x="1112" y="25"/>
                  <a:pt x="1110" y="26"/>
                </a:cubicBezTo>
                <a:cubicBezTo>
                  <a:pt x="1108" y="27"/>
                  <a:pt x="1107" y="28"/>
                  <a:pt x="1105" y="30"/>
                </a:cubicBezTo>
                <a:cubicBezTo>
                  <a:pt x="1103" y="32"/>
                  <a:pt x="1102" y="34"/>
                  <a:pt x="1101" y="37"/>
                </a:cubicBezTo>
                <a:cubicBezTo>
                  <a:pt x="1100" y="39"/>
                  <a:pt x="1099" y="43"/>
                  <a:pt x="1099" y="46"/>
                </a:cubicBezTo>
                <a:cubicBezTo>
                  <a:pt x="1098" y="50"/>
                  <a:pt x="1099" y="55"/>
                  <a:pt x="1099" y="60"/>
                </a:cubicBezTo>
                <a:cubicBezTo>
                  <a:pt x="1100" y="65"/>
                  <a:pt x="1101" y="71"/>
                  <a:pt x="1103" y="78"/>
                </a:cubicBezTo>
                <a:lnTo>
                  <a:pt x="1171" y="147"/>
                </a:lnTo>
                <a:cubicBezTo>
                  <a:pt x="1172" y="147"/>
                  <a:pt x="1172" y="148"/>
                  <a:pt x="1172" y="149"/>
                </a:cubicBezTo>
                <a:cubicBezTo>
                  <a:pt x="1173" y="150"/>
                  <a:pt x="1172" y="150"/>
                  <a:pt x="1172" y="151"/>
                </a:cubicBezTo>
                <a:cubicBezTo>
                  <a:pt x="1172" y="152"/>
                  <a:pt x="1171" y="154"/>
                  <a:pt x="1170" y="155"/>
                </a:cubicBezTo>
                <a:cubicBezTo>
                  <a:pt x="1169" y="156"/>
                  <a:pt x="1167" y="158"/>
                  <a:pt x="1165" y="160"/>
                </a:cubicBezTo>
                <a:cubicBezTo>
                  <a:pt x="1163" y="162"/>
                  <a:pt x="1162" y="163"/>
                  <a:pt x="1160" y="164"/>
                </a:cubicBezTo>
                <a:cubicBezTo>
                  <a:pt x="1159" y="166"/>
                  <a:pt x="1158" y="166"/>
                  <a:pt x="1157" y="167"/>
                </a:cubicBezTo>
                <a:cubicBezTo>
                  <a:pt x="1156" y="167"/>
                  <a:pt x="1155" y="167"/>
                  <a:pt x="1154" y="167"/>
                </a:cubicBezTo>
                <a:cubicBezTo>
                  <a:pt x="1153" y="167"/>
                  <a:pt x="1153" y="167"/>
                  <a:pt x="1152" y="166"/>
                </a:cubicBezTo>
                <a:lnTo>
                  <a:pt x="1048" y="62"/>
                </a:lnTo>
                <a:cubicBezTo>
                  <a:pt x="1047" y="61"/>
                  <a:pt x="1047" y="60"/>
                  <a:pt x="1047" y="60"/>
                </a:cubicBezTo>
                <a:cubicBezTo>
                  <a:pt x="1046" y="59"/>
                  <a:pt x="1046" y="58"/>
                  <a:pt x="1047" y="57"/>
                </a:cubicBezTo>
                <a:cubicBezTo>
                  <a:pt x="1047" y="56"/>
                  <a:pt x="1048" y="55"/>
                  <a:pt x="1049" y="54"/>
                </a:cubicBezTo>
                <a:cubicBezTo>
                  <a:pt x="1050" y="53"/>
                  <a:pt x="1051" y="51"/>
                  <a:pt x="1053" y="49"/>
                </a:cubicBezTo>
                <a:cubicBezTo>
                  <a:pt x="1055" y="48"/>
                  <a:pt x="1056" y="46"/>
                  <a:pt x="1057" y="45"/>
                </a:cubicBezTo>
                <a:cubicBezTo>
                  <a:pt x="1059" y="44"/>
                  <a:pt x="1060" y="44"/>
                  <a:pt x="1061" y="43"/>
                </a:cubicBezTo>
                <a:cubicBezTo>
                  <a:pt x="1062" y="43"/>
                  <a:pt x="1062" y="43"/>
                  <a:pt x="1063" y="43"/>
                </a:cubicBezTo>
                <a:cubicBezTo>
                  <a:pt x="1064" y="43"/>
                  <a:pt x="1064" y="44"/>
                  <a:pt x="1065" y="44"/>
                </a:cubicBezTo>
                <a:lnTo>
                  <a:pt x="1080" y="59"/>
                </a:lnTo>
                <a:cubicBezTo>
                  <a:pt x="1079" y="52"/>
                  <a:pt x="1078" y="46"/>
                  <a:pt x="1078" y="41"/>
                </a:cubicBezTo>
                <a:cubicBezTo>
                  <a:pt x="1078" y="36"/>
                  <a:pt x="1078" y="32"/>
                  <a:pt x="1079" y="28"/>
                </a:cubicBezTo>
                <a:cubicBezTo>
                  <a:pt x="1080" y="24"/>
                  <a:pt x="1081" y="21"/>
                  <a:pt x="1083" y="18"/>
                </a:cubicBezTo>
                <a:cubicBezTo>
                  <a:pt x="1084" y="15"/>
                  <a:pt x="1086" y="13"/>
                  <a:pt x="1088" y="10"/>
                </a:cubicBezTo>
                <a:cubicBezTo>
                  <a:pt x="1089" y="9"/>
                  <a:pt x="1091" y="8"/>
                  <a:pt x="1092" y="7"/>
                </a:cubicBezTo>
                <a:cubicBezTo>
                  <a:pt x="1093" y="6"/>
                  <a:pt x="1095" y="5"/>
                  <a:pt x="1097" y="4"/>
                </a:cubicBezTo>
                <a:cubicBezTo>
                  <a:pt x="1098" y="3"/>
                  <a:pt x="1100" y="2"/>
                  <a:pt x="1101" y="1"/>
                </a:cubicBezTo>
                <a:cubicBezTo>
                  <a:pt x="1103" y="0"/>
                  <a:pt x="1104" y="0"/>
                  <a:pt x="1105" y="0"/>
                </a:cubicBezTo>
                <a:cubicBezTo>
                  <a:pt x="1106" y="0"/>
                  <a:pt x="1106" y="0"/>
                  <a:pt x="1107" y="0"/>
                </a:cubicBezTo>
                <a:cubicBezTo>
                  <a:pt x="1108" y="0"/>
                  <a:pt x="1108" y="1"/>
                  <a:pt x="1109" y="1"/>
                </a:cubicBezTo>
                <a:cubicBezTo>
                  <a:pt x="1109" y="1"/>
                  <a:pt x="1110" y="2"/>
                  <a:pt x="1111" y="3"/>
                </a:cubicBezTo>
                <a:cubicBezTo>
                  <a:pt x="1112" y="4"/>
                  <a:pt x="1114" y="6"/>
                  <a:pt x="1116"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3" name="Freeform 27"/>
          <p:cNvSpPr>
            <a:spLocks noEditPoints="1"/>
          </p:cNvSpPr>
          <p:nvPr/>
        </p:nvSpPr>
        <p:spPr bwMode="auto">
          <a:xfrm>
            <a:off x="2282825" y="5183188"/>
            <a:ext cx="774700" cy="744538"/>
          </a:xfrm>
          <a:custGeom>
            <a:avLst/>
            <a:gdLst/>
            <a:ahLst/>
            <a:cxnLst>
              <a:cxn ang="0">
                <a:pos x="176" y="938"/>
              </a:cxn>
              <a:cxn ang="0">
                <a:pos x="124" y="921"/>
              </a:cxn>
              <a:cxn ang="0">
                <a:pos x="42" y="971"/>
              </a:cxn>
              <a:cxn ang="0">
                <a:pos x="12" y="800"/>
              </a:cxn>
              <a:cxn ang="0">
                <a:pos x="149" y="867"/>
              </a:cxn>
              <a:cxn ang="0">
                <a:pos x="269" y="749"/>
              </a:cxn>
              <a:cxn ang="0">
                <a:pos x="224" y="881"/>
              </a:cxn>
              <a:cxn ang="0">
                <a:pos x="201" y="869"/>
              </a:cxn>
              <a:cxn ang="0">
                <a:pos x="258" y="823"/>
              </a:cxn>
              <a:cxn ang="0">
                <a:pos x="182" y="781"/>
              </a:cxn>
              <a:cxn ang="0">
                <a:pos x="87" y="727"/>
              </a:cxn>
              <a:cxn ang="0">
                <a:pos x="171" y="678"/>
              </a:cxn>
              <a:cxn ang="0">
                <a:pos x="248" y="734"/>
              </a:cxn>
              <a:cxn ang="0">
                <a:pos x="373" y="741"/>
              </a:cxn>
              <a:cxn ang="0">
                <a:pos x="302" y="659"/>
              </a:cxn>
              <a:cxn ang="0">
                <a:pos x="226" y="589"/>
              </a:cxn>
              <a:cxn ang="0">
                <a:pos x="337" y="586"/>
              </a:cxn>
              <a:cxn ang="0">
                <a:pos x="305" y="578"/>
              </a:cxn>
              <a:cxn ang="0">
                <a:pos x="264" y="636"/>
              </a:cxn>
              <a:cxn ang="0">
                <a:pos x="377" y="644"/>
              </a:cxn>
              <a:cxn ang="0">
                <a:pos x="328" y="712"/>
              </a:cxn>
              <a:cxn ang="0">
                <a:pos x="490" y="626"/>
              </a:cxn>
              <a:cxn ang="0">
                <a:pos x="568" y="483"/>
              </a:cxn>
              <a:cxn ang="0">
                <a:pos x="528" y="579"/>
              </a:cxn>
              <a:cxn ang="0">
                <a:pos x="505" y="562"/>
              </a:cxn>
              <a:cxn ang="0">
                <a:pos x="556" y="513"/>
              </a:cxn>
              <a:cxn ang="0">
                <a:pos x="475" y="517"/>
              </a:cxn>
              <a:cxn ang="0">
                <a:pos x="462" y="428"/>
              </a:cxn>
              <a:cxn ang="0">
                <a:pos x="497" y="423"/>
              </a:cxn>
              <a:cxn ang="0">
                <a:pos x="479" y="442"/>
              </a:cxn>
              <a:cxn ang="0">
                <a:pos x="485" y="490"/>
              </a:cxn>
              <a:cxn ang="0">
                <a:pos x="647" y="470"/>
              </a:cxn>
              <a:cxn ang="0">
                <a:pos x="642" y="551"/>
              </a:cxn>
              <a:cxn ang="0">
                <a:pos x="630" y="535"/>
              </a:cxn>
              <a:cxn ang="0">
                <a:pos x="519" y="380"/>
              </a:cxn>
              <a:cxn ang="0">
                <a:pos x="536" y="360"/>
              </a:cxn>
              <a:cxn ang="0">
                <a:pos x="482" y="347"/>
              </a:cxn>
              <a:cxn ang="0">
                <a:pos x="711" y="300"/>
              </a:cxn>
              <a:cxn ang="0">
                <a:pos x="734" y="346"/>
              </a:cxn>
              <a:cxn ang="0">
                <a:pos x="754" y="337"/>
              </a:cxn>
              <a:cxn ang="0">
                <a:pos x="728" y="390"/>
              </a:cxn>
              <a:cxn ang="0">
                <a:pos x="595" y="302"/>
              </a:cxn>
              <a:cxn ang="0">
                <a:pos x="685" y="298"/>
              </a:cxn>
              <a:cxn ang="0">
                <a:pos x="685" y="298"/>
              </a:cxn>
              <a:cxn ang="0">
                <a:pos x="866" y="247"/>
              </a:cxn>
              <a:cxn ang="0">
                <a:pos x="746" y="176"/>
              </a:cxn>
              <a:cxn ang="0">
                <a:pos x="804" y="311"/>
              </a:cxn>
              <a:cxn ang="0">
                <a:pos x="686" y="208"/>
              </a:cxn>
              <a:cxn ang="0">
                <a:pos x="718" y="209"/>
              </a:cxn>
              <a:cxn ang="0">
                <a:pos x="881" y="227"/>
              </a:cxn>
              <a:cxn ang="0">
                <a:pos x="932" y="64"/>
              </a:cxn>
              <a:cxn ang="0">
                <a:pos x="895" y="154"/>
              </a:cxn>
              <a:cxn ang="0">
                <a:pos x="1011" y="116"/>
              </a:cxn>
              <a:cxn ang="0">
                <a:pos x="935" y="230"/>
              </a:cxn>
              <a:cxn ang="0">
                <a:pos x="882" y="174"/>
              </a:cxn>
              <a:cxn ang="0">
                <a:pos x="827" y="67"/>
              </a:cxn>
              <a:cxn ang="0">
                <a:pos x="901" y="63"/>
              </a:cxn>
              <a:cxn ang="0">
                <a:pos x="879" y="119"/>
              </a:cxn>
              <a:cxn ang="0">
                <a:pos x="977" y="131"/>
              </a:cxn>
              <a:cxn ang="0">
                <a:pos x="957" y="205"/>
              </a:cxn>
            </a:cxnLst>
            <a:rect l="0" t="0" r="r" b="b"/>
            <a:pathLst>
              <a:path w="1025" h="985">
                <a:moveTo>
                  <a:pt x="157" y="872"/>
                </a:moveTo>
                <a:cubicBezTo>
                  <a:pt x="159" y="874"/>
                  <a:pt x="161" y="877"/>
                  <a:pt x="162" y="879"/>
                </a:cubicBezTo>
                <a:cubicBezTo>
                  <a:pt x="162" y="881"/>
                  <a:pt x="162" y="883"/>
                  <a:pt x="161" y="884"/>
                </a:cubicBezTo>
                <a:lnTo>
                  <a:pt x="144" y="901"/>
                </a:lnTo>
                <a:lnTo>
                  <a:pt x="175" y="933"/>
                </a:lnTo>
                <a:cubicBezTo>
                  <a:pt x="176" y="933"/>
                  <a:pt x="176" y="934"/>
                  <a:pt x="176" y="935"/>
                </a:cubicBezTo>
                <a:cubicBezTo>
                  <a:pt x="176" y="936"/>
                  <a:pt x="176" y="937"/>
                  <a:pt x="176" y="938"/>
                </a:cubicBezTo>
                <a:cubicBezTo>
                  <a:pt x="175" y="939"/>
                  <a:pt x="174" y="940"/>
                  <a:pt x="173" y="941"/>
                </a:cubicBezTo>
                <a:cubicBezTo>
                  <a:pt x="172" y="943"/>
                  <a:pt x="171" y="945"/>
                  <a:pt x="169" y="947"/>
                </a:cubicBezTo>
                <a:cubicBezTo>
                  <a:pt x="167" y="949"/>
                  <a:pt x="165" y="950"/>
                  <a:pt x="164" y="951"/>
                </a:cubicBezTo>
                <a:cubicBezTo>
                  <a:pt x="162" y="952"/>
                  <a:pt x="161" y="953"/>
                  <a:pt x="160" y="954"/>
                </a:cubicBezTo>
                <a:cubicBezTo>
                  <a:pt x="159" y="954"/>
                  <a:pt x="158" y="954"/>
                  <a:pt x="157" y="954"/>
                </a:cubicBezTo>
                <a:cubicBezTo>
                  <a:pt x="157" y="954"/>
                  <a:pt x="156" y="953"/>
                  <a:pt x="155" y="953"/>
                </a:cubicBezTo>
                <a:lnTo>
                  <a:pt x="124" y="921"/>
                </a:lnTo>
                <a:lnTo>
                  <a:pt x="62" y="983"/>
                </a:lnTo>
                <a:cubicBezTo>
                  <a:pt x="61" y="984"/>
                  <a:pt x="61" y="984"/>
                  <a:pt x="60" y="985"/>
                </a:cubicBezTo>
                <a:cubicBezTo>
                  <a:pt x="59" y="985"/>
                  <a:pt x="58" y="985"/>
                  <a:pt x="57" y="985"/>
                </a:cubicBezTo>
                <a:cubicBezTo>
                  <a:pt x="56" y="985"/>
                  <a:pt x="54" y="984"/>
                  <a:pt x="53" y="983"/>
                </a:cubicBezTo>
                <a:cubicBezTo>
                  <a:pt x="52" y="982"/>
                  <a:pt x="50" y="981"/>
                  <a:pt x="48" y="979"/>
                </a:cubicBezTo>
                <a:cubicBezTo>
                  <a:pt x="47" y="978"/>
                  <a:pt x="45" y="976"/>
                  <a:pt x="44" y="975"/>
                </a:cubicBezTo>
                <a:cubicBezTo>
                  <a:pt x="43" y="974"/>
                  <a:pt x="42" y="973"/>
                  <a:pt x="42" y="971"/>
                </a:cubicBezTo>
                <a:cubicBezTo>
                  <a:pt x="41" y="970"/>
                  <a:pt x="40" y="969"/>
                  <a:pt x="40" y="968"/>
                </a:cubicBezTo>
                <a:cubicBezTo>
                  <a:pt x="39" y="966"/>
                  <a:pt x="39" y="965"/>
                  <a:pt x="38" y="964"/>
                </a:cubicBezTo>
                <a:lnTo>
                  <a:pt x="1" y="819"/>
                </a:lnTo>
                <a:cubicBezTo>
                  <a:pt x="0" y="818"/>
                  <a:pt x="0" y="817"/>
                  <a:pt x="1" y="815"/>
                </a:cubicBezTo>
                <a:cubicBezTo>
                  <a:pt x="1" y="814"/>
                  <a:pt x="2" y="813"/>
                  <a:pt x="2" y="811"/>
                </a:cubicBezTo>
                <a:cubicBezTo>
                  <a:pt x="3" y="810"/>
                  <a:pt x="5" y="808"/>
                  <a:pt x="6" y="806"/>
                </a:cubicBezTo>
                <a:cubicBezTo>
                  <a:pt x="8" y="805"/>
                  <a:pt x="10" y="802"/>
                  <a:pt x="12" y="800"/>
                </a:cubicBezTo>
                <a:cubicBezTo>
                  <a:pt x="15" y="797"/>
                  <a:pt x="17" y="795"/>
                  <a:pt x="19" y="794"/>
                </a:cubicBezTo>
                <a:cubicBezTo>
                  <a:pt x="21" y="792"/>
                  <a:pt x="23" y="791"/>
                  <a:pt x="25" y="790"/>
                </a:cubicBezTo>
                <a:cubicBezTo>
                  <a:pt x="26" y="789"/>
                  <a:pt x="28" y="788"/>
                  <a:pt x="29" y="788"/>
                </a:cubicBezTo>
                <a:cubicBezTo>
                  <a:pt x="30" y="788"/>
                  <a:pt x="31" y="788"/>
                  <a:pt x="31" y="789"/>
                </a:cubicBezTo>
                <a:lnTo>
                  <a:pt x="127" y="885"/>
                </a:lnTo>
                <a:lnTo>
                  <a:pt x="144" y="868"/>
                </a:lnTo>
                <a:cubicBezTo>
                  <a:pt x="145" y="867"/>
                  <a:pt x="147" y="866"/>
                  <a:pt x="149" y="867"/>
                </a:cubicBezTo>
                <a:cubicBezTo>
                  <a:pt x="152" y="867"/>
                  <a:pt x="154" y="869"/>
                  <a:pt x="157" y="872"/>
                </a:cubicBezTo>
                <a:close/>
                <a:moveTo>
                  <a:pt x="25" y="822"/>
                </a:moveTo>
                <a:lnTo>
                  <a:pt x="25" y="823"/>
                </a:lnTo>
                <a:lnTo>
                  <a:pt x="59" y="953"/>
                </a:lnTo>
                <a:lnTo>
                  <a:pt x="107" y="905"/>
                </a:lnTo>
                <a:lnTo>
                  <a:pt x="25" y="822"/>
                </a:lnTo>
                <a:close/>
                <a:moveTo>
                  <a:pt x="269" y="749"/>
                </a:moveTo>
                <a:cubicBezTo>
                  <a:pt x="277" y="757"/>
                  <a:pt x="282" y="765"/>
                  <a:pt x="286" y="774"/>
                </a:cubicBezTo>
                <a:cubicBezTo>
                  <a:pt x="290" y="783"/>
                  <a:pt x="291" y="792"/>
                  <a:pt x="290" y="802"/>
                </a:cubicBezTo>
                <a:cubicBezTo>
                  <a:pt x="290" y="811"/>
                  <a:pt x="287" y="820"/>
                  <a:pt x="282" y="829"/>
                </a:cubicBezTo>
                <a:cubicBezTo>
                  <a:pt x="278" y="838"/>
                  <a:pt x="271" y="847"/>
                  <a:pt x="263" y="855"/>
                </a:cubicBezTo>
                <a:cubicBezTo>
                  <a:pt x="258" y="860"/>
                  <a:pt x="254" y="864"/>
                  <a:pt x="249" y="868"/>
                </a:cubicBezTo>
                <a:cubicBezTo>
                  <a:pt x="244" y="871"/>
                  <a:pt x="239" y="874"/>
                  <a:pt x="235" y="876"/>
                </a:cubicBezTo>
                <a:cubicBezTo>
                  <a:pt x="231" y="878"/>
                  <a:pt x="227" y="880"/>
                  <a:pt x="224" y="881"/>
                </a:cubicBezTo>
                <a:cubicBezTo>
                  <a:pt x="221" y="883"/>
                  <a:pt x="219" y="883"/>
                  <a:pt x="218" y="883"/>
                </a:cubicBezTo>
                <a:cubicBezTo>
                  <a:pt x="217" y="883"/>
                  <a:pt x="216" y="883"/>
                  <a:pt x="215" y="883"/>
                </a:cubicBezTo>
                <a:cubicBezTo>
                  <a:pt x="215" y="883"/>
                  <a:pt x="214" y="882"/>
                  <a:pt x="213" y="882"/>
                </a:cubicBezTo>
                <a:cubicBezTo>
                  <a:pt x="212" y="881"/>
                  <a:pt x="211" y="881"/>
                  <a:pt x="210" y="880"/>
                </a:cubicBezTo>
                <a:cubicBezTo>
                  <a:pt x="209" y="879"/>
                  <a:pt x="208" y="878"/>
                  <a:pt x="207" y="876"/>
                </a:cubicBezTo>
                <a:cubicBezTo>
                  <a:pt x="205" y="875"/>
                  <a:pt x="204" y="874"/>
                  <a:pt x="203" y="873"/>
                </a:cubicBezTo>
                <a:cubicBezTo>
                  <a:pt x="202" y="871"/>
                  <a:pt x="202" y="870"/>
                  <a:pt x="201" y="869"/>
                </a:cubicBezTo>
                <a:cubicBezTo>
                  <a:pt x="201" y="868"/>
                  <a:pt x="201" y="868"/>
                  <a:pt x="201" y="867"/>
                </a:cubicBezTo>
                <a:cubicBezTo>
                  <a:pt x="201" y="866"/>
                  <a:pt x="201" y="865"/>
                  <a:pt x="202" y="865"/>
                </a:cubicBezTo>
                <a:cubicBezTo>
                  <a:pt x="203" y="864"/>
                  <a:pt x="204" y="863"/>
                  <a:pt x="207" y="863"/>
                </a:cubicBezTo>
                <a:cubicBezTo>
                  <a:pt x="210" y="862"/>
                  <a:pt x="213" y="861"/>
                  <a:pt x="217" y="859"/>
                </a:cubicBezTo>
                <a:cubicBezTo>
                  <a:pt x="220" y="858"/>
                  <a:pt x="225" y="855"/>
                  <a:pt x="230" y="852"/>
                </a:cubicBezTo>
                <a:cubicBezTo>
                  <a:pt x="235" y="849"/>
                  <a:pt x="240" y="845"/>
                  <a:pt x="246" y="839"/>
                </a:cubicBezTo>
                <a:cubicBezTo>
                  <a:pt x="251" y="834"/>
                  <a:pt x="255" y="829"/>
                  <a:pt x="258" y="823"/>
                </a:cubicBezTo>
                <a:cubicBezTo>
                  <a:pt x="261" y="818"/>
                  <a:pt x="263" y="812"/>
                  <a:pt x="264" y="806"/>
                </a:cubicBezTo>
                <a:cubicBezTo>
                  <a:pt x="264" y="800"/>
                  <a:pt x="263" y="795"/>
                  <a:pt x="261" y="789"/>
                </a:cubicBezTo>
                <a:cubicBezTo>
                  <a:pt x="259" y="783"/>
                  <a:pt x="255" y="777"/>
                  <a:pt x="249" y="772"/>
                </a:cubicBezTo>
                <a:cubicBezTo>
                  <a:pt x="245" y="767"/>
                  <a:pt x="240" y="763"/>
                  <a:pt x="234" y="761"/>
                </a:cubicBezTo>
                <a:cubicBezTo>
                  <a:pt x="229" y="759"/>
                  <a:pt x="224" y="758"/>
                  <a:pt x="218" y="759"/>
                </a:cubicBezTo>
                <a:cubicBezTo>
                  <a:pt x="213" y="760"/>
                  <a:pt x="207" y="762"/>
                  <a:pt x="201" y="766"/>
                </a:cubicBezTo>
                <a:cubicBezTo>
                  <a:pt x="195" y="769"/>
                  <a:pt x="189" y="774"/>
                  <a:pt x="182" y="781"/>
                </a:cubicBezTo>
                <a:cubicBezTo>
                  <a:pt x="177" y="786"/>
                  <a:pt x="173" y="790"/>
                  <a:pt x="170" y="794"/>
                </a:cubicBezTo>
                <a:cubicBezTo>
                  <a:pt x="168" y="798"/>
                  <a:pt x="165" y="801"/>
                  <a:pt x="162" y="804"/>
                </a:cubicBezTo>
                <a:cubicBezTo>
                  <a:pt x="159" y="806"/>
                  <a:pt x="157" y="807"/>
                  <a:pt x="155" y="807"/>
                </a:cubicBezTo>
                <a:cubicBezTo>
                  <a:pt x="154" y="807"/>
                  <a:pt x="151" y="806"/>
                  <a:pt x="148" y="803"/>
                </a:cubicBezTo>
                <a:lnTo>
                  <a:pt x="87" y="742"/>
                </a:lnTo>
                <a:cubicBezTo>
                  <a:pt x="85" y="739"/>
                  <a:pt x="83" y="737"/>
                  <a:pt x="83" y="734"/>
                </a:cubicBezTo>
                <a:cubicBezTo>
                  <a:pt x="83" y="732"/>
                  <a:pt x="84" y="729"/>
                  <a:pt x="87" y="727"/>
                </a:cubicBezTo>
                <a:lnTo>
                  <a:pt x="153" y="661"/>
                </a:lnTo>
                <a:cubicBezTo>
                  <a:pt x="154" y="660"/>
                  <a:pt x="154" y="660"/>
                  <a:pt x="155" y="659"/>
                </a:cubicBezTo>
                <a:cubicBezTo>
                  <a:pt x="156" y="659"/>
                  <a:pt x="157" y="659"/>
                  <a:pt x="158" y="659"/>
                </a:cubicBezTo>
                <a:cubicBezTo>
                  <a:pt x="159" y="660"/>
                  <a:pt x="161" y="660"/>
                  <a:pt x="162" y="661"/>
                </a:cubicBezTo>
                <a:cubicBezTo>
                  <a:pt x="163" y="662"/>
                  <a:pt x="165" y="663"/>
                  <a:pt x="166" y="665"/>
                </a:cubicBezTo>
                <a:cubicBezTo>
                  <a:pt x="169" y="668"/>
                  <a:pt x="171" y="670"/>
                  <a:pt x="171" y="672"/>
                </a:cubicBezTo>
                <a:cubicBezTo>
                  <a:pt x="172" y="675"/>
                  <a:pt x="172" y="676"/>
                  <a:pt x="171" y="678"/>
                </a:cubicBezTo>
                <a:lnTo>
                  <a:pt x="117" y="731"/>
                </a:lnTo>
                <a:lnTo>
                  <a:pt x="159" y="774"/>
                </a:lnTo>
                <a:cubicBezTo>
                  <a:pt x="161" y="771"/>
                  <a:pt x="164" y="768"/>
                  <a:pt x="166" y="765"/>
                </a:cubicBezTo>
                <a:cubicBezTo>
                  <a:pt x="169" y="762"/>
                  <a:pt x="172" y="759"/>
                  <a:pt x="176" y="755"/>
                </a:cubicBezTo>
                <a:cubicBezTo>
                  <a:pt x="184" y="747"/>
                  <a:pt x="192" y="741"/>
                  <a:pt x="200" y="737"/>
                </a:cubicBezTo>
                <a:cubicBezTo>
                  <a:pt x="209" y="733"/>
                  <a:pt x="217" y="730"/>
                  <a:pt x="225" y="730"/>
                </a:cubicBezTo>
                <a:cubicBezTo>
                  <a:pt x="233" y="730"/>
                  <a:pt x="240" y="731"/>
                  <a:pt x="248" y="734"/>
                </a:cubicBezTo>
                <a:cubicBezTo>
                  <a:pt x="255" y="737"/>
                  <a:pt x="262" y="742"/>
                  <a:pt x="269" y="749"/>
                </a:cubicBezTo>
                <a:close/>
                <a:moveTo>
                  <a:pt x="407" y="630"/>
                </a:moveTo>
                <a:cubicBezTo>
                  <a:pt x="413" y="636"/>
                  <a:pt x="418" y="643"/>
                  <a:pt x="421" y="651"/>
                </a:cubicBezTo>
                <a:cubicBezTo>
                  <a:pt x="424" y="658"/>
                  <a:pt x="425" y="666"/>
                  <a:pt x="424" y="674"/>
                </a:cubicBezTo>
                <a:cubicBezTo>
                  <a:pt x="423" y="681"/>
                  <a:pt x="420" y="689"/>
                  <a:pt x="415" y="698"/>
                </a:cubicBezTo>
                <a:cubicBezTo>
                  <a:pt x="411" y="706"/>
                  <a:pt x="404" y="714"/>
                  <a:pt x="396" y="722"/>
                </a:cubicBezTo>
                <a:cubicBezTo>
                  <a:pt x="388" y="730"/>
                  <a:pt x="380" y="736"/>
                  <a:pt x="373" y="741"/>
                </a:cubicBezTo>
                <a:cubicBezTo>
                  <a:pt x="365" y="745"/>
                  <a:pt x="357" y="748"/>
                  <a:pt x="350" y="749"/>
                </a:cubicBezTo>
                <a:cubicBezTo>
                  <a:pt x="343" y="750"/>
                  <a:pt x="335" y="749"/>
                  <a:pt x="329" y="747"/>
                </a:cubicBezTo>
                <a:cubicBezTo>
                  <a:pt x="322" y="745"/>
                  <a:pt x="315" y="740"/>
                  <a:pt x="309" y="735"/>
                </a:cubicBezTo>
                <a:cubicBezTo>
                  <a:pt x="305" y="730"/>
                  <a:pt x="301" y="725"/>
                  <a:pt x="299" y="719"/>
                </a:cubicBezTo>
                <a:cubicBezTo>
                  <a:pt x="296" y="714"/>
                  <a:pt x="295" y="708"/>
                  <a:pt x="294" y="702"/>
                </a:cubicBezTo>
                <a:cubicBezTo>
                  <a:pt x="294" y="695"/>
                  <a:pt x="294" y="689"/>
                  <a:pt x="296" y="682"/>
                </a:cubicBezTo>
                <a:cubicBezTo>
                  <a:pt x="297" y="674"/>
                  <a:pt x="299" y="667"/>
                  <a:pt x="302" y="659"/>
                </a:cubicBezTo>
                <a:cubicBezTo>
                  <a:pt x="295" y="661"/>
                  <a:pt x="288" y="663"/>
                  <a:pt x="282" y="664"/>
                </a:cubicBezTo>
                <a:cubicBezTo>
                  <a:pt x="276" y="664"/>
                  <a:pt x="270" y="665"/>
                  <a:pt x="264" y="664"/>
                </a:cubicBezTo>
                <a:cubicBezTo>
                  <a:pt x="259" y="663"/>
                  <a:pt x="253" y="662"/>
                  <a:pt x="249" y="660"/>
                </a:cubicBezTo>
                <a:cubicBezTo>
                  <a:pt x="244" y="657"/>
                  <a:pt x="239" y="654"/>
                  <a:pt x="235" y="650"/>
                </a:cubicBezTo>
                <a:cubicBezTo>
                  <a:pt x="230" y="645"/>
                  <a:pt x="226" y="639"/>
                  <a:pt x="223" y="632"/>
                </a:cubicBezTo>
                <a:cubicBezTo>
                  <a:pt x="220" y="626"/>
                  <a:pt x="219" y="619"/>
                  <a:pt x="220" y="612"/>
                </a:cubicBezTo>
                <a:cubicBezTo>
                  <a:pt x="220" y="604"/>
                  <a:pt x="222" y="597"/>
                  <a:pt x="226" y="589"/>
                </a:cubicBezTo>
                <a:cubicBezTo>
                  <a:pt x="230" y="581"/>
                  <a:pt x="236" y="573"/>
                  <a:pt x="244" y="565"/>
                </a:cubicBezTo>
                <a:cubicBezTo>
                  <a:pt x="252" y="558"/>
                  <a:pt x="259" y="552"/>
                  <a:pt x="266" y="548"/>
                </a:cubicBezTo>
                <a:cubicBezTo>
                  <a:pt x="274" y="545"/>
                  <a:pt x="281" y="543"/>
                  <a:pt x="287" y="542"/>
                </a:cubicBezTo>
                <a:cubicBezTo>
                  <a:pt x="294" y="542"/>
                  <a:pt x="301" y="543"/>
                  <a:pt x="307" y="545"/>
                </a:cubicBezTo>
                <a:cubicBezTo>
                  <a:pt x="312" y="548"/>
                  <a:pt x="318" y="551"/>
                  <a:pt x="323" y="556"/>
                </a:cubicBezTo>
                <a:cubicBezTo>
                  <a:pt x="327" y="560"/>
                  <a:pt x="330" y="565"/>
                  <a:pt x="332" y="570"/>
                </a:cubicBezTo>
                <a:cubicBezTo>
                  <a:pt x="335" y="575"/>
                  <a:pt x="336" y="580"/>
                  <a:pt x="337" y="586"/>
                </a:cubicBezTo>
                <a:cubicBezTo>
                  <a:pt x="338" y="591"/>
                  <a:pt x="338" y="597"/>
                  <a:pt x="337" y="604"/>
                </a:cubicBezTo>
                <a:cubicBezTo>
                  <a:pt x="336" y="610"/>
                  <a:pt x="335" y="617"/>
                  <a:pt x="332" y="624"/>
                </a:cubicBezTo>
                <a:cubicBezTo>
                  <a:pt x="341" y="621"/>
                  <a:pt x="348" y="619"/>
                  <a:pt x="356" y="618"/>
                </a:cubicBezTo>
                <a:cubicBezTo>
                  <a:pt x="363" y="616"/>
                  <a:pt x="369" y="616"/>
                  <a:pt x="376" y="616"/>
                </a:cubicBezTo>
                <a:cubicBezTo>
                  <a:pt x="382" y="617"/>
                  <a:pt x="387" y="618"/>
                  <a:pt x="393" y="620"/>
                </a:cubicBezTo>
                <a:cubicBezTo>
                  <a:pt x="398" y="622"/>
                  <a:pt x="403" y="625"/>
                  <a:pt x="407" y="630"/>
                </a:cubicBezTo>
                <a:close/>
                <a:moveTo>
                  <a:pt x="305" y="578"/>
                </a:moveTo>
                <a:cubicBezTo>
                  <a:pt x="302" y="575"/>
                  <a:pt x="298" y="572"/>
                  <a:pt x="294" y="571"/>
                </a:cubicBezTo>
                <a:cubicBezTo>
                  <a:pt x="291" y="569"/>
                  <a:pt x="287" y="569"/>
                  <a:pt x="283" y="569"/>
                </a:cubicBezTo>
                <a:cubicBezTo>
                  <a:pt x="279" y="569"/>
                  <a:pt x="275" y="571"/>
                  <a:pt x="270" y="573"/>
                </a:cubicBezTo>
                <a:cubicBezTo>
                  <a:pt x="266" y="575"/>
                  <a:pt x="262" y="578"/>
                  <a:pt x="258" y="582"/>
                </a:cubicBezTo>
                <a:cubicBezTo>
                  <a:pt x="250" y="591"/>
                  <a:pt x="245" y="599"/>
                  <a:pt x="245" y="607"/>
                </a:cubicBezTo>
                <a:cubicBezTo>
                  <a:pt x="244" y="615"/>
                  <a:pt x="247" y="622"/>
                  <a:pt x="254" y="629"/>
                </a:cubicBezTo>
                <a:cubicBezTo>
                  <a:pt x="257" y="632"/>
                  <a:pt x="260" y="634"/>
                  <a:pt x="264" y="636"/>
                </a:cubicBezTo>
                <a:cubicBezTo>
                  <a:pt x="267" y="637"/>
                  <a:pt x="272" y="638"/>
                  <a:pt x="276" y="638"/>
                </a:cubicBezTo>
                <a:cubicBezTo>
                  <a:pt x="281" y="638"/>
                  <a:pt x="286" y="638"/>
                  <a:pt x="291" y="637"/>
                </a:cubicBezTo>
                <a:cubicBezTo>
                  <a:pt x="297" y="636"/>
                  <a:pt x="303" y="634"/>
                  <a:pt x="310" y="632"/>
                </a:cubicBezTo>
                <a:cubicBezTo>
                  <a:pt x="314" y="620"/>
                  <a:pt x="315" y="609"/>
                  <a:pt x="315" y="600"/>
                </a:cubicBezTo>
                <a:cubicBezTo>
                  <a:pt x="314" y="591"/>
                  <a:pt x="311" y="584"/>
                  <a:pt x="305" y="578"/>
                </a:cubicBezTo>
                <a:close/>
                <a:moveTo>
                  <a:pt x="389" y="652"/>
                </a:moveTo>
                <a:cubicBezTo>
                  <a:pt x="385" y="649"/>
                  <a:pt x="381" y="646"/>
                  <a:pt x="377" y="644"/>
                </a:cubicBezTo>
                <a:cubicBezTo>
                  <a:pt x="373" y="643"/>
                  <a:pt x="368" y="642"/>
                  <a:pt x="363" y="642"/>
                </a:cubicBezTo>
                <a:cubicBezTo>
                  <a:pt x="358" y="642"/>
                  <a:pt x="352" y="643"/>
                  <a:pt x="346" y="645"/>
                </a:cubicBezTo>
                <a:cubicBezTo>
                  <a:pt x="339" y="647"/>
                  <a:pt x="332" y="649"/>
                  <a:pt x="325" y="651"/>
                </a:cubicBezTo>
                <a:cubicBezTo>
                  <a:pt x="322" y="659"/>
                  <a:pt x="320" y="665"/>
                  <a:pt x="319" y="671"/>
                </a:cubicBezTo>
                <a:cubicBezTo>
                  <a:pt x="318" y="678"/>
                  <a:pt x="317" y="683"/>
                  <a:pt x="317" y="688"/>
                </a:cubicBezTo>
                <a:cubicBezTo>
                  <a:pt x="318" y="693"/>
                  <a:pt x="318" y="697"/>
                  <a:pt x="320" y="701"/>
                </a:cubicBezTo>
                <a:cubicBezTo>
                  <a:pt x="322" y="705"/>
                  <a:pt x="324" y="709"/>
                  <a:pt x="328" y="712"/>
                </a:cubicBezTo>
                <a:cubicBezTo>
                  <a:pt x="335" y="720"/>
                  <a:pt x="343" y="723"/>
                  <a:pt x="353" y="722"/>
                </a:cubicBezTo>
                <a:cubicBezTo>
                  <a:pt x="362" y="721"/>
                  <a:pt x="372" y="716"/>
                  <a:pt x="382" y="705"/>
                </a:cubicBezTo>
                <a:cubicBezTo>
                  <a:pt x="392" y="695"/>
                  <a:pt x="397" y="686"/>
                  <a:pt x="398" y="677"/>
                </a:cubicBezTo>
                <a:cubicBezTo>
                  <a:pt x="399" y="667"/>
                  <a:pt x="396" y="659"/>
                  <a:pt x="389" y="652"/>
                </a:cubicBezTo>
                <a:close/>
                <a:moveTo>
                  <a:pt x="489" y="600"/>
                </a:moveTo>
                <a:cubicBezTo>
                  <a:pt x="495" y="605"/>
                  <a:pt x="497" y="610"/>
                  <a:pt x="497" y="613"/>
                </a:cubicBezTo>
                <a:cubicBezTo>
                  <a:pt x="497" y="617"/>
                  <a:pt x="495" y="621"/>
                  <a:pt x="490" y="626"/>
                </a:cubicBezTo>
                <a:cubicBezTo>
                  <a:pt x="485" y="630"/>
                  <a:pt x="481" y="633"/>
                  <a:pt x="478" y="633"/>
                </a:cubicBezTo>
                <a:cubicBezTo>
                  <a:pt x="474" y="633"/>
                  <a:pt x="470" y="630"/>
                  <a:pt x="464" y="625"/>
                </a:cubicBezTo>
                <a:cubicBezTo>
                  <a:pt x="459" y="619"/>
                  <a:pt x="456" y="615"/>
                  <a:pt x="456" y="611"/>
                </a:cubicBezTo>
                <a:cubicBezTo>
                  <a:pt x="456" y="607"/>
                  <a:pt x="459" y="603"/>
                  <a:pt x="463" y="598"/>
                </a:cubicBezTo>
                <a:cubicBezTo>
                  <a:pt x="468" y="594"/>
                  <a:pt x="472" y="592"/>
                  <a:pt x="476" y="592"/>
                </a:cubicBezTo>
                <a:cubicBezTo>
                  <a:pt x="479" y="592"/>
                  <a:pt x="484" y="594"/>
                  <a:pt x="489" y="600"/>
                </a:cubicBezTo>
                <a:close/>
                <a:moveTo>
                  <a:pt x="568" y="483"/>
                </a:moveTo>
                <a:cubicBezTo>
                  <a:pt x="573" y="489"/>
                  <a:pt x="577" y="495"/>
                  <a:pt x="579" y="501"/>
                </a:cubicBezTo>
                <a:cubicBezTo>
                  <a:pt x="581" y="507"/>
                  <a:pt x="582" y="513"/>
                  <a:pt x="581" y="520"/>
                </a:cubicBezTo>
                <a:cubicBezTo>
                  <a:pt x="580" y="526"/>
                  <a:pt x="578" y="533"/>
                  <a:pt x="575" y="539"/>
                </a:cubicBezTo>
                <a:cubicBezTo>
                  <a:pt x="571" y="546"/>
                  <a:pt x="566" y="552"/>
                  <a:pt x="560" y="558"/>
                </a:cubicBezTo>
                <a:cubicBezTo>
                  <a:pt x="557" y="562"/>
                  <a:pt x="553" y="565"/>
                  <a:pt x="549" y="568"/>
                </a:cubicBezTo>
                <a:cubicBezTo>
                  <a:pt x="545" y="570"/>
                  <a:pt x="541" y="573"/>
                  <a:pt x="538" y="575"/>
                </a:cubicBezTo>
                <a:cubicBezTo>
                  <a:pt x="534" y="576"/>
                  <a:pt x="531" y="578"/>
                  <a:pt x="528" y="579"/>
                </a:cubicBezTo>
                <a:cubicBezTo>
                  <a:pt x="525" y="579"/>
                  <a:pt x="523" y="580"/>
                  <a:pt x="521" y="580"/>
                </a:cubicBezTo>
                <a:cubicBezTo>
                  <a:pt x="520" y="580"/>
                  <a:pt x="518" y="580"/>
                  <a:pt x="516" y="579"/>
                </a:cubicBezTo>
                <a:cubicBezTo>
                  <a:pt x="515" y="578"/>
                  <a:pt x="512" y="576"/>
                  <a:pt x="510" y="573"/>
                </a:cubicBezTo>
                <a:cubicBezTo>
                  <a:pt x="509" y="572"/>
                  <a:pt x="507" y="571"/>
                  <a:pt x="507" y="570"/>
                </a:cubicBezTo>
                <a:cubicBezTo>
                  <a:pt x="506" y="568"/>
                  <a:pt x="505" y="567"/>
                  <a:pt x="505" y="567"/>
                </a:cubicBezTo>
                <a:cubicBezTo>
                  <a:pt x="504" y="566"/>
                  <a:pt x="504" y="565"/>
                  <a:pt x="504" y="564"/>
                </a:cubicBezTo>
                <a:cubicBezTo>
                  <a:pt x="505" y="563"/>
                  <a:pt x="505" y="563"/>
                  <a:pt x="505" y="562"/>
                </a:cubicBezTo>
                <a:cubicBezTo>
                  <a:pt x="506" y="561"/>
                  <a:pt x="508" y="561"/>
                  <a:pt x="511" y="560"/>
                </a:cubicBezTo>
                <a:cubicBezTo>
                  <a:pt x="513" y="560"/>
                  <a:pt x="517" y="559"/>
                  <a:pt x="520" y="557"/>
                </a:cubicBezTo>
                <a:cubicBezTo>
                  <a:pt x="524" y="556"/>
                  <a:pt x="528" y="554"/>
                  <a:pt x="532" y="552"/>
                </a:cubicBezTo>
                <a:cubicBezTo>
                  <a:pt x="537" y="550"/>
                  <a:pt x="541" y="547"/>
                  <a:pt x="545" y="542"/>
                </a:cubicBezTo>
                <a:cubicBezTo>
                  <a:pt x="549" y="539"/>
                  <a:pt x="551" y="536"/>
                  <a:pt x="553" y="532"/>
                </a:cubicBezTo>
                <a:cubicBezTo>
                  <a:pt x="555" y="529"/>
                  <a:pt x="556" y="526"/>
                  <a:pt x="557" y="522"/>
                </a:cubicBezTo>
                <a:cubicBezTo>
                  <a:pt x="558" y="519"/>
                  <a:pt x="557" y="516"/>
                  <a:pt x="556" y="513"/>
                </a:cubicBezTo>
                <a:cubicBezTo>
                  <a:pt x="555" y="510"/>
                  <a:pt x="553" y="507"/>
                  <a:pt x="550" y="504"/>
                </a:cubicBezTo>
                <a:cubicBezTo>
                  <a:pt x="547" y="501"/>
                  <a:pt x="544" y="499"/>
                  <a:pt x="541" y="499"/>
                </a:cubicBezTo>
                <a:cubicBezTo>
                  <a:pt x="537" y="498"/>
                  <a:pt x="533" y="498"/>
                  <a:pt x="529" y="499"/>
                </a:cubicBezTo>
                <a:cubicBezTo>
                  <a:pt x="525" y="500"/>
                  <a:pt x="521" y="502"/>
                  <a:pt x="517" y="504"/>
                </a:cubicBezTo>
                <a:cubicBezTo>
                  <a:pt x="513" y="505"/>
                  <a:pt x="508" y="507"/>
                  <a:pt x="504" y="509"/>
                </a:cubicBezTo>
                <a:cubicBezTo>
                  <a:pt x="499" y="511"/>
                  <a:pt x="494" y="513"/>
                  <a:pt x="490" y="515"/>
                </a:cubicBezTo>
                <a:cubicBezTo>
                  <a:pt x="485" y="516"/>
                  <a:pt x="480" y="517"/>
                  <a:pt x="475" y="517"/>
                </a:cubicBezTo>
                <a:cubicBezTo>
                  <a:pt x="470" y="517"/>
                  <a:pt x="465" y="516"/>
                  <a:pt x="460" y="514"/>
                </a:cubicBezTo>
                <a:cubicBezTo>
                  <a:pt x="456" y="512"/>
                  <a:pt x="451" y="509"/>
                  <a:pt x="446" y="505"/>
                </a:cubicBezTo>
                <a:cubicBezTo>
                  <a:pt x="442" y="500"/>
                  <a:pt x="439" y="496"/>
                  <a:pt x="437" y="490"/>
                </a:cubicBezTo>
                <a:cubicBezTo>
                  <a:pt x="435" y="485"/>
                  <a:pt x="434" y="479"/>
                  <a:pt x="434" y="473"/>
                </a:cubicBezTo>
                <a:cubicBezTo>
                  <a:pt x="434" y="467"/>
                  <a:pt x="436" y="461"/>
                  <a:pt x="439" y="455"/>
                </a:cubicBezTo>
                <a:cubicBezTo>
                  <a:pt x="442" y="448"/>
                  <a:pt x="447" y="442"/>
                  <a:pt x="453" y="436"/>
                </a:cubicBezTo>
                <a:cubicBezTo>
                  <a:pt x="456" y="433"/>
                  <a:pt x="459" y="430"/>
                  <a:pt x="462" y="428"/>
                </a:cubicBezTo>
                <a:cubicBezTo>
                  <a:pt x="466" y="426"/>
                  <a:pt x="469" y="424"/>
                  <a:pt x="472" y="422"/>
                </a:cubicBezTo>
                <a:cubicBezTo>
                  <a:pt x="475" y="421"/>
                  <a:pt x="477" y="419"/>
                  <a:pt x="480" y="419"/>
                </a:cubicBezTo>
                <a:cubicBezTo>
                  <a:pt x="482" y="418"/>
                  <a:pt x="484" y="417"/>
                  <a:pt x="485" y="417"/>
                </a:cubicBezTo>
                <a:cubicBezTo>
                  <a:pt x="487" y="417"/>
                  <a:pt x="488" y="417"/>
                  <a:pt x="489" y="417"/>
                </a:cubicBezTo>
                <a:cubicBezTo>
                  <a:pt x="489" y="417"/>
                  <a:pt x="490" y="418"/>
                  <a:pt x="491" y="418"/>
                </a:cubicBezTo>
                <a:cubicBezTo>
                  <a:pt x="491" y="419"/>
                  <a:pt x="492" y="419"/>
                  <a:pt x="493" y="420"/>
                </a:cubicBezTo>
                <a:cubicBezTo>
                  <a:pt x="494" y="421"/>
                  <a:pt x="495" y="422"/>
                  <a:pt x="497" y="423"/>
                </a:cubicBezTo>
                <a:cubicBezTo>
                  <a:pt x="498" y="424"/>
                  <a:pt x="499" y="425"/>
                  <a:pt x="500" y="426"/>
                </a:cubicBezTo>
                <a:cubicBezTo>
                  <a:pt x="501" y="428"/>
                  <a:pt x="501" y="429"/>
                  <a:pt x="502" y="429"/>
                </a:cubicBezTo>
                <a:cubicBezTo>
                  <a:pt x="502" y="430"/>
                  <a:pt x="502" y="431"/>
                  <a:pt x="502" y="432"/>
                </a:cubicBezTo>
                <a:cubicBezTo>
                  <a:pt x="502" y="432"/>
                  <a:pt x="502" y="433"/>
                  <a:pt x="501" y="433"/>
                </a:cubicBezTo>
                <a:cubicBezTo>
                  <a:pt x="500" y="434"/>
                  <a:pt x="499" y="435"/>
                  <a:pt x="497" y="435"/>
                </a:cubicBezTo>
                <a:cubicBezTo>
                  <a:pt x="495" y="436"/>
                  <a:pt x="492" y="436"/>
                  <a:pt x="489" y="438"/>
                </a:cubicBezTo>
                <a:cubicBezTo>
                  <a:pt x="486" y="439"/>
                  <a:pt x="483" y="440"/>
                  <a:pt x="479" y="442"/>
                </a:cubicBezTo>
                <a:cubicBezTo>
                  <a:pt x="475" y="444"/>
                  <a:pt x="472" y="447"/>
                  <a:pt x="468" y="451"/>
                </a:cubicBezTo>
                <a:cubicBezTo>
                  <a:pt x="465" y="454"/>
                  <a:pt x="462" y="457"/>
                  <a:pt x="460" y="460"/>
                </a:cubicBezTo>
                <a:cubicBezTo>
                  <a:pt x="459" y="464"/>
                  <a:pt x="458" y="467"/>
                  <a:pt x="457" y="470"/>
                </a:cubicBezTo>
                <a:cubicBezTo>
                  <a:pt x="457" y="472"/>
                  <a:pt x="458" y="475"/>
                  <a:pt x="459" y="478"/>
                </a:cubicBezTo>
                <a:cubicBezTo>
                  <a:pt x="460" y="481"/>
                  <a:pt x="461" y="483"/>
                  <a:pt x="464" y="485"/>
                </a:cubicBezTo>
                <a:cubicBezTo>
                  <a:pt x="467" y="488"/>
                  <a:pt x="470" y="490"/>
                  <a:pt x="473" y="490"/>
                </a:cubicBezTo>
                <a:cubicBezTo>
                  <a:pt x="477" y="491"/>
                  <a:pt x="481" y="491"/>
                  <a:pt x="485" y="490"/>
                </a:cubicBezTo>
                <a:cubicBezTo>
                  <a:pt x="489" y="489"/>
                  <a:pt x="493" y="487"/>
                  <a:pt x="498" y="486"/>
                </a:cubicBezTo>
                <a:cubicBezTo>
                  <a:pt x="502" y="484"/>
                  <a:pt x="506" y="482"/>
                  <a:pt x="511" y="480"/>
                </a:cubicBezTo>
                <a:cubicBezTo>
                  <a:pt x="516" y="478"/>
                  <a:pt x="520" y="476"/>
                  <a:pt x="525" y="474"/>
                </a:cubicBezTo>
                <a:cubicBezTo>
                  <a:pt x="530" y="473"/>
                  <a:pt x="535" y="472"/>
                  <a:pt x="540" y="472"/>
                </a:cubicBezTo>
                <a:cubicBezTo>
                  <a:pt x="544" y="472"/>
                  <a:pt x="549" y="472"/>
                  <a:pt x="554" y="474"/>
                </a:cubicBezTo>
                <a:cubicBezTo>
                  <a:pt x="559" y="476"/>
                  <a:pt x="563" y="479"/>
                  <a:pt x="568" y="483"/>
                </a:cubicBezTo>
                <a:close/>
                <a:moveTo>
                  <a:pt x="647" y="470"/>
                </a:moveTo>
                <a:cubicBezTo>
                  <a:pt x="655" y="478"/>
                  <a:pt x="661" y="485"/>
                  <a:pt x="664" y="491"/>
                </a:cubicBezTo>
                <a:cubicBezTo>
                  <a:pt x="668" y="497"/>
                  <a:pt x="670" y="502"/>
                  <a:pt x="671" y="508"/>
                </a:cubicBezTo>
                <a:cubicBezTo>
                  <a:pt x="672" y="514"/>
                  <a:pt x="671" y="519"/>
                  <a:pt x="669" y="525"/>
                </a:cubicBezTo>
                <a:cubicBezTo>
                  <a:pt x="666" y="531"/>
                  <a:pt x="663" y="536"/>
                  <a:pt x="657" y="542"/>
                </a:cubicBezTo>
                <a:cubicBezTo>
                  <a:pt x="655" y="544"/>
                  <a:pt x="652" y="546"/>
                  <a:pt x="650" y="547"/>
                </a:cubicBezTo>
                <a:cubicBezTo>
                  <a:pt x="648" y="549"/>
                  <a:pt x="647" y="550"/>
                  <a:pt x="645" y="550"/>
                </a:cubicBezTo>
                <a:cubicBezTo>
                  <a:pt x="644" y="551"/>
                  <a:pt x="643" y="551"/>
                  <a:pt x="642" y="551"/>
                </a:cubicBezTo>
                <a:cubicBezTo>
                  <a:pt x="641" y="551"/>
                  <a:pt x="640" y="550"/>
                  <a:pt x="639" y="550"/>
                </a:cubicBezTo>
                <a:cubicBezTo>
                  <a:pt x="639" y="549"/>
                  <a:pt x="638" y="549"/>
                  <a:pt x="637" y="548"/>
                </a:cubicBezTo>
                <a:cubicBezTo>
                  <a:pt x="636" y="548"/>
                  <a:pt x="636" y="547"/>
                  <a:pt x="635" y="546"/>
                </a:cubicBezTo>
                <a:cubicBezTo>
                  <a:pt x="633" y="544"/>
                  <a:pt x="632" y="543"/>
                  <a:pt x="631" y="542"/>
                </a:cubicBezTo>
                <a:cubicBezTo>
                  <a:pt x="630" y="541"/>
                  <a:pt x="630" y="540"/>
                  <a:pt x="629" y="539"/>
                </a:cubicBezTo>
                <a:cubicBezTo>
                  <a:pt x="629" y="538"/>
                  <a:pt x="629" y="537"/>
                  <a:pt x="629" y="537"/>
                </a:cubicBezTo>
                <a:cubicBezTo>
                  <a:pt x="629" y="536"/>
                  <a:pt x="629" y="535"/>
                  <a:pt x="630" y="535"/>
                </a:cubicBezTo>
                <a:cubicBezTo>
                  <a:pt x="630" y="534"/>
                  <a:pt x="631" y="534"/>
                  <a:pt x="633" y="532"/>
                </a:cubicBezTo>
                <a:cubicBezTo>
                  <a:pt x="634" y="531"/>
                  <a:pt x="636" y="530"/>
                  <a:pt x="638" y="528"/>
                </a:cubicBezTo>
                <a:cubicBezTo>
                  <a:pt x="640" y="526"/>
                  <a:pt x="642" y="523"/>
                  <a:pt x="643" y="520"/>
                </a:cubicBezTo>
                <a:cubicBezTo>
                  <a:pt x="644" y="518"/>
                  <a:pt x="644" y="515"/>
                  <a:pt x="644" y="512"/>
                </a:cubicBezTo>
                <a:cubicBezTo>
                  <a:pt x="643" y="509"/>
                  <a:pt x="642" y="506"/>
                  <a:pt x="640" y="503"/>
                </a:cubicBezTo>
                <a:cubicBezTo>
                  <a:pt x="637" y="499"/>
                  <a:pt x="633" y="495"/>
                  <a:pt x="628" y="489"/>
                </a:cubicBezTo>
                <a:lnTo>
                  <a:pt x="519" y="380"/>
                </a:lnTo>
                <a:cubicBezTo>
                  <a:pt x="518" y="380"/>
                  <a:pt x="518" y="379"/>
                  <a:pt x="518" y="378"/>
                </a:cubicBezTo>
                <a:cubicBezTo>
                  <a:pt x="518" y="378"/>
                  <a:pt x="518" y="377"/>
                  <a:pt x="518" y="376"/>
                </a:cubicBezTo>
                <a:cubicBezTo>
                  <a:pt x="519" y="375"/>
                  <a:pt x="519" y="373"/>
                  <a:pt x="520" y="372"/>
                </a:cubicBezTo>
                <a:cubicBezTo>
                  <a:pt x="522" y="371"/>
                  <a:pt x="523" y="369"/>
                  <a:pt x="525" y="367"/>
                </a:cubicBezTo>
                <a:cubicBezTo>
                  <a:pt x="527" y="365"/>
                  <a:pt x="528" y="364"/>
                  <a:pt x="530" y="363"/>
                </a:cubicBezTo>
                <a:cubicBezTo>
                  <a:pt x="531" y="362"/>
                  <a:pt x="532" y="361"/>
                  <a:pt x="533" y="361"/>
                </a:cubicBezTo>
                <a:cubicBezTo>
                  <a:pt x="534" y="360"/>
                  <a:pt x="535" y="360"/>
                  <a:pt x="536" y="360"/>
                </a:cubicBezTo>
                <a:cubicBezTo>
                  <a:pt x="537" y="360"/>
                  <a:pt x="538" y="361"/>
                  <a:pt x="538" y="361"/>
                </a:cubicBezTo>
                <a:lnTo>
                  <a:pt x="647" y="470"/>
                </a:lnTo>
                <a:close/>
                <a:moveTo>
                  <a:pt x="505" y="324"/>
                </a:moveTo>
                <a:cubicBezTo>
                  <a:pt x="510" y="328"/>
                  <a:pt x="512" y="332"/>
                  <a:pt x="512" y="335"/>
                </a:cubicBezTo>
                <a:cubicBezTo>
                  <a:pt x="512" y="339"/>
                  <a:pt x="509" y="343"/>
                  <a:pt x="505" y="347"/>
                </a:cubicBezTo>
                <a:cubicBezTo>
                  <a:pt x="500" y="352"/>
                  <a:pt x="496" y="354"/>
                  <a:pt x="493" y="354"/>
                </a:cubicBezTo>
                <a:cubicBezTo>
                  <a:pt x="490" y="354"/>
                  <a:pt x="486" y="352"/>
                  <a:pt x="482" y="347"/>
                </a:cubicBezTo>
                <a:cubicBezTo>
                  <a:pt x="477" y="343"/>
                  <a:pt x="475" y="339"/>
                  <a:pt x="475" y="336"/>
                </a:cubicBezTo>
                <a:cubicBezTo>
                  <a:pt x="475" y="333"/>
                  <a:pt x="477" y="329"/>
                  <a:pt x="482" y="324"/>
                </a:cubicBezTo>
                <a:cubicBezTo>
                  <a:pt x="487" y="319"/>
                  <a:pt x="490" y="317"/>
                  <a:pt x="494" y="317"/>
                </a:cubicBezTo>
                <a:cubicBezTo>
                  <a:pt x="497" y="317"/>
                  <a:pt x="501" y="319"/>
                  <a:pt x="505" y="324"/>
                </a:cubicBezTo>
                <a:close/>
                <a:moveTo>
                  <a:pt x="710" y="285"/>
                </a:moveTo>
                <a:cubicBezTo>
                  <a:pt x="713" y="288"/>
                  <a:pt x="715" y="290"/>
                  <a:pt x="714" y="293"/>
                </a:cubicBezTo>
                <a:cubicBezTo>
                  <a:pt x="714" y="296"/>
                  <a:pt x="713" y="298"/>
                  <a:pt x="711" y="300"/>
                </a:cubicBezTo>
                <a:lnTo>
                  <a:pt x="642" y="369"/>
                </a:lnTo>
                <a:cubicBezTo>
                  <a:pt x="648" y="375"/>
                  <a:pt x="654" y="380"/>
                  <a:pt x="660" y="383"/>
                </a:cubicBezTo>
                <a:cubicBezTo>
                  <a:pt x="665" y="386"/>
                  <a:pt x="671" y="389"/>
                  <a:pt x="677" y="389"/>
                </a:cubicBezTo>
                <a:cubicBezTo>
                  <a:pt x="683" y="390"/>
                  <a:pt x="690" y="389"/>
                  <a:pt x="696" y="386"/>
                </a:cubicBezTo>
                <a:cubicBezTo>
                  <a:pt x="702" y="384"/>
                  <a:pt x="708" y="379"/>
                  <a:pt x="714" y="373"/>
                </a:cubicBezTo>
                <a:cubicBezTo>
                  <a:pt x="719" y="368"/>
                  <a:pt x="723" y="363"/>
                  <a:pt x="726" y="358"/>
                </a:cubicBezTo>
                <a:cubicBezTo>
                  <a:pt x="730" y="354"/>
                  <a:pt x="732" y="349"/>
                  <a:pt x="734" y="346"/>
                </a:cubicBezTo>
                <a:cubicBezTo>
                  <a:pt x="736" y="342"/>
                  <a:pt x="737" y="338"/>
                  <a:pt x="738" y="336"/>
                </a:cubicBezTo>
                <a:cubicBezTo>
                  <a:pt x="739" y="333"/>
                  <a:pt x="740" y="331"/>
                  <a:pt x="741" y="330"/>
                </a:cubicBezTo>
                <a:cubicBezTo>
                  <a:pt x="742" y="330"/>
                  <a:pt x="742" y="330"/>
                  <a:pt x="743" y="329"/>
                </a:cubicBezTo>
                <a:cubicBezTo>
                  <a:pt x="744" y="329"/>
                  <a:pt x="744" y="329"/>
                  <a:pt x="745" y="330"/>
                </a:cubicBezTo>
                <a:cubicBezTo>
                  <a:pt x="746" y="330"/>
                  <a:pt x="747" y="331"/>
                  <a:pt x="748" y="331"/>
                </a:cubicBezTo>
                <a:cubicBezTo>
                  <a:pt x="749" y="332"/>
                  <a:pt x="750" y="333"/>
                  <a:pt x="752" y="335"/>
                </a:cubicBezTo>
                <a:cubicBezTo>
                  <a:pt x="753" y="336"/>
                  <a:pt x="753" y="337"/>
                  <a:pt x="754" y="337"/>
                </a:cubicBezTo>
                <a:cubicBezTo>
                  <a:pt x="755" y="338"/>
                  <a:pt x="755" y="339"/>
                  <a:pt x="756" y="340"/>
                </a:cubicBezTo>
                <a:cubicBezTo>
                  <a:pt x="756" y="340"/>
                  <a:pt x="757" y="341"/>
                  <a:pt x="757" y="342"/>
                </a:cubicBezTo>
                <a:cubicBezTo>
                  <a:pt x="757" y="343"/>
                  <a:pt x="757" y="343"/>
                  <a:pt x="757" y="344"/>
                </a:cubicBezTo>
                <a:cubicBezTo>
                  <a:pt x="757" y="345"/>
                  <a:pt x="756" y="347"/>
                  <a:pt x="755" y="350"/>
                </a:cubicBezTo>
                <a:cubicBezTo>
                  <a:pt x="754" y="353"/>
                  <a:pt x="752" y="357"/>
                  <a:pt x="750" y="361"/>
                </a:cubicBezTo>
                <a:cubicBezTo>
                  <a:pt x="748" y="365"/>
                  <a:pt x="745" y="370"/>
                  <a:pt x="741" y="375"/>
                </a:cubicBezTo>
                <a:cubicBezTo>
                  <a:pt x="737" y="380"/>
                  <a:pt x="733" y="385"/>
                  <a:pt x="728" y="390"/>
                </a:cubicBezTo>
                <a:cubicBezTo>
                  <a:pt x="720" y="399"/>
                  <a:pt x="711" y="405"/>
                  <a:pt x="702" y="409"/>
                </a:cubicBezTo>
                <a:cubicBezTo>
                  <a:pt x="693" y="413"/>
                  <a:pt x="684" y="415"/>
                  <a:pt x="675" y="415"/>
                </a:cubicBezTo>
                <a:cubicBezTo>
                  <a:pt x="666" y="414"/>
                  <a:pt x="657" y="412"/>
                  <a:pt x="647" y="407"/>
                </a:cubicBezTo>
                <a:cubicBezTo>
                  <a:pt x="638" y="402"/>
                  <a:pt x="628" y="395"/>
                  <a:pt x="619" y="386"/>
                </a:cubicBezTo>
                <a:cubicBezTo>
                  <a:pt x="610" y="377"/>
                  <a:pt x="603" y="367"/>
                  <a:pt x="598" y="358"/>
                </a:cubicBezTo>
                <a:cubicBezTo>
                  <a:pt x="594" y="348"/>
                  <a:pt x="591" y="339"/>
                  <a:pt x="590" y="330"/>
                </a:cubicBezTo>
                <a:cubicBezTo>
                  <a:pt x="590" y="320"/>
                  <a:pt x="591" y="311"/>
                  <a:pt x="595" y="302"/>
                </a:cubicBezTo>
                <a:cubicBezTo>
                  <a:pt x="598" y="293"/>
                  <a:pt x="604" y="285"/>
                  <a:pt x="611" y="278"/>
                </a:cubicBezTo>
                <a:cubicBezTo>
                  <a:pt x="619" y="269"/>
                  <a:pt x="628" y="264"/>
                  <a:pt x="636" y="261"/>
                </a:cubicBezTo>
                <a:cubicBezTo>
                  <a:pt x="645" y="257"/>
                  <a:pt x="653" y="256"/>
                  <a:pt x="661" y="257"/>
                </a:cubicBezTo>
                <a:cubicBezTo>
                  <a:pt x="669" y="258"/>
                  <a:pt x="677" y="260"/>
                  <a:pt x="685" y="264"/>
                </a:cubicBezTo>
                <a:cubicBezTo>
                  <a:pt x="693" y="269"/>
                  <a:pt x="700" y="274"/>
                  <a:pt x="707" y="281"/>
                </a:cubicBezTo>
                <a:lnTo>
                  <a:pt x="710" y="285"/>
                </a:lnTo>
                <a:close/>
                <a:moveTo>
                  <a:pt x="685" y="298"/>
                </a:moveTo>
                <a:cubicBezTo>
                  <a:pt x="675" y="288"/>
                  <a:pt x="665" y="282"/>
                  <a:pt x="655" y="281"/>
                </a:cubicBezTo>
                <a:cubicBezTo>
                  <a:pt x="644" y="280"/>
                  <a:pt x="635" y="284"/>
                  <a:pt x="625" y="293"/>
                </a:cubicBezTo>
                <a:cubicBezTo>
                  <a:pt x="621" y="298"/>
                  <a:pt x="617" y="303"/>
                  <a:pt x="615" y="309"/>
                </a:cubicBezTo>
                <a:cubicBezTo>
                  <a:pt x="614" y="314"/>
                  <a:pt x="613" y="319"/>
                  <a:pt x="614" y="325"/>
                </a:cubicBezTo>
                <a:cubicBezTo>
                  <a:pt x="614" y="330"/>
                  <a:pt x="616" y="335"/>
                  <a:pt x="618" y="341"/>
                </a:cubicBezTo>
                <a:cubicBezTo>
                  <a:pt x="621" y="346"/>
                  <a:pt x="624" y="351"/>
                  <a:pt x="628" y="355"/>
                </a:cubicBezTo>
                <a:lnTo>
                  <a:pt x="685" y="298"/>
                </a:lnTo>
                <a:close/>
                <a:moveTo>
                  <a:pt x="881" y="227"/>
                </a:moveTo>
                <a:cubicBezTo>
                  <a:pt x="881" y="228"/>
                  <a:pt x="882" y="229"/>
                  <a:pt x="882" y="229"/>
                </a:cubicBezTo>
                <a:cubicBezTo>
                  <a:pt x="882" y="230"/>
                  <a:pt x="882" y="231"/>
                  <a:pt x="882" y="232"/>
                </a:cubicBezTo>
                <a:cubicBezTo>
                  <a:pt x="881" y="233"/>
                  <a:pt x="880" y="234"/>
                  <a:pt x="879" y="236"/>
                </a:cubicBezTo>
                <a:cubicBezTo>
                  <a:pt x="878" y="237"/>
                  <a:pt x="877" y="239"/>
                  <a:pt x="875" y="240"/>
                </a:cubicBezTo>
                <a:cubicBezTo>
                  <a:pt x="873" y="242"/>
                  <a:pt x="871" y="244"/>
                  <a:pt x="870" y="245"/>
                </a:cubicBezTo>
                <a:cubicBezTo>
                  <a:pt x="869" y="246"/>
                  <a:pt x="867" y="247"/>
                  <a:pt x="866" y="247"/>
                </a:cubicBezTo>
                <a:cubicBezTo>
                  <a:pt x="865" y="248"/>
                  <a:pt x="864" y="248"/>
                  <a:pt x="864" y="248"/>
                </a:cubicBezTo>
                <a:cubicBezTo>
                  <a:pt x="863" y="247"/>
                  <a:pt x="862" y="247"/>
                  <a:pt x="862" y="246"/>
                </a:cubicBezTo>
                <a:lnTo>
                  <a:pt x="801" y="185"/>
                </a:lnTo>
                <a:cubicBezTo>
                  <a:pt x="795" y="179"/>
                  <a:pt x="789" y="175"/>
                  <a:pt x="785" y="172"/>
                </a:cubicBezTo>
                <a:cubicBezTo>
                  <a:pt x="780" y="170"/>
                  <a:pt x="776" y="168"/>
                  <a:pt x="771" y="167"/>
                </a:cubicBezTo>
                <a:cubicBezTo>
                  <a:pt x="767" y="166"/>
                  <a:pt x="763" y="166"/>
                  <a:pt x="758" y="168"/>
                </a:cubicBezTo>
                <a:cubicBezTo>
                  <a:pt x="754" y="169"/>
                  <a:pt x="750" y="172"/>
                  <a:pt x="746" y="176"/>
                </a:cubicBezTo>
                <a:cubicBezTo>
                  <a:pt x="742" y="180"/>
                  <a:pt x="739" y="187"/>
                  <a:pt x="737" y="195"/>
                </a:cubicBezTo>
                <a:cubicBezTo>
                  <a:pt x="736" y="203"/>
                  <a:pt x="736" y="213"/>
                  <a:pt x="737" y="225"/>
                </a:cubicBezTo>
                <a:lnTo>
                  <a:pt x="810" y="298"/>
                </a:lnTo>
                <a:cubicBezTo>
                  <a:pt x="811" y="299"/>
                  <a:pt x="811" y="299"/>
                  <a:pt x="811" y="300"/>
                </a:cubicBezTo>
                <a:cubicBezTo>
                  <a:pt x="811" y="301"/>
                  <a:pt x="811" y="302"/>
                  <a:pt x="811" y="303"/>
                </a:cubicBezTo>
                <a:cubicBezTo>
                  <a:pt x="810" y="304"/>
                  <a:pt x="810" y="305"/>
                  <a:pt x="809" y="306"/>
                </a:cubicBezTo>
                <a:cubicBezTo>
                  <a:pt x="807" y="308"/>
                  <a:pt x="806" y="309"/>
                  <a:pt x="804" y="311"/>
                </a:cubicBezTo>
                <a:cubicBezTo>
                  <a:pt x="802" y="313"/>
                  <a:pt x="801" y="315"/>
                  <a:pt x="799" y="316"/>
                </a:cubicBezTo>
                <a:cubicBezTo>
                  <a:pt x="798" y="317"/>
                  <a:pt x="797" y="318"/>
                  <a:pt x="795" y="318"/>
                </a:cubicBezTo>
                <a:cubicBezTo>
                  <a:pt x="794" y="318"/>
                  <a:pt x="794" y="319"/>
                  <a:pt x="793" y="318"/>
                </a:cubicBezTo>
                <a:cubicBezTo>
                  <a:pt x="792" y="318"/>
                  <a:pt x="792" y="318"/>
                  <a:pt x="791" y="317"/>
                </a:cubicBezTo>
                <a:lnTo>
                  <a:pt x="686" y="213"/>
                </a:lnTo>
                <a:cubicBezTo>
                  <a:pt x="686" y="212"/>
                  <a:pt x="685" y="212"/>
                  <a:pt x="685" y="211"/>
                </a:cubicBezTo>
                <a:cubicBezTo>
                  <a:pt x="685" y="210"/>
                  <a:pt x="685" y="209"/>
                  <a:pt x="686" y="208"/>
                </a:cubicBezTo>
                <a:cubicBezTo>
                  <a:pt x="686" y="207"/>
                  <a:pt x="687" y="206"/>
                  <a:pt x="687" y="205"/>
                </a:cubicBezTo>
                <a:cubicBezTo>
                  <a:pt x="688" y="204"/>
                  <a:pt x="690" y="202"/>
                  <a:pt x="692" y="200"/>
                </a:cubicBezTo>
                <a:cubicBezTo>
                  <a:pt x="693" y="199"/>
                  <a:pt x="695" y="197"/>
                  <a:pt x="696" y="196"/>
                </a:cubicBezTo>
                <a:cubicBezTo>
                  <a:pt x="697" y="195"/>
                  <a:pt x="698" y="195"/>
                  <a:pt x="699" y="195"/>
                </a:cubicBezTo>
                <a:cubicBezTo>
                  <a:pt x="700" y="194"/>
                  <a:pt x="701" y="194"/>
                  <a:pt x="702" y="194"/>
                </a:cubicBezTo>
                <a:cubicBezTo>
                  <a:pt x="703" y="194"/>
                  <a:pt x="703" y="195"/>
                  <a:pt x="704" y="195"/>
                </a:cubicBezTo>
                <a:lnTo>
                  <a:pt x="718" y="209"/>
                </a:lnTo>
                <a:cubicBezTo>
                  <a:pt x="717" y="197"/>
                  <a:pt x="718" y="186"/>
                  <a:pt x="721" y="177"/>
                </a:cubicBezTo>
                <a:cubicBezTo>
                  <a:pt x="724" y="168"/>
                  <a:pt x="728" y="161"/>
                  <a:pt x="734" y="155"/>
                </a:cubicBezTo>
                <a:cubicBezTo>
                  <a:pt x="741" y="148"/>
                  <a:pt x="748" y="143"/>
                  <a:pt x="755" y="141"/>
                </a:cubicBezTo>
                <a:cubicBezTo>
                  <a:pt x="762" y="139"/>
                  <a:pt x="769" y="138"/>
                  <a:pt x="776" y="139"/>
                </a:cubicBezTo>
                <a:cubicBezTo>
                  <a:pt x="783" y="140"/>
                  <a:pt x="790" y="142"/>
                  <a:pt x="796" y="146"/>
                </a:cubicBezTo>
                <a:cubicBezTo>
                  <a:pt x="803" y="150"/>
                  <a:pt x="810" y="156"/>
                  <a:pt x="817" y="164"/>
                </a:cubicBezTo>
                <a:lnTo>
                  <a:pt x="881" y="227"/>
                </a:lnTo>
                <a:close/>
                <a:moveTo>
                  <a:pt x="903" y="6"/>
                </a:moveTo>
                <a:cubicBezTo>
                  <a:pt x="906" y="9"/>
                  <a:pt x="907" y="11"/>
                  <a:pt x="908" y="13"/>
                </a:cubicBezTo>
                <a:cubicBezTo>
                  <a:pt x="908" y="15"/>
                  <a:pt x="908" y="16"/>
                  <a:pt x="907" y="17"/>
                </a:cubicBezTo>
                <a:lnTo>
                  <a:pt x="892" y="32"/>
                </a:lnTo>
                <a:cubicBezTo>
                  <a:pt x="897" y="32"/>
                  <a:pt x="902" y="34"/>
                  <a:pt x="907" y="36"/>
                </a:cubicBezTo>
                <a:cubicBezTo>
                  <a:pt x="911" y="38"/>
                  <a:pt x="915" y="41"/>
                  <a:pt x="919" y="45"/>
                </a:cubicBezTo>
                <a:cubicBezTo>
                  <a:pt x="925" y="51"/>
                  <a:pt x="929" y="57"/>
                  <a:pt x="932" y="64"/>
                </a:cubicBezTo>
                <a:cubicBezTo>
                  <a:pt x="935" y="70"/>
                  <a:pt x="936" y="77"/>
                  <a:pt x="935" y="84"/>
                </a:cubicBezTo>
                <a:cubicBezTo>
                  <a:pt x="935" y="91"/>
                  <a:pt x="933" y="97"/>
                  <a:pt x="930" y="104"/>
                </a:cubicBezTo>
                <a:cubicBezTo>
                  <a:pt x="927" y="111"/>
                  <a:pt x="922" y="117"/>
                  <a:pt x="916" y="123"/>
                </a:cubicBezTo>
                <a:cubicBezTo>
                  <a:pt x="912" y="127"/>
                  <a:pt x="907" y="131"/>
                  <a:pt x="902" y="133"/>
                </a:cubicBezTo>
                <a:cubicBezTo>
                  <a:pt x="897" y="136"/>
                  <a:pt x="893" y="138"/>
                  <a:pt x="889" y="138"/>
                </a:cubicBezTo>
                <a:cubicBezTo>
                  <a:pt x="889" y="141"/>
                  <a:pt x="889" y="144"/>
                  <a:pt x="890" y="146"/>
                </a:cubicBezTo>
                <a:cubicBezTo>
                  <a:pt x="891" y="149"/>
                  <a:pt x="893" y="151"/>
                  <a:pt x="895" y="154"/>
                </a:cubicBezTo>
                <a:cubicBezTo>
                  <a:pt x="898" y="156"/>
                  <a:pt x="901" y="157"/>
                  <a:pt x="906" y="157"/>
                </a:cubicBezTo>
                <a:cubicBezTo>
                  <a:pt x="910" y="156"/>
                  <a:pt x="914" y="154"/>
                  <a:pt x="919" y="150"/>
                </a:cubicBezTo>
                <a:lnTo>
                  <a:pt x="947" y="123"/>
                </a:lnTo>
                <a:cubicBezTo>
                  <a:pt x="952" y="118"/>
                  <a:pt x="958" y="114"/>
                  <a:pt x="963" y="111"/>
                </a:cubicBezTo>
                <a:cubicBezTo>
                  <a:pt x="969" y="108"/>
                  <a:pt x="975" y="106"/>
                  <a:pt x="980" y="106"/>
                </a:cubicBezTo>
                <a:cubicBezTo>
                  <a:pt x="986" y="105"/>
                  <a:pt x="991" y="105"/>
                  <a:pt x="996" y="107"/>
                </a:cubicBezTo>
                <a:cubicBezTo>
                  <a:pt x="1001" y="108"/>
                  <a:pt x="1006" y="112"/>
                  <a:pt x="1011" y="116"/>
                </a:cubicBezTo>
                <a:cubicBezTo>
                  <a:pt x="1016" y="121"/>
                  <a:pt x="1019" y="127"/>
                  <a:pt x="1022" y="133"/>
                </a:cubicBezTo>
                <a:cubicBezTo>
                  <a:pt x="1024" y="139"/>
                  <a:pt x="1025" y="146"/>
                  <a:pt x="1024" y="154"/>
                </a:cubicBezTo>
                <a:cubicBezTo>
                  <a:pt x="1023" y="161"/>
                  <a:pt x="1020" y="169"/>
                  <a:pt x="1016" y="177"/>
                </a:cubicBezTo>
                <a:cubicBezTo>
                  <a:pt x="1011" y="185"/>
                  <a:pt x="1005" y="194"/>
                  <a:pt x="996" y="203"/>
                </a:cubicBezTo>
                <a:cubicBezTo>
                  <a:pt x="987" y="211"/>
                  <a:pt x="980" y="218"/>
                  <a:pt x="972" y="222"/>
                </a:cubicBezTo>
                <a:cubicBezTo>
                  <a:pt x="965" y="227"/>
                  <a:pt x="958" y="229"/>
                  <a:pt x="952" y="231"/>
                </a:cubicBezTo>
                <a:cubicBezTo>
                  <a:pt x="946" y="232"/>
                  <a:pt x="940" y="232"/>
                  <a:pt x="935" y="230"/>
                </a:cubicBezTo>
                <a:cubicBezTo>
                  <a:pt x="930" y="228"/>
                  <a:pt x="925" y="226"/>
                  <a:pt x="921" y="222"/>
                </a:cubicBezTo>
                <a:cubicBezTo>
                  <a:pt x="918" y="219"/>
                  <a:pt x="916" y="216"/>
                  <a:pt x="914" y="213"/>
                </a:cubicBezTo>
                <a:cubicBezTo>
                  <a:pt x="913" y="210"/>
                  <a:pt x="911" y="207"/>
                  <a:pt x="910" y="203"/>
                </a:cubicBezTo>
                <a:cubicBezTo>
                  <a:pt x="910" y="200"/>
                  <a:pt x="909" y="196"/>
                  <a:pt x="909" y="193"/>
                </a:cubicBezTo>
                <a:cubicBezTo>
                  <a:pt x="909" y="189"/>
                  <a:pt x="909" y="185"/>
                  <a:pt x="910" y="180"/>
                </a:cubicBezTo>
                <a:cubicBezTo>
                  <a:pt x="904" y="182"/>
                  <a:pt x="899" y="182"/>
                  <a:pt x="894" y="181"/>
                </a:cubicBezTo>
                <a:cubicBezTo>
                  <a:pt x="889" y="180"/>
                  <a:pt x="885" y="178"/>
                  <a:pt x="882" y="174"/>
                </a:cubicBezTo>
                <a:cubicBezTo>
                  <a:pt x="877" y="170"/>
                  <a:pt x="874" y="165"/>
                  <a:pt x="872" y="159"/>
                </a:cubicBezTo>
                <a:cubicBezTo>
                  <a:pt x="870" y="153"/>
                  <a:pt x="869" y="147"/>
                  <a:pt x="869" y="142"/>
                </a:cubicBezTo>
                <a:cubicBezTo>
                  <a:pt x="864" y="141"/>
                  <a:pt x="859" y="140"/>
                  <a:pt x="854" y="138"/>
                </a:cubicBezTo>
                <a:cubicBezTo>
                  <a:pt x="849" y="135"/>
                  <a:pt x="844" y="132"/>
                  <a:pt x="839" y="127"/>
                </a:cubicBezTo>
                <a:cubicBezTo>
                  <a:pt x="833" y="121"/>
                  <a:pt x="828" y="114"/>
                  <a:pt x="826" y="108"/>
                </a:cubicBezTo>
                <a:cubicBezTo>
                  <a:pt x="823" y="101"/>
                  <a:pt x="822" y="94"/>
                  <a:pt x="822" y="87"/>
                </a:cubicBezTo>
                <a:cubicBezTo>
                  <a:pt x="822" y="81"/>
                  <a:pt x="824" y="74"/>
                  <a:pt x="827" y="67"/>
                </a:cubicBezTo>
                <a:cubicBezTo>
                  <a:pt x="831" y="60"/>
                  <a:pt x="835" y="54"/>
                  <a:pt x="841" y="48"/>
                </a:cubicBezTo>
                <a:cubicBezTo>
                  <a:pt x="844" y="45"/>
                  <a:pt x="847" y="42"/>
                  <a:pt x="851" y="40"/>
                </a:cubicBezTo>
                <a:cubicBezTo>
                  <a:pt x="854" y="37"/>
                  <a:pt x="857" y="35"/>
                  <a:pt x="860" y="34"/>
                </a:cubicBezTo>
                <a:lnTo>
                  <a:pt x="891" y="2"/>
                </a:lnTo>
                <a:cubicBezTo>
                  <a:pt x="893" y="1"/>
                  <a:pt x="894" y="0"/>
                  <a:pt x="896" y="1"/>
                </a:cubicBezTo>
                <a:cubicBezTo>
                  <a:pt x="898" y="2"/>
                  <a:pt x="900" y="3"/>
                  <a:pt x="903" y="6"/>
                </a:cubicBezTo>
                <a:close/>
                <a:moveTo>
                  <a:pt x="901" y="63"/>
                </a:moveTo>
                <a:cubicBezTo>
                  <a:pt x="893" y="56"/>
                  <a:pt x="886" y="53"/>
                  <a:pt x="878" y="52"/>
                </a:cubicBezTo>
                <a:cubicBezTo>
                  <a:pt x="870" y="52"/>
                  <a:pt x="863" y="56"/>
                  <a:pt x="855" y="63"/>
                </a:cubicBezTo>
                <a:cubicBezTo>
                  <a:pt x="852" y="67"/>
                  <a:pt x="849" y="71"/>
                  <a:pt x="848" y="75"/>
                </a:cubicBezTo>
                <a:cubicBezTo>
                  <a:pt x="846" y="79"/>
                  <a:pt x="845" y="83"/>
                  <a:pt x="846" y="87"/>
                </a:cubicBezTo>
                <a:cubicBezTo>
                  <a:pt x="846" y="91"/>
                  <a:pt x="847" y="94"/>
                  <a:pt x="849" y="98"/>
                </a:cubicBezTo>
                <a:cubicBezTo>
                  <a:pt x="851" y="102"/>
                  <a:pt x="854" y="105"/>
                  <a:pt x="857" y="108"/>
                </a:cubicBezTo>
                <a:cubicBezTo>
                  <a:pt x="864" y="115"/>
                  <a:pt x="871" y="119"/>
                  <a:pt x="879" y="119"/>
                </a:cubicBezTo>
                <a:cubicBezTo>
                  <a:pt x="887" y="119"/>
                  <a:pt x="894" y="115"/>
                  <a:pt x="901" y="108"/>
                </a:cubicBezTo>
                <a:cubicBezTo>
                  <a:pt x="905" y="104"/>
                  <a:pt x="908" y="101"/>
                  <a:pt x="909" y="97"/>
                </a:cubicBezTo>
                <a:cubicBezTo>
                  <a:pt x="911" y="93"/>
                  <a:pt x="911" y="89"/>
                  <a:pt x="911" y="85"/>
                </a:cubicBezTo>
                <a:cubicBezTo>
                  <a:pt x="911" y="81"/>
                  <a:pt x="910" y="77"/>
                  <a:pt x="908" y="73"/>
                </a:cubicBezTo>
                <a:cubicBezTo>
                  <a:pt x="906" y="70"/>
                  <a:pt x="904" y="66"/>
                  <a:pt x="901" y="63"/>
                </a:cubicBezTo>
                <a:close/>
                <a:moveTo>
                  <a:pt x="993" y="136"/>
                </a:moveTo>
                <a:cubicBezTo>
                  <a:pt x="988" y="132"/>
                  <a:pt x="983" y="130"/>
                  <a:pt x="977" y="131"/>
                </a:cubicBezTo>
                <a:cubicBezTo>
                  <a:pt x="971" y="133"/>
                  <a:pt x="965" y="136"/>
                  <a:pt x="958" y="143"/>
                </a:cubicBezTo>
                <a:lnTo>
                  <a:pt x="930" y="169"/>
                </a:lnTo>
                <a:cubicBezTo>
                  <a:pt x="930" y="173"/>
                  <a:pt x="929" y="177"/>
                  <a:pt x="930" y="180"/>
                </a:cubicBezTo>
                <a:cubicBezTo>
                  <a:pt x="930" y="184"/>
                  <a:pt x="930" y="186"/>
                  <a:pt x="931" y="189"/>
                </a:cubicBezTo>
                <a:cubicBezTo>
                  <a:pt x="931" y="191"/>
                  <a:pt x="932" y="194"/>
                  <a:pt x="934" y="196"/>
                </a:cubicBezTo>
                <a:cubicBezTo>
                  <a:pt x="935" y="197"/>
                  <a:pt x="936" y="199"/>
                  <a:pt x="938" y="201"/>
                </a:cubicBezTo>
                <a:cubicBezTo>
                  <a:pt x="943" y="206"/>
                  <a:pt x="949" y="207"/>
                  <a:pt x="957" y="205"/>
                </a:cubicBezTo>
                <a:cubicBezTo>
                  <a:pt x="965" y="202"/>
                  <a:pt x="973" y="196"/>
                  <a:pt x="982" y="187"/>
                </a:cubicBezTo>
                <a:cubicBezTo>
                  <a:pt x="988" y="181"/>
                  <a:pt x="992" y="176"/>
                  <a:pt x="995" y="171"/>
                </a:cubicBezTo>
                <a:cubicBezTo>
                  <a:pt x="998" y="166"/>
                  <a:pt x="999" y="161"/>
                  <a:pt x="1000" y="157"/>
                </a:cubicBezTo>
                <a:cubicBezTo>
                  <a:pt x="1001" y="153"/>
                  <a:pt x="1000" y="149"/>
                  <a:pt x="999" y="145"/>
                </a:cubicBezTo>
                <a:cubicBezTo>
                  <a:pt x="997" y="142"/>
                  <a:pt x="995" y="139"/>
                  <a:pt x="993" y="13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4" name="Freeform 28"/>
          <p:cNvSpPr>
            <a:spLocks noEditPoints="1"/>
          </p:cNvSpPr>
          <p:nvPr/>
        </p:nvSpPr>
        <p:spPr bwMode="auto">
          <a:xfrm>
            <a:off x="3175000" y="5184775"/>
            <a:ext cx="681038" cy="636588"/>
          </a:xfrm>
          <a:custGeom>
            <a:avLst/>
            <a:gdLst/>
            <a:ahLst/>
            <a:cxnLst>
              <a:cxn ang="0">
                <a:pos x="175" y="788"/>
              </a:cxn>
              <a:cxn ang="0">
                <a:pos x="164" y="806"/>
              </a:cxn>
              <a:cxn ang="0">
                <a:pos x="62" y="838"/>
              </a:cxn>
              <a:cxn ang="0">
                <a:pos x="44" y="830"/>
              </a:cxn>
              <a:cxn ang="0">
                <a:pos x="1" y="670"/>
              </a:cxn>
              <a:cxn ang="0">
                <a:pos x="25" y="645"/>
              </a:cxn>
              <a:cxn ang="0">
                <a:pos x="149" y="722"/>
              </a:cxn>
              <a:cxn ang="0">
                <a:pos x="107" y="760"/>
              </a:cxn>
              <a:cxn ang="0">
                <a:pos x="291" y="674"/>
              </a:cxn>
              <a:cxn ang="0">
                <a:pos x="195" y="711"/>
              </a:cxn>
              <a:cxn ang="0">
                <a:pos x="110" y="609"/>
              </a:cxn>
              <a:cxn ang="0">
                <a:pos x="152" y="517"/>
              </a:cxn>
              <a:cxn ang="0">
                <a:pos x="172" y="513"/>
              </a:cxn>
              <a:cxn ang="0">
                <a:pos x="180" y="527"/>
              </a:cxn>
              <a:cxn ang="0">
                <a:pos x="133" y="572"/>
              </a:cxn>
              <a:cxn ang="0">
                <a:pos x="169" y="622"/>
              </a:cxn>
              <a:cxn ang="0">
                <a:pos x="253" y="584"/>
              </a:cxn>
              <a:cxn ang="0">
                <a:pos x="213" y="608"/>
              </a:cxn>
              <a:cxn ang="0">
                <a:pos x="176" y="659"/>
              </a:cxn>
              <a:cxn ang="0">
                <a:pos x="268" y="667"/>
              </a:cxn>
              <a:cxn ang="0">
                <a:pos x="437" y="522"/>
              </a:cxn>
              <a:cxn ang="0">
                <a:pos x="351" y="617"/>
              </a:cxn>
              <a:cxn ang="0">
                <a:pos x="333" y="604"/>
              </a:cxn>
              <a:cxn ang="0">
                <a:pos x="322" y="473"/>
              </a:cxn>
              <a:cxn ang="0">
                <a:pos x="268" y="436"/>
              </a:cxn>
              <a:cxn ang="0">
                <a:pos x="232" y="492"/>
              </a:cxn>
              <a:cxn ang="0">
                <a:pos x="217" y="484"/>
              </a:cxn>
              <a:cxn ang="0">
                <a:pos x="220" y="454"/>
              </a:cxn>
              <a:cxn ang="0">
                <a:pos x="304" y="408"/>
              </a:cxn>
              <a:cxn ang="0">
                <a:pos x="354" y="531"/>
              </a:cxn>
              <a:cxn ang="0">
                <a:pos x="429" y="515"/>
              </a:cxn>
              <a:cxn ang="0">
                <a:pos x="478" y="488"/>
              </a:cxn>
              <a:cxn ang="0">
                <a:pos x="489" y="454"/>
              </a:cxn>
              <a:cxn ang="0">
                <a:pos x="544" y="426"/>
              </a:cxn>
              <a:cxn ang="0">
                <a:pos x="376" y="277"/>
              </a:cxn>
              <a:cxn ang="0">
                <a:pos x="386" y="260"/>
              </a:cxn>
              <a:cxn ang="0">
                <a:pos x="606" y="357"/>
              </a:cxn>
              <a:cxn ang="0">
                <a:pos x="595" y="374"/>
              </a:cxn>
              <a:cxn ang="0">
                <a:pos x="482" y="269"/>
              </a:cxn>
              <a:cxn ang="0">
                <a:pos x="497" y="252"/>
              </a:cxn>
              <a:cxn ang="0">
                <a:pos x="476" y="227"/>
              </a:cxn>
              <a:cxn ang="0">
                <a:pos x="446" y="215"/>
              </a:cxn>
              <a:cxn ang="0">
                <a:pos x="718" y="224"/>
              </a:cxn>
              <a:cxn ang="0">
                <a:pos x="665" y="289"/>
              </a:cxn>
              <a:cxn ang="0">
                <a:pos x="660" y="310"/>
              </a:cxn>
              <a:cxn ang="0">
                <a:pos x="644" y="319"/>
              </a:cxn>
              <a:cxn ang="0">
                <a:pos x="495" y="151"/>
              </a:cxn>
              <a:cxn ang="0">
                <a:pos x="570" y="208"/>
              </a:cxn>
              <a:cxn ang="0">
                <a:pos x="612" y="141"/>
              </a:cxn>
              <a:cxn ang="0">
                <a:pos x="652" y="177"/>
              </a:cxn>
              <a:cxn ang="0">
                <a:pos x="591" y="195"/>
              </a:cxn>
              <a:cxn ang="0">
                <a:pos x="682" y="259"/>
              </a:cxn>
              <a:cxn ang="0">
                <a:pos x="899" y="147"/>
              </a:cxn>
              <a:cxn ang="0">
                <a:pos x="888" y="165"/>
              </a:cxn>
              <a:cxn ang="0">
                <a:pos x="825" y="130"/>
              </a:cxn>
              <a:cxn ang="0">
                <a:pos x="760" y="180"/>
              </a:cxn>
              <a:cxn ang="0">
                <a:pos x="682" y="70"/>
              </a:cxn>
              <a:cxn ang="0">
                <a:pos x="749" y="31"/>
              </a:cxn>
              <a:cxn ang="0">
                <a:pos x="741" y="6"/>
              </a:cxn>
              <a:cxn ang="0">
                <a:pos x="899" y="147"/>
              </a:cxn>
              <a:cxn ang="0">
                <a:pos x="707" y="95"/>
              </a:cxn>
              <a:cxn ang="0">
                <a:pos x="780" y="153"/>
              </a:cxn>
              <a:cxn ang="0">
                <a:pos x="807" y="93"/>
              </a:cxn>
            </a:cxnLst>
            <a:rect l="0" t="0" r="r" b="b"/>
            <a:pathLst>
              <a:path w="900" h="840">
                <a:moveTo>
                  <a:pt x="157" y="727"/>
                </a:moveTo>
                <a:cubicBezTo>
                  <a:pt x="159" y="729"/>
                  <a:pt x="161" y="732"/>
                  <a:pt x="162" y="734"/>
                </a:cubicBezTo>
                <a:cubicBezTo>
                  <a:pt x="162" y="736"/>
                  <a:pt x="162" y="738"/>
                  <a:pt x="161" y="739"/>
                </a:cubicBezTo>
                <a:lnTo>
                  <a:pt x="144" y="756"/>
                </a:lnTo>
                <a:lnTo>
                  <a:pt x="175" y="788"/>
                </a:lnTo>
                <a:cubicBezTo>
                  <a:pt x="176" y="788"/>
                  <a:pt x="176" y="789"/>
                  <a:pt x="176" y="790"/>
                </a:cubicBezTo>
                <a:cubicBezTo>
                  <a:pt x="176" y="791"/>
                  <a:pt x="176" y="792"/>
                  <a:pt x="176" y="793"/>
                </a:cubicBezTo>
                <a:cubicBezTo>
                  <a:pt x="175" y="794"/>
                  <a:pt x="174" y="795"/>
                  <a:pt x="173" y="796"/>
                </a:cubicBezTo>
                <a:cubicBezTo>
                  <a:pt x="172" y="798"/>
                  <a:pt x="171" y="800"/>
                  <a:pt x="169" y="802"/>
                </a:cubicBezTo>
                <a:cubicBezTo>
                  <a:pt x="167" y="803"/>
                  <a:pt x="165" y="805"/>
                  <a:pt x="164" y="806"/>
                </a:cubicBezTo>
                <a:cubicBezTo>
                  <a:pt x="162" y="807"/>
                  <a:pt x="161" y="808"/>
                  <a:pt x="160" y="808"/>
                </a:cubicBezTo>
                <a:cubicBezTo>
                  <a:pt x="159" y="809"/>
                  <a:pt x="158" y="809"/>
                  <a:pt x="157" y="809"/>
                </a:cubicBezTo>
                <a:cubicBezTo>
                  <a:pt x="157" y="809"/>
                  <a:pt x="156" y="808"/>
                  <a:pt x="155" y="808"/>
                </a:cubicBezTo>
                <a:lnTo>
                  <a:pt x="124" y="776"/>
                </a:lnTo>
                <a:lnTo>
                  <a:pt x="62" y="838"/>
                </a:lnTo>
                <a:cubicBezTo>
                  <a:pt x="61" y="839"/>
                  <a:pt x="60" y="839"/>
                  <a:pt x="60" y="840"/>
                </a:cubicBezTo>
                <a:cubicBezTo>
                  <a:pt x="59" y="840"/>
                  <a:pt x="58" y="840"/>
                  <a:pt x="57" y="840"/>
                </a:cubicBezTo>
                <a:cubicBezTo>
                  <a:pt x="56" y="840"/>
                  <a:pt x="54" y="839"/>
                  <a:pt x="53" y="838"/>
                </a:cubicBezTo>
                <a:cubicBezTo>
                  <a:pt x="52" y="837"/>
                  <a:pt x="50" y="836"/>
                  <a:pt x="48" y="834"/>
                </a:cubicBezTo>
                <a:cubicBezTo>
                  <a:pt x="47" y="833"/>
                  <a:pt x="45" y="831"/>
                  <a:pt x="44" y="830"/>
                </a:cubicBezTo>
                <a:cubicBezTo>
                  <a:pt x="43" y="829"/>
                  <a:pt x="42" y="828"/>
                  <a:pt x="42" y="826"/>
                </a:cubicBezTo>
                <a:cubicBezTo>
                  <a:pt x="41" y="825"/>
                  <a:pt x="40" y="824"/>
                  <a:pt x="40" y="823"/>
                </a:cubicBezTo>
                <a:cubicBezTo>
                  <a:pt x="39" y="821"/>
                  <a:pt x="39" y="820"/>
                  <a:pt x="38" y="818"/>
                </a:cubicBezTo>
                <a:lnTo>
                  <a:pt x="1" y="674"/>
                </a:lnTo>
                <a:cubicBezTo>
                  <a:pt x="0" y="673"/>
                  <a:pt x="0" y="672"/>
                  <a:pt x="1" y="670"/>
                </a:cubicBezTo>
                <a:cubicBezTo>
                  <a:pt x="1" y="669"/>
                  <a:pt x="2" y="668"/>
                  <a:pt x="2" y="666"/>
                </a:cubicBezTo>
                <a:cubicBezTo>
                  <a:pt x="3" y="665"/>
                  <a:pt x="5" y="663"/>
                  <a:pt x="6" y="661"/>
                </a:cubicBezTo>
                <a:cubicBezTo>
                  <a:pt x="8" y="660"/>
                  <a:pt x="10" y="657"/>
                  <a:pt x="12" y="655"/>
                </a:cubicBezTo>
                <a:cubicBezTo>
                  <a:pt x="15" y="652"/>
                  <a:pt x="17" y="650"/>
                  <a:pt x="19" y="649"/>
                </a:cubicBezTo>
                <a:cubicBezTo>
                  <a:pt x="21" y="647"/>
                  <a:pt x="23" y="645"/>
                  <a:pt x="25" y="645"/>
                </a:cubicBezTo>
                <a:cubicBezTo>
                  <a:pt x="26" y="644"/>
                  <a:pt x="27" y="643"/>
                  <a:pt x="29" y="643"/>
                </a:cubicBezTo>
                <a:cubicBezTo>
                  <a:pt x="30" y="643"/>
                  <a:pt x="31" y="643"/>
                  <a:pt x="31" y="644"/>
                </a:cubicBezTo>
                <a:lnTo>
                  <a:pt x="127" y="740"/>
                </a:lnTo>
                <a:lnTo>
                  <a:pt x="144" y="723"/>
                </a:lnTo>
                <a:cubicBezTo>
                  <a:pt x="145" y="722"/>
                  <a:pt x="147" y="721"/>
                  <a:pt x="149" y="722"/>
                </a:cubicBezTo>
                <a:cubicBezTo>
                  <a:pt x="152" y="722"/>
                  <a:pt x="154" y="724"/>
                  <a:pt x="157" y="727"/>
                </a:cubicBezTo>
                <a:close/>
                <a:moveTo>
                  <a:pt x="25" y="677"/>
                </a:moveTo>
                <a:lnTo>
                  <a:pt x="25" y="678"/>
                </a:lnTo>
                <a:lnTo>
                  <a:pt x="59" y="808"/>
                </a:lnTo>
                <a:lnTo>
                  <a:pt x="107" y="760"/>
                </a:lnTo>
                <a:lnTo>
                  <a:pt x="25" y="677"/>
                </a:lnTo>
                <a:close/>
                <a:moveTo>
                  <a:pt x="273" y="599"/>
                </a:moveTo>
                <a:cubicBezTo>
                  <a:pt x="279" y="605"/>
                  <a:pt x="285" y="613"/>
                  <a:pt x="289" y="621"/>
                </a:cubicBezTo>
                <a:cubicBezTo>
                  <a:pt x="293" y="629"/>
                  <a:pt x="295" y="638"/>
                  <a:pt x="296" y="646"/>
                </a:cubicBezTo>
                <a:cubicBezTo>
                  <a:pt x="296" y="655"/>
                  <a:pt x="295" y="664"/>
                  <a:pt x="291" y="674"/>
                </a:cubicBezTo>
                <a:cubicBezTo>
                  <a:pt x="288" y="683"/>
                  <a:pt x="281" y="692"/>
                  <a:pt x="273" y="701"/>
                </a:cubicBezTo>
                <a:cubicBezTo>
                  <a:pt x="266" y="707"/>
                  <a:pt x="260" y="712"/>
                  <a:pt x="254" y="715"/>
                </a:cubicBezTo>
                <a:cubicBezTo>
                  <a:pt x="247" y="718"/>
                  <a:pt x="241" y="720"/>
                  <a:pt x="235" y="721"/>
                </a:cubicBezTo>
                <a:cubicBezTo>
                  <a:pt x="228" y="721"/>
                  <a:pt x="222" y="721"/>
                  <a:pt x="215" y="719"/>
                </a:cubicBezTo>
                <a:cubicBezTo>
                  <a:pt x="209" y="717"/>
                  <a:pt x="202" y="714"/>
                  <a:pt x="195" y="711"/>
                </a:cubicBezTo>
                <a:cubicBezTo>
                  <a:pt x="188" y="707"/>
                  <a:pt x="182" y="702"/>
                  <a:pt x="175" y="696"/>
                </a:cubicBezTo>
                <a:cubicBezTo>
                  <a:pt x="168" y="690"/>
                  <a:pt x="161" y="684"/>
                  <a:pt x="153" y="677"/>
                </a:cubicBezTo>
                <a:cubicBezTo>
                  <a:pt x="147" y="670"/>
                  <a:pt x="141" y="663"/>
                  <a:pt x="135" y="656"/>
                </a:cubicBezTo>
                <a:cubicBezTo>
                  <a:pt x="129" y="649"/>
                  <a:pt x="124" y="641"/>
                  <a:pt x="120" y="633"/>
                </a:cubicBezTo>
                <a:cubicBezTo>
                  <a:pt x="115" y="625"/>
                  <a:pt x="112" y="617"/>
                  <a:pt x="110" y="609"/>
                </a:cubicBezTo>
                <a:cubicBezTo>
                  <a:pt x="107" y="600"/>
                  <a:pt x="106" y="592"/>
                  <a:pt x="107" y="583"/>
                </a:cubicBezTo>
                <a:cubicBezTo>
                  <a:pt x="108" y="575"/>
                  <a:pt x="110" y="566"/>
                  <a:pt x="114" y="557"/>
                </a:cubicBezTo>
                <a:cubicBezTo>
                  <a:pt x="118" y="549"/>
                  <a:pt x="124" y="540"/>
                  <a:pt x="133" y="531"/>
                </a:cubicBezTo>
                <a:cubicBezTo>
                  <a:pt x="136" y="529"/>
                  <a:pt x="139" y="526"/>
                  <a:pt x="142" y="523"/>
                </a:cubicBezTo>
                <a:cubicBezTo>
                  <a:pt x="145" y="521"/>
                  <a:pt x="149" y="518"/>
                  <a:pt x="152" y="517"/>
                </a:cubicBezTo>
                <a:cubicBezTo>
                  <a:pt x="155" y="515"/>
                  <a:pt x="157" y="513"/>
                  <a:pt x="160" y="512"/>
                </a:cubicBezTo>
                <a:cubicBezTo>
                  <a:pt x="162" y="511"/>
                  <a:pt x="164" y="511"/>
                  <a:pt x="165" y="511"/>
                </a:cubicBezTo>
                <a:cubicBezTo>
                  <a:pt x="166" y="510"/>
                  <a:pt x="167" y="510"/>
                  <a:pt x="168" y="511"/>
                </a:cubicBezTo>
                <a:cubicBezTo>
                  <a:pt x="168" y="511"/>
                  <a:pt x="169" y="511"/>
                  <a:pt x="170" y="512"/>
                </a:cubicBezTo>
                <a:cubicBezTo>
                  <a:pt x="171" y="512"/>
                  <a:pt x="171" y="513"/>
                  <a:pt x="172" y="513"/>
                </a:cubicBezTo>
                <a:cubicBezTo>
                  <a:pt x="173" y="514"/>
                  <a:pt x="174" y="515"/>
                  <a:pt x="175" y="516"/>
                </a:cubicBezTo>
                <a:cubicBezTo>
                  <a:pt x="176" y="517"/>
                  <a:pt x="178" y="519"/>
                  <a:pt x="179" y="520"/>
                </a:cubicBezTo>
                <a:cubicBezTo>
                  <a:pt x="179" y="521"/>
                  <a:pt x="180" y="522"/>
                  <a:pt x="180" y="522"/>
                </a:cubicBezTo>
                <a:cubicBezTo>
                  <a:pt x="181" y="523"/>
                  <a:pt x="181" y="524"/>
                  <a:pt x="181" y="525"/>
                </a:cubicBezTo>
                <a:cubicBezTo>
                  <a:pt x="181" y="526"/>
                  <a:pt x="180" y="526"/>
                  <a:pt x="180" y="527"/>
                </a:cubicBezTo>
                <a:cubicBezTo>
                  <a:pt x="179" y="528"/>
                  <a:pt x="177" y="529"/>
                  <a:pt x="175" y="530"/>
                </a:cubicBezTo>
                <a:cubicBezTo>
                  <a:pt x="173" y="531"/>
                  <a:pt x="171" y="532"/>
                  <a:pt x="168" y="533"/>
                </a:cubicBezTo>
                <a:cubicBezTo>
                  <a:pt x="165" y="535"/>
                  <a:pt x="162" y="537"/>
                  <a:pt x="159" y="539"/>
                </a:cubicBezTo>
                <a:cubicBezTo>
                  <a:pt x="155" y="542"/>
                  <a:pt x="152" y="545"/>
                  <a:pt x="148" y="549"/>
                </a:cubicBezTo>
                <a:cubicBezTo>
                  <a:pt x="140" y="556"/>
                  <a:pt x="136" y="563"/>
                  <a:pt x="133" y="572"/>
                </a:cubicBezTo>
                <a:cubicBezTo>
                  <a:pt x="131" y="580"/>
                  <a:pt x="131" y="588"/>
                  <a:pt x="133" y="596"/>
                </a:cubicBezTo>
                <a:cubicBezTo>
                  <a:pt x="134" y="604"/>
                  <a:pt x="138" y="613"/>
                  <a:pt x="142" y="621"/>
                </a:cubicBezTo>
                <a:cubicBezTo>
                  <a:pt x="147" y="629"/>
                  <a:pt x="153" y="637"/>
                  <a:pt x="160" y="644"/>
                </a:cubicBezTo>
                <a:cubicBezTo>
                  <a:pt x="161" y="641"/>
                  <a:pt x="162" y="637"/>
                  <a:pt x="164" y="634"/>
                </a:cubicBezTo>
                <a:cubicBezTo>
                  <a:pt x="165" y="630"/>
                  <a:pt x="167" y="626"/>
                  <a:pt x="169" y="622"/>
                </a:cubicBezTo>
                <a:cubicBezTo>
                  <a:pt x="171" y="618"/>
                  <a:pt x="173" y="614"/>
                  <a:pt x="176" y="611"/>
                </a:cubicBezTo>
                <a:cubicBezTo>
                  <a:pt x="179" y="607"/>
                  <a:pt x="182" y="603"/>
                  <a:pt x="186" y="599"/>
                </a:cubicBezTo>
                <a:cubicBezTo>
                  <a:pt x="194" y="591"/>
                  <a:pt x="202" y="585"/>
                  <a:pt x="209" y="582"/>
                </a:cubicBezTo>
                <a:cubicBezTo>
                  <a:pt x="217" y="578"/>
                  <a:pt x="225" y="577"/>
                  <a:pt x="232" y="577"/>
                </a:cubicBezTo>
                <a:cubicBezTo>
                  <a:pt x="240" y="578"/>
                  <a:pt x="247" y="580"/>
                  <a:pt x="253" y="584"/>
                </a:cubicBezTo>
                <a:cubicBezTo>
                  <a:pt x="260" y="588"/>
                  <a:pt x="267" y="593"/>
                  <a:pt x="273" y="599"/>
                </a:cubicBezTo>
                <a:close/>
                <a:moveTo>
                  <a:pt x="254" y="621"/>
                </a:moveTo>
                <a:cubicBezTo>
                  <a:pt x="250" y="616"/>
                  <a:pt x="245" y="613"/>
                  <a:pt x="241" y="610"/>
                </a:cubicBezTo>
                <a:cubicBezTo>
                  <a:pt x="236" y="607"/>
                  <a:pt x="232" y="606"/>
                  <a:pt x="227" y="605"/>
                </a:cubicBezTo>
                <a:cubicBezTo>
                  <a:pt x="222" y="605"/>
                  <a:pt x="218" y="605"/>
                  <a:pt x="213" y="608"/>
                </a:cubicBezTo>
                <a:cubicBezTo>
                  <a:pt x="208" y="610"/>
                  <a:pt x="203" y="613"/>
                  <a:pt x="198" y="618"/>
                </a:cubicBezTo>
                <a:cubicBezTo>
                  <a:pt x="195" y="621"/>
                  <a:pt x="192" y="624"/>
                  <a:pt x="190" y="628"/>
                </a:cubicBezTo>
                <a:cubicBezTo>
                  <a:pt x="188" y="631"/>
                  <a:pt x="186" y="635"/>
                  <a:pt x="184" y="638"/>
                </a:cubicBezTo>
                <a:cubicBezTo>
                  <a:pt x="182" y="642"/>
                  <a:pt x="180" y="645"/>
                  <a:pt x="179" y="649"/>
                </a:cubicBezTo>
                <a:cubicBezTo>
                  <a:pt x="178" y="653"/>
                  <a:pt x="177" y="656"/>
                  <a:pt x="176" y="659"/>
                </a:cubicBezTo>
                <a:cubicBezTo>
                  <a:pt x="186" y="669"/>
                  <a:pt x="195" y="677"/>
                  <a:pt x="203" y="683"/>
                </a:cubicBezTo>
                <a:cubicBezTo>
                  <a:pt x="211" y="688"/>
                  <a:pt x="219" y="692"/>
                  <a:pt x="225" y="693"/>
                </a:cubicBezTo>
                <a:cubicBezTo>
                  <a:pt x="232" y="695"/>
                  <a:pt x="238" y="695"/>
                  <a:pt x="243" y="693"/>
                </a:cubicBezTo>
                <a:cubicBezTo>
                  <a:pt x="248" y="691"/>
                  <a:pt x="254" y="688"/>
                  <a:pt x="258" y="683"/>
                </a:cubicBezTo>
                <a:cubicBezTo>
                  <a:pt x="263" y="678"/>
                  <a:pt x="267" y="672"/>
                  <a:pt x="268" y="667"/>
                </a:cubicBezTo>
                <a:cubicBezTo>
                  <a:pt x="270" y="661"/>
                  <a:pt x="271" y="656"/>
                  <a:pt x="270" y="650"/>
                </a:cubicBezTo>
                <a:cubicBezTo>
                  <a:pt x="269" y="645"/>
                  <a:pt x="268" y="640"/>
                  <a:pt x="265" y="635"/>
                </a:cubicBezTo>
                <a:cubicBezTo>
                  <a:pt x="262" y="630"/>
                  <a:pt x="259" y="625"/>
                  <a:pt x="254" y="621"/>
                </a:cubicBezTo>
                <a:close/>
                <a:moveTo>
                  <a:pt x="433" y="518"/>
                </a:moveTo>
                <a:cubicBezTo>
                  <a:pt x="435" y="520"/>
                  <a:pt x="436" y="521"/>
                  <a:pt x="437" y="522"/>
                </a:cubicBezTo>
                <a:cubicBezTo>
                  <a:pt x="438" y="524"/>
                  <a:pt x="438" y="525"/>
                  <a:pt x="439" y="526"/>
                </a:cubicBezTo>
                <a:cubicBezTo>
                  <a:pt x="439" y="527"/>
                  <a:pt x="439" y="528"/>
                  <a:pt x="439" y="529"/>
                </a:cubicBezTo>
                <a:cubicBezTo>
                  <a:pt x="439" y="530"/>
                  <a:pt x="438" y="531"/>
                  <a:pt x="438" y="531"/>
                </a:cubicBezTo>
                <a:lnTo>
                  <a:pt x="355" y="614"/>
                </a:lnTo>
                <a:cubicBezTo>
                  <a:pt x="354" y="615"/>
                  <a:pt x="352" y="616"/>
                  <a:pt x="351" y="617"/>
                </a:cubicBezTo>
                <a:cubicBezTo>
                  <a:pt x="350" y="617"/>
                  <a:pt x="349" y="617"/>
                  <a:pt x="348" y="617"/>
                </a:cubicBezTo>
                <a:cubicBezTo>
                  <a:pt x="347" y="617"/>
                  <a:pt x="345" y="617"/>
                  <a:pt x="344" y="616"/>
                </a:cubicBezTo>
                <a:cubicBezTo>
                  <a:pt x="343" y="615"/>
                  <a:pt x="341" y="614"/>
                  <a:pt x="339" y="612"/>
                </a:cubicBezTo>
                <a:cubicBezTo>
                  <a:pt x="338" y="611"/>
                  <a:pt x="336" y="609"/>
                  <a:pt x="335" y="608"/>
                </a:cubicBezTo>
                <a:cubicBezTo>
                  <a:pt x="334" y="607"/>
                  <a:pt x="334" y="605"/>
                  <a:pt x="333" y="604"/>
                </a:cubicBezTo>
                <a:cubicBezTo>
                  <a:pt x="333" y="603"/>
                  <a:pt x="332" y="601"/>
                  <a:pt x="332" y="600"/>
                </a:cubicBezTo>
                <a:cubicBezTo>
                  <a:pt x="332" y="598"/>
                  <a:pt x="332" y="597"/>
                  <a:pt x="331" y="595"/>
                </a:cubicBezTo>
                <a:lnTo>
                  <a:pt x="331" y="534"/>
                </a:lnTo>
                <a:cubicBezTo>
                  <a:pt x="330" y="520"/>
                  <a:pt x="330" y="508"/>
                  <a:pt x="328" y="498"/>
                </a:cubicBezTo>
                <a:cubicBezTo>
                  <a:pt x="327" y="488"/>
                  <a:pt x="325" y="480"/>
                  <a:pt x="322" y="473"/>
                </a:cubicBezTo>
                <a:cubicBezTo>
                  <a:pt x="320" y="466"/>
                  <a:pt x="317" y="460"/>
                  <a:pt x="314" y="456"/>
                </a:cubicBezTo>
                <a:cubicBezTo>
                  <a:pt x="311" y="451"/>
                  <a:pt x="308" y="447"/>
                  <a:pt x="305" y="444"/>
                </a:cubicBezTo>
                <a:cubicBezTo>
                  <a:pt x="301" y="441"/>
                  <a:pt x="298" y="438"/>
                  <a:pt x="294" y="436"/>
                </a:cubicBezTo>
                <a:cubicBezTo>
                  <a:pt x="289" y="434"/>
                  <a:pt x="285" y="433"/>
                  <a:pt x="281" y="433"/>
                </a:cubicBezTo>
                <a:cubicBezTo>
                  <a:pt x="276" y="433"/>
                  <a:pt x="272" y="434"/>
                  <a:pt x="268" y="436"/>
                </a:cubicBezTo>
                <a:cubicBezTo>
                  <a:pt x="263" y="438"/>
                  <a:pt x="259" y="441"/>
                  <a:pt x="255" y="445"/>
                </a:cubicBezTo>
                <a:cubicBezTo>
                  <a:pt x="250" y="450"/>
                  <a:pt x="246" y="455"/>
                  <a:pt x="243" y="460"/>
                </a:cubicBezTo>
                <a:cubicBezTo>
                  <a:pt x="241" y="465"/>
                  <a:pt x="239" y="470"/>
                  <a:pt x="238" y="474"/>
                </a:cubicBezTo>
                <a:cubicBezTo>
                  <a:pt x="236" y="479"/>
                  <a:pt x="235" y="483"/>
                  <a:pt x="235" y="486"/>
                </a:cubicBezTo>
                <a:cubicBezTo>
                  <a:pt x="234" y="489"/>
                  <a:pt x="233" y="491"/>
                  <a:pt x="232" y="492"/>
                </a:cubicBezTo>
                <a:cubicBezTo>
                  <a:pt x="232" y="493"/>
                  <a:pt x="231" y="493"/>
                  <a:pt x="230" y="493"/>
                </a:cubicBezTo>
                <a:cubicBezTo>
                  <a:pt x="229" y="494"/>
                  <a:pt x="229" y="493"/>
                  <a:pt x="228" y="493"/>
                </a:cubicBezTo>
                <a:cubicBezTo>
                  <a:pt x="227" y="493"/>
                  <a:pt x="225" y="492"/>
                  <a:pt x="224" y="491"/>
                </a:cubicBezTo>
                <a:cubicBezTo>
                  <a:pt x="223" y="490"/>
                  <a:pt x="221" y="489"/>
                  <a:pt x="220" y="487"/>
                </a:cubicBezTo>
                <a:cubicBezTo>
                  <a:pt x="219" y="486"/>
                  <a:pt x="218" y="485"/>
                  <a:pt x="217" y="484"/>
                </a:cubicBezTo>
                <a:cubicBezTo>
                  <a:pt x="216" y="483"/>
                  <a:pt x="215" y="482"/>
                  <a:pt x="215" y="481"/>
                </a:cubicBezTo>
                <a:cubicBezTo>
                  <a:pt x="215" y="480"/>
                  <a:pt x="214" y="480"/>
                  <a:pt x="214" y="479"/>
                </a:cubicBezTo>
                <a:cubicBezTo>
                  <a:pt x="214" y="478"/>
                  <a:pt x="214" y="477"/>
                  <a:pt x="214" y="475"/>
                </a:cubicBezTo>
                <a:cubicBezTo>
                  <a:pt x="214" y="473"/>
                  <a:pt x="214" y="470"/>
                  <a:pt x="215" y="467"/>
                </a:cubicBezTo>
                <a:cubicBezTo>
                  <a:pt x="216" y="463"/>
                  <a:pt x="218" y="459"/>
                  <a:pt x="220" y="454"/>
                </a:cubicBezTo>
                <a:cubicBezTo>
                  <a:pt x="222" y="449"/>
                  <a:pt x="225" y="444"/>
                  <a:pt x="228" y="439"/>
                </a:cubicBezTo>
                <a:cubicBezTo>
                  <a:pt x="231" y="434"/>
                  <a:pt x="235" y="429"/>
                  <a:pt x="239" y="425"/>
                </a:cubicBezTo>
                <a:cubicBezTo>
                  <a:pt x="247" y="418"/>
                  <a:pt x="254" y="412"/>
                  <a:pt x="262" y="409"/>
                </a:cubicBezTo>
                <a:cubicBezTo>
                  <a:pt x="269" y="405"/>
                  <a:pt x="276" y="404"/>
                  <a:pt x="284" y="404"/>
                </a:cubicBezTo>
                <a:cubicBezTo>
                  <a:pt x="291" y="404"/>
                  <a:pt x="298" y="405"/>
                  <a:pt x="304" y="408"/>
                </a:cubicBezTo>
                <a:cubicBezTo>
                  <a:pt x="311" y="411"/>
                  <a:pt x="316" y="415"/>
                  <a:pt x="322" y="420"/>
                </a:cubicBezTo>
                <a:cubicBezTo>
                  <a:pt x="327" y="425"/>
                  <a:pt x="331" y="430"/>
                  <a:pt x="335" y="436"/>
                </a:cubicBezTo>
                <a:cubicBezTo>
                  <a:pt x="339" y="442"/>
                  <a:pt x="342" y="449"/>
                  <a:pt x="345" y="457"/>
                </a:cubicBezTo>
                <a:cubicBezTo>
                  <a:pt x="348" y="465"/>
                  <a:pt x="350" y="475"/>
                  <a:pt x="351" y="487"/>
                </a:cubicBezTo>
                <a:cubicBezTo>
                  <a:pt x="353" y="499"/>
                  <a:pt x="354" y="514"/>
                  <a:pt x="354" y="531"/>
                </a:cubicBezTo>
                <a:lnTo>
                  <a:pt x="355" y="580"/>
                </a:lnTo>
                <a:lnTo>
                  <a:pt x="421" y="514"/>
                </a:lnTo>
                <a:cubicBezTo>
                  <a:pt x="421" y="514"/>
                  <a:pt x="422" y="513"/>
                  <a:pt x="423" y="513"/>
                </a:cubicBezTo>
                <a:cubicBezTo>
                  <a:pt x="424" y="513"/>
                  <a:pt x="425" y="513"/>
                  <a:pt x="426" y="513"/>
                </a:cubicBezTo>
                <a:cubicBezTo>
                  <a:pt x="427" y="513"/>
                  <a:pt x="428" y="514"/>
                  <a:pt x="429" y="515"/>
                </a:cubicBezTo>
                <a:cubicBezTo>
                  <a:pt x="431" y="516"/>
                  <a:pt x="432" y="517"/>
                  <a:pt x="433" y="518"/>
                </a:cubicBezTo>
                <a:close/>
                <a:moveTo>
                  <a:pt x="489" y="454"/>
                </a:moveTo>
                <a:cubicBezTo>
                  <a:pt x="495" y="460"/>
                  <a:pt x="497" y="465"/>
                  <a:pt x="497" y="468"/>
                </a:cubicBezTo>
                <a:cubicBezTo>
                  <a:pt x="497" y="472"/>
                  <a:pt x="495" y="476"/>
                  <a:pt x="490" y="481"/>
                </a:cubicBezTo>
                <a:cubicBezTo>
                  <a:pt x="485" y="485"/>
                  <a:pt x="481" y="488"/>
                  <a:pt x="478" y="488"/>
                </a:cubicBezTo>
                <a:cubicBezTo>
                  <a:pt x="474" y="488"/>
                  <a:pt x="470" y="485"/>
                  <a:pt x="464" y="480"/>
                </a:cubicBezTo>
                <a:cubicBezTo>
                  <a:pt x="459" y="474"/>
                  <a:pt x="456" y="470"/>
                  <a:pt x="456" y="466"/>
                </a:cubicBezTo>
                <a:cubicBezTo>
                  <a:pt x="456" y="462"/>
                  <a:pt x="459" y="458"/>
                  <a:pt x="463" y="453"/>
                </a:cubicBezTo>
                <a:cubicBezTo>
                  <a:pt x="468" y="449"/>
                  <a:pt x="472" y="446"/>
                  <a:pt x="476" y="446"/>
                </a:cubicBezTo>
                <a:cubicBezTo>
                  <a:pt x="479" y="446"/>
                  <a:pt x="484" y="449"/>
                  <a:pt x="489" y="454"/>
                </a:cubicBezTo>
                <a:close/>
                <a:moveTo>
                  <a:pt x="550" y="413"/>
                </a:moveTo>
                <a:cubicBezTo>
                  <a:pt x="550" y="414"/>
                  <a:pt x="551" y="415"/>
                  <a:pt x="551" y="415"/>
                </a:cubicBezTo>
                <a:cubicBezTo>
                  <a:pt x="551" y="416"/>
                  <a:pt x="551" y="417"/>
                  <a:pt x="551" y="418"/>
                </a:cubicBezTo>
                <a:cubicBezTo>
                  <a:pt x="550" y="419"/>
                  <a:pt x="549" y="420"/>
                  <a:pt x="548" y="421"/>
                </a:cubicBezTo>
                <a:cubicBezTo>
                  <a:pt x="547" y="423"/>
                  <a:pt x="546" y="425"/>
                  <a:pt x="544" y="426"/>
                </a:cubicBezTo>
                <a:cubicBezTo>
                  <a:pt x="542" y="428"/>
                  <a:pt x="540" y="430"/>
                  <a:pt x="539" y="431"/>
                </a:cubicBezTo>
                <a:cubicBezTo>
                  <a:pt x="538" y="432"/>
                  <a:pt x="536" y="433"/>
                  <a:pt x="535" y="433"/>
                </a:cubicBezTo>
                <a:cubicBezTo>
                  <a:pt x="534" y="434"/>
                  <a:pt x="533" y="434"/>
                  <a:pt x="533" y="434"/>
                </a:cubicBezTo>
                <a:cubicBezTo>
                  <a:pt x="532" y="433"/>
                  <a:pt x="531" y="433"/>
                  <a:pt x="531" y="432"/>
                </a:cubicBezTo>
                <a:lnTo>
                  <a:pt x="376" y="277"/>
                </a:lnTo>
                <a:cubicBezTo>
                  <a:pt x="375" y="277"/>
                  <a:pt x="375" y="276"/>
                  <a:pt x="374" y="275"/>
                </a:cubicBezTo>
                <a:cubicBezTo>
                  <a:pt x="374" y="275"/>
                  <a:pt x="374" y="274"/>
                  <a:pt x="375" y="273"/>
                </a:cubicBezTo>
                <a:cubicBezTo>
                  <a:pt x="375" y="272"/>
                  <a:pt x="376" y="270"/>
                  <a:pt x="377" y="269"/>
                </a:cubicBezTo>
                <a:cubicBezTo>
                  <a:pt x="378" y="268"/>
                  <a:pt x="380" y="266"/>
                  <a:pt x="381" y="264"/>
                </a:cubicBezTo>
                <a:cubicBezTo>
                  <a:pt x="383" y="262"/>
                  <a:pt x="385" y="261"/>
                  <a:pt x="386" y="260"/>
                </a:cubicBezTo>
                <a:cubicBezTo>
                  <a:pt x="388" y="259"/>
                  <a:pt x="389" y="258"/>
                  <a:pt x="390" y="257"/>
                </a:cubicBezTo>
                <a:cubicBezTo>
                  <a:pt x="391" y="257"/>
                  <a:pt x="392" y="257"/>
                  <a:pt x="393" y="257"/>
                </a:cubicBezTo>
                <a:cubicBezTo>
                  <a:pt x="394" y="257"/>
                  <a:pt x="394" y="258"/>
                  <a:pt x="395" y="258"/>
                </a:cubicBezTo>
                <a:lnTo>
                  <a:pt x="550" y="413"/>
                </a:lnTo>
                <a:close/>
                <a:moveTo>
                  <a:pt x="606" y="357"/>
                </a:moveTo>
                <a:cubicBezTo>
                  <a:pt x="607" y="357"/>
                  <a:pt x="607" y="358"/>
                  <a:pt x="607" y="359"/>
                </a:cubicBezTo>
                <a:cubicBezTo>
                  <a:pt x="608" y="359"/>
                  <a:pt x="607" y="360"/>
                  <a:pt x="607" y="361"/>
                </a:cubicBezTo>
                <a:cubicBezTo>
                  <a:pt x="607" y="362"/>
                  <a:pt x="606" y="364"/>
                  <a:pt x="605" y="365"/>
                </a:cubicBezTo>
                <a:cubicBezTo>
                  <a:pt x="604" y="366"/>
                  <a:pt x="602" y="368"/>
                  <a:pt x="600" y="370"/>
                </a:cubicBezTo>
                <a:cubicBezTo>
                  <a:pt x="598" y="372"/>
                  <a:pt x="597" y="373"/>
                  <a:pt x="595" y="374"/>
                </a:cubicBezTo>
                <a:cubicBezTo>
                  <a:pt x="594" y="375"/>
                  <a:pt x="593" y="376"/>
                  <a:pt x="592" y="377"/>
                </a:cubicBezTo>
                <a:cubicBezTo>
                  <a:pt x="591" y="377"/>
                  <a:pt x="590" y="377"/>
                  <a:pt x="589" y="377"/>
                </a:cubicBezTo>
                <a:cubicBezTo>
                  <a:pt x="589" y="377"/>
                  <a:pt x="588" y="376"/>
                  <a:pt x="587" y="376"/>
                </a:cubicBezTo>
                <a:lnTo>
                  <a:pt x="483" y="271"/>
                </a:lnTo>
                <a:cubicBezTo>
                  <a:pt x="482" y="271"/>
                  <a:pt x="482" y="270"/>
                  <a:pt x="482" y="269"/>
                </a:cubicBezTo>
                <a:cubicBezTo>
                  <a:pt x="482" y="269"/>
                  <a:pt x="482" y="268"/>
                  <a:pt x="482" y="267"/>
                </a:cubicBezTo>
                <a:cubicBezTo>
                  <a:pt x="482" y="266"/>
                  <a:pt x="483" y="265"/>
                  <a:pt x="484" y="263"/>
                </a:cubicBezTo>
                <a:cubicBezTo>
                  <a:pt x="485" y="262"/>
                  <a:pt x="487" y="260"/>
                  <a:pt x="489" y="258"/>
                </a:cubicBezTo>
                <a:cubicBezTo>
                  <a:pt x="491" y="256"/>
                  <a:pt x="492" y="255"/>
                  <a:pt x="494" y="254"/>
                </a:cubicBezTo>
                <a:cubicBezTo>
                  <a:pt x="495" y="253"/>
                  <a:pt x="496" y="252"/>
                  <a:pt x="497" y="252"/>
                </a:cubicBezTo>
                <a:cubicBezTo>
                  <a:pt x="498" y="251"/>
                  <a:pt x="499" y="251"/>
                  <a:pt x="500" y="251"/>
                </a:cubicBezTo>
                <a:cubicBezTo>
                  <a:pt x="501" y="251"/>
                  <a:pt x="501" y="252"/>
                  <a:pt x="502" y="252"/>
                </a:cubicBezTo>
                <a:lnTo>
                  <a:pt x="606" y="357"/>
                </a:lnTo>
                <a:close/>
                <a:moveTo>
                  <a:pt x="469" y="215"/>
                </a:moveTo>
                <a:cubicBezTo>
                  <a:pt x="473" y="219"/>
                  <a:pt x="476" y="223"/>
                  <a:pt x="476" y="227"/>
                </a:cubicBezTo>
                <a:cubicBezTo>
                  <a:pt x="475" y="230"/>
                  <a:pt x="473" y="234"/>
                  <a:pt x="469" y="238"/>
                </a:cubicBezTo>
                <a:cubicBezTo>
                  <a:pt x="464" y="243"/>
                  <a:pt x="460" y="245"/>
                  <a:pt x="457" y="245"/>
                </a:cubicBezTo>
                <a:cubicBezTo>
                  <a:pt x="454" y="245"/>
                  <a:pt x="450" y="243"/>
                  <a:pt x="445" y="239"/>
                </a:cubicBezTo>
                <a:cubicBezTo>
                  <a:pt x="441" y="234"/>
                  <a:pt x="439" y="230"/>
                  <a:pt x="439" y="227"/>
                </a:cubicBezTo>
                <a:cubicBezTo>
                  <a:pt x="439" y="224"/>
                  <a:pt x="441" y="220"/>
                  <a:pt x="446" y="215"/>
                </a:cubicBezTo>
                <a:cubicBezTo>
                  <a:pt x="450" y="211"/>
                  <a:pt x="454" y="208"/>
                  <a:pt x="457" y="208"/>
                </a:cubicBezTo>
                <a:cubicBezTo>
                  <a:pt x="461" y="208"/>
                  <a:pt x="464" y="210"/>
                  <a:pt x="469" y="215"/>
                </a:cubicBezTo>
                <a:close/>
                <a:moveTo>
                  <a:pt x="686" y="170"/>
                </a:moveTo>
                <a:cubicBezTo>
                  <a:pt x="695" y="179"/>
                  <a:pt x="702" y="188"/>
                  <a:pt x="708" y="197"/>
                </a:cubicBezTo>
                <a:cubicBezTo>
                  <a:pt x="713" y="206"/>
                  <a:pt x="716" y="215"/>
                  <a:pt x="718" y="224"/>
                </a:cubicBezTo>
                <a:cubicBezTo>
                  <a:pt x="719" y="233"/>
                  <a:pt x="718" y="242"/>
                  <a:pt x="715" y="250"/>
                </a:cubicBezTo>
                <a:cubicBezTo>
                  <a:pt x="712" y="258"/>
                  <a:pt x="707" y="266"/>
                  <a:pt x="700" y="273"/>
                </a:cubicBezTo>
                <a:cubicBezTo>
                  <a:pt x="697" y="277"/>
                  <a:pt x="693" y="279"/>
                  <a:pt x="690" y="281"/>
                </a:cubicBezTo>
                <a:cubicBezTo>
                  <a:pt x="686" y="284"/>
                  <a:pt x="683" y="285"/>
                  <a:pt x="678" y="287"/>
                </a:cubicBezTo>
                <a:cubicBezTo>
                  <a:pt x="674" y="288"/>
                  <a:pt x="670" y="289"/>
                  <a:pt x="665" y="289"/>
                </a:cubicBezTo>
                <a:cubicBezTo>
                  <a:pt x="660" y="290"/>
                  <a:pt x="654" y="290"/>
                  <a:pt x="648" y="290"/>
                </a:cubicBezTo>
                <a:lnTo>
                  <a:pt x="661" y="302"/>
                </a:lnTo>
                <a:cubicBezTo>
                  <a:pt x="661" y="303"/>
                  <a:pt x="662" y="304"/>
                  <a:pt x="662" y="304"/>
                </a:cubicBezTo>
                <a:cubicBezTo>
                  <a:pt x="662" y="305"/>
                  <a:pt x="662" y="306"/>
                  <a:pt x="661" y="307"/>
                </a:cubicBezTo>
                <a:cubicBezTo>
                  <a:pt x="661" y="308"/>
                  <a:pt x="660" y="309"/>
                  <a:pt x="660" y="310"/>
                </a:cubicBezTo>
                <a:cubicBezTo>
                  <a:pt x="659" y="311"/>
                  <a:pt x="657" y="313"/>
                  <a:pt x="656" y="314"/>
                </a:cubicBezTo>
                <a:cubicBezTo>
                  <a:pt x="654" y="316"/>
                  <a:pt x="653" y="317"/>
                  <a:pt x="652" y="318"/>
                </a:cubicBezTo>
                <a:cubicBezTo>
                  <a:pt x="650" y="319"/>
                  <a:pt x="649" y="320"/>
                  <a:pt x="648" y="320"/>
                </a:cubicBezTo>
                <a:cubicBezTo>
                  <a:pt x="647" y="321"/>
                  <a:pt x="646" y="321"/>
                  <a:pt x="646" y="321"/>
                </a:cubicBezTo>
                <a:cubicBezTo>
                  <a:pt x="645" y="320"/>
                  <a:pt x="644" y="320"/>
                  <a:pt x="644" y="319"/>
                </a:cubicBezTo>
                <a:lnTo>
                  <a:pt x="489" y="164"/>
                </a:lnTo>
                <a:cubicBezTo>
                  <a:pt x="488" y="164"/>
                  <a:pt x="488" y="163"/>
                  <a:pt x="488" y="162"/>
                </a:cubicBezTo>
                <a:cubicBezTo>
                  <a:pt x="487" y="161"/>
                  <a:pt x="488" y="161"/>
                  <a:pt x="488" y="160"/>
                </a:cubicBezTo>
                <a:cubicBezTo>
                  <a:pt x="488" y="159"/>
                  <a:pt x="489" y="157"/>
                  <a:pt x="490" y="156"/>
                </a:cubicBezTo>
                <a:cubicBezTo>
                  <a:pt x="491" y="155"/>
                  <a:pt x="493" y="153"/>
                  <a:pt x="495" y="151"/>
                </a:cubicBezTo>
                <a:cubicBezTo>
                  <a:pt x="497" y="149"/>
                  <a:pt x="498" y="148"/>
                  <a:pt x="500" y="147"/>
                </a:cubicBezTo>
                <a:cubicBezTo>
                  <a:pt x="501" y="145"/>
                  <a:pt x="502" y="145"/>
                  <a:pt x="503" y="144"/>
                </a:cubicBezTo>
                <a:cubicBezTo>
                  <a:pt x="504" y="144"/>
                  <a:pt x="505" y="144"/>
                  <a:pt x="506" y="144"/>
                </a:cubicBezTo>
                <a:cubicBezTo>
                  <a:pt x="507" y="144"/>
                  <a:pt x="507" y="144"/>
                  <a:pt x="508" y="145"/>
                </a:cubicBezTo>
                <a:lnTo>
                  <a:pt x="570" y="208"/>
                </a:lnTo>
                <a:cubicBezTo>
                  <a:pt x="570" y="201"/>
                  <a:pt x="571" y="196"/>
                  <a:pt x="571" y="191"/>
                </a:cubicBezTo>
                <a:cubicBezTo>
                  <a:pt x="572" y="186"/>
                  <a:pt x="573" y="181"/>
                  <a:pt x="575" y="177"/>
                </a:cubicBezTo>
                <a:cubicBezTo>
                  <a:pt x="576" y="173"/>
                  <a:pt x="578" y="169"/>
                  <a:pt x="580" y="166"/>
                </a:cubicBezTo>
                <a:cubicBezTo>
                  <a:pt x="582" y="162"/>
                  <a:pt x="585" y="159"/>
                  <a:pt x="588" y="156"/>
                </a:cubicBezTo>
                <a:cubicBezTo>
                  <a:pt x="596" y="148"/>
                  <a:pt x="604" y="143"/>
                  <a:pt x="612" y="141"/>
                </a:cubicBezTo>
                <a:cubicBezTo>
                  <a:pt x="620" y="139"/>
                  <a:pt x="629" y="138"/>
                  <a:pt x="637" y="140"/>
                </a:cubicBezTo>
                <a:cubicBezTo>
                  <a:pt x="646" y="142"/>
                  <a:pt x="654" y="145"/>
                  <a:pt x="662" y="150"/>
                </a:cubicBezTo>
                <a:cubicBezTo>
                  <a:pt x="671" y="156"/>
                  <a:pt x="679" y="162"/>
                  <a:pt x="686" y="170"/>
                </a:cubicBezTo>
                <a:close/>
                <a:moveTo>
                  <a:pt x="669" y="192"/>
                </a:moveTo>
                <a:cubicBezTo>
                  <a:pt x="663" y="186"/>
                  <a:pt x="658" y="182"/>
                  <a:pt x="652" y="177"/>
                </a:cubicBezTo>
                <a:cubicBezTo>
                  <a:pt x="646" y="173"/>
                  <a:pt x="640" y="170"/>
                  <a:pt x="634" y="168"/>
                </a:cubicBezTo>
                <a:cubicBezTo>
                  <a:pt x="628" y="166"/>
                  <a:pt x="623" y="166"/>
                  <a:pt x="617" y="167"/>
                </a:cubicBezTo>
                <a:cubicBezTo>
                  <a:pt x="611" y="168"/>
                  <a:pt x="606" y="171"/>
                  <a:pt x="601" y="176"/>
                </a:cubicBezTo>
                <a:cubicBezTo>
                  <a:pt x="598" y="178"/>
                  <a:pt x="596" y="181"/>
                  <a:pt x="595" y="184"/>
                </a:cubicBezTo>
                <a:cubicBezTo>
                  <a:pt x="593" y="187"/>
                  <a:pt x="592" y="191"/>
                  <a:pt x="591" y="195"/>
                </a:cubicBezTo>
                <a:cubicBezTo>
                  <a:pt x="590" y="199"/>
                  <a:pt x="589" y="204"/>
                  <a:pt x="589" y="209"/>
                </a:cubicBezTo>
                <a:cubicBezTo>
                  <a:pt x="589" y="214"/>
                  <a:pt x="589" y="220"/>
                  <a:pt x="590" y="227"/>
                </a:cubicBezTo>
                <a:lnTo>
                  <a:pt x="632" y="269"/>
                </a:lnTo>
                <a:cubicBezTo>
                  <a:pt x="644" y="270"/>
                  <a:pt x="654" y="270"/>
                  <a:pt x="662" y="269"/>
                </a:cubicBezTo>
                <a:cubicBezTo>
                  <a:pt x="670" y="267"/>
                  <a:pt x="677" y="264"/>
                  <a:pt x="682" y="259"/>
                </a:cubicBezTo>
                <a:cubicBezTo>
                  <a:pt x="687" y="254"/>
                  <a:pt x="690" y="248"/>
                  <a:pt x="691" y="243"/>
                </a:cubicBezTo>
                <a:cubicBezTo>
                  <a:pt x="692" y="237"/>
                  <a:pt x="692" y="231"/>
                  <a:pt x="690" y="225"/>
                </a:cubicBezTo>
                <a:cubicBezTo>
                  <a:pt x="688" y="219"/>
                  <a:pt x="685" y="213"/>
                  <a:pt x="682" y="208"/>
                </a:cubicBezTo>
                <a:cubicBezTo>
                  <a:pt x="678" y="202"/>
                  <a:pt x="674" y="197"/>
                  <a:pt x="669" y="192"/>
                </a:cubicBezTo>
                <a:close/>
                <a:moveTo>
                  <a:pt x="899" y="147"/>
                </a:moveTo>
                <a:cubicBezTo>
                  <a:pt x="900" y="147"/>
                  <a:pt x="900" y="148"/>
                  <a:pt x="900" y="149"/>
                </a:cubicBezTo>
                <a:cubicBezTo>
                  <a:pt x="900" y="150"/>
                  <a:pt x="900" y="151"/>
                  <a:pt x="900" y="152"/>
                </a:cubicBezTo>
                <a:cubicBezTo>
                  <a:pt x="899" y="153"/>
                  <a:pt x="899" y="154"/>
                  <a:pt x="898" y="155"/>
                </a:cubicBezTo>
                <a:cubicBezTo>
                  <a:pt x="897" y="157"/>
                  <a:pt x="895" y="158"/>
                  <a:pt x="893" y="160"/>
                </a:cubicBezTo>
                <a:cubicBezTo>
                  <a:pt x="891" y="162"/>
                  <a:pt x="890" y="164"/>
                  <a:pt x="888" y="165"/>
                </a:cubicBezTo>
                <a:cubicBezTo>
                  <a:pt x="887" y="166"/>
                  <a:pt x="886" y="166"/>
                  <a:pt x="885" y="167"/>
                </a:cubicBezTo>
                <a:cubicBezTo>
                  <a:pt x="884" y="167"/>
                  <a:pt x="883" y="167"/>
                  <a:pt x="882" y="167"/>
                </a:cubicBezTo>
                <a:cubicBezTo>
                  <a:pt x="881" y="167"/>
                  <a:pt x="880" y="167"/>
                  <a:pt x="880" y="166"/>
                </a:cubicBezTo>
                <a:lnTo>
                  <a:pt x="826" y="113"/>
                </a:lnTo>
                <a:cubicBezTo>
                  <a:pt x="826" y="119"/>
                  <a:pt x="826" y="125"/>
                  <a:pt x="825" y="130"/>
                </a:cubicBezTo>
                <a:cubicBezTo>
                  <a:pt x="825" y="135"/>
                  <a:pt x="824" y="139"/>
                  <a:pt x="822" y="143"/>
                </a:cubicBezTo>
                <a:cubicBezTo>
                  <a:pt x="821" y="148"/>
                  <a:pt x="819" y="151"/>
                  <a:pt x="817" y="155"/>
                </a:cubicBezTo>
                <a:cubicBezTo>
                  <a:pt x="815" y="158"/>
                  <a:pt x="812" y="161"/>
                  <a:pt x="809" y="164"/>
                </a:cubicBezTo>
                <a:cubicBezTo>
                  <a:pt x="801" y="172"/>
                  <a:pt x="793" y="177"/>
                  <a:pt x="785" y="179"/>
                </a:cubicBezTo>
                <a:cubicBezTo>
                  <a:pt x="777" y="182"/>
                  <a:pt x="768" y="182"/>
                  <a:pt x="760" y="180"/>
                </a:cubicBezTo>
                <a:cubicBezTo>
                  <a:pt x="751" y="179"/>
                  <a:pt x="743" y="175"/>
                  <a:pt x="735" y="170"/>
                </a:cubicBezTo>
                <a:cubicBezTo>
                  <a:pt x="726" y="164"/>
                  <a:pt x="718" y="158"/>
                  <a:pt x="711" y="150"/>
                </a:cubicBezTo>
                <a:cubicBezTo>
                  <a:pt x="702" y="142"/>
                  <a:pt x="695" y="132"/>
                  <a:pt x="689" y="123"/>
                </a:cubicBezTo>
                <a:cubicBezTo>
                  <a:pt x="684" y="114"/>
                  <a:pt x="681" y="105"/>
                  <a:pt x="679" y="96"/>
                </a:cubicBezTo>
                <a:cubicBezTo>
                  <a:pt x="678" y="87"/>
                  <a:pt x="679" y="79"/>
                  <a:pt x="682" y="70"/>
                </a:cubicBezTo>
                <a:cubicBezTo>
                  <a:pt x="685" y="62"/>
                  <a:pt x="690" y="54"/>
                  <a:pt x="697" y="47"/>
                </a:cubicBezTo>
                <a:cubicBezTo>
                  <a:pt x="700" y="44"/>
                  <a:pt x="703" y="41"/>
                  <a:pt x="707" y="39"/>
                </a:cubicBezTo>
                <a:cubicBezTo>
                  <a:pt x="710" y="37"/>
                  <a:pt x="714" y="35"/>
                  <a:pt x="718" y="34"/>
                </a:cubicBezTo>
                <a:cubicBezTo>
                  <a:pt x="722" y="33"/>
                  <a:pt x="727" y="32"/>
                  <a:pt x="732" y="31"/>
                </a:cubicBezTo>
                <a:cubicBezTo>
                  <a:pt x="737" y="31"/>
                  <a:pt x="742" y="31"/>
                  <a:pt x="749" y="31"/>
                </a:cubicBezTo>
                <a:lnTo>
                  <a:pt x="736" y="18"/>
                </a:lnTo>
                <a:cubicBezTo>
                  <a:pt x="736" y="17"/>
                  <a:pt x="735" y="17"/>
                  <a:pt x="735" y="16"/>
                </a:cubicBezTo>
                <a:cubicBezTo>
                  <a:pt x="735" y="15"/>
                  <a:pt x="735" y="14"/>
                  <a:pt x="735" y="13"/>
                </a:cubicBezTo>
                <a:cubicBezTo>
                  <a:pt x="736" y="12"/>
                  <a:pt x="736" y="11"/>
                  <a:pt x="737" y="10"/>
                </a:cubicBezTo>
                <a:cubicBezTo>
                  <a:pt x="738" y="9"/>
                  <a:pt x="740" y="7"/>
                  <a:pt x="741" y="6"/>
                </a:cubicBezTo>
                <a:cubicBezTo>
                  <a:pt x="743" y="4"/>
                  <a:pt x="744" y="3"/>
                  <a:pt x="745" y="2"/>
                </a:cubicBezTo>
                <a:cubicBezTo>
                  <a:pt x="747" y="1"/>
                  <a:pt x="748" y="0"/>
                  <a:pt x="749" y="0"/>
                </a:cubicBezTo>
                <a:cubicBezTo>
                  <a:pt x="750" y="0"/>
                  <a:pt x="751" y="0"/>
                  <a:pt x="751" y="0"/>
                </a:cubicBezTo>
                <a:cubicBezTo>
                  <a:pt x="752" y="0"/>
                  <a:pt x="753" y="0"/>
                  <a:pt x="753" y="1"/>
                </a:cubicBezTo>
                <a:lnTo>
                  <a:pt x="899" y="147"/>
                </a:lnTo>
                <a:close/>
                <a:moveTo>
                  <a:pt x="765" y="51"/>
                </a:moveTo>
                <a:cubicBezTo>
                  <a:pt x="753" y="50"/>
                  <a:pt x="744" y="50"/>
                  <a:pt x="735" y="52"/>
                </a:cubicBezTo>
                <a:cubicBezTo>
                  <a:pt x="727" y="53"/>
                  <a:pt x="720" y="56"/>
                  <a:pt x="715" y="62"/>
                </a:cubicBezTo>
                <a:cubicBezTo>
                  <a:pt x="710" y="66"/>
                  <a:pt x="707" y="72"/>
                  <a:pt x="706" y="78"/>
                </a:cubicBezTo>
                <a:cubicBezTo>
                  <a:pt x="705" y="83"/>
                  <a:pt x="705" y="89"/>
                  <a:pt x="707" y="95"/>
                </a:cubicBezTo>
                <a:cubicBezTo>
                  <a:pt x="709" y="101"/>
                  <a:pt x="711" y="107"/>
                  <a:pt x="715" y="112"/>
                </a:cubicBezTo>
                <a:cubicBezTo>
                  <a:pt x="719" y="118"/>
                  <a:pt x="724" y="124"/>
                  <a:pt x="728" y="129"/>
                </a:cubicBezTo>
                <a:cubicBezTo>
                  <a:pt x="734" y="134"/>
                  <a:pt x="739" y="139"/>
                  <a:pt x="745" y="143"/>
                </a:cubicBezTo>
                <a:cubicBezTo>
                  <a:pt x="751" y="147"/>
                  <a:pt x="757" y="150"/>
                  <a:pt x="763" y="152"/>
                </a:cubicBezTo>
                <a:cubicBezTo>
                  <a:pt x="769" y="154"/>
                  <a:pt x="774" y="154"/>
                  <a:pt x="780" y="153"/>
                </a:cubicBezTo>
                <a:cubicBezTo>
                  <a:pt x="786" y="152"/>
                  <a:pt x="791" y="149"/>
                  <a:pt x="796" y="144"/>
                </a:cubicBezTo>
                <a:cubicBezTo>
                  <a:pt x="799" y="142"/>
                  <a:pt x="801" y="139"/>
                  <a:pt x="803" y="136"/>
                </a:cubicBezTo>
                <a:cubicBezTo>
                  <a:pt x="804" y="133"/>
                  <a:pt x="805" y="129"/>
                  <a:pt x="806" y="125"/>
                </a:cubicBezTo>
                <a:cubicBezTo>
                  <a:pt x="807" y="121"/>
                  <a:pt x="808" y="116"/>
                  <a:pt x="808" y="111"/>
                </a:cubicBezTo>
                <a:cubicBezTo>
                  <a:pt x="808" y="106"/>
                  <a:pt x="808" y="100"/>
                  <a:pt x="807" y="93"/>
                </a:cubicBezTo>
                <a:lnTo>
                  <a:pt x="765"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5" name="Freeform 29"/>
          <p:cNvSpPr>
            <a:spLocks noEditPoints="1"/>
          </p:cNvSpPr>
          <p:nvPr/>
        </p:nvSpPr>
        <p:spPr bwMode="auto">
          <a:xfrm>
            <a:off x="3798888" y="5172075"/>
            <a:ext cx="792163" cy="811213"/>
          </a:xfrm>
          <a:custGeom>
            <a:avLst/>
            <a:gdLst/>
            <a:ahLst/>
            <a:cxnLst>
              <a:cxn ang="0">
                <a:pos x="175" y="1024"/>
              </a:cxn>
              <a:cxn ang="0">
                <a:pos x="123" y="1007"/>
              </a:cxn>
              <a:cxn ang="0">
                <a:pos x="41" y="1058"/>
              </a:cxn>
              <a:cxn ang="0">
                <a:pos x="12" y="886"/>
              </a:cxn>
              <a:cxn ang="0">
                <a:pos x="149" y="953"/>
              </a:cxn>
              <a:cxn ang="0">
                <a:pos x="273" y="830"/>
              </a:cxn>
              <a:cxn ang="0">
                <a:pos x="215" y="950"/>
              </a:cxn>
              <a:cxn ang="0">
                <a:pos x="107" y="815"/>
              </a:cxn>
              <a:cxn ang="0">
                <a:pos x="167" y="742"/>
              </a:cxn>
              <a:cxn ang="0">
                <a:pos x="179" y="758"/>
              </a:cxn>
              <a:cxn ang="0">
                <a:pos x="142" y="852"/>
              </a:cxn>
              <a:cxn ang="0">
                <a:pos x="232" y="809"/>
              </a:cxn>
              <a:cxn ang="0">
                <a:pos x="198" y="850"/>
              </a:cxn>
              <a:cxn ang="0">
                <a:pos x="243" y="924"/>
              </a:cxn>
              <a:cxn ang="0">
                <a:pos x="410" y="716"/>
              </a:cxn>
              <a:cxn ang="0">
                <a:pos x="417" y="784"/>
              </a:cxn>
              <a:cxn ang="0">
                <a:pos x="308" y="822"/>
              </a:cxn>
              <a:cxn ang="0">
                <a:pos x="287" y="801"/>
              </a:cxn>
              <a:cxn ang="0">
                <a:pos x="273" y="627"/>
              </a:cxn>
              <a:cxn ang="0">
                <a:pos x="274" y="660"/>
              </a:cxn>
              <a:cxn ang="0">
                <a:pos x="490" y="712"/>
              </a:cxn>
              <a:cxn ang="0">
                <a:pos x="620" y="574"/>
              </a:cxn>
              <a:cxn ang="0">
                <a:pos x="603" y="594"/>
              </a:cxn>
              <a:cxn ang="0">
                <a:pos x="477" y="541"/>
              </a:cxn>
              <a:cxn ang="0">
                <a:pos x="539" y="662"/>
              </a:cxn>
              <a:cxn ang="0">
                <a:pos x="377" y="500"/>
              </a:cxn>
              <a:cxn ang="0">
                <a:pos x="461" y="522"/>
              </a:cxn>
              <a:cxn ang="0">
                <a:pos x="739" y="444"/>
              </a:cxn>
              <a:cxn ang="0">
                <a:pos x="653" y="543"/>
              </a:cxn>
              <a:cxn ang="0">
                <a:pos x="636" y="460"/>
              </a:cxn>
              <a:cxn ang="0">
                <a:pos x="573" y="362"/>
              </a:cxn>
              <a:cxn ang="0">
                <a:pos x="533" y="419"/>
              </a:cxn>
              <a:cxn ang="0">
                <a:pos x="521" y="392"/>
              </a:cxn>
              <a:cxn ang="0">
                <a:pos x="627" y="346"/>
              </a:cxn>
              <a:cxn ang="0">
                <a:pos x="728" y="439"/>
              </a:cxn>
              <a:cxn ang="0">
                <a:pos x="845" y="350"/>
              </a:cxn>
              <a:cxn ang="0">
                <a:pos x="707" y="353"/>
              </a:cxn>
              <a:cxn ang="0">
                <a:pos x="696" y="200"/>
              </a:cxn>
              <a:cxn ang="0">
                <a:pos x="729" y="193"/>
              </a:cxn>
              <a:cxn ang="0">
                <a:pos x="713" y="216"/>
              </a:cxn>
              <a:cxn ang="0">
                <a:pos x="723" y="299"/>
              </a:cxn>
              <a:cxn ang="0">
                <a:pos x="809" y="298"/>
              </a:cxn>
              <a:cxn ang="0">
                <a:pos x="733" y="326"/>
              </a:cxn>
              <a:cxn ang="0">
                <a:pos x="824" y="327"/>
              </a:cxn>
              <a:cxn ang="0">
                <a:pos x="978" y="216"/>
              </a:cxn>
              <a:cxn ang="0">
                <a:pos x="960" y="237"/>
              </a:cxn>
              <a:cxn ang="0">
                <a:pos x="851" y="262"/>
              </a:cxn>
              <a:cxn ang="0">
                <a:pos x="805" y="94"/>
              </a:cxn>
              <a:cxn ang="0">
                <a:pos x="930" y="168"/>
              </a:cxn>
              <a:cxn ang="0">
                <a:pos x="910" y="188"/>
              </a:cxn>
              <a:cxn ang="0">
                <a:pos x="995" y="21"/>
              </a:cxn>
              <a:cxn ang="0">
                <a:pos x="979" y="78"/>
              </a:cxn>
              <a:cxn ang="0">
                <a:pos x="1033" y="167"/>
              </a:cxn>
              <a:cxn ang="0">
                <a:pos x="929" y="49"/>
              </a:cxn>
              <a:cxn ang="0">
                <a:pos x="955" y="28"/>
              </a:cxn>
              <a:cxn ang="0">
                <a:pos x="983" y="0"/>
              </a:cxn>
            </a:cxnLst>
            <a:rect l="0" t="0" r="r" b="b"/>
            <a:pathLst>
              <a:path w="1049" h="1071">
                <a:moveTo>
                  <a:pt x="157" y="958"/>
                </a:moveTo>
                <a:cubicBezTo>
                  <a:pt x="159" y="960"/>
                  <a:pt x="161" y="963"/>
                  <a:pt x="161" y="965"/>
                </a:cubicBezTo>
                <a:cubicBezTo>
                  <a:pt x="162" y="967"/>
                  <a:pt x="162" y="969"/>
                  <a:pt x="160" y="971"/>
                </a:cubicBezTo>
                <a:lnTo>
                  <a:pt x="143" y="987"/>
                </a:lnTo>
                <a:lnTo>
                  <a:pt x="175" y="1019"/>
                </a:lnTo>
                <a:cubicBezTo>
                  <a:pt x="176" y="1020"/>
                  <a:pt x="176" y="1020"/>
                  <a:pt x="176" y="1021"/>
                </a:cubicBezTo>
                <a:cubicBezTo>
                  <a:pt x="176" y="1022"/>
                  <a:pt x="176" y="1023"/>
                  <a:pt x="175" y="1024"/>
                </a:cubicBezTo>
                <a:cubicBezTo>
                  <a:pt x="175" y="1025"/>
                  <a:pt x="174" y="1026"/>
                  <a:pt x="173" y="1028"/>
                </a:cubicBezTo>
                <a:cubicBezTo>
                  <a:pt x="172" y="1029"/>
                  <a:pt x="170" y="1031"/>
                  <a:pt x="168" y="1033"/>
                </a:cubicBezTo>
                <a:cubicBezTo>
                  <a:pt x="167" y="1035"/>
                  <a:pt x="165" y="1036"/>
                  <a:pt x="163" y="1037"/>
                </a:cubicBezTo>
                <a:cubicBezTo>
                  <a:pt x="162" y="1038"/>
                  <a:pt x="161" y="1039"/>
                  <a:pt x="160" y="1040"/>
                </a:cubicBezTo>
                <a:cubicBezTo>
                  <a:pt x="159" y="1040"/>
                  <a:pt x="158" y="1040"/>
                  <a:pt x="157" y="1040"/>
                </a:cubicBezTo>
                <a:cubicBezTo>
                  <a:pt x="156" y="1040"/>
                  <a:pt x="156" y="1040"/>
                  <a:pt x="155" y="1039"/>
                </a:cubicBezTo>
                <a:lnTo>
                  <a:pt x="123" y="1007"/>
                </a:lnTo>
                <a:lnTo>
                  <a:pt x="62" y="1069"/>
                </a:lnTo>
                <a:cubicBezTo>
                  <a:pt x="61" y="1070"/>
                  <a:pt x="60" y="1070"/>
                  <a:pt x="59" y="1071"/>
                </a:cubicBezTo>
                <a:cubicBezTo>
                  <a:pt x="59" y="1071"/>
                  <a:pt x="58" y="1071"/>
                  <a:pt x="56" y="1071"/>
                </a:cubicBezTo>
                <a:cubicBezTo>
                  <a:pt x="55" y="1071"/>
                  <a:pt x="54" y="1071"/>
                  <a:pt x="53" y="1070"/>
                </a:cubicBezTo>
                <a:cubicBezTo>
                  <a:pt x="51" y="1069"/>
                  <a:pt x="50" y="1067"/>
                  <a:pt x="48" y="1065"/>
                </a:cubicBezTo>
                <a:cubicBezTo>
                  <a:pt x="46" y="1064"/>
                  <a:pt x="45" y="1062"/>
                  <a:pt x="44" y="1061"/>
                </a:cubicBezTo>
                <a:cubicBezTo>
                  <a:pt x="43" y="1060"/>
                  <a:pt x="42" y="1059"/>
                  <a:pt x="41" y="1058"/>
                </a:cubicBezTo>
                <a:cubicBezTo>
                  <a:pt x="41" y="1056"/>
                  <a:pt x="40" y="1055"/>
                  <a:pt x="40" y="1054"/>
                </a:cubicBezTo>
                <a:cubicBezTo>
                  <a:pt x="39" y="1053"/>
                  <a:pt x="39" y="1051"/>
                  <a:pt x="38" y="1050"/>
                </a:cubicBezTo>
                <a:lnTo>
                  <a:pt x="0" y="905"/>
                </a:lnTo>
                <a:cubicBezTo>
                  <a:pt x="0" y="904"/>
                  <a:pt x="0" y="903"/>
                  <a:pt x="0" y="902"/>
                </a:cubicBezTo>
                <a:cubicBezTo>
                  <a:pt x="1" y="900"/>
                  <a:pt x="1" y="899"/>
                  <a:pt x="2" y="898"/>
                </a:cubicBezTo>
                <a:cubicBezTo>
                  <a:pt x="3" y="896"/>
                  <a:pt x="4" y="894"/>
                  <a:pt x="6" y="893"/>
                </a:cubicBezTo>
                <a:cubicBezTo>
                  <a:pt x="8" y="891"/>
                  <a:pt x="10" y="889"/>
                  <a:pt x="12" y="886"/>
                </a:cubicBezTo>
                <a:cubicBezTo>
                  <a:pt x="15" y="884"/>
                  <a:pt x="17" y="881"/>
                  <a:pt x="19" y="880"/>
                </a:cubicBezTo>
                <a:cubicBezTo>
                  <a:pt x="21" y="878"/>
                  <a:pt x="23" y="877"/>
                  <a:pt x="24" y="876"/>
                </a:cubicBezTo>
                <a:cubicBezTo>
                  <a:pt x="26" y="875"/>
                  <a:pt x="27" y="874"/>
                  <a:pt x="28" y="874"/>
                </a:cubicBezTo>
                <a:cubicBezTo>
                  <a:pt x="30" y="874"/>
                  <a:pt x="30" y="874"/>
                  <a:pt x="31" y="875"/>
                </a:cubicBezTo>
                <a:lnTo>
                  <a:pt x="127" y="971"/>
                </a:lnTo>
                <a:lnTo>
                  <a:pt x="144" y="954"/>
                </a:lnTo>
                <a:cubicBezTo>
                  <a:pt x="145" y="953"/>
                  <a:pt x="147" y="952"/>
                  <a:pt x="149" y="953"/>
                </a:cubicBezTo>
                <a:cubicBezTo>
                  <a:pt x="151" y="953"/>
                  <a:pt x="154" y="955"/>
                  <a:pt x="157" y="958"/>
                </a:cubicBezTo>
                <a:close/>
                <a:moveTo>
                  <a:pt x="25" y="909"/>
                </a:moveTo>
                <a:lnTo>
                  <a:pt x="24" y="909"/>
                </a:lnTo>
                <a:lnTo>
                  <a:pt x="59" y="1039"/>
                </a:lnTo>
                <a:lnTo>
                  <a:pt x="107" y="991"/>
                </a:lnTo>
                <a:lnTo>
                  <a:pt x="25" y="909"/>
                </a:lnTo>
                <a:close/>
                <a:moveTo>
                  <a:pt x="273" y="830"/>
                </a:moveTo>
                <a:cubicBezTo>
                  <a:pt x="279" y="837"/>
                  <a:pt x="284" y="844"/>
                  <a:pt x="289" y="852"/>
                </a:cubicBezTo>
                <a:cubicBezTo>
                  <a:pt x="293" y="860"/>
                  <a:pt x="295" y="869"/>
                  <a:pt x="296" y="878"/>
                </a:cubicBezTo>
                <a:cubicBezTo>
                  <a:pt x="296" y="887"/>
                  <a:pt x="294" y="896"/>
                  <a:pt x="291" y="905"/>
                </a:cubicBezTo>
                <a:cubicBezTo>
                  <a:pt x="287" y="914"/>
                  <a:pt x="281" y="923"/>
                  <a:pt x="272" y="932"/>
                </a:cubicBezTo>
                <a:cubicBezTo>
                  <a:pt x="266" y="938"/>
                  <a:pt x="260" y="943"/>
                  <a:pt x="253" y="946"/>
                </a:cubicBezTo>
                <a:cubicBezTo>
                  <a:pt x="247" y="949"/>
                  <a:pt x="241" y="951"/>
                  <a:pt x="234" y="952"/>
                </a:cubicBezTo>
                <a:cubicBezTo>
                  <a:pt x="228" y="953"/>
                  <a:pt x="221" y="952"/>
                  <a:pt x="215" y="950"/>
                </a:cubicBezTo>
                <a:cubicBezTo>
                  <a:pt x="208" y="949"/>
                  <a:pt x="202" y="946"/>
                  <a:pt x="195" y="942"/>
                </a:cubicBezTo>
                <a:cubicBezTo>
                  <a:pt x="188" y="938"/>
                  <a:pt x="181" y="933"/>
                  <a:pt x="174" y="927"/>
                </a:cubicBezTo>
                <a:cubicBezTo>
                  <a:pt x="167" y="922"/>
                  <a:pt x="160" y="915"/>
                  <a:pt x="153" y="908"/>
                </a:cubicBezTo>
                <a:cubicBezTo>
                  <a:pt x="147" y="901"/>
                  <a:pt x="140" y="895"/>
                  <a:pt x="135" y="887"/>
                </a:cubicBezTo>
                <a:cubicBezTo>
                  <a:pt x="129" y="880"/>
                  <a:pt x="124" y="872"/>
                  <a:pt x="119" y="865"/>
                </a:cubicBezTo>
                <a:cubicBezTo>
                  <a:pt x="115" y="857"/>
                  <a:pt x="112" y="848"/>
                  <a:pt x="109" y="840"/>
                </a:cubicBezTo>
                <a:cubicBezTo>
                  <a:pt x="107" y="832"/>
                  <a:pt x="106" y="823"/>
                  <a:pt x="107" y="815"/>
                </a:cubicBezTo>
                <a:cubicBezTo>
                  <a:pt x="107" y="806"/>
                  <a:pt x="110" y="797"/>
                  <a:pt x="114" y="789"/>
                </a:cubicBezTo>
                <a:cubicBezTo>
                  <a:pt x="118" y="780"/>
                  <a:pt x="124" y="771"/>
                  <a:pt x="133" y="763"/>
                </a:cubicBezTo>
                <a:cubicBezTo>
                  <a:pt x="136" y="760"/>
                  <a:pt x="139" y="757"/>
                  <a:pt x="142" y="754"/>
                </a:cubicBezTo>
                <a:cubicBezTo>
                  <a:pt x="145" y="752"/>
                  <a:pt x="148" y="750"/>
                  <a:pt x="151" y="748"/>
                </a:cubicBezTo>
                <a:cubicBezTo>
                  <a:pt x="155" y="746"/>
                  <a:pt x="157" y="744"/>
                  <a:pt x="160" y="743"/>
                </a:cubicBezTo>
                <a:cubicBezTo>
                  <a:pt x="162" y="742"/>
                  <a:pt x="164" y="742"/>
                  <a:pt x="165" y="742"/>
                </a:cubicBezTo>
                <a:cubicBezTo>
                  <a:pt x="166" y="742"/>
                  <a:pt x="167" y="742"/>
                  <a:pt x="167" y="742"/>
                </a:cubicBezTo>
                <a:cubicBezTo>
                  <a:pt x="168" y="742"/>
                  <a:pt x="169" y="742"/>
                  <a:pt x="170" y="743"/>
                </a:cubicBezTo>
                <a:cubicBezTo>
                  <a:pt x="170" y="743"/>
                  <a:pt x="171" y="744"/>
                  <a:pt x="172" y="745"/>
                </a:cubicBezTo>
                <a:cubicBezTo>
                  <a:pt x="173" y="745"/>
                  <a:pt x="174" y="746"/>
                  <a:pt x="175" y="747"/>
                </a:cubicBezTo>
                <a:cubicBezTo>
                  <a:pt x="176" y="749"/>
                  <a:pt x="177" y="750"/>
                  <a:pt x="178" y="751"/>
                </a:cubicBezTo>
                <a:cubicBezTo>
                  <a:pt x="179" y="752"/>
                  <a:pt x="180" y="753"/>
                  <a:pt x="180" y="754"/>
                </a:cubicBezTo>
                <a:cubicBezTo>
                  <a:pt x="181" y="755"/>
                  <a:pt x="181" y="755"/>
                  <a:pt x="181" y="756"/>
                </a:cubicBezTo>
                <a:cubicBezTo>
                  <a:pt x="180" y="757"/>
                  <a:pt x="180" y="758"/>
                  <a:pt x="179" y="758"/>
                </a:cubicBezTo>
                <a:cubicBezTo>
                  <a:pt x="179" y="759"/>
                  <a:pt x="177" y="760"/>
                  <a:pt x="175" y="761"/>
                </a:cubicBezTo>
                <a:cubicBezTo>
                  <a:pt x="173" y="762"/>
                  <a:pt x="171" y="763"/>
                  <a:pt x="168" y="764"/>
                </a:cubicBezTo>
                <a:cubicBezTo>
                  <a:pt x="165" y="766"/>
                  <a:pt x="162" y="768"/>
                  <a:pt x="159" y="770"/>
                </a:cubicBezTo>
                <a:cubicBezTo>
                  <a:pt x="155" y="773"/>
                  <a:pt x="151" y="776"/>
                  <a:pt x="147" y="780"/>
                </a:cubicBezTo>
                <a:cubicBezTo>
                  <a:pt x="140" y="787"/>
                  <a:pt x="135" y="795"/>
                  <a:pt x="133" y="803"/>
                </a:cubicBezTo>
                <a:cubicBezTo>
                  <a:pt x="131" y="811"/>
                  <a:pt x="131" y="819"/>
                  <a:pt x="132" y="827"/>
                </a:cubicBezTo>
                <a:cubicBezTo>
                  <a:pt x="134" y="836"/>
                  <a:pt x="137" y="844"/>
                  <a:pt x="142" y="852"/>
                </a:cubicBezTo>
                <a:cubicBezTo>
                  <a:pt x="147" y="860"/>
                  <a:pt x="153" y="868"/>
                  <a:pt x="160" y="875"/>
                </a:cubicBezTo>
                <a:cubicBezTo>
                  <a:pt x="161" y="872"/>
                  <a:pt x="162" y="868"/>
                  <a:pt x="163" y="865"/>
                </a:cubicBezTo>
                <a:cubicBezTo>
                  <a:pt x="165" y="861"/>
                  <a:pt x="166" y="857"/>
                  <a:pt x="168" y="853"/>
                </a:cubicBezTo>
                <a:cubicBezTo>
                  <a:pt x="170" y="850"/>
                  <a:pt x="173" y="846"/>
                  <a:pt x="176" y="842"/>
                </a:cubicBezTo>
                <a:cubicBezTo>
                  <a:pt x="178" y="838"/>
                  <a:pt x="182" y="834"/>
                  <a:pt x="185" y="830"/>
                </a:cubicBezTo>
                <a:cubicBezTo>
                  <a:pt x="194" y="822"/>
                  <a:pt x="201" y="816"/>
                  <a:pt x="209" y="813"/>
                </a:cubicBezTo>
                <a:cubicBezTo>
                  <a:pt x="217" y="810"/>
                  <a:pt x="225" y="808"/>
                  <a:pt x="232" y="809"/>
                </a:cubicBezTo>
                <a:cubicBezTo>
                  <a:pt x="239" y="809"/>
                  <a:pt x="246" y="811"/>
                  <a:pt x="253" y="815"/>
                </a:cubicBezTo>
                <a:cubicBezTo>
                  <a:pt x="260" y="819"/>
                  <a:pt x="266" y="824"/>
                  <a:pt x="273" y="830"/>
                </a:cubicBezTo>
                <a:close/>
                <a:moveTo>
                  <a:pt x="254" y="852"/>
                </a:moveTo>
                <a:cubicBezTo>
                  <a:pt x="250" y="848"/>
                  <a:pt x="245" y="844"/>
                  <a:pt x="241" y="841"/>
                </a:cubicBezTo>
                <a:cubicBezTo>
                  <a:pt x="236" y="838"/>
                  <a:pt x="231" y="837"/>
                  <a:pt x="227" y="836"/>
                </a:cubicBezTo>
                <a:cubicBezTo>
                  <a:pt x="222" y="836"/>
                  <a:pt x="217" y="837"/>
                  <a:pt x="213" y="839"/>
                </a:cubicBezTo>
                <a:cubicBezTo>
                  <a:pt x="208" y="841"/>
                  <a:pt x="203" y="844"/>
                  <a:pt x="198" y="850"/>
                </a:cubicBezTo>
                <a:cubicBezTo>
                  <a:pt x="195" y="852"/>
                  <a:pt x="192" y="856"/>
                  <a:pt x="190" y="859"/>
                </a:cubicBezTo>
                <a:cubicBezTo>
                  <a:pt x="187" y="862"/>
                  <a:pt x="185" y="866"/>
                  <a:pt x="184" y="869"/>
                </a:cubicBezTo>
                <a:cubicBezTo>
                  <a:pt x="182" y="873"/>
                  <a:pt x="180" y="876"/>
                  <a:pt x="179" y="880"/>
                </a:cubicBezTo>
                <a:cubicBezTo>
                  <a:pt x="178" y="884"/>
                  <a:pt x="177" y="887"/>
                  <a:pt x="176" y="891"/>
                </a:cubicBezTo>
                <a:cubicBezTo>
                  <a:pt x="186" y="901"/>
                  <a:pt x="195" y="908"/>
                  <a:pt x="203" y="914"/>
                </a:cubicBezTo>
                <a:cubicBezTo>
                  <a:pt x="211" y="919"/>
                  <a:pt x="218" y="923"/>
                  <a:pt x="225" y="924"/>
                </a:cubicBezTo>
                <a:cubicBezTo>
                  <a:pt x="231" y="926"/>
                  <a:pt x="237" y="926"/>
                  <a:pt x="243" y="924"/>
                </a:cubicBezTo>
                <a:cubicBezTo>
                  <a:pt x="248" y="922"/>
                  <a:pt x="253" y="919"/>
                  <a:pt x="258" y="914"/>
                </a:cubicBezTo>
                <a:cubicBezTo>
                  <a:pt x="263" y="909"/>
                  <a:pt x="266" y="904"/>
                  <a:pt x="268" y="898"/>
                </a:cubicBezTo>
                <a:cubicBezTo>
                  <a:pt x="270" y="893"/>
                  <a:pt x="271" y="887"/>
                  <a:pt x="270" y="882"/>
                </a:cubicBezTo>
                <a:cubicBezTo>
                  <a:pt x="269" y="876"/>
                  <a:pt x="267" y="871"/>
                  <a:pt x="265" y="866"/>
                </a:cubicBezTo>
                <a:cubicBezTo>
                  <a:pt x="262" y="861"/>
                  <a:pt x="258" y="856"/>
                  <a:pt x="254" y="852"/>
                </a:cubicBezTo>
                <a:close/>
                <a:moveTo>
                  <a:pt x="405" y="709"/>
                </a:moveTo>
                <a:cubicBezTo>
                  <a:pt x="408" y="712"/>
                  <a:pt x="410" y="714"/>
                  <a:pt x="410" y="716"/>
                </a:cubicBezTo>
                <a:cubicBezTo>
                  <a:pt x="411" y="718"/>
                  <a:pt x="411" y="720"/>
                  <a:pt x="409" y="722"/>
                </a:cubicBezTo>
                <a:lnTo>
                  <a:pt x="392" y="739"/>
                </a:lnTo>
                <a:lnTo>
                  <a:pt x="424" y="770"/>
                </a:lnTo>
                <a:cubicBezTo>
                  <a:pt x="424" y="771"/>
                  <a:pt x="425" y="771"/>
                  <a:pt x="425" y="772"/>
                </a:cubicBezTo>
                <a:cubicBezTo>
                  <a:pt x="425" y="773"/>
                  <a:pt x="425" y="774"/>
                  <a:pt x="424" y="775"/>
                </a:cubicBezTo>
                <a:cubicBezTo>
                  <a:pt x="424" y="776"/>
                  <a:pt x="423" y="777"/>
                  <a:pt x="422" y="779"/>
                </a:cubicBezTo>
                <a:cubicBezTo>
                  <a:pt x="421" y="780"/>
                  <a:pt x="419" y="782"/>
                  <a:pt x="417" y="784"/>
                </a:cubicBezTo>
                <a:cubicBezTo>
                  <a:pt x="415" y="786"/>
                  <a:pt x="414" y="787"/>
                  <a:pt x="412" y="788"/>
                </a:cubicBezTo>
                <a:cubicBezTo>
                  <a:pt x="411" y="790"/>
                  <a:pt x="410" y="790"/>
                  <a:pt x="409" y="791"/>
                </a:cubicBezTo>
                <a:cubicBezTo>
                  <a:pt x="407" y="791"/>
                  <a:pt x="407" y="791"/>
                  <a:pt x="406" y="791"/>
                </a:cubicBezTo>
                <a:cubicBezTo>
                  <a:pt x="405" y="791"/>
                  <a:pt x="405" y="791"/>
                  <a:pt x="404" y="790"/>
                </a:cubicBezTo>
                <a:lnTo>
                  <a:pt x="372" y="759"/>
                </a:lnTo>
                <a:lnTo>
                  <a:pt x="311" y="820"/>
                </a:lnTo>
                <a:cubicBezTo>
                  <a:pt x="310" y="821"/>
                  <a:pt x="309" y="822"/>
                  <a:pt x="308" y="822"/>
                </a:cubicBezTo>
                <a:cubicBezTo>
                  <a:pt x="307" y="822"/>
                  <a:pt x="306" y="822"/>
                  <a:pt x="305" y="822"/>
                </a:cubicBezTo>
                <a:cubicBezTo>
                  <a:pt x="304" y="822"/>
                  <a:pt x="303" y="822"/>
                  <a:pt x="302" y="821"/>
                </a:cubicBezTo>
                <a:cubicBezTo>
                  <a:pt x="300" y="820"/>
                  <a:pt x="299" y="818"/>
                  <a:pt x="297" y="816"/>
                </a:cubicBezTo>
                <a:cubicBezTo>
                  <a:pt x="295" y="815"/>
                  <a:pt x="294" y="814"/>
                  <a:pt x="293" y="812"/>
                </a:cubicBezTo>
                <a:cubicBezTo>
                  <a:pt x="292" y="811"/>
                  <a:pt x="291" y="810"/>
                  <a:pt x="290" y="809"/>
                </a:cubicBezTo>
                <a:cubicBezTo>
                  <a:pt x="290" y="808"/>
                  <a:pt x="289" y="806"/>
                  <a:pt x="288" y="805"/>
                </a:cubicBezTo>
                <a:cubicBezTo>
                  <a:pt x="288" y="804"/>
                  <a:pt x="287" y="802"/>
                  <a:pt x="287" y="801"/>
                </a:cubicBezTo>
                <a:lnTo>
                  <a:pt x="249" y="656"/>
                </a:lnTo>
                <a:cubicBezTo>
                  <a:pt x="249" y="655"/>
                  <a:pt x="249" y="654"/>
                  <a:pt x="249" y="653"/>
                </a:cubicBezTo>
                <a:cubicBezTo>
                  <a:pt x="250" y="652"/>
                  <a:pt x="250" y="650"/>
                  <a:pt x="251" y="649"/>
                </a:cubicBezTo>
                <a:cubicBezTo>
                  <a:pt x="252" y="647"/>
                  <a:pt x="253" y="646"/>
                  <a:pt x="255" y="644"/>
                </a:cubicBezTo>
                <a:cubicBezTo>
                  <a:pt x="256" y="642"/>
                  <a:pt x="258" y="640"/>
                  <a:pt x="261" y="637"/>
                </a:cubicBezTo>
                <a:cubicBezTo>
                  <a:pt x="263" y="635"/>
                  <a:pt x="266" y="633"/>
                  <a:pt x="268" y="631"/>
                </a:cubicBezTo>
                <a:cubicBezTo>
                  <a:pt x="270" y="629"/>
                  <a:pt x="272" y="628"/>
                  <a:pt x="273" y="627"/>
                </a:cubicBezTo>
                <a:cubicBezTo>
                  <a:pt x="275" y="626"/>
                  <a:pt x="276" y="626"/>
                  <a:pt x="277" y="625"/>
                </a:cubicBezTo>
                <a:cubicBezTo>
                  <a:pt x="278" y="625"/>
                  <a:pt x="279" y="626"/>
                  <a:pt x="280" y="626"/>
                </a:cubicBezTo>
                <a:lnTo>
                  <a:pt x="376" y="722"/>
                </a:lnTo>
                <a:lnTo>
                  <a:pt x="393" y="705"/>
                </a:lnTo>
                <a:cubicBezTo>
                  <a:pt x="394" y="704"/>
                  <a:pt x="396" y="703"/>
                  <a:pt x="398" y="704"/>
                </a:cubicBezTo>
                <a:cubicBezTo>
                  <a:pt x="400" y="705"/>
                  <a:pt x="403" y="706"/>
                  <a:pt x="405" y="709"/>
                </a:cubicBezTo>
                <a:close/>
                <a:moveTo>
                  <a:pt x="274" y="660"/>
                </a:moveTo>
                <a:lnTo>
                  <a:pt x="273" y="660"/>
                </a:lnTo>
                <a:lnTo>
                  <a:pt x="307" y="791"/>
                </a:lnTo>
                <a:lnTo>
                  <a:pt x="356" y="742"/>
                </a:lnTo>
                <a:lnTo>
                  <a:pt x="274" y="660"/>
                </a:lnTo>
                <a:close/>
                <a:moveTo>
                  <a:pt x="489" y="686"/>
                </a:moveTo>
                <a:cubicBezTo>
                  <a:pt x="494" y="691"/>
                  <a:pt x="497" y="696"/>
                  <a:pt x="497" y="699"/>
                </a:cubicBezTo>
                <a:cubicBezTo>
                  <a:pt x="497" y="703"/>
                  <a:pt x="495" y="707"/>
                  <a:pt x="490" y="712"/>
                </a:cubicBezTo>
                <a:cubicBezTo>
                  <a:pt x="485" y="717"/>
                  <a:pt x="481" y="719"/>
                  <a:pt x="478" y="719"/>
                </a:cubicBezTo>
                <a:cubicBezTo>
                  <a:pt x="474" y="719"/>
                  <a:pt x="470" y="716"/>
                  <a:pt x="464" y="711"/>
                </a:cubicBezTo>
                <a:cubicBezTo>
                  <a:pt x="459" y="706"/>
                  <a:pt x="456" y="701"/>
                  <a:pt x="456" y="697"/>
                </a:cubicBezTo>
                <a:cubicBezTo>
                  <a:pt x="456" y="694"/>
                  <a:pt x="458" y="689"/>
                  <a:pt x="463" y="685"/>
                </a:cubicBezTo>
                <a:cubicBezTo>
                  <a:pt x="468" y="680"/>
                  <a:pt x="472" y="678"/>
                  <a:pt x="475" y="678"/>
                </a:cubicBezTo>
                <a:cubicBezTo>
                  <a:pt x="479" y="678"/>
                  <a:pt x="483" y="680"/>
                  <a:pt x="489" y="686"/>
                </a:cubicBezTo>
                <a:close/>
                <a:moveTo>
                  <a:pt x="620" y="574"/>
                </a:moveTo>
                <a:cubicBezTo>
                  <a:pt x="621" y="574"/>
                  <a:pt x="621" y="575"/>
                  <a:pt x="621" y="576"/>
                </a:cubicBezTo>
                <a:cubicBezTo>
                  <a:pt x="622" y="576"/>
                  <a:pt x="621" y="577"/>
                  <a:pt x="621" y="578"/>
                </a:cubicBezTo>
                <a:cubicBezTo>
                  <a:pt x="621" y="579"/>
                  <a:pt x="620" y="581"/>
                  <a:pt x="619" y="582"/>
                </a:cubicBezTo>
                <a:cubicBezTo>
                  <a:pt x="618" y="583"/>
                  <a:pt x="616" y="585"/>
                  <a:pt x="614" y="587"/>
                </a:cubicBezTo>
                <a:cubicBezTo>
                  <a:pt x="612" y="589"/>
                  <a:pt x="611" y="590"/>
                  <a:pt x="609" y="591"/>
                </a:cubicBezTo>
                <a:cubicBezTo>
                  <a:pt x="608" y="592"/>
                  <a:pt x="607" y="593"/>
                  <a:pt x="606" y="594"/>
                </a:cubicBezTo>
                <a:cubicBezTo>
                  <a:pt x="605" y="594"/>
                  <a:pt x="604" y="594"/>
                  <a:pt x="603" y="594"/>
                </a:cubicBezTo>
                <a:cubicBezTo>
                  <a:pt x="602" y="594"/>
                  <a:pt x="602" y="593"/>
                  <a:pt x="601" y="593"/>
                </a:cubicBezTo>
                <a:lnTo>
                  <a:pt x="540" y="532"/>
                </a:lnTo>
                <a:cubicBezTo>
                  <a:pt x="534" y="526"/>
                  <a:pt x="529" y="521"/>
                  <a:pt x="524" y="519"/>
                </a:cubicBezTo>
                <a:cubicBezTo>
                  <a:pt x="520" y="516"/>
                  <a:pt x="515" y="514"/>
                  <a:pt x="511" y="513"/>
                </a:cubicBezTo>
                <a:cubicBezTo>
                  <a:pt x="506" y="513"/>
                  <a:pt x="502" y="513"/>
                  <a:pt x="498" y="514"/>
                </a:cubicBezTo>
                <a:cubicBezTo>
                  <a:pt x="494" y="516"/>
                  <a:pt x="490" y="518"/>
                  <a:pt x="486" y="522"/>
                </a:cubicBezTo>
                <a:cubicBezTo>
                  <a:pt x="481" y="527"/>
                  <a:pt x="478" y="533"/>
                  <a:pt x="477" y="541"/>
                </a:cubicBezTo>
                <a:cubicBezTo>
                  <a:pt x="475" y="550"/>
                  <a:pt x="475" y="560"/>
                  <a:pt x="477" y="571"/>
                </a:cubicBezTo>
                <a:lnTo>
                  <a:pt x="550" y="644"/>
                </a:lnTo>
                <a:cubicBezTo>
                  <a:pt x="550" y="645"/>
                  <a:pt x="551" y="646"/>
                  <a:pt x="551" y="646"/>
                </a:cubicBezTo>
                <a:cubicBezTo>
                  <a:pt x="551" y="647"/>
                  <a:pt x="551" y="648"/>
                  <a:pt x="550" y="649"/>
                </a:cubicBezTo>
                <a:cubicBezTo>
                  <a:pt x="550" y="650"/>
                  <a:pt x="549" y="651"/>
                  <a:pt x="548" y="653"/>
                </a:cubicBezTo>
                <a:cubicBezTo>
                  <a:pt x="547" y="654"/>
                  <a:pt x="545" y="656"/>
                  <a:pt x="544" y="658"/>
                </a:cubicBezTo>
                <a:cubicBezTo>
                  <a:pt x="542" y="660"/>
                  <a:pt x="540" y="661"/>
                  <a:pt x="539" y="662"/>
                </a:cubicBezTo>
                <a:cubicBezTo>
                  <a:pt x="537" y="663"/>
                  <a:pt x="536" y="664"/>
                  <a:pt x="535" y="664"/>
                </a:cubicBezTo>
                <a:cubicBezTo>
                  <a:pt x="534" y="665"/>
                  <a:pt x="533" y="665"/>
                  <a:pt x="532" y="665"/>
                </a:cubicBezTo>
                <a:cubicBezTo>
                  <a:pt x="532" y="665"/>
                  <a:pt x="531" y="664"/>
                  <a:pt x="530" y="664"/>
                </a:cubicBezTo>
                <a:lnTo>
                  <a:pt x="375" y="509"/>
                </a:lnTo>
                <a:cubicBezTo>
                  <a:pt x="375" y="508"/>
                  <a:pt x="374" y="507"/>
                  <a:pt x="374" y="507"/>
                </a:cubicBezTo>
                <a:cubicBezTo>
                  <a:pt x="374" y="506"/>
                  <a:pt x="374" y="505"/>
                  <a:pt x="375" y="504"/>
                </a:cubicBezTo>
                <a:cubicBezTo>
                  <a:pt x="375" y="503"/>
                  <a:pt x="376" y="502"/>
                  <a:pt x="377" y="500"/>
                </a:cubicBezTo>
                <a:cubicBezTo>
                  <a:pt x="378" y="499"/>
                  <a:pt x="379" y="497"/>
                  <a:pt x="381" y="495"/>
                </a:cubicBezTo>
                <a:cubicBezTo>
                  <a:pt x="383" y="493"/>
                  <a:pt x="385" y="492"/>
                  <a:pt x="386" y="491"/>
                </a:cubicBezTo>
                <a:cubicBezTo>
                  <a:pt x="388" y="490"/>
                  <a:pt x="389" y="489"/>
                  <a:pt x="390" y="489"/>
                </a:cubicBezTo>
                <a:cubicBezTo>
                  <a:pt x="391" y="488"/>
                  <a:pt x="392" y="488"/>
                  <a:pt x="392" y="488"/>
                </a:cubicBezTo>
                <a:cubicBezTo>
                  <a:pt x="393" y="488"/>
                  <a:pt x="394" y="489"/>
                  <a:pt x="395" y="489"/>
                </a:cubicBezTo>
                <a:lnTo>
                  <a:pt x="457" y="552"/>
                </a:lnTo>
                <a:cubicBezTo>
                  <a:pt x="457" y="541"/>
                  <a:pt x="458" y="531"/>
                  <a:pt x="461" y="522"/>
                </a:cubicBezTo>
                <a:cubicBezTo>
                  <a:pt x="463" y="514"/>
                  <a:pt x="468" y="507"/>
                  <a:pt x="473" y="501"/>
                </a:cubicBezTo>
                <a:cubicBezTo>
                  <a:pt x="480" y="494"/>
                  <a:pt x="487" y="490"/>
                  <a:pt x="494" y="487"/>
                </a:cubicBezTo>
                <a:cubicBezTo>
                  <a:pt x="502" y="485"/>
                  <a:pt x="509" y="484"/>
                  <a:pt x="515" y="485"/>
                </a:cubicBezTo>
                <a:cubicBezTo>
                  <a:pt x="522" y="486"/>
                  <a:pt x="529" y="489"/>
                  <a:pt x="536" y="493"/>
                </a:cubicBezTo>
                <a:cubicBezTo>
                  <a:pt x="542" y="497"/>
                  <a:pt x="549" y="503"/>
                  <a:pt x="557" y="510"/>
                </a:cubicBezTo>
                <a:lnTo>
                  <a:pt x="620" y="574"/>
                </a:lnTo>
                <a:close/>
                <a:moveTo>
                  <a:pt x="739" y="444"/>
                </a:moveTo>
                <a:cubicBezTo>
                  <a:pt x="740" y="445"/>
                  <a:pt x="741" y="447"/>
                  <a:pt x="742" y="448"/>
                </a:cubicBezTo>
                <a:cubicBezTo>
                  <a:pt x="743" y="449"/>
                  <a:pt x="744" y="450"/>
                  <a:pt x="744" y="452"/>
                </a:cubicBezTo>
                <a:cubicBezTo>
                  <a:pt x="744" y="453"/>
                  <a:pt x="744" y="454"/>
                  <a:pt x="744" y="455"/>
                </a:cubicBezTo>
                <a:cubicBezTo>
                  <a:pt x="744" y="455"/>
                  <a:pt x="743" y="456"/>
                  <a:pt x="743" y="457"/>
                </a:cubicBezTo>
                <a:lnTo>
                  <a:pt x="660" y="540"/>
                </a:lnTo>
                <a:cubicBezTo>
                  <a:pt x="659" y="541"/>
                  <a:pt x="658" y="542"/>
                  <a:pt x="657" y="542"/>
                </a:cubicBezTo>
                <a:cubicBezTo>
                  <a:pt x="656" y="543"/>
                  <a:pt x="654" y="543"/>
                  <a:pt x="653" y="543"/>
                </a:cubicBezTo>
                <a:cubicBezTo>
                  <a:pt x="652" y="543"/>
                  <a:pt x="651" y="543"/>
                  <a:pt x="649" y="542"/>
                </a:cubicBezTo>
                <a:cubicBezTo>
                  <a:pt x="648" y="541"/>
                  <a:pt x="646" y="540"/>
                  <a:pt x="645" y="538"/>
                </a:cubicBezTo>
                <a:cubicBezTo>
                  <a:pt x="643" y="536"/>
                  <a:pt x="642" y="535"/>
                  <a:pt x="641" y="534"/>
                </a:cubicBezTo>
                <a:cubicBezTo>
                  <a:pt x="640" y="532"/>
                  <a:pt x="639" y="531"/>
                  <a:pt x="638" y="530"/>
                </a:cubicBezTo>
                <a:cubicBezTo>
                  <a:pt x="638" y="528"/>
                  <a:pt x="637" y="527"/>
                  <a:pt x="637" y="526"/>
                </a:cubicBezTo>
                <a:cubicBezTo>
                  <a:pt x="637" y="524"/>
                  <a:pt x="637" y="522"/>
                  <a:pt x="637" y="520"/>
                </a:cubicBezTo>
                <a:lnTo>
                  <a:pt x="636" y="460"/>
                </a:lnTo>
                <a:cubicBezTo>
                  <a:pt x="636" y="446"/>
                  <a:pt x="635" y="434"/>
                  <a:pt x="633" y="424"/>
                </a:cubicBezTo>
                <a:cubicBezTo>
                  <a:pt x="632" y="414"/>
                  <a:pt x="630" y="406"/>
                  <a:pt x="628" y="399"/>
                </a:cubicBezTo>
                <a:cubicBezTo>
                  <a:pt x="625" y="392"/>
                  <a:pt x="623" y="386"/>
                  <a:pt x="619" y="382"/>
                </a:cubicBezTo>
                <a:cubicBezTo>
                  <a:pt x="616" y="377"/>
                  <a:pt x="613" y="373"/>
                  <a:pt x="610" y="370"/>
                </a:cubicBezTo>
                <a:cubicBezTo>
                  <a:pt x="607" y="366"/>
                  <a:pt x="603" y="364"/>
                  <a:pt x="599" y="362"/>
                </a:cubicBezTo>
                <a:cubicBezTo>
                  <a:pt x="595" y="360"/>
                  <a:pt x="590" y="359"/>
                  <a:pt x="586" y="359"/>
                </a:cubicBezTo>
                <a:cubicBezTo>
                  <a:pt x="582" y="359"/>
                  <a:pt x="577" y="360"/>
                  <a:pt x="573" y="362"/>
                </a:cubicBezTo>
                <a:cubicBezTo>
                  <a:pt x="568" y="364"/>
                  <a:pt x="564" y="367"/>
                  <a:pt x="560" y="371"/>
                </a:cubicBezTo>
                <a:cubicBezTo>
                  <a:pt x="555" y="376"/>
                  <a:pt x="551" y="381"/>
                  <a:pt x="549" y="386"/>
                </a:cubicBezTo>
                <a:cubicBezTo>
                  <a:pt x="546" y="391"/>
                  <a:pt x="544" y="396"/>
                  <a:pt x="543" y="400"/>
                </a:cubicBezTo>
                <a:cubicBezTo>
                  <a:pt x="541" y="405"/>
                  <a:pt x="540" y="409"/>
                  <a:pt x="540" y="412"/>
                </a:cubicBezTo>
                <a:cubicBezTo>
                  <a:pt x="539" y="415"/>
                  <a:pt x="538" y="417"/>
                  <a:pt x="537" y="418"/>
                </a:cubicBezTo>
                <a:cubicBezTo>
                  <a:pt x="537" y="419"/>
                  <a:pt x="536" y="419"/>
                  <a:pt x="535" y="419"/>
                </a:cubicBezTo>
                <a:cubicBezTo>
                  <a:pt x="535" y="419"/>
                  <a:pt x="534" y="419"/>
                  <a:pt x="533" y="419"/>
                </a:cubicBezTo>
                <a:cubicBezTo>
                  <a:pt x="532" y="418"/>
                  <a:pt x="531" y="418"/>
                  <a:pt x="529" y="417"/>
                </a:cubicBezTo>
                <a:cubicBezTo>
                  <a:pt x="528" y="416"/>
                  <a:pt x="527" y="414"/>
                  <a:pt x="525" y="413"/>
                </a:cubicBezTo>
                <a:cubicBezTo>
                  <a:pt x="524" y="412"/>
                  <a:pt x="523" y="410"/>
                  <a:pt x="522" y="410"/>
                </a:cubicBezTo>
                <a:cubicBezTo>
                  <a:pt x="521" y="409"/>
                  <a:pt x="521" y="408"/>
                  <a:pt x="520" y="407"/>
                </a:cubicBezTo>
                <a:cubicBezTo>
                  <a:pt x="520" y="406"/>
                  <a:pt x="519" y="405"/>
                  <a:pt x="519" y="404"/>
                </a:cubicBezTo>
                <a:cubicBezTo>
                  <a:pt x="519" y="404"/>
                  <a:pt x="519" y="402"/>
                  <a:pt x="519" y="401"/>
                </a:cubicBezTo>
                <a:cubicBezTo>
                  <a:pt x="519" y="399"/>
                  <a:pt x="520" y="396"/>
                  <a:pt x="521" y="392"/>
                </a:cubicBezTo>
                <a:cubicBezTo>
                  <a:pt x="521" y="389"/>
                  <a:pt x="523" y="385"/>
                  <a:pt x="525" y="380"/>
                </a:cubicBezTo>
                <a:cubicBezTo>
                  <a:pt x="527" y="375"/>
                  <a:pt x="530" y="370"/>
                  <a:pt x="533" y="365"/>
                </a:cubicBezTo>
                <a:cubicBezTo>
                  <a:pt x="536" y="360"/>
                  <a:pt x="540" y="355"/>
                  <a:pt x="545" y="351"/>
                </a:cubicBezTo>
                <a:cubicBezTo>
                  <a:pt x="552" y="343"/>
                  <a:pt x="559" y="338"/>
                  <a:pt x="567" y="334"/>
                </a:cubicBezTo>
                <a:cubicBezTo>
                  <a:pt x="574" y="331"/>
                  <a:pt x="582" y="329"/>
                  <a:pt x="589" y="329"/>
                </a:cubicBezTo>
                <a:cubicBezTo>
                  <a:pt x="596" y="329"/>
                  <a:pt x="603" y="331"/>
                  <a:pt x="609" y="334"/>
                </a:cubicBezTo>
                <a:cubicBezTo>
                  <a:pt x="616" y="337"/>
                  <a:pt x="622" y="341"/>
                  <a:pt x="627" y="346"/>
                </a:cubicBezTo>
                <a:cubicBezTo>
                  <a:pt x="632" y="351"/>
                  <a:pt x="636" y="356"/>
                  <a:pt x="640" y="362"/>
                </a:cubicBezTo>
                <a:cubicBezTo>
                  <a:pt x="644" y="367"/>
                  <a:pt x="647" y="374"/>
                  <a:pt x="650" y="383"/>
                </a:cubicBezTo>
                <a:cubicBezTo>
                  <a:pt x="653" y="391"/>
                  <a:pt x="655" y="401"/>
                  <a:pt x="657" y="413"/>
                </a:cubicBezTo>
                <a:cubicBezTo>
                  <a:pt x="658" y="425"/>
                  <a:pt x="659" y="439"/>
                  <a:pt x="659" y="457"/>
                </a:cubicBezTo>
                <a:lnTo>
                  <a:pt x="660" y="505"/>
                </a:lnTo>
                <a:lnTo>
                  <a:pt x="726" y="440"/>
                </a:lnTo>
                <a:cubicBezTo>
                  <a:pt x="726" y="440"/>
                  <a:pt x="727" y="439"/>
                  <a:pt x="728" y="439"/>
                </a:cubicBezTo>
                <a:cubicBezTo>
                  <a:pt x="729" y="439"/>
                  <a:pt x="730" y="439"/>
                  <a:pt x="731" y="439"/>
                </a:cubicBezTo>
                <a:cubicBezTo>
                  <a:pt x="732" y="439"/>
                  <a:pt x="733" y="440"/>
                  <a:pt x="735" y="441"/>
                </a:cubicBezTo>
                <a:cubicBezTo>
                  <a:pt x="736" y="441"/>
                  <a:pt x="737" y="443"/>
                  <a:pt x="739" y="444"/>
                </a:cubicBezTo>
                <a:close/>
                <a:moveTo>
                  <a:pt x="827" y="276"/>
                </a:moveTo>
                <a:cubicBezTo>
                  <a:pt x="833" y="282"/>
                  <a:pt x="839" y="290"/>
                  <a:pt x="843" y="298"/>
                </a:cubicBezTo>
                <a:cubicBezTo>
                  <a:pt x="847" y="306"/>
                  <a:pt x="849" y="314"/>
                  <a:pt x="850" y="323"/>
                </a:cubicBezTo>
                <a:cubicBezTo>
                  <a:pt x="850" y="332"/>
                  <a:pt x="849" y="341"/>
                  <a:pt x="845" y="350"/>
                </a:cubicBezTo>
                <a:cubicBezTo>
                  <a:pt x="842" y="360"/>
                  <a:pt x="836" y="369"/>
                  <a:pt x="827" y="377"/>
                </a:cubicBezTo>
                <a:cubicBezTo>
                  <a:pt x="821" y="384"/>
                  <a:pt x="814" y="388"/>
                  <a:pt x="808" y="392"/>
                </a:cubicBezTo>
                <a:cubicBezTo>
                  <a:pt x="802" y="395"/>
                  <a:pt x="795" y="397"/>
                  <a:pt x="789" y="398"/>
                </a:cubicBezTo>
                <a:cubicBezTo>
                  <a:pt x="782" y="398"/>
                  <a:pt x="776" y="398"/>
                  <a:pt x="769" y="396"/>
                </a:cubicBezTo>
                <a:cubicBezTo>
                  <a:pt x="763" y="394"/>
                  <a:pt x="756" y="391"/>
                  <a:pt x="749" y="387"/>
                </a:cubicBezTo>
                <a:cubicBezTo>
                  <a:pt x="743" y="383"/>
                  <a:pt x="736" y="379"/>
                  <a:pt x="729" y="373"/>
                </a:cubicBezTo>
                <a:cubicBezTo>
                  <a:pt x="722" y="367"/>
                  <a:pt x="715" y="361"/>
                  <a:pt x="707" y="353"/>
                </a:cubicBezTo>
                <a:cubicBezTo>
                  <a:pt x="701" y="347"/>
                  <a:pt x="695" y="340"/>
                  <a:pt x="689" y="333"/>
                </a:cubicBezTo>
                <a:cubicBezTo>
                  <a:pt x="683" y="326"/>
                  <a:pt x="678" y="318"/>
                  <a:pt x="674" y="310"/>
                </a:cubicBezTo>
                <a:cubicBezTo>
                  <a:pt x="669" y="302"/>
                  <a:pt x="666" y="294"/>
                  <a:pt x="664" y="286"/>
                </a:cubicBezTo>
                <a:cubicBezTo>
                  <a:pt x="661" y="277"/>
                  <a:pt x="660" y="269"/>
                  <a:pt x="661" y="260"/>
                </a:cubicBezTo>
                <a:cubicBezTo>
                  <a:pt x="662" y="252"/>
                  <a:pt x="664" y="243"/>
                  <a:pt x="668" y="234"/>
                </a:cubicBezTo>
                <a:cubicBezTo>
                  <a:pt x="672" y="225"/>
                  <a:pt x="679" y="217"/>
                  <a:pt x="687" y="208"/>
                </a:cubicBezTo>
                <a:cubicBezTo>
                  <a:pt x="690" y="205"/>
                  <a:pt x="693" y="203"/>
                  <a:pt x="696" y="200"/>
                </a:cubicBezTo>
                <a:cubicBezTo>
                  <a:pt x="700" y="198"/>
                  <a:pt x="703" y="195"/>
                  <a:pt x="706" y="193"/>
                </a:cubicBezTo>
                <a:cubicBezTo>
                  <a:pt x="709" y="192"/>
                  <a:pt x="712" y="190"/>
                  <a:pt x="714" y="189"/>
                </a:cubicBezTo>
                <a:cubicBezTo>
                  <a:pt x="716" y="188"/>
                  <a:pt x="718" y="187"/>
                  <a:pt x="719" y="187"/>
                </a:cubicBezTo>
                <a:cubicBezTo>
                  <a:pt x="720" y="187"/>
                  <a:pt x="721" y="187"/>
                  <a:pt x="722" y="188"/>
                </a:cubicBezTo>
                <a:cubicBezTo>
                  <a:pt x="722" y="188"/>
                  <a:pt x="723" y="188"/>
                  <a:pt x="724" y="189"/>
                </a:cubicBezTo>
                <a:cubicBezTo>
                  <a:pt x="725" y="189"/>
                  <a:pt x="725" y="189"/>
                  <a:pt x="726" y="190"/>
                </a:cubicBezTo>
                <a:cubicBezTo>
                  <a:pt x="727" y="191"/>
                  <a:pt x="728" y="192"/>
                  <a:pt x="729" y="193"/>
                </a:cubicBezTo>
                <a:cubicBezTo>
                  <a:pt x="730" y="194"/>
                  <a:pt x="732" y="195"/>
                  <a:pt x="733" y="196"/>
                </a:cubicBezTo>
                <a:cubicBezTo>
                  <a:pt x="734" y="197"/>
                  <a:pt x="734" y="198"/>
                  <a:pt x="735" y="199"/>
                </a:cubicBezTo>
                <a:cubicBezTo>
                  <a:pt x="735" y="200"/>
                  <a:pt x="735" y="201"/>
                  <a:pt x="735" y="202"/>
                </a:cubicBezTo>
                <a:cubicBezTo>
                  <a:pt x="735" y="202"/>
                  <a:pt x="734" y="203"/>
                  <a:pt x="734" y="204"/>
                </a:cubicBezTo>
                <a:cubicBezTo>
                  <a:pt x="733" y="205"/>
                  <a:pt x="731" y="206"/>
                  <a:pt x="729" y="207"/>
                </a:cubicBezTo>
                <a:cubicBezTo>
                  <a:pt x="727" y="207"/>
                  <a:pt x="725" y="209"/>
                  <a:pt x="722" y="210"/>
                </a:cubicBezTo>
                <a:cubicBezTo>
                  <a:pt x="720" y="212"/>
                  <a:pt x="716" y="213"/>
                  <a:pt x="713" y="216"/>
                </a:cubicBezTo>
                <a:cubicBezTo>
                  <a:pt x="709" y="218"/>
                  <a:pt x="706" y="222"/>
                  <a:pt x="702" y="225"/>
                </a:cubicBezTo>
                <a:cubicBezTo>
                  <a:pt x="695" y="233"/>
                  <a:pt x="690" y="240"/>
                  <a:pt x="688" y="248"/>
                </a:cubicBezTo>
                <a:cubicBezTo>
                  <a:pt x="685" y="257"/>
                  <a:pt x="685" y="265"/>
                  <a:pt x="687" y="273"/>
                </a:cubicBezTo>
                <a:cubicBezTo>
                  <a:pt x="688" y="281"/>
                  <a:pt x="692" y="289"/>
                  <a:pt x="697" y="298"/>
                </a:cubicBezTo>
                <a:cubicBezTo>
                  <a:pt x="702" y="306"/>
                  <a:pt x="707" y="313"/>
                  <a:pt x="714" y="321"/>
                </a:cubicBezTo>
                <a:cubicBezTo>
                  <a:pt x="715" y="318"/>
                  <a:pt x="716" y="314"/>
                  <a:pt x="718" y="310"/>
                </a:cubicBezTo>
                <a:cubicBezTo>
                  <a:pt x="719" y="307"/>
                  <a:pt x="721" y="303"/>
                  <a:pt x="723" y="299"/>
                </a:cubicBezTo>
                <a:cubicBezTo>
                  <a:pt x="725" y="295"/>
                  <a:pt x="727" y="291"/>
                  <a:pt x="730" y="287"/>
                </a:cubicBezTo>
                <a:cubicBezTo>
                  <a:pt x="733" y="283"/>
                  <a:pt x="736" y="280"/>
                  <a:pt x="740" y="276"/>
                </a:cubicBezTo>
                <a:cubicBezTo>
                  <a:pt x="748" y="268"/>
                  <a:pt x="756" y="262"/>
                  <a:pt x="764" y="259"/>
                </a:cubicBezTo>
                <a:cubicBezTo>
                  <a:pt x="771" y="255"/>
                  <a:pt x="779" y="254"/>
                  <a:pt x="786" y="254"/>
                </a:cubicBezTo>
                <a:cubicBezTo>
                  <a:pt x="794" y="255"/>
                  <a:pt x="801" y="257"/>
                  <a:pt x="807" y="261"/>
                </a:cubicBezTo>
                <a:cubicBezTo>
                  <a:pt x="814" y="265"/>
                  <a:pt x="821" y="270"/>
                  <a:pt x="827" y="276"/>
                </a:cubicBezTo>
                <a:close/>
                <a:moveTo>
                  <a:pt x="809" y="298"/>
                </a:moveTo>
                <a:cubicBezTo>
                  <a:pt x="804" y="293"/>
                  <a:pt x="800" y="290"/>
                  <a:pt x="795" y="287"/>
                </a:cubicBezTo>
                <a:cubicBezTo>
                  <a:pt x="790" y="284"/>
                  <a:pt x="786" y="282"/>
                  <a:pt x="781" y="282"/>
                </a:cubicBezTo>
                <a:cubicBezTo>
                  <a:pt x="777" y="282"/>
                  <a:pt x="772" y="282"/>
                  <a:pt x="767" y="284"/>
                </a:cubicBezTo>
                <a:cubicBezTo>
                  <a:pt x="762" y="286"/>
                  <a:pt x="757" y="290"/>
                  <a:pt x="752" y="295"/>
                </a:cubicBezTo>
                <a:cubicBezTo>
                  <a:pt x="749" y="298"/>
                  <a:pt x="746" y="301"/>
                  <a:pt x="744" y="305"/>
                </a:cubicBezTo>
                <a:cubicBezTo>
                  <a:pt x="742" y="308"/>
                  <a:pt x="740" y="311"/>
                  <a:pt x="738" y="315"/>
                </a:cubicBezTo>
                <a:cubicBezTo>
                  <a:pt x="736" y="318"/>
                  <a:pt x="735" y="322"/>
                  <a:pt x="733" y="326"/>
                </a:cubicBezTo>
                <a:cubicBezTo>
                  <a:pt x="732" y="329"/>
                  <a:pt x="731" y="333"/>
                  <a:pt x="731" y="336"/>
                </a:cubicBezTo>
                <a:cubicBezTo>
                  <a:pt x="741" y="346"/>
                  <a:pt x="750" y="354"/>
                  <a:pt x="758" y="359"/>
                </a:cubicBezTo>
                <a:cubicBezTo>
                  <a:pt x="766" y="365"/>
                  <a:pt x="773" y="368"/>
                  <a:pt x="779" y="370"/>
                </a:cubicBezTo>
                <a:cubicBezTo>
                  <a:pt x="786" y="372"/>
                  <a:pt x="792" y="372"/>
                  <a:pt x="797" y="370"/>
                </a:cubicBezTo>
                <a:cubicBezTo>
                  <a:pt x="803" y="368"/>
                  <a:pt x="808" y="364"/>
                  <a:pt x="812" y="359"/>
                </a:cubicBezTo>
                <a:cubicBezTo>
                  <a:pt x="817" y="355"/>
                  <a:pt x="821" y="349"/>
                  <a:pt x="823" y="344"/>
                </a:cubicBezTo>
                <a:cubicBezTo>
                  <a:pt x="824" y="338"/>
                  <a:pt x="825" y="333"/>
                  <a:pt x="824" y="327"/>
                </a:cubicBezTo>
                <a:cubicBezTo>
                  <a:pt x="823" y="322"/>
                  <a:pt x="822" y="316"/>
                  <a:pt x="819" y="311"/>
                </a:cubicBezTo>
                <a:cubicBezTo>
                  <a:pt x="816" y="306"/>
                  <a:pt x="813" y="302"/>
                  <a:pt x="809" y="298"/>
                </a:cubicBezTo>
                <a:close/>
                <a:moveTo>
                  <a:pt x="960" y="155"/>
                </a:moveTo>
                <a:cubicBezTo>
                  <a:pt x="962" y="157"/>
                  <a:pt x="964" y="160"/>
                  <a:pt x="965" y="162"/>
                </a:cubicBezTo>
                <a:cubicBezTo>
                  <a:pt x="965" y="164"/>
                  <a:pt x="965" y="166"/>
                  <a:pt x="964" y="167"/>
                </a:cubicBezTo>
                <a:lnTo>
                  <a:pt x="947" y="184"/>
                </a:lnTo>
                <a:lnTo>
                  <a:pt x="978" y="216"/>
                </a:lnTo>
                <a:cubicBezTo>
                  <a:pt x="979" y="216"/>
                  <a:pt x="979" y="217"/>
                  <a:pt x="979" y="218"/>
                </a:cubicBezTo>
                <a:cubicBezTo>
                  <a:pt x="979" y="219"/>
                  <a:pt x="979" y="219"/>
                  <a:pt x="979" y="221"/>
                </a:cubicBezTo>
                <a:cubicBezTo>
                  <a:pt x="978" y="222"/>
                  <a:pt x="977" y="223"/>
                  <a:pt x="976" y="224"/>
                </a:cubicBezTo>
                <a:cubicBezTo>
                  <a:pt x="975" y="226"/>
                  <a:pt x="974" y="228"/>
                  <a:pt x="972" y="230"/>
                </a:cubicBezTo>
                <a:cubicBezTo>
                  <a:pt x="970" y="231"/>
                  <a:pt x="968" y="233"/>
                  <a:pt x="967" y="234"/>
                </a:cubicBezTo>
                <a:cubicBezTo>
                  <a:pt x="965" y="235"/>
                  <a:pt x="964" y="236"/>
                  <a:pt x="963" y="236"/>
                </a:cubicBezTo>
                <a:cubicBezTo>
                  <a:pt x="962" y="237"/>
                  <a:pt x="961" y="237"/>
                  <a:pt x="960" y="237"/>
                </a:cubicBezTo>
                <a:cubicBezTo>
                  <a:pt x="960" y="237"/>
                  <a:pt x="959" y="236"/>
                  <a:pt x="958" y="236"/>
                </a:cubicBezTo>
                <a:lnTo>
                  <a:pt x="927" y="204"/>
                </a:lnTo>
                <a:lnTo>
                  <a:pt x="865" y="266"/>
                </a:lnTo>
                <a:cubicBezTo>
                  <a:pt x="864" y="266"/>
                  <a:pt x="864" y="267"/>
                  <a:pt x="863" y="268"/>
                </a:cubicBezTo>
                <a:cubicBezTo>
                  <a:pt x="862" y="268"/>
                  <a:pt x="861" y="268"/>
                  <a:pt x="860" y="268"/>
                </a:cubicBezTo>
                <a:cubicBezTo>
                  <a:pt x="859" y="268"/>
                  <a:pt x="857" y="267"/>
                  <a:pt x="856" y="266"/>
                </a:cubicBezTo>
                <a:cubicBezTo>
                  <a:pt x="855" y="265"/>
                  <a:pt x="853" y="264"/>
                  <a:pt x="851" y="262"/>
                </a:cubicBezTo>
                <a:cubicBezTo>
                  <a:pt x="850" y="261"/>
                  <a:pt x="848" y="259"/>
                  <a:pt x="847" y="258"/>
                </a:cubicBezTo>
                <a:cubicBezTo>
                  <a:pt x="846" y="257"/>
                  <a:pt x="845" y="256"/>
                  <a:pt x="845" y="254"/>
                </a:cubicBezTo>
                <a:cubicBezTo>
                  <a:pt x="844" y="253"/>
                  <a:pt x="843" y="252"/>
                  <a:pt x="843" y="251"/>
                </a:cubicBezTo>
                <a:cubicBezTo>
                  <a:pt x="842" y="249"/>
                  <a:pt x="842" y="248"/>
                  <a:pt x="841" y="246"/>
                </a:cubicBezTo>
                <a:lnTo>
                  <a:pt x="804" y="102"/>
                </a:lnTo>
                <a:cubicBezTo>
                  <a:pt x="803" y="101"/>
                  <a:pt x="803" y="100"/>
                  <a:pt x="804" y="98"/>
                </a:cubicBezTo>
                <a:cubicBezTo>
                  <a:pt x="804" y="97"/>
                  <a:pt x="805" y="96"/>
                  <a:pt x="805" y="94"/>
                </a:cubicBezTo>
                <a:cubicBezTo>
                  <a:pt x="806" y="93"/>
                  <a:pt x="808" y="91"/>
                  <a:pt x="809" y="89"/>
                </a:cubicBezTo>
                <a:cubicBezTo>
                  <a:pt x="811" y="87"/>
                  <a:pt x="813" y="85"/>
                  <a:pt x="815" y="83"/>
                </a:cubicBezTo>
                <a:cubicBezTo>
                  <a:pt x="818" y="80"/>
                  <a:pt x="820" y="78"/>
                  <a:pt x="822" y="76"/>
                </a:cubicBezTo>
                <a:cubicBezTo>
                  <a:pt x="824" y="75"/>
                  <a:pt x="826" y="73"/>
                  <a:pt x="828" y="73"/>
                </a:cubicBezTo>
                <a:cubicBezTo>
                  <a:pt x="829" y="72"/>
                  <a:pt x="831" y="71"/>
                  <a:pt x="832" y="71"/>
                </a:cubicBezTo>
                <a:cubicBezTo>
                  <a:pt x="833" y="71"/>
                  <a:pt x="834" y="71"/>
                  <a:pt x="834" y="72"/>
                </a:cubicBezTo>
                <a:lnTo>
                  <a:pt x="930" y="168"/>
                </a:lnTo>
                <a:lnTo>
                  <a:pt x="947" y="151"/>
                </a:lnTo>
                <a:cubicBezTo>
                  <a:pt x="948" y="149"/>
                  <a:pt x="950" y="149"/>
                  <a:pt x="952" y="150"/>
                </a:cubicBezTo>
                <a:cubicBezTo>
                  <a:pt x="955" y="150"/>
                  <a:pt x="957" y="152"/>
                  <a:pt x="960" y="155"/>
                </a:cubicBezTo>
                <a:close/>
                <a:moveTo>
                  <a:pt x="828" y="105"/>
                </a:moveTo>
                <a:lnTo>
                  <a:pt x="828" y="106"/>
                </a:lnTo>
                <a:lnTo>
                  <a:pt x="862" y="236"/>
                </a:lnTo>
                <a:lnTo>
                  <a:pt x="910" y="188"/>
                </a:lnTo>
                <a:lnTo>
                  <a:pt x="828" y="105"/>
                </a:lnTo>
                <a:close/>
                <a:moveTo>
                  <a:pt x="992" y="7"/>
                </a:moveTo>
                <a:cubicBezTo>
                  <a:pt x="993" y="9"/>
                  <a:pt x="995" y="10"/>
                  <a:pt x="996" y="12"/>
                </a:cubicBezTo>
                <a:cubicBezTo>
                  <a:pt x="997" y="13"/>
                  <a:pt x="998" y="14"/>
                  <a:pt x="998" y="15"/>
                </a:cubicBezTo>
                <a:cubicBezTo>
                  <a:pt x="999" y="16"/>
                  <a:pt x="999" y="16"/>
                  <a:pt x="999" y="17"/>
                </a:cubicBezTo>
                <a:cubicBezTo>
                  <a:pt x="999" y="18"/>
                  <a:pt x="998" y="19"/>
                  <a:pt x="998" y="19"/>
                </a:cubicBezTo>
                <a:cubicBezTo>
                  <a:pt x="997" y="20"/>
                  <a:pt x="996" y="20"/>
                  <a:pt x="995" y="21"/>
                </a:cubicBezTo>
                <a:cubicBezTo>
                  <a:pt x="994" y="21"/>
                  <a:pt x="992" y="22"/>
                  <a:pt x="991" y="23"/>
                </a:cubicBezTo>
                <a:cubicBezTo>
                  <a:pt x="990" y="24"/>
                  <a:pt x="988" y="25"/>
                  <a:pt x="986" y="26"/>
                </a:cubicBezTo>
                <a:cubicBezTo>
                  <a:pt x="985" y="27"/>
                  <a:pt x="983" y="28"/>
                  <a:pt x="981" y="30"/>
                </a:cubicBezTo>
                <a:cubicBezTo>
                  <a:pt x="979" y="32"/>
                  <a:pt x="978" y="34"/>
                  <a:pt x="977" y="37"/>
                </a:cubicBezTo>
                <a:cubicBezTo>
                  <a:pt x="976" y="39"/>
                  <a:pt x="975" y="42"/>
                  <a:pt x="975" y="46"/>
                </a:cubicBezTo>
                <a:cubicBezTo>
                  <a:pt x="974" y="50"/>
                  <a:pt x="975" y="55"/>
                  <a:pt x="975" y="60"/>
                </a:cubicBezTo>
                <a:cubicBezTo>
                  <a:pt x="976" y="65"/>
                  <a:pt x="977" y="71"/>
                  <a:pt x="979" y="78"/>
                </a:cubicBezTo>
                <a:lnTo>
                  <a:pt x="1047" y="147"/>
                </a:lnTo>
                <a:cubicBezTo>
                  <a:pt x="1048" y="147"/>
                  <a:pt x="1048" y="148"/>
                  <a:pt x="1048" y="149"/>
                </a:cubicBezTo>
                <a:cubicBezTo>
                  <a:pt x="1049" y="149"/>
                  <a:pt x="1048" y="150"/>
                  <a:pt x="1048" y="151"/>
                </a:cubicBezTo>
                <a:cubicBezTo>
                  <a:pt x="1048" y="152"/>
                  <a:pt x="1047" y="153"/>
                  <a:pt x="1046" y="155"/>
                </a:cubicBezTo>
                <a:cubicBezTo>
                  <a:pt x="1045" y="156"/>
                  <a:pt x="1043" y="158"/>
                  <a:pt x="1041" y="160"/>
                </a:cubicBezTo>
                <a:cubicBezTo>
                  <a:pt x="1039" y="162"/>
                  <a:pt x="1038" y="163"/>
                  <a:pt x="1036" y="164"/>
                </a:cubicBezTo>
                <a:cubicBezTo>
                  <a:pt x="1035" y="165"/>
                  <a:pt x="1034" y="166"/>
                  <a:pt x="1033" y="167"/>
                </a:cubicBezTo>
                <a:cubicBezTo>
                  <a:pt x="1032" y="167"/>
                  <a:pt x="1031" y="167"/>
                  <a:pt x="1030" y="167"/>
                </a:cubicBezTo>
                <a:cubicBezTo>
                  <a:pt x="1029" y="167"/>
                  <a:pt x="1029" y="166"/>
                  <a:pt x="1028" y="166"/>
                </a:cubicBezTo>
                <a:lnTo>
                  <a:pt x="924" y="61"/>
                </a:lnTo>
                <a:cubicBezTo>
                  <a:pt x="923" y="61"/>
                  <a:pt x="923" y="60"/>
                  <a:pt x="923" y="59"/>
                </a:cubicBezTo>
                <a:cubicBezTo>
                  <a:pt x="922" y="59"/>
                  <a:pt x="922" y="58"/>
                  <a:pt x="923" y="57"/>
                </a:cubicBezTo>
                <a:cubicBezTo>
                  <a:pt x="923" y="56"/>
                  <a:pt x="924" y="55"/>
                  <a:pt x="925" y="54"/>
                </a:cubicBezTo>
                <a:cubicBezTo>
                  <a:pt x="926" y="52"/>
                  <a:pt x="927" y="51"/>
                  <a:pt x="929" y="49"/>
                </a:cubicBezTo>
                <a:cubicBezTo>
                  <a:pt x="931" y="47"/>
                  <a:pt x="932" y="46"/>
                  <a:pt x="933" y="45"/>
                </a:cubicBezTo>
                <a:cubicBezTo>
                  <a:pt x="935" y="44"/>
                  <a:pt x="936" y="43"/>
                  <a:pt x="937" y="43"/>
                </a:cubicBezTo>
                <a:cubicBezTo>
                  <a:pt x="938" y="43"/>
                  <a:pt x="938" y="43"/>
                  <a:pt x="939" y="43"/>
                </a:cubicBezTo>
                <a:cubicBezTo>
                  <a:pt x="940" y="43"/>
                  <a:pt x="940" y="43"/>
                  <a:pt x="941" y="44"/>
                </a:cubicBezTo>
                <a:lnTo>
                  <a:pt x="956" y="59"/>
                </a:lnTo>
                <a:cubicBezTo>
                  <a:pt x="955" y="52"/>
                  <a:pt x="954" y="46"/>
                  <a:pt x="954" y="41"/>
                </a:cubicBezTo>
                <a:cubicBezTo>
                  <a:pt x="954" y="36"/>
                  <a:pt x="954" y="31"/>
                  <a:pt x="955" y="28"/>
                </a:cubicBezTo>
                <a:cubicBezTo>
                  <a:pt x="956" y="24"/>
                  <a:pt x="957" y="21"/>
                  <a:pt x="959" y="18"/>
                </a:cubicBezTo>
                <a:cubicBezTo>
                  <a:pt x="960" y="15"/>
                  <a:pt x="962" y="13"/>
                  <a:pt x="964" y="10"/>
                </a:cubicBezTo>
                <a:cubicBezTo>
                  <a:pt x="965" y="9"/>
                  <a:pt x="967" y="8"/>
                  <a:pt x="968" y="7"/>
                </a:cubicBezTo>
                <a:cubicBezTo>
                  <a:pt x="969" y="6"/>
                  <a:pt x="971" y="5"/>
                  <a:pt x="973" y="4"/>
                </a:cubicBezTo>
                <a:cubicBezTo>
                  <a:pt x="974" y="3"/>
                  <a:pt x="976" y="2"/>
                  <a:pt x="977" y="1"/>
                </a:cubicBezTo>
                <a:cubicBezTo>
                  <a:pt x="979" y="0"/>
                  <a:pt x="980" y="0"/>
                  <a:pt x="981" y="0"/>
                </a:cubicBezTo>
                <a:cubicBezTo>
                  <a:pt x="982" y="0"/>
                  <a:pt x="983" y="0"/>
                  <a:pt x="983" y="0"/>
                </a:cubicBezTo>
                <a:cubicBezTo>
                  <a:pt x="984" y="0"/>
                  <a:pt x="984" y="0"/>
                  <a:pt x="985" y="1"/>
                </a:cubicBezTo>
                <a:cubicBezTo>
                  <a:pt x="985" y="1"/>
                  <a:pt x="986" y="2"/>
                  <a:pt x="987" y="3"/>
                </a:cubicBezTo>
                <a:cubicBezTo>
                  <a:pt x="988" y="4"/>
                  <a:pt x="990" y="5"/>
                  <a:pt x="992"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6" name="Freeform 30"/>
          <p:cNvSpPr>
            <a:spLocks noEditPoints="1"/>
          </p:cNvSpPr>
          <p:nvPr/>
        </p:nvSpPr>
        <p:spPr bwMode="auto">
          <a:xfrm>
            <a:off x="4622800" y="5127625"/>
            <a:ext cx="109538" cy="109538"/>
          </a:xfrm>
          <a:custGeom>
            <a:avLst/>
            <a:gdLst/>
            <a:ahLst/>
            <a:cxnLst>
              <a:cxn ang="0">
                <a:pos x="32" y="113"/>
              </a:cxn>
              <a:cxn ang="0">
                <a:pos x="40" y="126"/>
              </a:cxn>
              <a:cxn ang="0">
                <a:pos x="33" y="139"/>
              </a:cxn>
              <a:cxn ang="0">
                <a:pos x="21" y="146"/>
              </a:cxn>
              <a:cxn ang="0">
                <a:pos x="8" y="138"/>
              </a:cxn>
              <a:cxn ang="0">
                <a:pos x="0" y="124"/>
              </a:cxn>
              <a:cxn ang="0">
                <a:pos x="7" y="112"/>
              </a:cxn>
              <a:cxn ang="0">
                <a:pos x="19" y="105"/>
              </a:cxn>
              <a:cxn ang="0">
                <a:pos x="32" y="113"/>
              </a:cxn>
              <a:cxn ang="0">
                <a:pos x="84" y="61"/>
              </a:cxn>
              <a:cxn ang="0">
                <a:pos x="92" y="74"/>
              </a:cxn>
              <a:cxn ang="0">
                <a:pos x="86" y="86"/>
              </a:cxn>
              <a:cxn ang="0">
                <a:pos x="73" y="93"/>
              </a:cxn>
              <a:cxn ang="0">
                <a:pos x="60" y="85"/>
              </a:cxn>
              <a:cxn ang="0">
                <a:pos x="52" y="72"/>
              </a:cxn>
              <a:cxn ang="0">
                <a:pos x="59" y="59"/>
              </a:cxn>
              <a:cxn ang="0">
                <a:pos x="71" y="53"/>
              </a:cxn>
              <a:cxn ang="0">
                <a:pos x="84" y="61"/>
              </a:cxn>
              <a:cxn ang="0">
                <a:pos x="137" y="8"/>
              </a:cxn>
              <a:cxn ang="0">
                <a:pos x="145" y="22"/>
              </a:cxn>
              <a:cxn ang="0">
                <a:pos x="138" y="34"/>
              </a:cxn>
              <a:cxn ang="0">
                <a:pos x="126" y="41"/>
              </a:cxn>
              <a:cxn ang="0">
                <a:pos x="113" y="33"/>
              </a:cxn>
              <a:cxn ang="0">
                <a:pos x="104" y="19"/>
              </a:cxn>
              <a:cxn ang="0">
                <a:pos x="111" y="7"/>
              </a:cxn>
              <a:cxn ang="0">
                <a:pos x="123" y="0"/>
              </a:cxn>
              <a:cxn ang="0">
                <a:pos x="137" y="8"/>
              </a:cxn>
            </a:cxnLst>
            <a:rect l="0" t="0" r="r" b="b"/>
            <a:pathLst>
              <a:path w="145" h="146">
                <a:moveTo>
                  <a:pt x="32" y="113"/>
                </a:moveTo>
                <a:cubicBezTo>
                  <a:pt x="37" y="118"/>
                  <a:pt x="40" y="123"/>
                  <a:pt x="40" y="126"/>
                </a:cubicBezTo>
                <a:cubicBezTo>
                  <a:pt x="40" y="130"/>
                  <a:pt x="38" y="134"/>
                  <a:pt x="33" y="139"/>
                </a:cubicBezTo>
                <a:cubicBezTo>
                  <a:pt x="29" y="143"/>
                  <a:pt x="25" y="146"/>
                  <a:pt x="21" y="146"/>
                </a:cubicBezTo>
                <a:cubicBezTo>
                  <a:pt x="17" y="146"/>
                  <a:pt x="13" y="143"/>
                  <a:pt x="8" y="138"/>
                </a:cubicBezTo>
                <a:cubicBezTo>
                  <a:pt x="2" y="132"/>
                  <a:pt x="0" y="128"/>
                  <a:pt x="0" y="124"/>
                </a:cubicBezTo>
                <a:cubicBezTo>
                  <a:pt x="0" y="120"/>
                  <a:pt x="2" y="116"/>
                  <a:pt x="7" y="112"/>
                </a:cubicBezTo>
                <a:cubicBezTo>
                  <a:pt x="11" y="107"/>
                  <a:pt x="15" y="105"/>
                  <a:pt x="19" y="105"/>
                </a:cubicBezTo>
                <a:cubicBezTo>
                  <a:pt x="22" y="105"/>
                  <a:pt x="27" y="108"/>
                  <a:pt x="32" y="113"/>
                </a:cubicBezTo>
                <a:close/>
                <a:moveTo>
                  <a:pt x="84" y="61"/>
                </a:moveTo>
                <a:cubicBezTo>
                  <a:pt x="90" y="66"/>
                  <a:pt x="92" y="70"/>
                  <a:pt x="92" y="74"/>
                </a:cubicBezTo>
                <a:cubicBezTo>
                  <a:pt x="92" y="78"/>
                  <a:pt x="90" y="82"/>
                  <a:pt x="86" y="86"/>
                </a:cubicBezTo>
                <a:cubicBezTo>
                  <a:pt x="81" y="91"/>
                  <a:pt x="77" y="93"/>
                  <a:pt x="73" y="93"/>
                </a:cubicBezTo>
                <a:cubicBezTo>
                  <a:pt x="70" y="93"/>
                  <a:pt x="65" y="90"/>
                  <a:pt x="60" y="85"/>
                </a:cubicBezTo>
                <a:cubicBezTo>
                  <a:pt x="55" y="80"/>
                  <a:pt x="52" y="75"/>
                  <a:pt x="52" y="72"/>
                </a:cubicBezTo>
                <a:cubicBezTo>
                  <a:pt x="52" y="68"/>
                  <a:pt x="54" y="64"/>
                  <a:pt x="59" y="59"/>
                </a:cubicBezTo>
                <a:cubicBezTo>
                  <a:pt x="64" y="55"/>
                  <a:pt x="68" y="53"/>
                  <a:pt x="71" y="53"/>
                </a:cubicBezTo>
                <a:cubicBezTo>
                  <a:pt x="75" y="53"/>
                  <a:pt x="79" y="55"/>
                  <a:pt x="84" y="61"/>
                </a:cubicBezTo>
                <a:close/>
                <a:moveTo>
                  <a:pt x="137" y="8"/>
                </a:moveTo>
                <a:cubicBezTo>
                  <a:pt x="142" y="13"/>
                  <a:pt x="145" y="18"/>
                  <a:pt x="145" y="22"/>
                </a:cubicBezTo>
                <a:cubicBezTo>
                  <a:pt x="145" y="25"/>
                  <a:pt x="142" y="29"/>
                  <a:pt x="138" y="34"/>
                </a:cubicBezTo>
                <a:cubicBezTo>
                  <a:pt x="133" y="39"/>
                  <a:pt x="129" y="41"/>
                  <a:pt x="126" y="41"/>
                </a:cubicBezTo>
                <a:cubicBezTo>
                  <a:pt x="122" y="41"/>
                  <a:pt x="118" y="38"/>
                  <a:pt x="113" y="33"/>
                </a:cubicBezTo>
                <a:cubicBezTo>
                  <a:pt x="107" y="27"/>
                  <a:pt x="104" y="23"/>
                  <a:pt x="104" y="19"/>
                </a:cubicBezTo>
                <a:cubicBezTo>
                  <a:pt x="104" y="16"/>
                  <a:pt x="107" y="12"/>
                  <a:pt x="111" y="7"/>
                </a:cubicBezTo>
                <a:cubicBezTo>
                  <a:pt x="116" y="2"/>
                  <a:pt x="120" y="0"/>
                  <a:pt x="123" y="0"/>
                </a:cubicBezTo>
                <a:cubicBezTo>
                  <a:pt x="127" y="0"/>
                  <a:pt x="131" y="3"/>
                  <a:pt x="137"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7" name="Freeform 31"/>
          <p:cNvSpPr>
            <a:spLocks noEditPoints="1"/>
          </p:cNvSpPr>
          <p:nvPr/>
        </p:nvSpPr>
        <p:spPr bwMode="auto">
          <a:xfrm>
            <a:off x="4595813" y="5197475"/>
            <a:ext cx="795338" cy="773113"/>
          </a:xfrm>
          <a:custGeom>
            <a:avLst/>
            <a:gdLst/>
            <a:ahLst/>
            <a:cxnLst>
              <a:cxn ang="0">
                <a:pos x="175" y="971"/>
              </a:cxn>
              <a:cxn ang="0">
                <a:pos x="163" y="989"/>
              </a:cxn>
              <a:cxn ang="0">
                <a:pos x="62" y="1021"/>
              </a:cxn>
              <a:cxn ang="0">
                <a:pos x="44" y="1013"/>
              </a:cxn>
              <a:cxn ang="0">
                <a:pos x="0" y="854"/>
              </a:cxn>
              <a:cxn ang="0">
                <a:pos x="24" y="828"/>
              </a:cxn>
              <a:cxn ang="0">
                <a:pos x="149" y="905"/>
              </a:cxn>
              <a:cxn ang="0">
                <a:pos x="107" y="943"/>
              </a:cxn>
              <a:cxn ang="0">
                <a:pos x="186" y="702"/>
              </a:cxn>
              <a:cxn ang="0">
                <a:pos x="256" y="897"/>
              </a:cxn>
              <a:cxn ang="0">
                <a:pos x="236" y="906"/>
              </a:cxn>
              <a:cxn ang="0">
                <a:pos x="76" y="785"/>
              </a:cxn>
              <a:cxn ang="0">
                <a:pos x="166" y="686"/>
              </a:cxn>
              <a:cxn ang="0">
                <a:pos x="437" y="706"/>
              </a:cxn>
              <a:cxn ang="0">
                <a:pos x="357" y="794"/>
              </a:cxn>
              <a:cxn ang="0">
                <a:pos x="342" y="781"/>
              </a:cxn>
              <a:cxn ang="0">
                <a:pos x="249" y="677"/>
              </a:cxn>
              <a:cxn ang="0">
                <a:pos x="232" y="675"/>
              </a:cxn>
              <a:cxn ang="0">
                <a:pos x="243" y="608"/>
              </a:cxn>
              <a:cxn ang="0">
                <a:pos x="259" y="593"/>
              </a:cxn>
              <a:cxn ang="0">
                <a:pos x="424" y="697"/>
              </a:cxn>
              <a:cxn ang="0">
                <a:pos x="497" y="652"/>
              </a:cxn>
              <a:cxn ang="0">
                <a:pos x="463" y="637"/>
              </a:cxn>
              <a:cxn ang="0">
                <a:pos x="603" y="521"/>
              </a:cxn>
              <a:cxn ang="0">
                <a:pos x="498" y="592"/>
              </a:cxn>
              <a:cxn ang="0">
                <a:pos x="467" y="460"/>
              </a:cxn>
              <a:cxn ang="0">
                <a:pos x="555" y="486"/>
              </a:cxn>
              <a:cxn ang="0">
                <a:pos x="470" y="495"/>
              </a:cxn>
              <a:cxn ang="0">
                <a:pos x="526" y="573"/>
              </a:cxn>
              <a:cxn ang="0">
                <a:pos x="570" y="505"/>
              </a:cxn>
              <a:cxn ang="0">
                <a:pos x="808" y="345"/>
              </a:cxn>
              <a:cxn ang="0">
                <a:pos x="790" y="356"/>
              </a:cxn>
              <a:cxn ang="0">
                <a:pos x="677" y="283"/>
              </a:cxn>
              <a:cxn ang="0">
                <a:pos x="742" y="409"/>
              </a:cxn>
              <a:cxn ang="0">
                <a:pos x="725" y="425"/>
              </a:cxn>
              <a:cxn ang="0">
                <a:pos x="620" y="344"/>
              </a:cxn>
              <a:cxn ang="0">
                <a:pos x="675" y="474"/>
              </a:cxn>
              <a:cxn ang="0">
                <a:pos x="659" y="492"/>
              </a:cxn>
              <a:cxn ang="0">
                <a:pos x="549" y="382"/>
              </a:cxn>
              <a:cxn ang="0">
                <a:pos x="566" y="368"/>
              </a:cxn>
              <a:cxn ang="0">
                <a:pos x="609" y="320"/>
              </a:cxn>
              <a:cxn ang="0">
                <a:pos x="652" y="284"/>
              </a:cxn>
              <a:cxn ang="0">
                <a:pos x="725" y="255"/>
              </a:cxn>
              <a:cxn ang="0">
                <a:pos x="938" y="214"/>
              </a:cxn>
              <a:cxn ang="0">
                <a:pos x="920" y="229"/>
              </a:cxn>
              <a:cxn ang="0">
                <a:pos x="814" y="150"/>
              </a:cxn>
              <a:cxn ang="0">
                <a:pos x="867" y="282"/>
              </a:cxn>
              <a:cxn ang="0">
                <a:pos x="852" y="300"/>
              </a:cxn>
              <a:cxn ang="0">
                <a:pos x="742" y="190"/>
              </a:cxn>
              <a:cxn ang="0">
                <a:pos x="758" y="176"/>
              </a:cxn>
              <a:cxn ang="0">
                <a:pos x="811" y="123"/>
              </a:cxn>
              <a:cxn ang="0">
                <a:pos x="1004" y="29"/>
              </a:cxn>
              <a:cxn ang="0">
                <a:pos x="971" y="133"/>
              </a:cxn>
              <a:cxn ang="0">
                <a:pos x="1032" y="80"/>
              </a:cxn>
              <a:cxn ang="0">
                <a:pos x="1045" y="79"/>
              </a:cxn>
              <a:cxn ang="0">
                <a:pos x="1049" y="94"/>
              </a:cxn>
              <a:cxn ang="0">
                <a:pos x="969" y="159"/>
              </a:cxn>
              <a:cxn ang="0">
                <a:pos x="888" y="46"/>
              </a:cxn>
              <a:cxn ang="0">
                <a:pos x="1000" y="25"/>
              </a:cxn>
              <a:cxn ang="0">
                <a:pos x="909" y="53"/>
              </a:cxn>
            </a:cxnLst>
            <a:rect l="0" t="0" r="r" b="b"/>
            <a:pathLst>
              <a:path w="1051" h="1023">
                <a:moveTo>
                  <a:pt x="156" y="910"/>
                </a:moveTo>
                <a:cubicBezTo>
                  <a:pt x="159" y="913"/>
                  <a:pt x="161" y="915"/>
                  <a:pt x="161" y="917"/>
                </a:cubicBezTo>
                <a:cubicBezTo>
                  <a:pt x="162" y="919"/>
                  <a:pt x="162" y="921"/>
                  <a:pt x="160" y="923"/>
                </a:cubicBezTo>
                <a:lnTo>
                  <a:pt x="143" y="940"/>
                </a:lnTo>
                <a:lnTo>
                  <a:pt x="175" y="971"/>
                </a:lnTo>
                <a:cubicBezTo>
                  <a:pt x="175" y="972"/>
                  <a:pt x="176" y="972"/>
                  <a:pt x="176" y="973"/>
                </a:cubicBezTo>
                <a:cubicBezTo>
                  <a:pt x="176" y="974"/>
                  <a:pt x="176" y="975"/>
                  <a:pt x="175" y="976"/>
                </a:cubicBezTo>
                <a:cubicBezTo>
                  <a:pt x="175" y="977"/>
                  <a:pt x="174" y="978"/>
                  <a:pt x="173" y="980"/>
                </a:cubicBezTo>
                <a:cubicBezTo>
                  <a:pt x="172" y="981"/>
                  <a:pt x="170" y="983"/>
                  <a:pt x="168" y="985"/>
                </a:cubicBezTo>
                <a:cubicBezTo>
                  <a:pt x="166" y="987"/>
                  <a:pt x="165" y="988"/>
                  <a:pt x="163" y="989"/>
                </a:cubicBezTo>
                <a:cubicBezTo>
                  <a:pt x="162" y="991"/>
                  <a:pt x="161" y="991"/>
                  <a:pt x="159" y="992"/>
                </a:cubicBezTo>
                <a:cubicBezTo>
                  <a:pt x="158" y="992"/>
                  <a:pt x="158" y="992"/>
                  <a:pt x="157" y="992"/>
                </a:cubicBezTo>
                <a:cubicBezTo>
                  <a:pt x="156" y="992"/>
                  <a:pt x="155" y="992"/>
                  <a:pt x="155" y="991"/>
                </a:cubicBezTo>
                <a:lnTo>
                  <a:pt x="123" y="960"/>
                </a:lnTo>
                <a:lnTo>
                  <a:pt x="62" y="1021"/>
                </a:lnTo>
                <a:cubicBezTo>
                  <a:pt x="61" y="1022"/>
                  <a:pt x="60" y="1023"/>
                  <a:pt x="59" y="1023"/>
                </a:cubicBezTo>
                <a:cubicBezTo>
                  <a:pt x="58" y="1023"/>
                  <a:pt x="57" y="1023"/>
                  <a:pt x="56" y="1023"/>
                </a:cubicBezTo>
                <a:cubicBezTo>
                  <a:pt x="55" y="1023"/>
                  <a:pt x="54" y="1023"/>
                  <a:pt x="53" y="1022"/>
                </a:cubicBezTo>
                <a:cubicBezTo>
                  <a:pt x="51" y="1021"/>
                  <a:pt x="50" y="1019"/>
                  <a:pt x="48" y="1017"/>
                </a:cubicBezTo>
                <a:cubicBezTo>
                  <a:pt x="46" y="1016"/>
                  <a:pt x="45" y="1015"/>
                  <a:pt x="44" y="1013"/>
                </a:cubicBezTo>
                <a:cubicBezTo>
                  <a:pt x="43" y="1012"/>
                  <a:pt x="42" y="1011"/>
                  <a:pt x="41" y="1010"/>
                </a:cubicBezTo>
                <a:cubicBezTo>
                  <a:pt x="40" y="1009"/>
                  <a:pt x="40" y="1007"/>
                  <a:pt x="39" y="1006"/>
                </a:cubicBezTo>
                <a:cubicBezTo>
                  <a:pt x="39" y="1005"/>
                  <a:pt x="38" y="1003"/>
                  <a:pt x="38" y="1002"/>
                </a:cubicBezTo>
                <a:lnTo>
                  <a:pt x="0" y="857"/>
                </a:lnTo>
                <a:cubicBezTo>
                  <a:pt x="0" y="856"/>
                  <a:pt x="0" y="855"/>
                  <a:pt x="0" y="854"/>
                </a:cubicBezTo>
                <a:cubicBezTo>
                  <a:pt x="1" y="853"/>
                  <a:pt x="1" y="851"/>
                  <a:pt x="2" y="850"/>
                </a:cubicBezTo>
                <a:cubicBezTo>
                  <a:pt x="3" y="848"/>
                  <a:pt x="4" y="847"/>
                  <a:pt x="6" y="845"/>
                </a:cubicBezTo>
                <a:cubicBezTo>
                  <a:pt x="7" y="843"/>
                  <a:pt x="9" y="841"/>
                  <a:pt x="12" y="838"/>
                </a:cubicBezTo>
                <a:cubicBezTo>
                  <a:pt x="14" y="836"/>
                  <a:pt x="17" y="834"/>
                  <a:pt x="19" y="832"/>
                </a:cubicBezTo>
                <a:cubicBezTo>
                  <a:pt x="21" y="830"/>
                  <a:pt x="23" y="829"/>
                  <a:pt x="24" y="828"/>
                </a:cubicBezTo>
                <a:cubicBezTo>
                  <a:pt x="26" y="827"/>
                  <a:pt x="27" y="827"/>
                  <a:pt x="28" y="826"/>
                </a:cubicBezTo>
                <a:cubicBezTo>
                  <a:pt x="29" y="826"/>
                  <a:pt x="30" y="827"/>
                  <a:pt x="31" y="827"/>
                </a:cubicBezTo>
                <a:lnTo>
                  <a:pt x="127" y="923"/>
                </a:lnTo>
                <a:lnTo>
                  <a:pt x="144" y="906"/>
                </a:lnTo>
                <a:cubicBezTo>
                  <a:pt x="145" y="905"/>
                  <a:pt x="147" y="905"/>
                  <a:pt x="149" y="905"/>
                </a:cubicBezTo>
                <a:cubicBezTo>
                  <a:pt x="151" y="906"/>
                  <a:pt x="154" y="907"/>
                  <a:pt x="156" y="910"/>
                </a:cubicBezTo>
                <a:close/>
                <a:moveTo>
                  <a:pt x="24" y="861"/>
                </a:moveTo>
                <a:lnTo>
                  <a:pt x="24" y="861"/>
                </a:lnTo>
                <a:lnTo>
                  <a:pt x="58" y="992"/>
                </a:lnTo>
                <a:lnTo>
                  <a:pt x="107" y="943"/>
                </a:lnTo>
                <a:lnTo>
                  <a:pt x="24" y="861"/>
                </a:lnTo>
                <a:close/>
                <a:moveTo>
                  <a:pt x="178" y="691"/>
                </a:moveTo>
                <a:cubicBezTo>
                  <a:pt x="179" y="692"/>
                  <a:pt x="180" y="694"/>
                  <a:pt x="181" y="695"/>
                </a:cubicBezTo>
                <a:cubicBezTo>
                  <a:pt x="182" y="696"/>
                  <a:pt x="183" y="697"/>
                  <a:pt x="184" y="699"/>
                </a:cubicBezTo>
                <a:cubicBezTo>
                  <a:pt x="185" y="700"/>
                  <a:pt x="186" y="701"/>
                  <a:pt x="186" y="702"/>
                </a:cubicBezTo>
                <a:cubicBezTo>
                  <a:pt x="187" y="704"/>
                  <a:pt x="188" y="705"/>
                  <a:pt x="188" y="707"/>
                </a:cubicBezTo>
                <a:lnTo>
                  <a:pt x="259" y="885"/>
                </a:lnTo>
                <a:cubicBezTo>
                  <a:pt x="259" y="887"/>
                  <a:pt x="260" y="888"/>
                  <a:pt x="260" y="889"/>
                </a:cubicBezTo>
                <a:cubicBezTo>
                  <a:pt x="260" y="890"/>
                  <a:pt x="259" y="891"/>
                  <a:pt x="259" y="893"/>
                </a:cubicBezTo>
                <a:cubicBezTo>
                  <a:pt x="258" y="894"/>
                  <a:pt x="257" y="895"/>
                  <a:pt x="256" y="897"/>
                </a:cubicBezTo>
                <a:cubicBezTo>
                  <a:pt x="255" y="898"/>
                  <a:pt x="253" y="900"/>
                  <a:pt x="251" y="902"/>
                </a:cubicBezTo>
                <a:cubicBezTo>
                  <a:pt x="248" y="905"/>
                  <a:pt x="246" y="907"/>
                  <a:pt x="245" y="908"/>
                </a:cubicBezTo>
                <a:cubicBezTo>
                  <a:pt x="243" y="909"/>
                  <a:pt x="241" y="910"/>
                  <a:pt x="240" y="910"/>
                </a:cubicBezTo>
                <a:cubicBezTo>
                  <a:pt x="239" y="910"/>
                  <a:pt x="238" y="910"/>
                  <a:pt x="238" y="909"/>
                </a:cubicBezTo>
                <a:cubicBezTo>
                  <a:pt x="237" y="908"/>
                  <a:pt x="236" y="907"/>
                  <a:pt x="236" y="906"/>
                </a:cubicBezTo>
                <a:lnTo>
                  <a:pt x="165" y="721"/>
                </a:lnTo>
                <a:lnTo>
                  <a:pt x="93" y="793"/>
                </a:lnTo>
                <a:cubicBezTo>
                  <a:pt x="92" y="795"/>
                  <a:pt x="90" y="795"/>
                  <a:pt x="88" y="794"/>
                </a:cubicBezTo>
                <a:cubicBezTo>
                  <a:pt x="85" y="794"/>
                  <a:pt x="83" y="792"/>
                  <a:pt x="80" y="789"/>
                </a:cubicBezTo>
                <a:cubicBezTo>
                  <a:pt x="78" y="787"/>
                  <a:pt x="77" y="786"/>
                  <a:pt x="76" y="785"/>
                </a:cubicBezTo>
                <a:cubicBezTo>
                  <a:pt x="76" y="784"/>
                  <a:pt x="75" y="782"/>
                  <a:pt x="75" y="781"/>
                </a:cubicBezTo>
                <a:cubicBezTo>
                  <a:pt x="74" y="780"/>
                  <a:pt x="74" y="779"/>
                  <a:pt x="74" y="778"/>
                </a:cubicBezTo>
                <a:cubicBezTo>
                  <a:pt x="75" y="777"/>
                  <a:pt x="75" y="777"/>
                  <a:pt x="76" y="776"/>
                </a:cubicBezTo>
                <a:lnTo>
                  <a:pt x="163" y="688"/>
                </a:lnTo>
                <a:cubicBezTo>
                  <a:pt x="164" y="687"/>
                  <a:pt x="165" y="686"/>
                  <a:pt x="166" y="686"/>
                </a:cubicBezTo>
                <a:cubicBezTo>
                  <a:pt x="167" y="685"/>
                  <a:pt x="168" y="685"/>
                  <a:pt x="170" y="685"/>
                </a:cubicBezTo>
                <a:cubicBezTo>
                  <a:pt x="171" y="686"/>
                  <a:pt x="172" y="686"/>
                  <a:pt x="173" y="687"/>
                </a:cubicBezTo>
                <a:cubicBezTo>
                  <a:pt x="175" y="688"/>
                  <a:pt x="176" y="689"/>
                  <a:pt x="178" y="691"/>
                </a:cubicBezTo>
                <a:close/>
                <a:moveTo>
                  <a:pt x="434" y="702"/>
                </a:moveTo>
                <a:cubicBezTo>
                  <a:pt x="435" y="703"/>
                  <a:pt x="437" y="705"/>
                  <a:pt x="437" y="706"/>
                </a:cubicBezTo>
                <a:cubicBezTo>
                  <a:pt x="438" y="707"/>
                  <a:pt x="439" y="708"/>
                  <a:pt x="439" y="709"/>
                </a:cubicBezTo>
                <a:cubicBezTo>
                  <a:pt x="439" y="710"/>
                  <a:pt x="439" y="711"/>
                  <a:pt x="439" y="712"/>
                </a:cubicBezTo>
                <a:cubicBezTo>
                  <a:pt x="439" y="713"/>
                  <a:pt x="438" y="714"/>
                  <a:pt x="438" y="714"/>
                </a:cubicBezTo>
                <a:lnTo>
                  <a:pt x="359" y="792"/>
                </a:lnTo>
                <a:cubicBezTo>
                  <a:pt x="359" y="793"/>
                  <a:pt x="358" y="793"/>
                  <a:pt x="357" y="794"/>
                </a:cubicBezTo>
                <a:cubicBezTo>
                  <a:pt x="357" y="794"/>
                  <a:pt x="356" y="794"/>
                  <a:pt x="355" y="794"/>
                </a:cubicBezTo>
                <a:cubicBezTo>
                  <a:pt x="354" y="793"/>
                  <a:pt x="353" y="793"/>
                  <a:pt x="351" y="792"/>
                </a:cubicBezTo>
                <a:cubicBezTo>
                  <a:pt x="350" y="791"/>
                  <a:pt x="349" y="790"/>
                  <a:pt x="347" y="789"/>
                </a:cubicBezTo>
                <a:cubicBezTo>
                  <a:pt x="346" y="787"/>
                  <a:pt x="345" y="786"/>
                  <a:pt x="344" y="785"/>
                </a:cubicBezTo>
                <a:cubicBezTo>
                  <a:pt x="343" y="784"/>
                  <a:pt x="343" y="782"/>
                  <a:pt x="342" y="781"/>
                </a:cubicBezTo>
                <a:cubicBezTo>
                  <a:pt x="342" y="780"/>
                  <a:pt x="342" y="780"/>
                  <a:pt x="342" y="779"/>
                </a:cubicBezTo>
                <a:cubicBezTo>
                  <a:pt x="342" y="778"/>
                  <a:pt x="343" y="777"/>
                  <a:pt x="343" y="776"/>
                </a:cubicBezTo>
                <a:lnTo>
                  <a:pt x="375" y="745"/>
                </a:lnTo>
                <a:lnTo>
                  <a:pt x="260" y="631"/>
                </a:lnTo>
                <a:lnTo>
                  <a:pt x="249" y="677"/>
                </a:lnTo>
                <a:cubicBezTo>
                  <a:pt x="248" y="680"/>
                  <a:pt x="247" y="681"/>
                  <a:pt x="247" y="682"/>
                </a:cubicBezTo>
                <a:cubicBezTo>
                  <a:pt x="246" y="683"/>
                  <a:pt x="245" y="684"/>
                  <a:pt x="244" y="684"/>
                </a:cubicBezTo>
                <a:cubicBezTo>
                  <a:pt x="243" y="684"/>
                  <a:pt x="242" y="683"/>
                  <a:pt x="240" y="682"/>
                </a:cubicBezTo>
                <a:cubicBezTo>
                  <a:pt x="239" y="681"/>
                  <a:pt x="237" y="680"/>
                  <a:pt x="236" y="678"/>
                </a:cubicBezTo>
                <a:cubicBezTo>
                  <a:pt x="234" y="677"/>
                  <a:pt x="233" y="676"/>
                  <a:pt x="232" y="675"/>
                </a:cubicBezTo>
                <a:cubicBezTo>
                  <a:pt x="232" y="674"/>
                  <a:pt x="231" y="673"/>
                  <a:pt x="231" y="672"/>
                </a:cubicBezTo>
                <a:cubicBezTo>
                  <a:pt x="230" y="671"/>
                  <a:pt x="230" y="670"/>
                  <a:pt x="230" y="669"/>
                </a:cubicBezTo>
                <a:cubicBezTo>
                  <a:pt x="230" y="668"/>
                  <a:pt x="230" y="667"/>
                  <a:pt x="230" y="666"/>
                </a:cubicBezTo>
                <a:lnTo>
                  <a:pt x="243" y="610"/>
                </a:lnTo>
                <a:cubicBezTo>
                  <a:pt x="243" y="609"/>
                  <a:pt x="243" y="608"/>
                  <a:pt x="243" y="608"/>
                </a:cubicBezTo>
                <a:cubicBezTo>
                  <a:pt x="244" y="607"/>
                  <a:pt x="244" y="606"/>
                  <a:pt x="245" y="606"/>
                </a:cubicBezTo>
                <a:cubicBezTo>
                  <a:pt x="245" y="605"/>
                  <a:pt x="246" y="604"/>
                  <a:pt x="247" y="603"/>
                </a:cubicBezTo>
                <a:cubicBezTo>
                  <a:pt x="248" y="602"/>
                  <a:pt x="249" y="601"/>
                  <a:pt x="250" y="599"/>
                </a:cubicBezTo>
                <a:cubicBezTo>
                  <a:pt x="252" y="597"/>
                  <a:pt x="254" y="596"/>
                  <a:pt x="255" y="595"/>
                </a:cubicBezTo>
                <a:cubicBezTo>
                  <a:pt x="256" y="594"/>
                  <a:pt x="258" y="593"/>
                  <a:pt x="259" y="593"/>
                </a:cubicBezTo>
                <a:cubicBezTo>
                  <a:pt x="260" y="592"/>
                  <a:pt x="260" y="592"/>
                  <a:pt x="261" y="592"/>
                </a:cubicBezTo>
                <a:cubicBezTo>
                  <a:pt x="262" y="592"/>
                  <a:pt x="262" y="593"/>
                  <a:pt x="263" y="593"/>
                </a:cubicBezTo>
                <a:lnTo>
                  <a:pt x="395" y="725"/>
                </a:lnTo>
                <a:lnTo>
                  <a:pt x="422" y="698"/>
                </a:lnTo>
                <a:cubicBezTo>
                  <a:pt x="422" y="697"/>
                  <a:pt x="423" y="697"/>
                  <a:pt x="424" y="697"/>
                </a:cubicBezTo>
                <a:cubicBezTo>
                  <a:pt x="425" y="697"/>
                  <a:pt x="426" y="697"/>
                  <a:pt x="427" y="697"/>
                </a:cubicBezTo>
                <a:cubicBezTo>
                  <a:pt x="428" y="697"/>
                  <a:pt x="429" y="698"/>
                  <a:pt x="430" y="699"/>
                </a:cubicBezTo>
                <a:cubicBezTo>
                  <a:pt x="431" y="699"/>
                  <a:pt x="433" y="701"/>
                  <a:pt x="434" y="702"/>
                </a:cubicBezTo>
                <a:close/>
                <a:moveTo>
                  <a:pt x="489" y="638"/>
                </a:moveTo>
                <a:cubicBezTo>
                  <a:pt x="494" y="643"/>
                  <a:pt x="497" y="648"/>
                  <a:pt x="497" y="652"/>
                </a:cubicBezTo>
                <a:cubicBezTo>
                  <a:pt x="497" y="655"/>
                  <a:pt x="494" y="659"/>
                  <a:pt x="490" y="664"/>
                </a:cubicBezTo>
                <a:cubicBezTo>
                  <a:pt x="485" y="669"/>
                  <a:pt x="481" y="671"/>
                  <a:pt x="477" y="671"/>
                </a:cubicBezTo>
                <a:cubicBezTo>
                  <a:pt x="474" y="671"/>
                  <a:pt x="469" y="668"/>
                  <a:pt x="464" y="663"/>
                </a:cubicBezTo>
                <a:cubicBezTo>
                  <a:pt x="459" y="658"/>
                  <a:pt x="456" y="653"/>
                  <a:pt x="456" y="649"/>
                </a:cubicBezTo>
                <a:cubicBezTo>
                  <a:pt x="456" y="646"/>
                  <a:pt x="458" y="642"/>
                  <a:pt x="463" y="637"/>
                </a:cubicBezTo>
                <a:cubicBezTo>
                  <a:pt x="468" y="632"/>
                  <a:pt x="472" y="630"/>
                  <a:pt x="475" y="630"/>
                </a:cubicBezTo>
                <a:cubicBezTo>
                  <a:pt x="479" y="630"/>
                  <a:pt x="483" y="633"/>
                  <a:pt x="489" y="638"/>
                </a:cubicBezTo>
                <a:close/>
                <a:moveTo>
                  <a:pt x="574" y="465"/>
                </a:moveTo>
                <a:cubicBezTo>
                  <a:pt x="582" y="474"/>
                  <a:pt x="589" y="483"/>
                  <a:pt x="594" y="492"/>
                </a:cubicBezTo>
                <a:cubicBezTo>
                  <a:pt x="599" y="502"/>
                  <a:pt x="602" y="511"/>
                  <a:pt x="603" y="521"/>
                </a:cubicBezTo>
                <a:cubicBezTo>
                  <a:pt x="603" y="530"/>
                  <a:pt x="602" y="540"/>
                  <a:pt x="598" y="550"/>
                </a:cubicBezTo>
                <a:cubicBezTo>
                  <a:pt x="594" y="559"/>
                  <a:pt x="588" y="568"/>
                  <a:pt x="579" y="577"/>
                </a:cubicBezTo>
                <a:cubicBezTo>
                  <a:pt x="570" y="586"/>
                  <a:pt x="562" y="592"/>
                  <a:pt x="553" y="596"/>
                </a:cubicBezTo>
                <a:cubicBezTo>
                  <a:pt x="544" y="600"/>
                  <a:pt x="535" y="601"/>
                  <a:pt x="526" y="601"/>
                </a:cubicBezTo>
                <a:cubicBezTo>
                  <a:pt x="517" y="600"/>
                  <a:pt x="507" y="597"/>
                  <a:pt x="498" y="592"/>
                </a:cubicBezTo>
                <a:cubicBezTo>
                  <a:pt x="489" y="587"/>
                  <a:pt x="480" y="581"/>
                  <a:pt x="472" y="572"/>
                </a:cubicBezTo>
                <a:cubicBezTo>
                  <a:pt x="463" y="563"/>
                  <a:pt x="456" y="554"/>
                  <a:pt x="451" y="545"/>
                </a:cubicBezTo>
                <a:cubicBezTo>
                  <a:pt x="446" y="536"/>
                  <a:pt x="444" y="526"/>
                  <a:pt x="443" y="517"/>
                </a:cubicBezTo>
                <a:cubicBezTo>
                  <a:pt x="442" y="507"/>
                  <a:pt x="444" y="497"/>
                  <a:pt x="447" y="488"/>
                </a:cubicBezTo>
                <a:cubicBezTo>
                  <a:pt x="451" y="478"/>
                  <a:pt x="458" y="469"/>
                  <a:pt x="467" y="460"/>
                </a:cubicBezTo>
                <a:cubicBezTo>
                  <a:pt x="475" y="452"/>
                  <a:pt x="484" y="445"/>
                  <a:pt x="493" y="442"/>
                </a:cubicBezTo>
                <a:cubicBezTo>
                  <a:pt x="502" y="438"/>
                  <a:pt x="511" y="436"/>
                  <a:pt x="520" y="437"/>
                </a:cubicBezTo>
                <a:cubicBezTo>
                  <a:pt x="529" y="437"/>
                  <a:pt x="538" y="440"/>
                  <a:pt x="547" y="445"/>
                </a:cubicBezTo>
                <a:cubicBezTo>
                  <a:pt x="556" y="450"/>
                  <a:pt x="565" y="457"/>
                  <a:pt x="574" y="465"/>
                </a:cubicBezTo>
                <a:close/>
                <a:moveTo>
                  <a:pt x="555" y="486"/>
                </a:moveTo>
                <a:cubicBezTo>
                  <a:pt x="550" y="481"/>
                  <a:pt x="544" y="476"/>
                  <a:pt x="538" y="472"/>
                </a:cubicBezTo>
                <a:cubicBezTo>
                  <a:pt x="532" y="468"/>
                  <a:pt x="526" y="465"/>
                  <a:pt x="519" y="464"/>
                </a:cubicBezTo>
                <a:cubicBezTo>
                  <a:pt x="513" y="463"/>
                  <a:pt x="507" y="463"/>
                  <a:pt x="501" y="465"/>
                </a:cubicBezTo>
                <a:cubicBezTo>
                  <a:pt x="494" y="467"/>
                  <a:pt x="488" y="471"/>
                  <a:pt x="482" y="477"/>
                </a:cubicBezTo>
                <a:cubicBezTo>
                  <a:pt x="476" y="483"/>
                  <a:pt x="472" y="489"/>
                  <a:pt x="470" y="495"/>
                </a:cubicBezTo>
                <a:cubicBezTo>
                  <a:pt x="468" y="501"/>
                  <a:pt x="467" y="507"/>
                  <a:pt x="469" y="513"/>
                </a:cubicBezTo>
                <a:cubicBezTo>
                  <a:pt x="470" y="520"/>
                  <a:pt x="472" y="526"/>
                  <a:pt x="476" y="532"/>
                </a:cubicBezTo>
                <a:cubicBezTo>
                  <a:pt x="479" y="539"/>
                  <a:pt x="484" y="545"/>
                  <a:pt x="490" y="551"/>
                </a:cubicBezTo>
                <a:cubicBezTo>
                  <a:pt x="496" y="556"/>
                  <a:pt x="502" y="561"/>
                  <a:pt x="508" y="565"/>
                </a:cubicBezTo>
                <a:cubicBezTo>
                  <a:pt x="514" y="569"/>
                  <a:pt x="520" y="572"/>
                  <a:pt x="526" y="573"/>
                </a:cubicBezTo>
                <a:cubicBezTo>
                  <a:pt x="533" y="574"/>
                  <a:pt x="539" y="574"/>
                  <a:pt x="545" y="572"/>
                </a:cubicBezTo>
                <a:cubicBezTo>
                  <a:pt x="551" y="570"/>
                  <a:pt x="558" y="566"/>
                  <a:pt x="564" y="560"/>
                </a:cubicBezTo>
                <a:cubicBezTo>
                  <a:pt x="570" y="554"/>
                  <a:pt x="573" y="549"/>
                  <a:pt x="576" y="542"/>
                </a:cubicBezTo>
                <a:cubicBezTo>
                  <a:pt x="578" y="536"/>
                  <a:pt x="578" y="530"/>
                  <a:pt x="577" y="524"/>
                </a:cubicBezTo>
                <a:cubicBezTo>
                  <a:pt x="576" y="517"/>
                  <a:pt x="574" y="511"/>
                  <a:pt x="570" y="505"/>
                </a:cubicBezTo>
                <a:cubicBezTo>
                  <a:pt x="566" y="499"/>
                  <a:pt x="561" y="492"/>
                  <a:pt x="555" y="486"/>
                </a:cubicBezTo>
                <a:close/>
                <a:moveTo>
                  <a:pt x="810" y="336"/>
                </a:moveTo>
                <a:cubicBezTo>
                  <a:pt x="810" y="337"/>
                  <a:pt x="811" y="338"/>
                  <a:pt x="811" y="338"/>
                </a:cubicBezTo>
                <a:cubicBezTo>
                  <a:pt x="811" y="339"/>
                  <a:pt x="811" y="340"/>
                  <a:pt x="810" y="341"/>
                </a:cubicBezTo>
                <a:cubicBezTo>
                  <a:pt x="810" y="342"/>
                  <a:pt x="809" y="343"/>
                  <a:pt x="808" y="345"/>
                </a:cubicBezTo>
                <a:cubicBezTo>
                  <a:pt x="807" y="346"/>
                  <a:pt x="805" y="348"/>
                  <a:pt x="804" y="350"/>
                </a:cubicBezTo>
                <a:cubicBezTo>
                  <a:pt x="802" y="351"/>
                  <a:pt x="800" y="353"/>
                  <a:pt x="799" y="354"/>
                </a:cubicBezTo>
                <a:cubicBezTo>
                  <a:pt x="797" y="355"/>
                  <a:pt x="796" y="356"/>
                  <a:pt x="795" y="356"/>
                </a:cubicBezTo>
                <a:cubicBezTo>
                  <a:pt x="794" y="357"/>
                  <a:pt x="793" y="357"/>
                  <a:pt x="792" y="357"/>
                </a:cubicBezTo>
                <a:cubicBezTo>
                  <a:pt x="792" y="357"/>
                  <a:pt x="791" y="356"/>
                  <a:pt x="790" y="356"/>
                </a:cubicBezTo>
                <a:lnTo>
                  <a:pt x="727" y="292"/>
                </a:lnTo>
                <a:cubicBezTo>
                  <a:pt x="722" y="288"/>
                  <a:pt x="718" y="284"/>
                  <a:pt x="714" y="281"/>
                </a:cubicBezTo>
                <a:cubicBezTo>
                  <a:pt x="709" y="278"/>
                  <a:pt x="705" y="277"/>
                  <a:pt x="700" y="276"/>
                </a:cubicBezTo>
                <a:cubicBezTo>
                  <a:pt x="696" y="275"/>
                  <a:pt x="692" y="275"/>
                  <a:pt x="688" y="276"/>
                </a:cubicBezTo>
                <a:cubicBezTo>
                  <a:pt x="684" y="277"/>
                  <a:pt x="680" y="280"/>
                  <a:pt x="677" y="283"/>
                </a:cubicBezTo>
                <a:cubicBezTo>
                  <a:pt x="672" y="288"/>
                  <a:pt x="669" y="294"/>
                  <a:pt x="668" y="302"/>
                </a:cubicBezTo>
                <a:cubicBezTo>
                  <a:pt x="667" y="310"/>
                  <a:pt x="667" y="319"/>
                  <a:pt x="669" y="331"/>
                </a:cubicBezTo>
                <a:lnTo>
                  <a:pt x="742" y="404"/>
                </a:lnTo>
                <a:cubicBezTo>
                  <a:pt x="742" y="405"/>
                  <a:pt x="743" y="406"/>
                  <a:pt x="743" y="406"/>
                </a:cubicBezTo>
                <a:cubicBezTo>
                  <a:pt x="743" y="407"/>
                  <a:pt x="743" y="408"/>
                  <a:pt x="742" y="409"/>
                </a:cubicBezTo>
                <a:cubicBezTo>
                  <a:pt x="742" y="410"/>
                  <a:pt x="741" y="411"/>
                  <a:pt x="740" y="413"/>
                </a:cubicBezTo>
                <a:cubicBezTo>
                  <a:pt x="739" y="414"/>
                  <a:pt x="737" y="416"/>
                  <a:pt x="736" y="418"/>
                </a:cubicBezTo>
                <a:cubicBezTo>
                  <a:pt x="734" y="419"/>
                  <a:pt x="732" y="421"/>
                  <a:pt x="731" y="422"/>
                </a:cubicBezTo>
                <a:cubicBezTo>
                  <a:pt x="729" y="423"/>
                  <a:pt x="728" y="424"/>
                  <a:pt x="727" y="424"/>
                </a:cubicBezTo>
                <a:cubicBezTo>
                  <a:pt x="726" y="425"/>
                  <a:pt x="725" y="425"/>
                  <a:pt x="725" y="425"/>
                </a:cubicBezTo>
                <a:cubicBezTo>
                  <a:pt x="724" y="424"/>
                  <a:pt x="723" y="424"/>
                  <a:pt x="723" y="423"/>
                </a:cubicBezTo>
                <a:lnTo>
                  <a:pt x="659" y="360"/>
                </a:lnTo>
                <a:cubicBezTo>
                  <a:pt x="655" y="356"/>
                  <a:pt x="650" y="352"/>
                  <a:pt x="646" y="349"/>
                </a:cubicBezTo>
                <a:cubicBezTo>
                  <a:pt x="641" y="346"/>
                  <a:pt x="637" y="345"/>
                  <a:pt x="633" y="344"/>
                </a:cubicBezTo>
                <a:cubicBezTo>
                  <a:pt x="628" y="343"/>
                  <a:pt x="624" y="343"/>
                  <a:pt x="620" y="344"/>
                </a:cubicBezTo>
                <a:cubicBezTo>
                  <a:pt x="616" y="345"/>
                  <a:pt x="612" y="348"/>
                  <a:pt x="609" y="351"/>
                </a:cubicBezTo>
                <a:cubicBezTo>
                  <a:pt x="604" y="356"/>
                  <a:pt x="602" y="362"/>
                  <a:pt x="600" y="370"/>
                </a:cubicBezTo>
                <a:cubicBezTo>
                  <a:pt x="599" y="377"/>
                  <a:pt x="600" y="387"/>
                  <a:pt x="601" y="399"/>
                </a:cubicBezTo>
                <a:lnTo>
                  <a:pt x="674" y="472"/>
                </a:lnTo>
                <a:cubicBezTo>
                  <a:pt x="674" y="473"/>
                  <a:pt x="675" y="473"/>
                  <a:pt x="675" y="474"/>
                </a:cubicBezTo>
                <a:cubicBezTo>
                  <a:pt x="675" y="475"/>
                  <a:pt x="675" y="476"/>
                  <a:pt x="675" y="477"/>
                </a:cubicBezTo>
                <a:cubicBezTo>
                  <a:pt x="674" y="478"/>
                  <a:pt x="673" y="479"/>
                  <a:pt x="672" y="480"/>
                </a:cubicBezTo>
                <a:cubicBezTo>
                  <a:pt x="671" y="482"/>
                  <a:pt x="670" y="483"/>
                  <a:pt x="668" y="485"/>
                </a:cubicBezTo>
                <a:cubicBezTo>
                  <a:pt x="666" y="487"/>
                  <a:pt x="664" y="489"/>
                  <a:pt x="663" y="490"/>
                </a:cubicBezTo>
                <a:cubicBezTo>
                  <a:pt x="662" y="491"/>
                  <a:pt x="660" y="492"/>
                  <a:pt x="659" y="492"/>
                </a:cubicBezTo>
                <a:cubicBezTo>
                  <a:pt x="658" y="492"/>
                  <a:pt x="657" y="493"/>
                  <a:pt x="657" y="492"/>
                </a:cubicBezTo>
                <a:cubicBezTo>
                  <a:pt x="656" y="492"/>
                  <a:pt x="655" y="492"/>
                  <a:pt x="655" y="491"/>
                </a:cubicBezTo>
                <a:lnTo>
                  <a:pt x="550" y="387"/>
                </a:lnTo>
                <a:cubicBezTo>
                  <a:pt x="550" y="386"/>
                  <a:pt x="549" y="386"/>
                  <a:pt x="549" y="385"/>
                </a:cubicBezTo>
                <a:cubicBezTo>
                  <a:pt x="549" y="384"/>
                  <a:pt x="549" y="383"/>
                  <a:pt x="549" y="382"/>
                </a:cubicBezTo>
                <a:cubicBezTo>
                  <a:pt x="550" y="381"/>
                  <a:pt x="550" y="380"/>
                  <a:pt x="551" y="379"/>
                </a:cubicBezTo>
                <a:cubicBezTo>
                  <a:pt x="552" y="378"/>
                  <a:pt x="554" y="376"/>
                  <a:pt x="555" y="375"/>
                </a:cubicBezTo>
                <a:cubicBezTo>
                  <a:pt x="557" y="373"/>
                  <a:pt x="559" y="372"/>
                  <a:pt x="560" y="371"/>
                </a:cubicBezTo>
                <a:cubicBezTo>
                  <a:pt x="561" y="370"/>
                  <a:pt x="562" y="369"/>
                  <a:pt x="563" y="369"/>
                </a:cubicBezTo>
                <a:cubicBezTo>
                  <a:pt x="564" y="368"/>
                  <a:pt x="565" y="368"/>
                  <a:pt x="566" y="368"/>
                </a:cubicBezTo>
                <a:cubicBezTo>
                  <a:pt x="566" y="369"/>
                  <a:pt x="567" y="369"/>
                  <a:pt x="568" y="370"/>
                </a:cubicBezTo>
                <a:lnTo>
                  <a:pt x="581" y="383"/>
                </a:lnTo>
                <a:cubicBezTo>
                  <a:pt x="581" y="371"/>
                  <a:pt x="582" y="360"/>
                  <a:pt x="584" y="352"/>
                </a:cubicBezTo>
                <a:cubicBezTo>
                  <a:pt x="586" y="343"/>
                  <a:pt x="591" y="336"/>
                  <a:pt x="596" y="331"/>
                </a:cubicBezTo>
                <a:cubicBezTo>
                  <a:pt x="601" y="326"/>
                  <a:pt x="605" y="323"/>
                  <a:pt x="609" y="320"/>
                </a:cubicBezTo>
                <a:cubicBezTo>
                  <a:pt x="614" y="318"/>
                  <a:pt x="618" y="316"/>
                  <a:pt x="623" y="315"/>
                </a:cubicBezTo>
                <a:cubicBezTo>
                  <a:pt x="627" y="315"/>
                  <a:pt x="632" y="315"/>
                  <a:pt x="636" y="315"/>
                </a:cubicBezTo>
                <a:cubicBezTo>
                  <a:pt x="640" y="316"/>
                  <a:pt x="645" y="317"/>
                  <a:pt x="649" y="319"/>
                </a:cubicBezTo>
                <a:cubicBezTo>
                  <a:pt x="649" y="312"/>
                  <a:pt x="649" y="305"/>
                  <a:pt x="649" y="299"/>
                </a:cubicBezTo>
                <a:cubicBezTo>
                  <a:pt x="650" y="294"/>
                  <a:pt x="651" y="289"/>
                  <a:pt x="652" y="284"/>
                </a:cubicBezTo>
                <a:cubicBezTo>
                  <a:pt x="653" y="280"/>
                  <a:pt x="655" y="276"/>
                  <a:pt x="657" y="272"/>
                </a:cubicBezTo>
                <a:cubicBezTo>
                  <a:pt x="659" y="269"/>
                  <a:pt x="661" y="265"/>
                  <a:pt x="664" y="263"/>
                </a:cubicBezTo>
                <a:cubicBezTo>
                  <a:pt x="671" y="256"/>
                  <a:pt x="678" y="251"/>
                  <a:pt x="685" y="249"/>
                </a:cubicBezTo>
                <a:cubicBezTo>
                  <a:pt x="691" y="247"/>
                  <a:pt x="698" y="246"/>
                  <a:pt x="705" y="248"/>
                </a:cubicBezTo>
                <a:cubicBezTo>
                  <a:pt x="712" y="249"/>
                  <a:pt x="718" y="251"/>
                  <a:pt x="725" y="255"/>
                </a:cubicBezTo>
                <a:cubicBezTo>
                  <a:pt x="731" y="260"/>
                  <a:pt x="738" y="265"/>
                  <a:pt x="744" y="270"/>
                </a:cubicBezTo>
                <a:lnTo>
                  <a:pt x="810" y="336"/>
                </a:lnTo>
                <a:close/>
                <a:moveTo>
                  <a:pt x="937" y="209"/>
                </a:moveTo>
                <a:cubicBezTo>
                  <a:pt x="938" y="210"/>
                  <a:pt x="938" y="210"/>
                  <a:pt x="938" y="211"/>
                </a:cubicBezTo>
                <a:cubicBezTo>
                  <a:pt x="938" y="212"/>
                  <a:pt x="938" y="213"/>
                  <a:pt x="938" y="214"/>
                </a:cubicBezTo>
                <a:cubicBezTo>
                  <a:pt x="937" y="215"/>
                  <a:pt x="936" y="216"/>
                  <a:pt x="935" y="217"/>
                </a:cubicBezTo>
                <a:cubicBezTo>
                  <a:pt x="934" y="219"/>
                  <a:pt x="933" y="220"/>
                  <a:pt x="931" y="222"/>
                </a:cubicBezTo>
                <a:cubicBezTo>
                  <a:pt x="929" y="224"/>
                  <a:pt x="927" y="226"/>
                  <a:pt x="926" y="227"/>
                </a:cubicBezTo>
                <a:cubicBezTo>
                  <a:pt x="925" y="228"/>
                  <a:pt x="923" y="229"/>
                  <a:pt x="922" y="229"/>
                </a:cubicBezTo>
                <a:cubicBezTo>
                  <a:pt x="921" y="229"/>
                  <a:pt x="921" y="229"/>
                  <a:pt x="920" y="229"/>
                </a:cubicBezTo>
                <a:cubicBezTo>
                  <a:pt x="919" y="229"/>
                  <a:pt x="918" y="229"/>
                  <a:pt x="918" y="228"/>
                </a:cubicBezTo>
                <a:lnTo>
                  <a:pt x="857" y="167"/>
                </a:lnTo>
                <a:cubicBezTo>
                  <a:pt x="851" y="161"/>
                  <a:pt x="845" y="157"/>
                  <a:pt x="841" y="154"/>
                </a:cubicBezTo>
                <a:cubicBezTo>
                  <a:pt x="836" y="151"/>
                  <a:pt x="832" y="150"/>
                  <a:pt x="827" y="149"/>
                </a:cubicBezTo>
                <a:cubicBezTo>
                  <a:pt x="823" y="148"/>
                  <a:pt x="819" y="148"/>
                  <a:pt x="814" y="150"/>
                </a:cubicBezTo>
                <a:cubicBezTo>
                  <a:pt x="810" y="151"/>
                  <a:pt x="806" y="154"/>
                  <a:pt x="803" y="157"/>
                </a:cubicBezTo>
                <a:cubicBezTo>
                  <a:pt x="798" y="162"/>
                  <a:pt x="795" y="169"/>
                  <a:pt x="793" y="177"/>
                </a:cubicBezTo>
                <a:cubicBezTo>
                  <a:pt x="792" y="185"/>
                  <a:pt x="792" y="195"/>
                  <a:pt x="793" y="207"/>
                </a:cubicBezTo>
                <a:lnTo>
                  <a:pt x="866" y="280"/>
                </a:lnTo>
                <a:cubicBezTo>
                  <a:pt x="867" y="280"/>
                  <a:pt x="867" y="281"/>
                  <a:pt x="867" y="282"/>
                </a:cubicBezTo>
                <a:cubicBezTo>
                  <a:pt x="867" y="283"/>
                  <a:pt x="867" y="283"/>
                  <a:pt x="867" y="284"/>
                </a:cubicBezTo>
                <a:cubicBezTo>
                  <a:pt x="866" y="285"/>
                  <a:pt x="866" y="287"/>
                  <a:pt x="865" y="288"/>
                </a:cubicBezTo>
                <a:cubicBezTo>
                  <a:pt x="864" y="289"/>
                  <a:pt x="862" y="291"/>
                  <a:pt x="860" y="293"/>
                </a:cubicBezTo>
                <a:cubicBezTo>
                  <a:pt x="858" y="295"/>
                  <a:pt x="857" y="296"/>
                  <a:pt x="855" y="297"/>
                </a:cubicBezTo>
                <a:cubicBezTo>
                  <a:pt x="854" y="299"/>
                  <a:pt x="853" y="299"/>
                  <a:pt x="852" y="300"/>
                </a:cubicBezTo>
                <a:cubicBezTo>
                  <a:pt x="851" y="300"/>
                  <a:pt x="850" y="300"/>
                  <a:pt x="849" y="300"/>
                </a:cubicBezTo>
                <a:cubicBezTo>
                  <a:pt x="848" y="300"/>
                  <a:pt x="848" y="300"/>
                  <a:pt x="847" y="299"/>
                </a:cubicBezTo>
                <a:lnTo>
                  <a:pt x="743" y="195"/>
                </a:lnTo>
                <a:cubicBezTo>
                  <a:pt x="742" y="194"/>
                  <a:pt x="742" y="193"/>
                  <a:pt x="741" y="193"/>
                </a:cubicBezTo>
                <a:cubicBezTo>
                  <a:pt x="741" y="192"/>
                  <a:pt x="741" y="191"/>
                  <a:pt x="742" y="190"/>
                </a:cubicBezTo>
                <a:cubicBezTo>
                  <a:pt x="742" y="189"/>
                  <a:pt x="743" y="188"/>
                  <a:pt x="744" y="187"/>
                </a:cubicBezTo>
                <a:cubicBezTo>
                  <a:pt x="745" y="186"/>
                  <a:pt x="746" y="184"/>
                  <a:pt x="748" y="182"/>
                </a:cubicBezTo>
                <a:cubicBezTo>
                  <a:pt x="749" y="181"/>
                  <a:pt x="751" y="179"/>
                  <a:pt x="752" y="178"/>
                </a:cubicBezTo>
                <a:cubicBezTo>
                  <a:pt x="753" y="177"/>
                  <a:pt x="754" y="177"/>
                  <a:pt x="755" y="176"/>
                </a:cubicBezTo>
                <a:cubicBezTo>
                  <a:pt x="756" y="176"/>
                  <a:pt x="757" y="176"/>
                  <a:pt x="758" y="176"/>
                </a:cubicBezTo>
                <a:cubicBezTo>
                  <a:pt x="759" y="176"/>
                  <a:pt x="759" y="177"/>
                  <a:pt x="760" y="177"/>
                </a:cubicBezTo>
                <a:lnTo>
                  <a:pt x="774" y="191"/>
                </a:lnTo>
                <a:cubicBezTo>
                  <a:pt x="773" y="179"/>
                  <a:pt x="774" y="168"/>
                  <a:pt x="777" y="159"/>
                </a:cubicBezTo>
                <a:cubicBezTo>
                  <a:pt x="780" y="150"/>
                  <a:pt x="784" y="143"/>
                  <a:pt x="790" y="137"/>
                </a:cubicBezTo>
                <a:cubicBezTo>
                  <a:pt x="797" y="130"/>
                  <a:pt x="804" y="125"/>
                  <a:pt x="811" y="123"/>
                </a:cubicBezTo>
                <a:cubicBezTo>
                  <a:pt x="818" y="120"/>
                  <a:pt x="825" y="120"/>
                  <a:pt x="832" y="121"/>
                </a:cubicBezTo>
                <a:cubicBezTo>
                  <a:pt x="839" y="122"/>
                  <a:pt x="846" y="124"/>
                  <a:pt x="852" y="128"/>
                </a:cubicBezTo>
                <a:cubicBezTo>
                  <a:pt x="859" y="132"/>
                  <a:pt x="866" y="138"/>
                  <a:pt x="873" y="145"/>
                </a:cubicBezTo>
                <a:lnTo>
                  <a:pt x="937" y="209"/>
                </a:lnTo>
                <a:close/>
                <a:moveTo>
                  <a:pt x="1004" y="29"/>
                </a:moveTo>
                <a:cubicBezTo>
                  <a:pt x="1007" y="32"/>
                  <a:pt x="1008" y="35"/>
                  <a:pt x="1008" y="37"/>
                </a:cubicBezTo>
                <a:cubicBezTo>
                  <a:pt x="1008" y="40"/>
                  <a:pt x="1007" y="43"/>
                  <a:pt x="1005" y="45"/>
                </a:cubicBezTo>
                <a:lnTo>
                  <a:pt x="936" y="113"/>
                </a:lnTo>
                <a:cubicBezTo>
                  <a:pt x="942" y="119"/>
                  <a:pt x="948" y="124"/>
                  <a:pt x="953" y="127"/>
                </a:cubicBezTo>
                <a:cubicBezTo>
                  <a:pt x="959" y="131"/>
                  <a:pt x="965" y="133"/>
                  <a:pt x="971" y="133"/>
                </a:cubicBezTo>
                <a:cubicBezTo>
                  <a:pt x="977" y="134"/>
                  <a:pt x="983" y="133"/>
                  <a:pt x="989" y="130"/>
                </a:cubicBezTo>
                <a:cubicBezTo>
                  <a:pt x="996" y="128"/>
                  <a:pt x="1002" y="123"/>
                  <a:pt x="1008" y="117"/>
                </a:cubicBezTo>
                <a:cubicBezTo>
                  <a:pt x="1013" y="112"/>
                  <a:pt x="1017" y="107"/>
                  <a:pt x="1020" y="103"/>
                </a:cubicBezTo>
                <a:cubicBezTo>
                  <a:pt x="1023" y="98"/>
                  <a:pt x="1026" y="94"/>
                  <a:pt x="1027" y="90"/>
                </a:cubicBezTo>
                <a:cubicBezTo>
                  <a:pt x="1029" y="86"/>
                  <a:pt x="1031" y="83"/>
                  <a:pt x="1032" y="80"/>
                </a:cubicBezTo>
                <a:cubicBezTo>
                  <a:pt x="1033" y="77"/>
                  <a:pt x="1034" y="76"/>
                  <a:pt x="1035" y="75"/>
                </a:cubicBezTo>
                <a:cubicBezTo>
                  <a:pt x="1035" y="74"/>
                  <a:pt x="1036" y="74"/>
                  <a:pt x="1037" y="74"/>
                </a:cubicBezTo>
                <a:cubicBezTo>
                  <a:pt x="1037" y="73"/>
                  <a:pt x="1038" y="74"/>
                  <a:pt x="1039" y="74"/>
                </a:cubicBezTo>
                <a:cubicBezTo>
                  <a:pt x="1040" y="74"/>
                  <a:pt x="1040" y="75"/>
                  <a:pt x="1042" y="76"/>
                </a:cubicBezTo>
                <a:cubicBezTo>
                  <a:pt x="1043" y="76"/>
                  <a:pt x="1044" y="78"/>
                  <a:pt x="1045" y="79"/>
                </a:cubicBezTo>
                <a:cubicBezTo>
                  <a:pt x="1046" y="80"/>
                  <a:pt x="1047" y="81"/>
                  <a:pt x="1048" y="82"/>
                </a:cubicBezTo>
                <a:cubicBezTo>
                  <a:pt x="1048" y="82"/>
                  <a:pt x="1049" y="83"/>
                  <a:pt x="1049" y="84"/>
                </a:cubicBezTo>
                <a:cubicBezTo>
                  <a:pt x="1050" y="85"/>
                  <a:pt x="1050" y="85"/>
                  <a:pt x="1050" y="86"/>
                </a:cubicBezTo>
                <a:cubicBezTo>
                  <a:pt x="1051" y="87"/>
                  <a:pt x="1051" y="88"/>
                  <a:pt x="1051" y="88"/>
                </a:cubicBezTo>
                <a:cubicBezTo>
                  <a:pt x="1051" y="89"/>
                  <a:pt x="1050" y="91"/>
                  <a:pt x="1049" y="94"/>
                </a:cubicBezTo>
                <a:cubicBezTo>
                  <a:pt x="1048" y="97"/>
                  <a:pt x="1046" y="101"/>
                  <a:pt x="1044" y="105"/>
                </a:cubicBezTo>
                <a:cubicBezTo>
                  <a:pt x="1041" y="110"/>
                  <a:pt x="1038" y="114"/>
                  <a:pt x="1035" y="119"/>
                </a:cubicBezTo>
                <a:cubicBezTo>
                  <a:pt x="1031" y="124"/>
                  <a:pt x="1027" y="129"/>
                  <a:pt x="1022" y="134"/>
                </a:cubicBezTo>
                <a:cubicBezTo>
                  <a:pt x="1013" y="143"/>
                  <a:pt x="1004" y="149"/>
                  <a:pt x="996" y="153"/>
                </a:cubicBezTo>
                <a:cubicBezTo>
                  <a:pt x="987" y="157"/>
                  <a:pt x="978" y="159"/>
                  <a:pt x="969" y="159"/>
                </a:cubicBezTo>
                <a:cubicBezTo>
                  <a:pt x="960" y="159"/>
                  <a:pt x="950" y="156"/>
                  <a:pt x="941" y="151"/>
                </a:cubicBezTo>
                <a:cubicBezTo>
                  <a:pt x="932" y="146"/>
                  <a:pt x="922" y="139"/>
                  <a:pt x="913" y="130"/>
                </a:cubicBezTo>
                <a:cubicBezTo>
                  <a:pt x="904" y="121"/>
                  <a:pt x="897" y="112"/>
                  <a:pt x="892" y="102"/>
                </a:cubicBezTo>
                <a:cubicBezTo>
                  <a:pt x="887" y="93"/>
                  <a:pt x="884" y="83"/>
                  <a:pt x="884" y="74"/>
                </a:cubicBezTo>
                <a:cubicBezTo>
                  <a:pt x="883" y="64"/>
                  <a:pt x="885" y="55"/>
                  <a:pt x="888" y="46"/>
                </a:cubicBezTo>
                <a:cubicBezTo>
                  <a:pt x="892" y="38"/>
                  <a:pt x="897" y="29"/>
                  <a:pt x="905" y="22"/>
                </a:cubicBezTo>
                <a:cubicBezTo>
                  <a:pt x="913" y="14"/>
                  <a:pt x="921" y="8"/>
                  <a:pt x="930" y="5"/>
                </a:cubicBezTo>
                <a:cubicBezTo>
                  <a:pt x="938" y="2"/>
                  <a:pt x="947" y="0"/>
                  <a:pt x="955" y="1"/>
                </a:cubicBezTo>
                <a:cubicBezTo>
                  <a:pt x="963" y="2"/>
                  <a:pt x="971" y="4"/>
                  <a:pt x="979" y="9"/>
                </a:cubicBezTo>
                <a:cubicBezTo>
                  <a:pt x="986" y="13"/>
                  <a:pt x="994" y="18"/>
                  <a:pt x="1000" y="25"/>
                </a:cubicBezTo>
                <a:lnTo>
                  <a:pt x="1004" y="29"/>
                </a:lnTo>
                <a:close/>
                <a:moveTo>
                  <a:pt x="979" y="42"/>
                </a:moveTo>
                <a:cubicBezTo>
                  <a:pt x="969" y="32"/>
                  <a:pt x="959" y="26"/>
                  <a:pt x="948" y="25"/>
                </a:cubicBezTo>
                <a:cubicBezTo>
                  <a:pt x="938" y="24"/>
                  <a:pt x="928" y="28"/>
                  <a:pt x="919" y="38"/>
                </a:cubicBezTo>
                <a:cubicBezTo>
                  <a:pt x="914" y="42"/>
                  <a:pt x="911" y="47"/>
                  <a:pt x="909" y="53"/>
                </a:cubicBezTo>
                <a:cubicBezTo>
                  <a:pt x="907" y="58"/>
                  <a:pt x="907" y="64"/>
                  <a:pt x="907" y="69"/>
                </a:cubicBezTo>
                <a:cubicBezTo>
                  <a:pt x="908" y="74"/>
                  <a:pt x="909" y="80"/>
                  <a:pt x="912" y="85"/>
                </a:cubicBezTo>
                <a:cubicBezTo>
                  <a:pt x="914" y="90"/>
                  <a:pt x="918" y="95"/>
                  <a:pt x="922" y="99"/>
                </a:cubicBezTo>
                <a:lnTo>
                  <a:pt x="979"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8" name="Freeform 32"/>
          <p:cNvSpPr>
            <a:spLocks noEditPoints="1"/>
          </p:cNvSpPr>
          <p:nvPr/>
        </p:nvSpPr>
        <p:spPr bwMode="auto">
          <a:xfrm>
            <a:off x="5402263" y="5132388"/>
            <a:ext cx="109538" cy="109538"/>
          </a:xfrm>
          <a:custGeom>
            <a:avLst/>
            <a:gdLst/>
            <a:ahLst/>
            <a:cxnLst>
              <a:cxn ang="0">
                <a:pos x="32" y="113"/>
              </a:cxn>
              <a:cxn ang="0">
                <a:pos x="40" y="126"/>
              </a:cxn>
              <a:cxn ang="0">
                <a:pos x="33" y="139"/>
              </a:cxn>
              <a:cxn ang="0">
                <a:pos x="21" y="145"/>
              </a:cxn>
              <a:cxn ang="0">
                <a:pos x="8" y="137"/>
              </a:cxn>
              <a:cxn ang="0">
                <a:pos x="0" y="124"/>
              </a:cxn>
              <a:cxn ang="0">
                <a:pos x="7" y="111"/>
              </a:cxn>
              <a:cxn ang="0">
                <a:pos x="19" y="105"/>
              </a:cxn>
              <a:cxn ang="0">
                <a:pos x="32" y="113"/>
              </a:cxn>
              <a:cxn ang="0">
                <a:pos x="84" y="60"/>
              </a:cxn>
              <a:cxn ang="0">
                <a:pos x="93" y="74"/>
              </a:cxn>
              <a:cxn ang="0">
                <a:pos x="86" y="86"/>
              </a:cxn>
              <a:cxn ang="0">
                <a:pos x="74" y="93"/>
              </a:cxn>
              <a:cxn ang="0">
                <a:pos x="60" y="85"/>
              </a:cxn>
              <a:cxn ang="0">
                <a:pos x="52" y="71"/>
              </a:cxn>
              <a:cxn ang="0">
                <a:pos x="59" y="59"/>
              </a:cxn>
              <a:cxn ang="0">
                <a:pos x="71" y="52"/>
              </a:cxn>
              <a:cxn ang="0">
                <a:pos x="84" y="60"/>
              </a:cxn>
              <a:cxn ang="0">
                <a:pos x="137" y="8"/>
              </a:cxn>
              <a:cxn ang="0">
                <a:pos x="145" y="21"/>
              </a:cxn>
              <a:cxn ang="0">
                <a:pos x="138" y="34"/>
              </a:cxn>
              <a:cxn ang="0">
                <a:pos x="126" y="41"/>
              </a:cxn>
              <a:cxn ang="0">
                <a:pos x="113" y="33"/>
              </a:cxn>
              <a:cxn ang="0">
                <a:pos x="105" y="19"/>
              </a:cxn>
              <a:cxn ang="0">
                <a:pos x="112" y="7"/>
              </a:cxn>
              <a:cxn ang="0">
                <a:pos x="124" y="0"/>
              </a:cxn>
              <a:cxn ang="0">
                <a:pos x="137" y="8"/>
              </a:cxn>
            </a:cxnLst>
            <a:rect l="0" t="0" r="r" b="b"/>
            <a:pathLst>
              <a:path w="145" h="145">
                <a:moveTo>
                  <a:pt x="32" y="113"/>
                </a:moveTo>
                <a:cubicBezTo>
                  <a:pt x="38" y="118"/>
                  <a:pt x="40" y="123"/>
                  <a:pt x="40" y="126"/>
                </a:cubicBezTo>
                <a:cubicBezTo>
                  <a:pt x="40" y="130"/>
                  <a:pt x="38" y="134"/>
                  <a:pt x="33" y="139"/>
                </a:cubicBezTo>
                <a:cubicBezTo>
                  <a:pt x="29" y="143"/>
                  <a:pt x="25" y="145"/>
                  <a:pt x="21" y="145"/>
                </a:cubicBezTo>
                <a:cubicBezTo>
                  <a:pt x="18" y="145"/>
                  <a:pt x="13" y="143"/>
                  <a:pt x="8" y="137"/>
                </a:cubicBezTo>
                <a:cubicBezTo>
                  <a:pt x="3" y="132"/>
                  <a:pt x="0" y="128"/>
                  <a:pt x="0" y="124"/>
                </a:cubicBezTo>
                <a:cubicBezTo>
                  <a:pt x="0" y="120"/>
                  <a:pt x="2" y="116"/>
                  <a:pt x="7" y="111"/>
                </a:cubicBezTo>
                <a:cubicBezTo>
                  <a:pt x="11" y="107"/>
                  <a:pt x="15" y="105"/>
                  <a:pt x="19" y="105"/>
                </a:cubicBezTo>
                <a:cubicBezTo>
                  <a:pt x="22" y="105"/>
                  <a:pt x="27" y="107"/>
                  <a:pt x="32" y="113"/>
                </a:cubicBezTo>
                <a:close/>
                <a:moveTo>
                  <a:pt x="84" y="60"/>
                </a:moveTo>
                <a:cubicBezTo>
                  <a:pt x="90" y="66"/>
                  <a:pt x="93" y="70"/>
                  <a:pt x="93" y="74"/>
                </a:cubicBezTo>
                <a:cubicBezTo>
                  <a:pt x="93" y="77"/>
                  <a:pt x="90" y="82"/>
                  <a:pt x="86" y="86"/>
                </a:cubicBezTo>
                <a:cubicBezTo>
                  <a:pt x="81" y="91"/>
                  <a:pt x="77" y="93"/>
                  <a:pt x="74" y="93"/>
                </a:cubicBezTo>
                <a:cubicBezTo>
                  <a:pt x="70" y="93"/>
                  <a:pt x="66" y="90"/>
                  <a:pt x="60" y="85"/>
                </a:cubicBezTo>
                <a:cubicBezTo>
                  <a:pt x="55" y="80"/>
                  <a:pt x="52" y="75"/>
                  <a:pt x="52" y="71"/>
                </a:cubicBezTo>
                <a:cubicBezTo>
                  <a:pt x="52" y="68"/>
                  <a:pt x="55" y="64"/>
                  <a:pt x="59" y="59"/>
                </a:cubicBezTo>
                <a:cubicBezTo>
                  <a:pt x="64" y="55"/>
                  <a:pt x="68" y="52"/>
                  <a:pt x="71" y="52"/>
                </a:cubicBezTo>
                <a:cubicBezTo>
                  <a:pt x="75" y="52"/>
                  <a:pt x="79" y="55"/>
                  <a:pt x="84" y="60"/>
                </a:cubicBezTo>
                <a:close/>
                <a:moveTo>
                  <a:pt x="137" y="8"/>
                </a:moveTo>
                <a:cubicBezTo>
                  <a:pt x="142" y="13"/>
                  <a:pt x="145" y="18"/>
                  <a:pt x="145" y="21"/>
                </a:cubicBezTo>
                <a:cubicBezTo>
                  <a:pt x="145" y="25"/>
                  <a:pt x="143" y="29"/>
                  <a:pt x="138" y="34"/>
                </a:cubicBezTo>
                <a:cubicBezTo>
                  <a:pt x="134" y="38"/>
                  <a:pt x="129" y="41"/>
                  <a:pt x="126" y="41"/>
                </a:cubicBezTo>
                <a:cubicBezTo>
                  <a:pt x="122" y="41"/>
                  <a:pt x="118" y="38"/>
                  <a:pt x="113" y="33"/>
                </a:cubicBezTo>
                <a:cubicBezTo>
                  <a:pt x="107" y="27"/>
                  <a:pt x="105" y="23"/>
                  <a:pt x="105" y="19"/>
                </a:cubicBezTo>
                <a:cubicBezTo>
                  <a:pt x="105" y="15"/>
                  <a:pt x="107" y="11"/>
                  <a:pt x="112" y="7"/>
                </a:cubicBezTo>
                <a:cubicBezTo>
                  <a:pt x="116" y="2"/>
                  <a:pt x="120" y="0"/>
                  <a:pt x="124" y="0"/>
                </a:cubicBezTo>
                <a:cubicBezTo>
                  <a:pt x="127" y="0"/>
                  <a:pt x="132" y="3"/>
                  <a:pt x="137"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9" name="Freeform 33"/>
          <p:cNvSpPr>
            <a:spLocks noEditPoints="1"/>
          </p:cNvSpPr>
          <p:nvPr/>
        </p:nvSpPr>
        <p:spPr bwMode="auto">
          <a:xfrm>
            <a:off x="5846763" y="5165725"/>
            <a:ext cx="323850" cy="323850"/>
          </a:xfrm>
          <a:custGeom>
            <a:avLst/>
            <a:gdLst/>
            <a:ahLst/>
            <a:cxnLst>
              <a:cxn ang="0">
                <a:pos x="106" y="218"/>
              </a:cxn>
              <a:cxn ang="0">
                <a:pos x="109" y="224"/>
              </a:cxn>
              <a:cxn ang="0">
                <a:pos x="101" y="228"/>
              </a:cxn>
              <a:cxn ang="0">
                <a:pos x="69" y="240"/>
              </a:cxn>
              <a:cxn ang="0">
                <a:pos x="31" y="283"/>
              </a:cxn>
              <a:cxn ang="0">
                <a:pos x="36" y="342"/>
              </a:cxn>
              <a:cxn ang="0">
                <a:pos x="85" y="391"/>
              </a:cxn>
              <a:cxn ang="0">
                <a:pos x="144" y="393"/>
              </a:cxn>
              <a:cxn ang="0">
                <a:pos x="182" y="360"/>
              </a:cxn>
              <a:cxn ang="0">
                <a:pos x="146" y="298"/>
              </a:cxn>
              <a:cxn ang="0">
                <a:pos x="106" y="334"/>
              </a:cxn>
              <a:cxn ang="0">
                <a:pos x="96" y="325"/>
              </a:cxn>
              <a:cxn ang="0">
                <a:pos x="94" y="319"/>
              </a:cxn>
              <a:cxn ang="0">
                <a:pos x="143" y="269"/>
              </a:cxn>
              <a:cxn ang="0">
                <a:pos x="149" y="266"/>
              </a:cxn>
              <a:cxn ang="0">
                <a:pos x="158" y="270"/>
              </a:cxn>
              <a:cxn ang="0">
                <a:pos x="219" y="333"/>
              </a:cxn>
              <a:cxn ang="0">
                <a:pos x="214" y="354"/>
              </a:cxn>
              <a:cxn ang="0">
                <a:pos x="197" y="382"/>
              </a:cxn>
              <a:cxn ang="0">
                <a:pos x="149" y="420"/>
              </a:cxn>
              <a:cxn ang="0">
                <a:pos x="73" y="418"/>
              </a:cxn>
              <a:cxn ang="0">
                <a:pos x="9" y="354"/>
              </a:cxn>
              <a:cxn ang="0">
                <a:pos x="8" y="275"/>
              </a:cxn>
              <a:cxn ang="0">
                <a:pos x="50" y="224"/>
              </a:cxn>
              <a:cxn ang="0">
                <a:pos x="81" y="209"/>
              </a:cxn>
              <a:cxn ang="0">
                <a:pos x="96" y="209"/>
              </a:cxn>
              <a:cxn ang="0">
                <a:pos x="427" y="143"/>
              </a:cxn>
              <a:cxn ang="0">
                <a:pos x="427" y="148"/>
              </a:cxn>
              <a:cxn ang="0">
                <a:pos x="420" y="157"/>
              </a:cxn>
              <a:cxn ang="0">
                <a:pos x="412" y="163"/>
              </a:cxn>
              <a:cxn ang="0">
                <a:pos x="407" y="163"/>
              </a:cxn>
              <a:cxn ang="0">
                <a:pos x="276" y="32"/>
              </a:cxn>
              <a:cxn ang="0">
                <a:pos x="355" y="219"/>
              </a:cxn>
              <a:cxn ang="0">
                <a:pos x="352" y="225"/>
              </a:cxn>
              <a:cxn ang="0">
                <a:pos x="343" y="233"/>
              </a:cxn>
              <a:cxn ang="0">
                <a:pos x="337" y="236"/>
              </a:cxn>
              <a:cxn ang="0">
                <a:pos x="153" y="155"/>
              </a:cxn>
              <a:cxn ang="0">
                <a:pos x="284" y="286"/>
              </a:cxn>
              <a:cxn ang="0">
                <a:pos x="284" y="291"/>
              </a:cxn>
              <a:cxn ang="0">
                <a:pos x="277" y="300"/>
              </a:cxn>
              <a:cxn ang="0">
                <a:pos x="268" y="307"/>
              </a:cxn>
              <a:cxn ang="0">
                <a:pos x="264" y="306"/>
              </a:cxn>
              <a:cxn ang="0">
                <a:pos x="121" y="158"/>
              </a:cxn>
              <a:cxn ang="0">
                <a:pos x="137" y="138"/>
              </a:cxn>
              <a:cxn ang="0">
                <a:pos x="152" y="130"/>
              </a:cxn>
              <a:cxn ang="0">
                <a:pos x="167" y="133"/>
              </a:cxn>
              <a:cxn ang="0">
                <a:pos x="319" y="198"/>
              </a:cxn>
              <a:cxn ang="0">
                <a:pos x="252" y="36"/>
              </a:cxn>
              <a:cxn ang="0">
                <a:pos x="254" y="23"/>
              </a:cxn>
              <a:cxn ang="0">
                <a:pos x="271" y="4"/>
              </a:cxn>
              <a:cxn ang="0">
                <a:pos x="279" y="0"/>
              </a:cxn>
              <a:cxn ang="0">
                <a:pos x="289" y="5"/>
              </a:cxn>
            </a:cxnLst>
            <a:rect l="0" t="0" r="r" b="b"/>
            <a:pathLst>
              <a:path w="428" h="428">
                <a:moveTo>
                  <a:pt x="103" y="214"/>
                </a:moveTo>
                <a:cubicBezTo>
                  <a:pt x="104" y="215"/>
                  <a:pt x="105" y="217"/>
                  <a:pt x="106" y="218"/>
                </a:cubicBezTo>
                <a:cubicBezTo>
                  <a:pt x="107" y="219"/>
                  <a:pt x="108" y="220"/>
                  <a:pt x="108" y="221"/>
                </a:cubicBezTo>
                <a:cubicBezTo>
                  <a:pt x="109" y="222"/>
                  <a:pt x="109" y="223"/>
                  <a:pt x="109" y="224"/>
                </a:cubicBezTo>
                <a:cubicBezTo>
                  <a:pt x="109" y="225"/>
                  <a:pt x="108" y="225"/>
                  <a:pt x="108" y="226"/>
                </a:cubicBezTo>
                <a:cubicBezTo>
                  <a:pt x="107" y="227"/>
                  <a:pt x="104" y="228"/>
                  <a:pt x="101" y="228"/>
                </a:cubicBezTo>
                <a:cubicBezTo>
                  <a:pt x="97" y="229"/>
                  <a:pt x="93" y="230"/>
                  <a:pt x="87" y="232"/>
                </a:cubicBezTo>
                <a:cubicBezTo>
                  <a:pt x="82" y="234"/>
                  <a:pt x="76" y="237"/>
                  <a:pt x="69" y="240"/>
                </a:cubicBezTo>
                <a:cubicBezTo>
                  <a:pt x="63" y="244"/>
                  <a:pt x="56" y="249"/>
                  <a:pt x="49" y="256"/>
                </a:cubicBezTo>
                <a:cubicBezTo>
                  <a:pt x="41" y="265"/>
                  <a:pt x="35" y="274"/>
                  <a:pt x="31" y="283"/>
                </a:cubicBezTo>
                <a:cubicBezTo>
                  <a:pt x="28" y="293"/>
                  <a:pt x="26" y="302"/>
                  <a:pt x="27" y="312"/>
                </a:cubicBezTo>
                <a:cubicBezTo>
                  <a:pt x="28" y="322"/>
                  <a:pt x="31" y="332"/>
                  <a:pt x="36" y="342"/>
                </a:cubicBezTo>
                <a:cubicBezTo>
                  <a:pt x="41" y="352"/>
                  <a:pt x="47" y="361"/>
                  <a:pt x="56" y="369"/>
                </a:cubicBezTo>
                <a:cubicBezTo>
                  <a:pt x="66" y="379"/>
                  <a:pt x="75" y="386"/>
                  <a:pt x="85" y="391"/>
                </a:cubicBezTo>
                <a:cubicBezTo>
                  <a:pt x="96" y="396"/>
                  <a:pt x="106" y="398"/>
                  <a:pt x="115" y="399"/>
                </a:cubicBezTo>
                <a:cubicBezTo>
                  <a:pt x="125" y="399"/>
                  <a:pt x="135" y="397"/>
                  <a:pt x="144" y="393"/>
                </a:cubicBezTo>
                <a:cubicBezTo>
                  <a:pt x="153" y="389"/>
                  <a:pt x="161" y="384"/>
                  <a:pt x="169" y="376"/>
                </a:cubicBezTo>
                <a:cubicBezTo>
                  <a:pt x="174" y="371"/>
                  <a:pt x="178" y="366"/>
                  <a:pt x="182" y="360"/>
                </a:cubicBezTo>
                <a:cubicBezTo>
                  <a:pt x="185" y="354"/>
                  <a:pt x="188" y="348"/>
                  <a:pt x="190" y="342"/>
                </a:cubicBezTo>
                <a:lnTo>
                  <a:pt x="146" y="298"/>
                </a:lnTo>
                <a:lnTo>
                  <a:pt x="111" y="333"/>
                </a:lnTo>
                <a:cubicBezTo>
                  <a:pt x="110" y="334"/>
                  <a:pt x="108" y="334"/>
                  <a:pt x="106" y="334"/>
                </a:cubicBezTo>
                <a:cubicBezTo>
                  <a:pt x="105" y="333"/>
                  <a:pt x="102" y="331"/>
                  <a:pt x="99" y="329"/>
                </a:cubicBezTo>
                <a:cubicBezTo>
                  <a:pt x="98" y="327"/>
                  <a:pt x="97" y="326"/>
                  <a:pt x="96" y="325"/>
                </a:cubicBezTo>
                <a:cubicBezTo>
                  <a:pt x="95" y="323"/>
                  <a:pt x="94" y="322"/>
                  <a:pt x="94" y="321"/>
                </a:cubicBezTo>
                <a:cubicBezTo>
                  <a:pt x="94" y="320"/>
                  <a:pt x="94" y="319"/>
                  <a:pt x="94" y="319"/>
                </a:cubicBezTo>
                <a:cubicBezTo>
                  <a:pt x="94" y="318"/>
                  <a:pt x="94" y="317"/>
                  <a:pt x="95" y="316"/>
                </a:cubicBezTo>
                <a:lnTo>
                  <a:pt x="143" y="269"/>
                </a:lnTo>
                <a:cubicBezTo>
                  <a:pt x="144" y="268"/>
                  <a:pt x="145" y="267"/>
                  <a:pt x="146" y="267"/>
                </a:cubicBezTo>
                <a:cubicBezTo>
                  <a:pt x="147" y="266"/>
                  <a:pt x="148" y="266"/>
                  <a:pt x="149" y="266"/>
                </a:cubicBezTo>
                <a:cubicBezTo>
                  <a:pt x="151" y="266"/>
                  <a:pt x="152" y="266"/>
                  <a:pt x="154" y="267"/>
                </a:cubicBezTo>
                <a:cubicBezTo>
                  <a:pt x="155" y="267"/>
                  <a:pt x="157" y="268"/>
                  <a:pt x="158" y="270"/>
                </a:cubicBezTo>
                <a:lnTo>
                  <a:pt x="215" y="327"/>
                </a:lnTo>
                <a:cubicBezTo>
                  <a:pt x="217" y="329"/>
                  <a:pt x="219" y="331"/>
                  <a:pt x="219" y="333"/>
                </a:cubicBezTo>
                <a:cubicBezTo>
                  <a:pt x="220" y="335"/>
                  <a:pt x="220" y="338"/>
                  <a:pt x="219" y="342"/>
                </a:cubicBezTo>
                <a:cubicBezTo>
                  <a:pt x="218" y="345"/>
                  <a:pt x="216" y="349"/>
                  <a:pt x="214" y="354"/>
                </a:cubicBezTo>
                <a:cubicBezTo>
                  <a:pt x="211" y="359"/>
                  <a:pt x="209" y="364"/>
                  <a:pt x="206" y="368"/>
                </a:cubicBezTo>
                <a:cubicBezTo>
                  <a:pt x="203" y="373"/>
                  <a:pt x="200" y="377"/>
                  <a:pt x="197" y="382"/>
                </a:cubicBezTo>
                <a:cubicBezTo>
                  <a:pt x="193" y="386"/>
                  <a:pt x="190" y="390"/>
                  <a:pt x="186" y="394"/>
                </a:cubicBezTo>
                <a:cubicBezTo>
                  <a:pt x="174" y="406"/>
                  <a:pt x="162" y="414"/>
                  <a:pt x="149" y="420"/>
                </a:cubicBezTo>
                <a:cubicBezTo>
                  <a:pt x="137" y="425"/>
                  <a:pt x="124" y="428"/>
                  <a:pt x="111" y="427"/>
                </a:cubicBezTo>
                <a:cubicBezTo>
                  <a:pt x="98" y="427"/>
                  <a:pt x="85" y="424"/>
                  <a:pt x="73" y="418"/>
                </a:cubicBezTo>
                <a:cubicBezTo>
                  <a:pt x="60" y="412"/>
                  <a:pt x="48" y="403"/>
                  <a:pt x="36" y="392"/>
                </a:cubicBezTo>
                <a:cubicBezTo>
                  <a:pt x="25" y="380"/>
                  <a:pt x="16" y="367"/>
                  <a:pt x="9" y="354"/>
                </a:cubicBezTo>
                <a:cubicBezTo>
                  <a:pt x="3" y="341"/>
                  <a:pt x="0" y="328"/>
                  <a:pt x="0" y="314"/>
                </a:cubicBezTo>
                <a:cubicBezTo>
                  <a:pt x="0" y="301"/>
                  <a:pt x="2" y="288"/>
                  <a:pt x="8" y="275"/>
                </a:cubicBezTo>
                <a:cubicBezTo>
                  <a:pt x="13" y="262"/>
                  <a:pt x="21" y="250"/>
                  <a:pt x="33" y="239"/>
                </a:cubicBezTo>
                <a:cubicBezTo>
                  <a:pt x="38" y="233"/>
                  <a:pt x="44" y="228"/>
                  <a:pt x="50" y="224"/>
                </a:cubicBezTo>
                <a:cubicBezTo>
                  <a:pt x="56" y="220"/>
                  <a:pt x="62" y="217"/>
                  <a:pt x="67" y="214"/>
                </a:cubicBezTo>
                <a:cubicBezTo>
                  <a:pt x="72" y="212"/>
                  <a:pt x="77" y="210"/>
                  <a:pt x="81" y="209"/>
                </a:cubicBezTo>
                <a:cubicBezTo>
                  <a:pt x="86" y="208"/>
                  <a:pt x="89" y="207"/>
                  <a:pt x="91" y="207"/>
                </a:cubicBezTo>
                <a:cubicBezTo>
                  <a:pt x="93" y="207"/>
                  <a:pt x="95" y="208"/>
                  <a:pt x="96" y="209"/>
                </a:cubicBezTo>
                <a:cubicBezTo>
                  <a:pt x="98" y="210"/>
                  <a:pt x="100" y="211"/>
                  <a:pt x="103" y="214"/>
                </a:cubicBezTo>
                <a:close/>
                <a:moveTo>
                  <a:pt x="427" y="143"/>
                </a:moveTo>
                <a:cubicBezTo>
                  <a:pt x="427" y="143"/>
                  <a:pt x="428" y="144"/>
                  <a:pt x="428" y="145"/>
                </a:cubicBezTo>
                <a:cubicBezTo>
                  <a:pt x="428" y="146"/>
                  <a:pt x="428" y="147"/>
                  <a:pt x="427" y="148"/>
                </a:cubicBezTo>
                <a:cubicBezTo>
                  <a:pt x="427" y="149"/>
                  <a:pt x="426" y="150"/>
                  <a:pt x="425" y="151"/>
                </a:cubicBezTo>
                <a:cubicBezTo>
                  <a:pt x="424" y="153"/>
                  <a:pt x="422" y="155"/>
                  <a:pt x="420" y="157"/>
                </a:cubicBezTo>
                <a:cubicBezTo>
                  <a:pt x="419" y="158"/>
                  <a:pt x="417" y="160"/>
                  <a:pt x="415" y="161"/>
                </a:cubicBezTo>
                <a:cubicBezTo>
                  <a:pt x="414" y="162"/>
                  <a:pt x="413" y="163"/>
                  <a:pt x="412" y="163"/>
                </a:cubicBezTo>
                <a:cubicBezTo>
                  <a:pt x="411" y="164"/>
                  <a:pt x="410" y="164"/>
                  <a:pt x="409" y="164"/>
                </a:cubicBezTo>
                <a:cubicBezTo>
                  <a:pt x="408" y="164"/>
                  <a:pt x="407" y="163"/>
                  <a:pt x="407" y="163"/>
                </a:cubicBezTo>
                <a:lnTo>
                  <a:pt x="276" y="32"/>
                </a:lnTo>
                <a:lnTo>
                  <a:pt x="276" y="32"/>
                </a:lnTo>
                <a:lnTo>
                  <a:pt x="354" y="217"/>
                </a:lnTo>
                <a:cubicBezTo>
                  <a:pt x="355" y="217"/>
                  <a:pt x="355" y="218"/>
                  <a:pt x="355" y="219"/>
                </a:cubicBezTo>
                <a:cubicBezTo>
                  <a:pt x="355" y="220"/>
                  <a:pt x="354" y="221"/>
                  <a:pt x="354" y="222"/>
                </a:cubicBezTo>
                <a:cubicBezTo>
                  <a:pt x="353" y="223"/>
                  <a:pt x="353" y="224"/>
                  <a:pt x="352" y="225"/>
                </a:cubicBezTo>
                <a:cubicBezTo>
                  <a:pt x="351" y="226"/>
                  <a:pt x="349" y="228"/>
                  <a:pt x="348" y="229"/>
                </a:cubicBezTo>
                <a:cubicBezTo>
                  <a:pt x="346" y="231"/>
                  <a:pt x="345" y="232"/>
                  <a:pt x="343" y="233"/>
                </a:cubicBezTo>
                <a:cubicBezTo>
                  <a:pt x="342" y="234"/>
                  <a:pt x="341" y="235"/>
                  <a:pt x="340" y="236"/>
                </a:cubicBezTo>
                <a:cubicBezTo>
                  <a:pt x="339" y="236"/>
                  <a:pt x="338" y="236"/>
                  <a:pt x="337" y="236"/>
                </a:cubicBezTo>
                <a:cubicBezTo>
                  <a:pt x="336" y="236"/>
                  <a:pt x="335" y="236"/>
                  <a:pt x="335" y="236"/>
                </a:cubicBezTo>
                <a:lnTo>
                  <a:pt x="153" y="155"/>
                </a:lnTo>
                <a:lnTo>
                  <a:pt x="153" y="155"/>
                </a:lnTo>
                <a:lnTo>
                  <a:pt x="284" y="286"/>
                </a:lnTo>
                <a:cubicBezTo>
                  <a:pt x="284" y="287"/>
                  <a:pt x="285" y="287"/>
                  <a:pt x="285" y="288"/>
                </a:cubicBezTo>
                <a:cubicBezTo>
                  <a:pt x="285" y="289"/>
                  <a:pt x="285" y="290"/>
                  <a:pt x="284" y="291"/>
                </a:cubicBezTo>
                <a:cubicBezTo>
                  <a:pt x="284" y="292"/>
                  <a:pt x="283" y="293"/>
                  <a:pt x="282" y="295"/>
                </a:cubicBezTo>
                <a:cubicBezTo>
                  <a:pt x="281" y="296"/>
                  <a:pt x="279" y="298"/>
                  <a:pt x="277" y="300"/>
                </a:cubicBezTo>
                <a:cubicBezTo>
                  <a:pt x="275" y="302"/>
                  <a:pt x="273" y="303"/>
                  <a:pt x="272" y="305"/>
                </a:cubicBezTo>
                <a:cubicBezTo>
                  <a:pt x="271" y="306"/>
                  <a:pt x="269" y="306"/>
                  <a:pt x="268" y="307"/>
                </a:cubicBezTo>
                <a:cubicBezTo>
                  <a:pt x="267" y="307"/>
                  <a:pt x="266" y="307"/>
                  <a:pt x="266" y="307"/>
                </a:cubicBezTo>
                <a:cubicBezTo>
                  <a:pt x="265" y="307"/>
                  <a:pt x="264" y="307"/>
                  <a:pt x="264" y="306"/>
                </a:cubicBezTo>
                <a:lnTo>
                  <a:pt x="126" y="168"/>
                </a:lnTo>
                <a:cubicBezTo>
                  <a:pt x="122" y="165"/>
                  <a:pt x="121" y="162"/>
                  <a:pt x="121" y="158"/>
                </a:cubicBezTo>
                <a:cubicBezTo>
                  <a:pt x="122" y="155"/>
                  <a:pt x="123" y="153"/>
                  <a:pt x="125" y="151"/>
                </a:cubicBezTo>
                <a:lnTo>
                  <a:pt x="137" y="138"/>
                </a:lnTo>
                <a:cubicBezTo>
                  <a:pt x="140" y="136"/>
                  <a:pt x="142" y="134"/>
                  <a:pt x="144" y="132"/>
                </a:cubicBezTo>
                <a:cubicBezTo>
                  <a:pt x="147" y="131"/>
                  <a:pt x="149" y="130"/>
                  <a:pt x="152" y="130"/>
                </a:cubicBezTo>
                <a:cubicBezTo>
                  <a:pt x="154" y="129"/>
                  <a:pt x="156" y="129"/>
                  <a:pt x="159" y="130"/>
                </a:cubicBezTo>
                <a:cubicBezTo>
                  <a:pt x="161" y="131"/>
                  <a:pt x="164" y="132"/>
                  <a:pt x="167" y="133"/>
                </a:cubicBezTo>
                <a:lnTo>
                  <a:pt x="318" y="199"/>
                </a:lnTo>
                <a:lnTo>
                  <a:pt x="319" y="198"/>
                </a:lnTo>
                <a:lnTo>
                  <a:pt x="255" y="45"/>
                </a:lnTo>
                <a:cubicBezTo>
                  <a:pt x="254" y="42"/>
                  <a:pt x="253" y="39"/>
                  <a:pt x="252" y="36"/>
                </a:cubicBezTo>
                <a:cubicBezTo>
                  <a:pt x="252" y="34"/>
                  <a:pt x="251" y="31"/>
                  <a:pt x="252" y="29"/>
                </a:cubicBezTo>
                <a:cubicBezTo>
                  <a:pt x="252" y="27"/>
                  <a:pt x="253" y="25"/>
                  <a:pt x="254" y="23"/>
                </a:cubicBezTo>
                <a:cubicBezTo>
                  <a:pt x="255" y="21"/>
                  <a:pt x="256" y="19"/>
                  <a:pt x="258" y="17"/>
                </a:cubicBezTo>
                <a:lnTo>
                  <a:pt x="271" y="4"/>
                </a:lnTo>
                <a:cubicBezTo>
                  <a:pt x="272" y="3"/>
                  <a:pt x="274" y="2"/>
                  <a:pt x="275" y="2"/>
                </a:cubicBezTo>
                <a:cubicBezTo>
                  <a:pt x="276" y="1"/>
                  <a:pt x="278" y="0"/>
                  <a:pt x="279" y="0"/>
                </a:cubicBezTo>
                <a:cubicBezTo>
                  <a:pt x="281" y="0"/>
                  <a:pt x="282" y="1"/>
                  <a:pt x="284" y="1"/>
                </a:cubicBezTo>
                <a:cubicBezTo>
                  <a:pt x="286" y="2"/>
                  <a:pt x="287" y="3"/>
                  <a:pt x="289" y="5"/>
                </a:cubicBezTo>
                <a:lnTo>
                  <a:pt x="427" y="1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0" name="Freeform 34"/>
          <p:cNvSpPr>
            <a:spLocks noEditPoints="1"/>
          </p:cNvSpPr>
          <p:nvPr/>
        </p:nvSpPr>
        <p:spPr bwMode="auto">
          <a:xfrm>
            <a:off x="7131050" y="5173663"/>
            <a:ext cx="563563" cy="609600"/>
          </a:xfrm>
          <a:custGeom>
            <a:avLst/>
            <a:gdLst/>
            <a:ahLst/>
            <a:cxnLst>
              <a:cxn ang="0">
                <a:pos x="170" y="779"/>
              </a:cxn>
              <a:cxn ang="0">
                <a:pos x="114" y="804"/>
              </a:cxn>
              <a:cxn ang="0">
                <a:pos x="103" y="787"/>
              </a:cxn>
              <a:cxn ang="0">
                <a:pos x="164" y="747"/>
              </a:cxn>
              <a:cxn ang="0">
                <a:pos x="129" y="698"/>
              </a:cxn>
              <a:cxn ang="0">
                <a:pos x="36" y="714"/>
              </a:cxn>
              <a:cxn ang="0">
                <a:pos x="24" y="616"/>
              </a:cxn>
              <a:cxn ang="0">
                <a:pos x="68" y="594"/>
              </a:cxn>
              <a:cxn ang="0">
                <a:pos x="83" y="608"/>
              </a:cxn>
              <a:cxn ang="0">
                <a:pos x="53" y="623"/>
              </a:cxn>
              <a:cxn ang="0">
                <a:pos x="36" y="679"/>
              </a:cxn>
              <a:cxn ang="0">
                <a:pos x="120" y="670"/>
              </a:cxn>
              <a:cxn ang="0">
                <a:pos x="254" y="519"/>
              </a:cxn>
              <a:cxn ang="0">
                <a:pos x="268" y="670"/>
              </a:cxn>
              <a:cxn ang="0">
                <a:pos x="257" y="688"/>
              </a:cxn>
              <a:cxn ang="0">
                <a:pos x="106" y="543"/>
              </a:cxn>
              <a:cxn ang="0">
                <a:pos x="181" y="478"/>
              </a:cxn>
              <a:cxn ang="0">
                <a:pos x="199" y="506"/>
              </a:cxn>
              <a:cxn ang="0">
                <a:pos x="198" y="600"/>
              </a:cxn>
              <a:cxn ang="0">
                <a:pos x="218" y="517"/>
              </a:cxn>
              <a:cxn ang="0">
                <a:pos x="455" y="489"/>
              </a:cxn>
              <a:cxn ang="0">
                <a:pos x="230" y="418"/>
              </a:cxn>
              <a:cxn ang="0">
                <a:pos x="313" y="341"/>
              </a:cxn>
              <a:cxn ang="0">
                <a:pos x="321" y="357"/>
              </a:cxn>
              <a:cxn ang="0">
                <a:pos x="365" y="411"/>
              </a:cxn>
              <a:cxn ang="0">
                <a:pos x="377" y="426"/>
              </a:cxn>
              <a:cxn ang="0">
                <a:pos x="441" y="471"/>
              </a:cxn>
              <a:cxn ang="0">
                <a:pos x="571" y="337"/>
              </a:cxn>
              <a:cxn ang="0">
                <a:pos x="569" y="369"/>
              </a:cxn>
              <a:cxn ang="0">
                <a:pos x="444" y="419"/>
              </a:cxn>
              <a:cxn ang="0">
                <a:pos x="394" y="246"/>
              </a:cxn>
              <a:cxn ang="0">
                <a:pos x="450" y="220"/>
              </a:cxn>
              <a:cxn ang="0">
                <a:pos x="466" y="235"/>
              </a:cxn>
              <a:cxn ang="0">
                <a:pos x="430" y="250"/>
              </a:cxn>
              <a:cxn ang="0">
                <a:pos x="427" y="369"/>
              </a:cxn>
              <a:cxn ang="0">
                <a:pos x="544" y="364"/>
              </a:cxn>
              <a:cxn ang="0">
                <a:pos x="560" y="328"/>
              </a:cxn>
              <a:cxn ang="0">
                <a:pos x="556" y="118"/>
              </a:cxn>
              <a:cxn ang="0">
                <a:pos x="603" y="177"/>
              </a:cxn>
              <a:cxn ang="0">
                <a:pos x="619" y="185"/>
              </a:cxn>
              <a:cxn ang="0">
                <a:pos x="630" y="308"/>
              </a:cxn>
              <a:cxn ang="0">
                <a:pos x="619" y="326"/>
              </a:cxn>
              <a:cxn ang="0">
                <a:pos x="468" y="180"/>
              </a:cxn>
              <a:cxn ang="0">
                <a:pos x="547" y="107"/>
              </a:cxn>
              <a:cxn ang="0">
                <a:pos x="727" y="96"/>
              </a:cxn>
              <a:cxn ang="0">
                <a:pos x="744" y="200"/>
              </a:cxn>
              <a:cxn ang="0">
                <a:pos x="726" y="216"/>
              </a:cxn>
              <a:cxn ang="0">
                <a:pos x="617" y="28"/>
              </a:cxn>
              <a:cxn ang="0">
                <a:pos x="695" y="6"/>
              </a:cxn>
              <a:cxn ang="0">
                <a:pos x="643" y="36"/>
              </a:cxn>
              <a:cxn ang="0">
                <a:pos x="704" y="89"/>
              </a:cxn>
            </a:cxnLst>
            <a:rect l="0" t="0" r="r" b="b"/>
            <a:pathLst>
              <a:path w="745" h="806">
                <a:moveTo>
                  <a:pt x="177" y="684"/>
                </a:moveTo>
                <a:cubicBezTo>
                  <a:pt x="184" y="691"/>
                  <a:pt x="189" y="698"/>
                  <a:pt x="192" y="706"/>
                </a:cubicBezTo>
                <a:cubicBezTo>
                  <a:pt x="195" y="714"/>
                  <a:pt x="196" y="723"/>
                  <a:pt x="195" y="731"/>
                </a:cubicBezTo>
                <a:cubicBezTo>
                  <a:pt x="194" y="739"/>
                  <a:pt x="192" y="748"/>
                  <a:pt x="187" y="756"/>
                </a:cubicBezTo>
                <a:cubicBezTo>
                  <a:pt x="183" y="764"/>
                  <a:pt x="177" y="772"/>
                  <a:pt x="170" y="779"/>
                </a:cubicBezTo>
                <a:cubicBezTo>
                  <a:pt x="165" y="784"/>
                  <a:pt x="160" y="788"/>
                  <a:pt x="155" y="792"/>
                </a:cubicBezTo>
                <a:cubicBezTo>
                  <a:pt x="150" y="795"/>
                  <a:pt x="145" y="798"/>
                  <a:pt x="140" y="800"/>
                </a:cubicBezTo>
                <a:cubicBezTo>
                  <a:pt x="136" y="802"/>
                  <a:pt x="132" y="804"/>
                  <a:pt x="128" y="805"/>
                </a:cubicBezTo>
                <a:cubicBezTo>
                  <a:pt x="124" y="806"/>
                  <a:pt x="122" y="806"/>
                  <a:pt x="120" y="806"/>
                </a:cubicBezTo>
                <a:cubicBezTo>
                  <a:pt x="118" y="806"/>
                  <a:pt x="116" y="805"/>
                  <a:pt x="114" y="804"/>
                </a:cubicBezTo>
                <a:cubicBezTo>
                  <a:pt x="112" y="803"/>
                  <a:pt x="110" y="802"/>
                  <a:pt x="108" y="799"/>
                </a:cubicBezTo>
                <a:cubicBezTo>
                  <a:pt x="106" y="798"/>
                  <a:pt x="105" y="796"/>
                  <a:pt x="104" y="795"/>
                </a:cubicBezTo>
                <a:cubicBezTo>
                  <a:pt x="103" y="794"/>
                  <a:pt x="102" y="792"/>
                  <a:pt x="102" y="791"/>
                </a:cubicBezTo>
                <a:cubicBezTo>
                  <a:pt x="102" y="790"/>
                  <a:pt x="101" y="790"/>
                  <a:pt x="102" y="789"/>
                </a:cubicBezTo>
                <a:cubicBezTo>
                  <a:pt x="102" y="788"/>
                  <a:pt x="102" y="787"/>
                  <a:pt x="103" y="787"/>
                </a:cubicBezTo>
                <a:cubicBezTo>
                  <a:pt x="104" y="786"/>
                  <a:pt x="106" y="785"/>
                  <a:pt x="109" y="784"/>
                </a:cubicBezTo>
                <a:cubicBezTo>
                  <a:pt x="113" y="784"/>
                  <a:pt x="117" y="782"/>
                  <a:pt x="121" y="781"/>
                </a:cubicBezTo>
                <a:cubicBezTo>
                  <a:pt x="126" y="779"/>
                  <a:pt x="131" y="777"/>
                  <a:pt x="137" y="774"/>
                </a:cubicBezTo>
                <a:cubicBezTo>
                  <a:pt x="143" y="771"/>
                  <a:pt x="148" y="767"/>
                  <a:pt x="154" y="761"/>
                </a:cubicBezTo>
                <a:cubicBezTo>
                  <a:pt x="158" y="757"/>
                  <a:pt x="162" y="752"/>
                  <a:pt x="164" y="747"/>
                </a:cubicBezTo>
                <a:cubicBezTo>
                  <a:pt x="167" y="743"/>
                  <a:pt x="168" y="738"/>
                  <a:pt x="169" y="733"/>
                </a:cubicBezTo>
                <a:cubicBezTo>
                  <a:pt x="169" y="728"/>
                  <a:pt x="168" y="724"/>
                  <a:pt x="167" y="719"/>
                </a:cubicBezTo>
                <a:cubicBezTo>
                  <a:pt x="165" y="715"/>
                  <a:pt x="162" y="711"/>
                  <a:pt x="158" y="707"/>
                </a:cubicBezTo>
                <a:cubicBezTo>
                  <a:pt x="154" y="702"/>
                  <a:pt x="149" y="700"/>
                  <a:pt x="144" y="699"/>
                </a:cubicBezTo>
                <a:cubicBezTo>
                  <a:pt x="139" y="698"/>
                  <a:pt x="134" y="697"/>
                  <a:pt x="129" y="698"/>
                </a:cubicBezTo>
                <a:cubicBezTo>
                  <a:pt x="123" y="699"/>
                  <a:pt x="118" y="701"/>
                  <a:pt x="112" y="703"/>
                </a:cubicBezTo>
                <a:cubicBezTo>
                  <a:pt x="106" y="705"/>
                  <a:pt x="100" y="707"/>
                  <a:pt x="93" y="710"/>
                </a:cubicBezTo>
                <a:cubicBezTo>
                  <a:pt x="87" y="712"/>
                  <a:pt x="81" y="714"/>
                  <a:pt x="74" y="715"/>
                </a:cubicBezTo>
                <a:cubicBezTo>
                  <a:pt x="68" y="717"/>
                  <a:pt x="62" y="718"/>
                  <a:pt x="55" y="718"/>
                </a:cubicBezTo>
                <a:cubicBezTo>
                  <a:pt x="49" y="718"/>
                  <a:pt x="42" y="716"/>
                  <a:pt x="36" y="714"/>
                </a:cubicBezTo>
                <a:cubicBezTo>
                  <a:pt x="30" y="712"/>
                  <a:pt x="23" y="707"/>
                  <a:pt x="17" y="701"/>
                </a:cubicBezTo>
                <a:cubicBezTo>
                  <a:pt x="11" y="695"/>
                  <a:pt x="7" y="688"/>
                  <a:pt x="4" y="681"/>
                </a:cubicBezTo>
                <a:cubicBezTo>
                  <a:pt x="1" y="674"/>
                  <a:pt x="0" y="667"/>
                  <a:pt x="1" y="659"/>
                </a:cubicBezTo>
                <a:cubicBezTo>
                  <a:pt x="2" y="652"/>
                  <a:pt x="4" y="644"/>
                  <a:pt x="8" y="637"/>
                </a:cubicBezTo>
                <a:cubicBezTo>
                  <a:pt x="12" y="630"/>
                  <a:pt x="17" y="623"/>
                  <a:pt x="24" y="616"/>
                </a:cubicBezTo>
                <a:cubicBezTo>
                  <a:pt x="27" y="613"/>
                  <a:pt x="31" y="610"/>
                  <a:pt x="35" y="607"/>
                </a:cubicBezTo>
                <a:cubicBezTo>
                  <a:pt x="38" y="604"/>
                  <a:pt x="42" y="602"/>
                  <a:pt x="46" y="600"/>
                </a:cubicBezTo>
                <a:cubicBezTo>
                  <a:pt x="50" y="598"/>
                  <a:pt x="54" y="596"/>
                  <a:pt x="58" y="595"/>
                </a:cubicBezTo>
                <a:cubicBezTo>
                  <a:pt x="61" y="594"/>
                  <a:pt x="64" y="594"/>
                  <a:pt x="65" y="594"/>
                </a:cubicBezTo>
                <a:cubicBezTo>
                  <a:pt x="66" y="594"/>
                  <a:pt x="68" y="594"/>
                  <a:pt x="68" y="594"/>
                </a:cubicBezTo>
                <a:cubicBezTo>
                  <a:pt x="69" y="594"/>
                  <a:pt x="70" y="594"/>
                  <a:pt x="70" y="595"/>
                </a:cubicBezTo>
                <a:cubicBezTo>
                  <a:pt x="71" y="595"/>
                  <a:pt x="72" y="596"/>
                  <a:pt x="73" y="597"/>
                </a:cubicBezTo>
                <a:cubicBezTo>
                  <a:pt x="74" y="598"/>
                  <a:pt x="75" y="599"/>
                  <a:pt x="77" y="600"/>
                </a:cubicBezTo>
                <a:cubicBezTo>
                  <a:pt x="78" y="602"/>
                  <a:pt x="79" y="603"/>
                  <a:pt x="80" y="604"/>
                </a:cubicBezTo>
                <a:cubicBezTo>
                  <a:pt x="81" y="606"/>
                  <a:pt x="82" y="607"/>
                  <a:pt x="83" y="608"/>
                </a:cubicBezTo>
                <a:cubicBezTo>
                  <a:pt x="83" y="609"/>
                  <a:pt x="83" y="609"/>
                  <a:pt x="83" y="610"/>
                </a:cubicBezTo>
                <a:cubicBezTo>
                  <a:pt x="83" y="611"/>
                  <a:pt x="83" y="612"/>
                  <a:pt x="82" y="612"/>
                </a:cubicBezTo>
                <a:cubicBezTo>
                  <a:pt x="81" y="613"/>
                  <a:pt x="80" y="614"/>
                  <a:pt x="77" y="615"/>
                </a:cubicBezTo>
                <a:cubicBezTo>
                  <a:pt x="74" y="615"/>
                  <a:pt x="70" y="616"/>
                  <a:pt x="66" y="618"/>
                </a:cubicBezTo>
                <a:cubicBezTo>
                  <a:pt x="62" y="619"/>
                  <a:pt x="58" y="621"/>
                  <a:pt x="53" y="623"/>
                </a:cubicBezTo>
                <a:cubicBezTo>
                  <a:pt x="49" y="626"/>
                  <a:pt x="44" y="629"/>
                  <a:pt x="40" y="634"/>
                </a:cubicBezTo>
                <a:cubicBezTo>
                  <a:pt x="35" y="638"/>
                  <a:pt x="32" y="642"/>
                  <a:pt x="30" y="646"/>
                </a:cubicBezTo>
                <a:cubicBezTo>
                  <a:pt x="28" y="650"/>
                  <a:pt x="27" y="655"/>
                  <a:pt x="27" y="658"/>
                </a:cubicBezTo>
                <a:cubicBezTo>
                  <a:pt x="27" y="662"/>
                  <a:pt x="28" y="666"/>
                  <a:pt x="29" y="670"/>
                </a:cubicBezTo>
                <a:cubicBezTo>
                  <a:pt x="31" y="673"/>
                  <a:pt x="33" y="676"/>
                  <a:pt x="36" y="679"/>
                </a:cubicBezTo>
                <a:cubicBezTo>
                  <a:pt x="40" y="683"/>
                  <a:pt x="45" y="686"/>
                  <a:pt x="49" y="687"/>
                </a:cubicBezTo>
                <a:cubicBezTo>
                  <a:pt x="54" y="688"/>
                  <a:pt x="60" y="688"/>
                  <a:pt x="65" y="687"/>
                </a:cubicBezTo>
                <a:cubicBezTo>
                  <a:pt x="71" y="686"/>
                  <a:pt x="77" y="685"/>
                  <a:pt x="83" y="683"/>
                </a:cubicBezTo>
                <a:cubicBezTo>
                  <a:pt x="89" y="681"/>
                  <a:pt x="95" y="678"/>
                  <a:pt x="101" y="676"/>
                </a:cubicBezTo>
                <a:cubicBezTo>
                  <a:pt x="107" y="674"/>
                  <a:pt x="113" y="672"/>
                  <a:pt x="120" y="670"/>
                </a:cubicBezTo>
                <a:cubicBezTo>
                  <a:pt x="126" y="668"/>
                  <a:pt x="133" y="667"/>
                  <a:pt x="139" y="667"/>
                </a:cubicBezTo>
                <a:cubicBezTo>
                  <a:pt x="146" y="667"/>
                  <a:pt x="152" y="669"/>
                  <a:pt x="158" y="671"/>
                </a:cubicBezTo>
                <a:cubicBezTo>
                  <a:pt x="165" y="673"/>
                  <a:pt x="171" y="678"/>
                  <a:pt x="177" y="684"/>
                </a:cubicBezTo>
                <a:close/>
                <a:moveTo>
                  <a:pt x="238" y="495"/>
                </a:moveTo>
                <a:cubicBezTo>
                  <a:pt x="245" y="502"/>
                  <a:pt x="251" y="510"/>
                  <a:pt x="254" y="519"/>
                </a:cubicBezTo>
                <a:cubicBezTo>
                  <a:pt x="258" y="527"/>
                  <a:pt x="259" y="536"/>
                  <a:pt x="259" y="545"/>
                </a:cubicBezTo>
                <a:cubicBezTo>
                  <a:pt x="259" y="554"/>
                  <a:pt x="256" y="563"/>
                  <a:pt x="252" y="572"/>
                </a:cubicBezTo>
                <a:cubicBezTo>
                  <a:pt x="248" y="581"/>
                  <a:pt x="241" y="590"/>
                  <a:pt x="231" y="599"/>
                </a:cubicBezTo>
                <a:lnTo>
                  <a:pt x="214" y="616"/>
                </a:lnTo>
                <a:lnTo>
                  <a:pt x="268" y="670"/>
                </a:lnTo>
                <a:cubicBezTo>
                  <a:pt x="269" y="671"/>
                  <a:pt x="269" y="672"/>
                  <a:pt x="270" y="672"/>
                </a:cubicBezTo>
                <a:cubicBezTo>
                  <a:pt x="270" y="673"/>
                  <a:pt x="269" y="674"/>
                  <a:pt x="269" y="675"/>
                </a:cubicBezTo>
                <a:cubicBezTo>
                  <a:pt x="269" y="676"/>
                  <a:pt x="268" y="677"/>
                  <a:pt x="267" y="679"/>
                </a:cubicBezTo>
                <a:cubicBezTo>
                  <a:pt x="266" y="680"/>
                  <a:pt x="264" y="682"/>
                  <a:pt x="262" y="684"/>
                </a:cubicBezTo>
                <a:cubicBezTo>
                  <a:pt x="260" y="686"/>
                  <a:pt x="259" y="687"/>
                  <a:pt x="257" y="688"/>
                </a:cubicBezTo>
                <a:cubicBezTo>
                  <a:pt x="256" y="689"/>
                  <a:pt x="254" y="690"/>
                  <a:pt x="253" y="691"/>
                </a:cubicBezTo>
                <a:cubicBezTo>
                  <a:pt x="252" y="691"/>
                  <a:pt x="251" y="691"/>
                  <a:pt x="251" y="691"/>
                </a:cubicBezTo>
                <a:cubicBezTo>
                  <a:pt x="250" y="691"/>
                  <a:pt x="249" y="691"/>
                  <a:pt x="248" y="690"/>
                </a:cubicBezTo>
                <a:lnTo>
                  <a:pt x="110" y="552"/>
                </a:lnTo>
                <a:cubicBezTo>
                  <a:pt x="107" y="549"/>
                  <a:pt x="105" y="546"/>
                  <a:pt x="106" y="543"/>
                </a:cubicBezTo>
                <a:cubicBezTo>
                  <a:pt x="106" y="540"/>
                  <a:pt x="107" y="537"/>
                  <a:pt x="109" y="535"/>
                </a:cubicBezTo>
                <a:lnTo>
                  <a:pt x="141" y="503"/>
                </a:lnTo>
                <a:cubicBezTo>
                  <a:pt x="145" y="500"/>
                  <a:pt x="148" y="497"/>
                  <a:pt x="151" y="494"/>
                </a:cubicBezTo>
                <a:cubicBezTo>
                  <a:pt x="154" y="491"/>
                  <a:pt x="158" y="488"/>
                  <a:pt x="163" y="485"/>
                </a:cubicBezTo>
                <a:cubicBezTo>
                  <a:pt x="168" y="482"/>
                  <a:pt x="174" y="480"/>
                  <a:pt x="181" y="478"/>
                </a:cubicBezTo>
                <a:cubicBezTo>
                  <a:pt x="187" y="476"/>
                  <a:pt x="194" y="475"/>
                  <a:pt x="201" y="476"/>
                </a:cubicBezTo>
                <a:cubicBezTo>
                  <a:pt x="207" y="477"/>
                  <a:pt x="213" y="479"/>
                  <a:pt x="220" y="482"/>
                </a:cubicBezTo>
                <a:cubicBezTo>
                  <a:pt x="226" y="485"/>
                  <a:pt x="232" y="489"/>
                  <a:pt x="238" y="495"/>
                </a:cubicBezTo>
                <a:close/>
                <a:moveTo>
                  <a:pt x="218" y="517"/>
                </a:moveTo>
                <a:cubicBezTo>
                  <a:pt x="212" y="511"/>
                  <a:pt x="206" y="507"/>
                  <a:pt x="199" y="506"/>
                </a:cubicBezTo>
                <a:cubicBezTo>
                  <a:pt x="193" y="504"/>
                  <a:pt x="187" y="503"/>
                  <a:pt x="182" y="505"/>
                </a:cubicBezTo>
                <a:cubicBezTo>
                  <a:pt x="176" y="506"/>
                  <a:pt x="172" y="508"/>
                  <a:pt x="168" y="511"/>
                </a:cubicBezTo>
                <a:cubicBezTo>
                  <a:pt x="163" y="514"/>
                  <a:pt x="160" y="518"/>
                  <a:pt x="156" y="521"/>
                </a:cubicBezTo>
                <a:lnTo>
                  <a:pt x="138" y="540"/>
                </a:lnTo>
                <a:lnTo>
                  <a:pt x="198" y="600"/>
                </a:lnTo>
                <a:lnTo>
                  <a:pt x="216" y="582"/>
                </a:lnTo>
                <a:cubicBezTo>
                  <a:pt x="222" y="576"/>
                  <a:pt x="226" y="570"/>
                  <a:pt x="229" y="564"/>
                </a:cubicBezTo>
                <a:cubicBezTo>
                  <a:pt x="231" y="559"/>
                  <a:pt x="232" y="553"/>
                  <a:pt x="232" y="548"/>
                </a:cubicBezTo>
                <a:cubicBezTo>
                  <a:pt x="232" y="543"/>
                  <a:pt x="231" y="537"/>
                  <a:pt x="229" y="532"/>
                </a:cubicBezTo>
                <a:cubicBezTo>
                  <a:pt x="226" y="527"/>
                  <a:pt x="223" y="522"/>
                  <a:pt x="218" y="517"/>
                </a:cubicBezTo>
                <a:close/>
                <a:moveTo>
                  <a:pt x="451" y="477"/>
                </a:moveTo>
                <a:cubicBezTo>
                  <a:pt x="453" y="478"/>
                  <a:pt x="454" y="480"/>
                  <a:pt x="455" y="481"/>
                </a:cubicBezTo>
                <a:cubicBezTo>
                  <a:pt x="456" y="482"/>
                  <a:pt x="456" y="483"/>
                  <a:pt x="456" y="484"/>
                </a:cubicBezTo>
                <a:cubicBezTo>
                  <a:pt x="457" y="485"/>
                  <a:pt x="457" y="486"/>
                  <a:pt x="457" y="487"/>
                </a:cubicBezTo>
                <a:cubicBezTo>
                  <a:pt x="456" y="488"/>
                  <a:pt x="456" y="489"/>
                  <a:pt x="455" y="489"/>
                </a:cubicBezTo>
                <a:lnTo>
                  <a:pt x="383" y="561"/>
                </a:lnTo>
                <a:cubicBezTo>
                  <a:pt x="382" y="563"/>
                  <a:pt x="379" y="564"/>
                  <a:pt x="377" y="565"/>
                </a:cubicBezTo>
                <a:cubicBezTo>
                  <a:pt x="374" y="565"/>
                  <a:pt x="371" y="564"/>
                  <a:pt x="368" y="561"/>
                </a:cubicBezTo>
                <a:lnTo>
                  <a:pt x="234" y="427"/>
                </a:lnTo>
                <a:cubicBezTo>
                  <a:pt x="231" y="424"/>
                  <a:pt x="230" y="421"/>
                  <a:pt x="230" y="418"/>
                </a:cubicBezTo>
                <a:cubicBezTo>
                  <a:pt x="230" y="415"/>
                  <a:pt x="231" y="413"/>
                  <a:pt x="233" y="411"/>
                </a:cubicBezTo>
                <a:lnTo>
                  <a:pt x="304" y="340"/>
                </a:lnTo>
                <a:cubicBezTo>
                  <a:pt x="305" y="339"/>
                  <a:pt x="306" y="339"/>
                  <a:pt x="307" y="339"/>
                </a:cubicBezTo>
                <a:cubicBezTo>
                  <a:pt x="307" y="339"/>
                  <a:pt x="308" y="339"/>
                  <a:pt x="309" y="339"/>
                </a:cubicBezTo>
                <a:cubicBezTo>
                  <a:pt x="310" y="339"/>
                  <a:pt x="311" y="340"/>
                  <a:pt x="313" y="341"/>
                </a:cubicBezTo>
                <a:cubicBezTo>
                  <a:pt x="314" y="342"/>
                  <a:pt x="315" y="343"/>
                  <a:pt x="317" y="344"/>
                </a:cubicBezTo>
                <a:cubicBezTo>
                  <a:pt x="318" y="346"/>
                  <a:pt x="319" y="347"/>
                  <a:pt x="320" y="348"/>
                </a:cubicBezTo>
                <a:cubicBezTo>
                  <a:pt x="321" y="350"/>
                  <a:pt x="322" y="351"/>
                  <a:pt x="322" y="352"/>
                </a:cubicBezTo>
                <a:cubicBezTo>
                  <a:pt x="322" y="353"/>
                  <a:pt x="322" y="354"/>
                  <a:pt x="322" y="354"/>
                </a:cubicBezTo>
                <a:cubicBezTo>
                  <a:pt x="322" y="355"/>
                  <a:pt x="322" y="356"/>
                  <a:pt x="321" y="357"/>
                </a:cubicBezTo>
                <a:lnTo>
                  <a:pt x="262" y="415"/>
                </a:lnTo>
                <a:lnTo>
                  <a:pt x="309" y="462"/>
                </a:lnTo>
                <a:lnTo>
                  <a:pt x="360" y="412"/>
                </a:lnTo>
                <a:cubicBezTo>
                  <a:pt x="360" y="411"/>
                  <a:pt x="361" y="411"/>
                  <a:pt x="362" y="411"/>
                </a:cubicBezTo>
                <a:cubicBezTo>
                  <a:pt x="363" y="411"/>
                  <a:pt x="364" y="411"/>
                  <a:pt x="365" y="411"/>
                </a:cubicBezTo>
                <a:cubicBezTo>
                  <a:pt x="366" y="411"/>
                  <a:pt x="367" y="412"/>
                  <a:pt x="368" y="413"/>
                </a:cubicBezTo>
                <a:cubicBezTo>
                  <a:pt x="369" y="414"/>
                  <a:pt x="371" y="415"/>
                  <a:pt x="372" y="416"/>
                </a:cubicBezTo>
                <a:cubicBezTo>
                  <a:pt x="373" y="418"/>
                  <a:pt x="375" y="419"/>
                  <a:pt x="375" y="420"/>
                </a:cubicBezTo>
                <a:cubicBezTo>
                  <a:pt x="376" y="421"/>
                  <a:pt x="377" y="422"/>
                  <a:pt x="377" y="423"/>
                </a:cubicBezTo>
                <a:cubicBezTo>
                  <a:pt x="377" y="424"/>
                  <a:pt x="377" y="425"/>
                  <a:pt x="377" y="426"/>
                </a:cubicBezTo>
                <a:cubicBezTo>
                  <a:pt x="377" y="427"/>
                  <a:pt x="377" y="427"/>
                  <a:pt x="376" y="428"/>
                </a:cubicBezTo>
                <a:lnTo>
                  <a:pt x="326" y="478"/>
                </a:lnTo>
                <a:lnTo>
                  <a:pt x="379" y="532"/>
                </a:lnTo>
                <a:lnTo>
                  <a:pt x="439" y="473"/>
                </a:lnTo>
                <a:cubicBezTo>
                  <a:pt x="439" y="472"/>
                  <a:pt x="440" y="472"/>
                  <a:pt x="441" y="471"/>
                </a:cubicBezTo>
                <a:cubicBezTo>
                  <a:pt x="442" y="471"/>
                  <a:pt x="443" y="471"/>
                  <a:pt x="444" y="472"/>
                </a:cubicBezTo>
                <a:cubicBezTo>
                  <a:pt x="445" y="472"/>
                  <a:pt x="446" y="472"/>
                  <a:pt x="447" y="473"/>
                </a:cubicBezTo>
                <a:cubicBezTo>
                  <a:pt x="448" y="474"/>
                  <a:pt x="450" y="475"/>
                  <a:pt x="451" y="477"/>
                </a:cubicBezTo>
                <a:close/>
                <a:moveTo>
                  <a:pt x="568" y="334"/>
                </a:moveTo>
                <a:cubicBezTo>
                  <a:pt x="569" y="335"/>
                  <a:pt x="570" y="336"/>
                  <a:pt x="571" y="337"/>
                </a:cubicBezTo>
                <a:cubicBezTo>
                  <a:pt x="572" y="338"/>
                  <a:pt x="573" y="339"/>
                  <a:pt x="573" y="340"/>
                </a:cubicBezTo>
                <a:cubicBezTo>
                  <a:pt x="574" y="341"/>
                  <a:pt x="574" y="342"/>
                  <a:pt x="574" y="343"/>
                </a:cubicBezTo>
                <a:cubicBezTo>
                  <a:pt x="575" y="344"/>
                  <a:pt x="575" y="345"/>
                  <a:pt x="575" y="347"/>
                </a:cubicBezTo>
                <a:cubicBezTo>
                  <a:pt x="575" y="348"/>
                  <a:pt x="574" y="351"/>
                  <a:pt x="573" y="355"/>
                </a:cubicBezTo>
                <a:cubicBezTo>
                  <a:pt x="572" y="359"/>
                  <a:pt x="571" y="364"/>
                  <a:pt x="569" y="369"/>
                </a:cubicBezTo>
                <a:cubicBezTo>
                  <a:pt x="567" y="374"/>
                  <a:pt x="564" y="379"/>
                  <a:pt x="560" y="385"/>
                </a:cubicBezTo>
                <a:cubicBezTo>
                  <a:pt x="556" y="391"/>
                  <a:pt x="552" y="397"/>
                  <a:pt x="546" y="402"/>
                </a:cubicBezTo>
                <a:cubicBezTo>
                  <a:pt x="536" y="412"/>
                  <a:pt x="526" y="419"/>
                  <a:pt x="515" y="424"/>
                </a:cubicBezTo>
                <a:cubicBezTo>
                  <a:pt x="504" y="429"/>
                  <a:pt x="492" y="430"/>
                  <a:pt x="480" y="430"/>
                </a:cubicBezTo>
                <a:cubicBezTo>
                  <a:pt x="468" y="429"/>
                  <a:pt x="456" y="425"/>
                  <a:pt x="444" y="419"/>
                </a:cubicBezTo>
                <a:cubicBezTo>
                  <a:pt x="432" y="413"/>
                  <a:pt x="419" y="403"/>
                  <a:pt x="407" y="391"/>
                </a:cubicBezTo>
                <a:cubicBezTo>
                  <a:pt x="395" y="379"/>
                  <a:pt x="385" y="366"/>
                  <a:pt x="379" y="353"/>
                </a:cubicBezTo>
                <a:cubicBezTo>
                  <a:pt x="372" y="340"/>
                  <a:pt x="369" y="327"/>
                  <a:pt x="368" y="315"/>
                </a:cubicBezTo>
                <a:cubicBezTo>
                  <a:pt x="367" y="302"/>
                  <a:pt x="368" y="290"/>
                  <a:pt x="373" y="278"/>
                </a:cubicBezTo>
                <a:cubicBezTo>
                  <a:pt x="377" y="267"/>
                  <a:pt x="385" y="256"/>
                  <a:pt x="394" y="246"/>
                </a:cubicBezTo>
                <a:cubicBezTo>
                  <a:pt x="399" y="242"/>
                  <a:pt x="403" y="238"/>
                  <a:pt x="408" y="235"/>
                </a:cubicBezTo>
                <a:cubicBezTo>
                  <a:pt x="413" y="232"/>
                  <a:pt x="418" y="229"/>
                  <a:pt x="423" y="227"/>
                </a:cubicBezTo>
                <a:cubicBezTo>
                  <a:pt x="427" y="224"/>
                  <a:pt x="432" y="223"/>
                  <a:pt x="436" y="222"/>
                </a:cubicBezTo>
                <a:cubicBezTo>
                  <a:pt x="441" y="220"/>
                  <a:pt x="444" y="220"/>
                  <a:pt x="446" y="220"/>
                </a:cubicBezTo>
                <a:cubicBezTo>
                  <a:pt x="448" y="220"/>
                  <a:pt x="449" y="220"/>
                  <a:pt x="450" y="220"/>
                </a:cubicBezTo>
                <a:cubicBezTo>
                  <a:pt x="451" y="221"/>
                  <a:pt x="452" y="221"/>
                  <a:pt x="453" y="221"/>
                </a:cubicBezTo>
                <a:cubicBezTo>
                  <a:pt x="454" y="222"/>
                  <a:pt x="455" y="223"/>
                  <a:pt x="456" y="224"/>
                </a:cubicBezTo>
                <a:cubicBezTo>
                  <a:pt x="457" y="224"/>
                  <a:pt x="458" y="226"/>
                  <a:pt x="460" y="227"/>
                </a:cubicBezTo>
                <a:cubicBezTo>
                  <a:pt x="461" y="229"/>
                  <a:pt x="463" y="230"/>
                  <a:pt x="464" y="231"/>
                </a:cubicBezTo>
                <a:cubicBezTo>
                  <a:pt x="464" y="232"/>
                  <a:pt x="465" y="234"/>
                  <a:pt x="466" y="235"/>
                </a:cubicBezTo>
                <a:cubicBezTo>
                  <a:pt x="466" y="236"/>
                  <a:pt x="466" y="237"/>
                  <a:pt x="466" y="237"/>
                </a:cubicBezTo>
                <a:cubicBezTo>
                  <a:pt x="466" y="238"/>
                  <a:pt x="466" y="239"/>
                  <a:pt x="465" y="239"/>
                </a:cubicBezTo>
                <a:cubicBezTo>
                  <a:pt x="464" y="241"/>
                  <a:pt x="462" y="241"/>
                  <a:pt x="458" y="242"/>
                </a:cubicBezTo>
                <a:cubicBezTo>
                  <a:pt x="455" y="242"/>
                  <a:pt x="451" y="243"/>
                  <a:pt x="446" y="244"/>
                </a:cubicBezTo>
                <a:cubicBezTo>
                  <a:pt x="441" y="246"/>
                  <a:pt x="435" y="248"/>
                  <a:pt x="430" y="250"/>
                </a:cubicBezTo>
                <a:cubicBezTo>
                  <a:pt x="424" y="253"/>
                  <a:pt x="418" y="258"/>
                  <a:pt x="411" y="264"/>
                </a:cubicBezTo>
                <a:cubicBezTo>
                  <a:pt x="405" y="271"/>
                  <a:pt x="400" y="278"/>
                  <a:pt x="397" y="286"/>
                </a:cubicBezTo>
                <a:cubicBezTo>
                  <a:pt x="394" y="294"/>
                  <a:pt x="394" y="303"/>
                  <a:pt x="395" y="312"/>
                </a:cubicBezTo>
                <a:cubicBezTo>
                  <a:pt x="396" y="321"/>
                  <a:pt x="400" y="331"/>
                  <a:pt x="405" y="340"/>
                </a:cubicBezTo>
                <a:cubicBezTo>
                  <a:pt x="410" y="350"/>
                  <a:pt x="418" y="359"/>
                  <a:pt x="427" y="369"/>
                </a:cubicBezTo>
                <a:cubicBezTo>
                  <a:pt x="437" y="378"/>
                  <a:pt x="446" y="386"/>
                  <a:pt x="456" y="391"/>
                </a:cubicBezTo>
                <a:cubicBezTo>
                  <a:pt x="465" y="396"/>
                  <a:pt x="474" y="399"/>
                  <a:pt x="483" y="401"/>
                </a:cubicBezTo>
                <a:cubicBezTo>
                  <a:pt x="492" y="402"/>
                  <a:pt x="500" y="401"/>
                  <a:pt x="508" y="397"/>
                </a:cubicBezTo>
                <a:cubicBezTo>
                  <a:pt x="516" y="394"/>
                  <a:pt x="524" y="389"/>
                  <a:pt x="531" y="382"/>
                </a:cubicBezTo>
                <a:cubicBezTo>
                  <a:pt x="537" y="376"/>
                  <a:pt x="541" y="370"/>
                  <a:pt x="544" y="364"/>
                </a:cubicBezTo>
                <a:cubicBezTo>
                  <a:pt x="547" y="358"/>
                  <a:pt x="549" y="353"/>
                  <a:pt x="551" y="348"/>
                </a:cubicBezTo>
                <a:cubicBezTo>
                  <a:pt x="552" y="343"/>
                  <a:pt x="553" y="339"/>
                  <a:pt x="554" y="335"/>
                </a:cubicBezTo>
                <a:cubicBezTo>
                  <a:pt x="554" y="332"/>
                  <a:pt x="555" y="329"/>
                  <a:pt x="556" y="328"/>
                </a:cubicBezTo>
                <a:cubicBezTo>
                  <a:pt x="557" y="328"/>
                  <a:pt x="557" y="327"/>
                  <a:pt x="558" y="327"/>
                </a:cubicBezTo>
                <a:cubicBezTo>
                  <a:pt x="559" y="327"/>
                  <a:pt x="559" y="327"/>
                  <a:pt x="560" y="328"/>
                </a:cubicBezTo>
                <a:cubicBezTo>
                  <a:pt x="561" y="328"/>
                  <a:pt x="562" y="329"/>
                  <a:pt x="563" y="330"/>
                </a:cubicBezTo>
                <a:cubicBezTo>
                  <a:pt x="565" y="331"/>
                  <a:pt x="566" y="332"/>
                  <a:pt x="568" y="334"/>
                </a:cubicBezTo>
                <a:close/>
                <a:moveTo>
                  <a:pt x="551" y="111"/>
                </a:moveTo>
                <a:cubicBezTo>
                  <a:pt x="552" y="112"/>
                  <a:pt x="554" y="114"/>
                  <a:pt x="554" y="115"/>
                </a:cubicBezTo>
                <a:cubicBezTo>
                  <a:pt x="555" y="116"/>
                  <a:pt x="556" y="117"/>
                  <a:pt x="556" y="118"/>
                </a:cubicBezTo>
                <a:cubicBezTo>
                  <a:pt x="557" y="119"/>
                  <a:pt x="557" y="120"/>
                  <a:pt x="556" y="121"/>
                </a:cubicBezTo>
                <a:cubicBezTo>
                  <a:pt x="556" y="122"/>
                  <a:pt x="556" y="122"/>
                  <a:pt x="555" y="123"/>
                </a:cubicBezTo>
                <a:lnTo>
                  <a:pt x="500" y="178"/>
                </a:lnTo>
                <a:lnTo>
                  <a:pt x="551" y="229"/>
                </a:lnTo>
                <a:lnTo>
                  <a:pt x="603" y="177"/>
                </a:lnTo>
                <a:cubicBezTo>
                  <a:pt x="604" y="177"/>
                  <a:pt x="605" y="176"/>
                  <a:pt x="605" y="176"/>
                </a:cubicBezTo>
                <a:cubicBezTo>
                  <a:pt x="606" y="176"/>
                  <a:pt x="607" y="176"/>
                  <a:pt x="608" y="176"/>
                </a:cubicBezTo>
                <a:cubicBezTo>
                  <a:pt x="609" y="176"/>
                  <a:pt x="610" y="177"/>
                  <a:pt x="611" y="178"/>
                </a:cubicBezTo>
                <a:cubicBezTo>
                  <a:pt x="612" y="178"/>
                  <a:pt x="614" y="180"/>
                  <a:pt x="615" y="181"/>
                </a:cubicBezTo>
                <a:cubicBezTo>
                  <a:pt x="617" y="183"/>
                  <a:pt x="618" y="184"/>
                  <a:pt x="619" y="185"/>
                </a:cubicBezTo>
                <a:cubicBezTo>
                  <a:pt x="620" y="187"/>
                  <a:pt x="620" y="188"/>
                  <a:pt x="621" y="189"/>
                </a:cubicBezTo>
                <a:cubicBezTo>
                  <a:pt x="621" y="190"/>
                  <a:pt x="621" y="191"/>
                  <a:pt x="621" y="192"/>
                </a:cubicBezTo>
                <a:cubicBezTo>
                  <a:pt x="621" y="192"/>
                  <a:pt x="620" y="193"/>
                  <a:pt x="620" y="194"/>
                </a:cubicBezTo>
                <a:lnTo>
                  <a:pt x="568" y="246"/>
                </a:lnTo>
                <a:lnTo>
                  <a:pt x="630" y="308"/>
                </a:lnTo>
                <a:cubicBezTo>
                  <a:pt x="631" y="309"/>
                  <a:pt x="631" y="309"/>
                  <a:pt x="632" y="310"/>
                </a:cubicBezTo>
                <a:cubicBezTo>
                  <a:pt x="632" y="311"/>
                  <a:pt x="632" y="312"/>
                  <a:pt x="631" y="313"/>
                </a:cubicBezTo>
                <a:cubicBezTo>
                  <a:pt x="631" y="314"/>
                  <a:pt x="630" y="315"/>
                  <a:pt x="629" y="317"/>
                </a:cubicBezTo>
                <a:cubicBezTo>
                  <a:pt x="628" y="318"/>
                  <a:pt x="626" y="320"/>
                  <a:pt x="624" y="322"/>
                </a:cubicBezTo>
                <a:cubicBezTo>
                  <a:pt x="622" y="324"/>
                  <a:pt x="621" y="325"/>
                  <a:pt x="619" y="326"/>
                </a:cubicBezTo>
                <a:cubicBezTo>
                  <a:pt x="618" y="327"/>
                  <a:pt x="616" y="328"/>
                  <a:pt x="615" y="329"/>
                </a:cubicBezTo>
                <a:cubicBezTo>
                  <a:pt x="614" y="329"/>
                  <a:pt x="613" y="329"/>
                  <a:pt x="613" y="329"/>
                </a:cubicBezTo>
                <a:cubicBezTo>
                  <a:pt x="612" y="329"/>
                  <a:pt x="611" y="329"/>
                  <a:pt x="611" y="328"/>
                </a:cubicBezTo>
                <a:lnTo>
                  <a:pt x="472" y="189"/>
                </a:lnTo>
                <a:cubicBezTo>
                  <a:pt x="469" y="186"/>
                  <a:pt x="467" y="183"/>
                  <a:pt x="468" y="180"/>
                </a:cubicBezTo>
                <a:cubicBezTo>
                  <a:pt x="468" y="178"/>
                  <a:pt x="469" y="175"/>
                  <a:pt x="471" y="174"/>
                </a:cubicBezTo>
                <a:lnTo>
                  <a:pt x="538" y="106"/>
                </a:lnTo>
                <a:cubicBezTo>
                  <a:pt x="539" y="106"/>
                  <a:pt x="540" y="105"/>
                  <a:pt x="540" y="105"/>
                </a:cubicBezTo>
                <a:cubicBezTo>
                  <a:pt x="541" y="105"/>
                  <a:pt x="542" y="105"/>
                  <a:pt x="543" y="105"/>
                </a:cubicBezTo>
                <a:cubicBezTo>
                  <a:pt x="544" y="105"/>
                  <a:pt x="545" y="106"/>
                  <a:pt x="547" y="107"/>
                </a:cubicBezTo>
                <a:cubicBezTo>
                  <a:pt x="548" y="108"/>
                  <a:pt x="549" y="109"/>
                  <a:pt x="551" y="111"/>
                </a:cubicBezTo>
                <a:close/>
                <a:moveTo>
                  <a:pt x="713" y="20"/>
                </a:moveTo>
                <a:cubicBezTo>
                  <a:pt x="720" y="27"/>
                  <a:pt x="726" y="35"/>
                  <a:pt x="729" y="44"/>
                </a:cubicBezTo>
                <a:cubicBezTo>
                  <a:pt x="733" y="52"/>
                  <a:pt x="734" y="61"/>
                  <a:pt x="734" y="70"/>
                </a:cubicBezTo>
                <a:cubicBezTo>
                  <a:pt x="734" y="79"/>
                  <a:pt x="731" y="87"/>
                  <a:pt x="727" y="96"/>
                </a:cubicBezTo>
                <a:cubicBezTo>
                  <a:pt x="723" y="105"/>
                  <a:pt x="716" y="115"/>
                  <a:pt x="707" y="124"/>
                </a:cubicBezTo>
                <a:lnTo>
                  <a:pt x="690" y="141"/>
                </a:lnTo>
                <a:lnTo>
                  <a:pt x="744" y="195"/>
                </a:lnTo>
                <a:cubicBezTo>
                  <a:pt x="744" y="196"/>
                  <a:pt x="745" y="196"/>
                  <a:pt x="745" y="197"/>
                </a:cubicBezTo>
                <a:cubicBezTo>
                  <a:pt x="745" y="198"/>
                  <a:pt x="745" y="199"/>
                  <a:pt x="744" y="200"/>
                </a:cubicBezTo>
                <a:cubicBezTo>
                  <a:pt x="744" y="201"/>
                  <a:pt x="743" y="202"/>
                  <a:pt x="742" y="204"/>
                </a:cubicBezTo>
                <a:cubicBezTo>
                  <a:pt x="741" y="205"/>
                  <a:pt x="739" y="207"/>
                  <a:pt x="737" y="209"/>
                </a:cubicBezTo>
                <a:cubicBezTo>
                  <a:pt x="735" y="211"/>
                  <a:pt x="734" y="212"/>
                  <a:pt x="732" y="213"/>
                </a:cubicBezTo>
                <a:cubicBezTo>
                  <a:pt x="731" y="214"/>
                  <a:pt x="729" y="215"/>
                  <a:pt x="728" y="216"/>
                </a:cubicBezTo>
                <a:cubicBezTo>
                  <a:pt x="727" y="216"/>
                  <a:pt x="726" y="216"/>
                  <a:pt x="726" y="216"/>
                </a:cubicBezTo>
                <a:cubicBezTo>
                  <a:pt x="725" y="216"/>
                  <a:pt x="724" y="216"/>
                  <a:pt x="724" y="215"/>
                </a:cubicBezTo>
                <a:lnTo>
                  <a:pt x="585" y="76"/>
                </a:lnTo>
                <a:cubicBezTo>
                  <a:pt x="582" y="73"/>
                  <a:pt x="581" y="70"/>
                  <a:pt x="581" y="67"/>
                </a:cubicBezTo>
                <a:cubicBezTo>
                  <a:pt x="581" y="64"/>
                  <a:pt x="582" y="62"/>
                  <a:pt x="584" y="60"/>
                </a:cubicBezTo>
                <a:lnTo>
                  <a:pt x="617" y="28"/>
                </a:lnTo>
                <a:cubicBezTo>
                  <a:pt x="620" y="25"/>
                  <a:pt x="623" y="22"/>
                  <a:pt x="626" y="19"/>
                </a:cubicBezTo>
                <a:cubicBezTo>
                  <a:pt x="630" y="16"/>
                  <a:pt x="634" y="13"/>
                  <a:pt x="639" y="10"/>
                </a:cubicBezTo>
                <a:cubicBezTo>
                  <a:pt x="644" y="7"/>
                  <a:pt x="649" y="4"/>
                  <a:pt x="656" y="3"/>
                </a:cubicBezTo>
                <a:cubicBezTo>
                  <a:pt x="663" y="1"/>
                  <a:pt x="669" y="0"/>
                  <a:pt x="676" y="1"/>
                </a:cubicBezTo>
                <a:cubicBezTo>
                  <a:pt x="682" y="2"/>
                  <a:pt x="689" y="3"/>
                  <a:pt x="695" y="6"/>
                </a:cubicBezTo>
                <a:cubicBezTo>
                  <a:pt x="701" y="10"/>
                  <a:pt x="707" y="14"/>
                  <a:pt x="713" y="20"/>
                </a:cubicBezTo>
                <a:close/>
                <a:moveTo>
                  <a:pt x="693" y="42"/>
                </a:moveTo>
                <a:cubicBezTo>
                  <a:pt x="687" y="36"/>
                  <a:pt x="681" y="32"/>
                  <a:pt x="675" y="30"/>
                </a:cubicBezTo>
                <a:cubicBezTo>
                  <a:pt x="668" y="29"/>
                  <a:pt x="662" y="28"/>
                  <a:pt x="657" y="30"/>
                </a:cubicBezTo>
                <a:cubicBezTo>
                  <a:pt x="652" y="31"/>
                  <a:pt x="647" y="33"/>
                  <a:pt x="643" y="36"/>
                </a:cubicBezTo>
                <a:cubicBezTo>
                  <a:pt x="639" y="39"/>
                  <a:pt x="635" y="43"/>
                  <a:pt x="631" y="46"/>
                </a:cubicBezTo>
                <a:lnTo>
                  <a:pt x="613" y="64"/>
                </a:lnTo>
                <a:lnTo>
                  <a:pt x="673" y="125"/>
                </a:lnTo>
                <a:lnTo>
                  <a:pt x="691" y="107"/>
                </a:lnTo>
                <a:cubicBezTo>
                  <a:pt x="697" y="101"/>
                  <a:pt x="701" y="95"/>
                  <a:pt x="704" y="89"/>
                </a:cubicBezTo>
                <a:cubicBezTo>
                  <a:pt x="706" y="84"/>
                  <a:pt x="707" y="78"/>
                  <a:pt x="707" y="73"/>
                </a:cubicBezTo>
                <a:cubicBezTo>
                  <a:pt x="707" y="67"/>
                  <a:pt x="706" y="62"/>
                  <a:pt x="704" y="57"/>
                </a:cubicBezTo>
                <a:cubicBezTo>
                  <a:pt x="701" y="52"/>
                  <a:pt x="698" y="47"/>
                  <a:pt x="693" y="4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1" name="Freeform 35"/>
          <p:cNvSpPr>
            <a:spLocks noEditPoints="1"/>
          </p:cNvSpPr>
          <p:nvPr/>
        </p:nvSpPr>
        <p:spPr bwMode="auto">
          <a:xfrm>
            <a:off x="7975600" y="5194300"/>
            <a:ext cx="549275" cy="522288"/>
          </a:xfrm>
          <a:custGeom>
            <a:avLst/>
            <a:gdLst/>
            <a:ahLst/>
            <a:cxnLst>
              <a:cxn ang="0">
                <a:pos x="126" y="597"/>
              </a:cxn>
              <a:cxn ang="0">
                <a:pos x="161" y="677"/>
              </a:cxn>
              <a:cxn ang="0">
                <a:pos x="143" y="688"/>
              </a:cxn>
              <a:cxn ang="0">
                <a:pos x="46" y="492"/>
              </a:cxn>
              <a:cxn ang="0">
                <a:pos x="132" y="493"/>
              </a:cxn>
              <a:cxn ang="0">
                <a:pos x="51" y="519"/>
              </a:cxn>
              <a:cxn ang="0">
                <a:pos x="127" y="546"/>
              </a:cxn>
              <a:cxn ang="0">
                <a:pos x="344" y="494"/>
              </a:cxn>
              <a:cxn ang="0">
                <a:pos x="317" y="494"/>
              </a:cxn>
              <a:cxn ang="0">
                <a:pos x="248" y="558"/>
              </a:cxn>
              <a:cxn ang="0">
                <a:pos x="249" y="460"/>
              </a:cxn>
              <a:cxn ang="0">
                <a:pos x="220" y="427"/>
              </a:cxn>
              <a:cxn ang="0">
                <a:pos x="184" y="481"/>
              </a:cxn>
              <a:cxn ang="0">
                <a:pos x="169" y="473"/>
              </a:cxn>
              <a:cxn ang="0">
                <a:pos x="193" y="419"/>
              </a:cxn>
              <a:cxn ang="0">
                <a:pos x="344" y="488"/>
              </a:cxn>
              <a:cxn ang="0">
                <a:pos x="244" y="516"/>
              </a:cxn>
              <a:cxn ang="0">
                <a:pos x="300" y="481"/>
              </a:cxn>
              <a:cxn ang="0">
                <a:pos x="349" y="305"/>
              </a:cxn>
              <a:cxn ang="0">
                <a:pos x="332" y="317"/>
              </a:cxn>
              <a:cxn ang="0">
                <a:pos x="398" y="434"/>
              </a:cxn>
              <a:cxn ang="0">
                <a:pos x="387" y="452"/>
              </a:cxn>
              <a:cxn ang="0">
                <a:pos x="273" y="347"/>
              </a:cxn>
              <a:cxn ang="0">
                <a:pos x="287" y="331"/>
              </a:cxn>
              <a:cxn ang="0">
                <a:pos x="305" y="315"/>
              </a:cxn>
              <a:cxn ang="0">
                <a:pos x="328" y="288"/>
              </a:cxn>
              <a:cxn ang="0">
                <a:pos x="342" y="295"/>
              </a:cxn>
              <a:cxn ang="0">
                <a:pos x="487" y="355"/>
              </a:cxn>
              <a:cxn ang="0">
                <a:pos x="443" y="375"/>
              </a:cxn>
              <a:cxn ang="0">
                <a:pos x="433" y="359"/>
              </a:cxn>
              <a:cxn ang="0">
                <a:pos x="480" y="329"/>
              </a:cxn>
              <a:cxn ang="0">
                <a:pos x="457" y="296"/>
              </a:cxn>
              <a:cxn ang="0">
                <a:pos x="388" y="311"/>
              </a:cxn>
              <a:cxn ang="0">
                <a:pos x="380" y="232"/>
              </a:cxn>
              <a:cxn ang="0">
                <a:pos x="416" y="214"/>
              </a:cxn>
              <a:cxn ang="0">
                <a:pos x="429" y="226"/>
              </a:cxn>
              <a:cxn ang="0">
                <a:pos x="406" y="239"/>
              </a:cxn>
              <a:cxn ang="0">
                <a:pos x="391" y="282"/>
              </a:cxn>
              <a:cxn ang="0">
                <a:pos x="452" y="271"/>
              </a:cxn>
              <a:cxn ang="0">
                <a:pos x="585" y="146"/>
              </a:cxn>
              <a:cxn ang="0">
                <a:pos x="566" y="239"/>
              </a:cxn>
              <a:cxn ang="0">
                <a:pos x="612" y="184"/>
              </a:cxn>
              <a:cxn ang="0">
                <a:pos x="625" y="191"/>
              </a:cxn>
              <a:cxn ang="0">
                <a:pos x="621" y="214"/>
              </a:cxn>
              <a:cxn ang="0">
                <a:pos x="518" y="260"/>
              </a:cxn>
              <a:cxn ang="0">
                <a:pos x="482" y="131"/>
              </a:cxn>
              <a:cxn ang="0">
                <a:pos x="581" y="138"/>
              </a:cxn>
              <a:cxn ang="0">
                <a:pos x="484" y="178"/>
              </a:cxn>
              <a:cxn ang="0">
                <a:pos x="724" y="83"/>
              </a:cxn>
              <a:cxn ang="0">
                <a:pos x="722" y="112"/>
              </a:cxn>
              <a:cxn ang="0">
                <a:pos x="630" y="148"/>
              </a:cxn>
              <a:cxn ang="0">
                <a:pos x="593" y="19"/>
              </a:cxn>
              <a:cxn ang="0">
                <a:pos x="637" y="0"/>
              </a:cxn>
              <a:cxn ang="0">
                <a:pos x="651" y="18"/>
              </a:cxn>
              <a:cxn ang="0">
                <a:pos x="599" y="68"/>
              </a:cxn>
              <a:cxn ang="0">
                <a:pos x="692" y="117"/>
              </a:cxn>
              <a:cxn ang="0">
                <a:pos x="711" y="73"/>
              </a:cxn>
            </a:cxnLst>
            <a:rect l="0" t="0" r="r" b="b"/>
            <a:pathLst>
              <a:path w="727" h="690">
                <a:moveTo>
                  <a:pt x="132" y="493"/>
                </a:moveTo>
                <a:cubicBezTo>
                  <a:pt x="140" y="501"/>
                  <a:pt x="145" y="509"/>
                  <a:pt x="149" y="517"/>
                </a:cubicBezTo>
                <a:cubicBezTo>
                  <a:pt x="152" y="526"/>
                  <a:pt x="154" y="534"/>
                  <a:pt x="154" y="543"/>
                </a:cubicBezTo>
                <a:cubicBezTo>
                  <a:pt x="153" y="552"/>
                  <a:pt x="151" y="561"/>
                  <a:pt x="147" y="570"/>
                </a:cubicBezTo>
                <a:cubicBezTo>
                  <a:pt x="142" y="579"/>
                  <a:pt x="135" y="588"/>
                  <a:pt x="126" y="597"/>
                </a:cubicBezTo>
                <a:lnTo>
                  <a:pt x="109" y="614"/>
                </a:lnTo>
                <a:lnTo>
                  <a:pt x="163" y="669"/>
                </a:lnTo>
                <a:cubicBezTo>
                  <a:pt x="164" y="669"/>
                  <a:pt x="164" y="670"/>
                  <a:pt x="164" y="671"/>
                </a:cubicBezTo>
                <a:cubicBezTo>
                  <a:pt x="164" y="671"/>
                  <a:pt x="164" y="672"/>
                  <a:pt x="164" y="673"/>
                </a:cubicBezTo>
                <a:cubicBezTo>
                  <a:pt x="163" y="674"/>
                  <a:pt x="162" y="676"/>
                  <a:pt x="161" y="677"/>
                </a:cubicBezTo>
                <a:cubicBezTo>
                  <a:pt x="160" y="679"/>
                  <a:pt x="159" y="680"/>
                  <a:pt x="157" y="682"/>
                </a:cubicBezTo>
                <a:cubicBezTo>
                  <a:pt x="155" y="684"/>
                  <a:pt x="153" y="686"/>
                  <a:pt x="152" y="687"/>
                </a:cubicBezTo>
                <a:cubicBezTo>
                  <a:pt x="150" y="688"/>
                  <a:pt x="149" y="689"/>
                  <a:pt x="148" y="689"/>
                </a:cubicBezTo>
                <a:cubicBezTo>
                  <a:pt x="147" y="690"/>
                  <a:pt x="146" y="690"/>
                  <a:pt x="145" y="690"/>
                </a:cubicBezTo>
                <a:cubicBezTo>
                  <a:pt x="144" y="689"/>
                  <a:pt x="144" y="689"/>
                  <a:pt x="143" y="688"/>
                </a:cubicBezTo>
                <a:lnTo>
                  <a:pt x="5" y="550"/>
                </a:lnTo>
                <a:cubicBezTo>
                  <a:pt x="1" y="547"/>
                  <a:pt x="0" y="544"/>
                  <a:pt x="0" y="541"/>
                </a:cubicBezTo>
                <a:cubicBezTo>
                  <a:pt x="1" y="538"/>
                  <a:pt x="2" y="535"/>
                  <a:pt x="4" y="533"/>
                </a:cubicBezTo>
                <a:lnTo>
                  <a:pt x="36" y="501"/>
                </a:lnTo>
                <a:cubicBezTo>
                  <a:pt x="39" y="498"/>
                  <a:pt x="43" y="495"/>
                  <a:pt x="46" y="492"/>
                </a:cubicBezTo>
                <a:cubicBezTo>
                  <a:pt x="49" y="490"/>
                  <a:pt x="53" y="487"/>
                  <a:pt x="58" y="484"/>
                </a:cubicBezTo>
                <a:cubicBezTo>
                  <a:pt x="63" y="480"/>
                  <a:pt x="69" y="478"/>
                  <a:pt x="75" y="476"/>
                </a:cubicBezTo>
                <a:cubicBezTo>
                  <a:pt x="82" y="474"/>
                  <a:pt x="89" y="474"/>
                  <a:pt x="95" y="474"/>
                </a:cubicBezTo>
                <a:cubicBezTo>
                  <a:pt x="102" y="475"/>
                  <a:pt x="108" y="477"/>
                  <a:pt x="114" y="480"/>
                </a:cubicBezTo>
                <a:cubicBezTo>
                  <a:pt x="121" y="483"/>
                  <a:pt x="127" y="487"/>
                  <a:pt x="132" y="493"/>
                </a:cubicBezTo>
                <a:close/>
                <a:moveTo>
                  <a:pt x="113" y="516"/>
                </a:moveTo>
                <a:cubicBezTo>
                  <a:pt x="107" y="510"/>
                  <a:pt x="100" y="506"/>
                  <a:pt x="94" y="504"/>
                </a:cubicBezTo>
                <a:cubicBezTo>
                  <a:pt x="88" y="502"/>
                  <a:pt x="82" y="502"/>
                  <a:pt x="76" y="503"/>
                </a:cubicBezTo>
                <a:cubicBezTo>
                  <a:pt x="71" y="504"/>
                  <a:pt x="66" y="507"/>
                  <a:pt x="62" y="510"/>
                </a:cubicBezTo>
                <a:cubicBezTo>
                  <a:pt x="58" y="513"/>
                  <a:pt x="54" y="516"/>
                  <a:pt x="51" y="519"/>
                </a:cubicBezTo>
                <a:lnTo>
                  <a:pt x="32" y="538"/>
                </a:lnTo>
                <a:lnTo>
                  <a:pt x="93" y="598"/>
                </a:lnTo>
                <a:lnTo>
                  <a:pt x="111" y="580"/>
                </a:lnTo>
                <a:cubicBezTo>
                  <a:pt x="117" y="574"/>
                  <a:pt x="121" y="568"/>
                  <a:pt x="123" y="563"/>
                </a:cubicBezTo>
                <a:cubicBezTo>
                  <a:pt x="126" y="557"/>
                  <a:pt x="127" y="552"/>
                  <a:pt x="127" y="546"/>
                </a:cubicBezTo>
                <a:cubicBezTo>
                  <a:pt x="127" y="541"/>
                  <a:pt x="126" y="536"/>
                  <a:pt x="123" y="530"/>
                </a:cubicBezTo>
                <a:cubicBezTo>
                  <a:pt x="121" y="525"/>
                  <a:pt x="117" y="520"/>
                  <a:pt x="113" y="516"/>
                </a:cubicBezTo>
                <a:close/>
                <a:moveTo>
                  <a:pt x="344" y="488"/>
                </a:moveTo>
                <a:cubicBezTo>
                  <a:pt x="345" y="489"/>
                  <a:pt x="346" y="490"/>
                  <a:pt x="345" y="491"/>
                </a:cubicBezTo>
                <a:cubicBezTo>
                  <a:pt x="345" y="492"/>
                  <a:pt x="345" y="493"/>
                  <a:pt x="344" y="494"/>
                </a:cubicBezTo>
                <a:cubicBezTo>
                  <a:pt x="343" y="496"/>
                  <a:pt x="342" y="497"/>
                  <a:pt x="339" y="500"/>
                </a:cubicBezTo>
                <a:cubicBezTo>
                  <a:pt x="337" y="502"/>
                  <a:pt x="336" y="503"/>
                  <a:pt x="334" y="504"/>
                </a:cubicBezTo>
                <a:cubicBezTo>
                  <a:pt x="333" y="505"/>
                  <a:pt x="332" y="505"/>
                  <a:pt x="331" y="506"/>
                </a:cubicBezTo>
                <a:cubicBezTo>
                  <a:pt x="330" y="506"/>
                  <a:pt x="329" y="505"/>
                  <a:pt x="328" y="504"/>
                </a:cubicBezTo>
                <a:lnTo>
                  <a:pt x="317" y="494"/>
                </a:lnTo>
                <a:cubicBezTo>
                  <a:pt x="318" y="503"/>
                  <a:pt x="316" y="512"/>
                  <a:pt x="313" y="520"/>
                </a:cubicBezTo>
                <a:cubicBezTo>
                  <a:pt x="311" y="529"/>
                  <a:pt x="306" y="536"/>
                  <a:pt x="300" y="542"/>
                </a:cubicBezTo>
                <a:cubicBezTo>
                  <a:pt x="294" y="548"/>
                  <a:pt x="289" y="552"/>
                  <a:pt x="283" y="555"/>
                </a:cubicBezTo>
                <a:cubicBezTo>
                  <a:pt x="277" y="558"/>
                  <a:pt x="271" y="560"/>
                  <a:pt x="265" y="560"/>
                </a:cubicBezTo>
                <a:cubicBezTo>
                  <a:pt x="259" y="561"/>
                  <a:pt x="253" y="560"/>
                  <a:pt x="248" y="558"/>
                </a:cubicBezTo>
                <a:cubicBezTo>
                  <a:pt x="242" y="555"/>
                  <a:pt x="237" y="552"/>
                  <a:pt x="232" y="547"/>
                </a:cubicBezTo>
                <a:cubicBezTo>
                  <a:pt x="226" y="541"/>
                  <a:pt x="222" y="535"/>
                  <a:pt x="220" y="528"/>
                </a:cubicBezTo>
                <a:cubicBezTo>
                  <a:pt x="218" y="521"/>
                  <a:pt x="218" y="514"/>
                  <a:pt x="220" y="507"/>
                </a:cubicBezTo>
                <a:cubicBezTo>
                  <a:pt x="221" y="499"/>
                  <a:pt x="224" y="492"/>
                  <a:pt x="230" y="484"/>
                </a:cubicBezTo>
                <a:cubicBezTo>
                  <a:pt x="235" y="476"/>
                  <a:pt x="241" y="468"/>
                  <a:pt x="249" y="460"/>
                </a:cubicBezTo>
                <a:lnTo>
                  <a:pt x="264" y="445"/>
                </a:lnTo>
                <a:lnTo>
                  <a:pt x="256" y="437"/>
                </a:lnTo>
                <a:cubicBezTo>
                  <a:pt x="252" y="433"/>
                  <a:pt x="248" y="430"/>
                  <a:pt x="244" y="428"/>
                </a:cubicBezTo>
                <a:cubicBezTo>
                  <a:pt x="240" y="426"/>
                  <a:pt x="236" y="424"/>
                  <a:pt x="232" y="424"/>
                </a:cubicBezTo>
                <a:cubicBezTo>
                  <a:pt x="228" y="424"/>
                  <a:pt x="224" y="425"/>
                  <a:pt x="220" y="427"/>
                </a:cubicBezTo>
                <a:cubicBezTo>
                  <a:pt x="216" y="429"/>
                  <a:pt x="212" y="432"/>
                  <a:pt x="207" y="437"/>
                </a:cubicBezTo>
                <a:cubicBezTo>
                  <a:pt x="202" y="441"/>
                  <a:pt x="199" y="446"/>
                  <a:pt x="196" y="451"/>
                </a:cubicBezTo>
                <a:cubicBezTo>
                  <a:pt x="193" y="456"/>
                  <a:pt x="191" y="460"/>
                  <a:pt x="190" y="464"/>
                </a:cubicBezTo>
                <a:cubicBezTo>
                  <a:pt x="188" y="469"/>
                  <a:pt x="187" y="472"/>
                  <a:pt x="187" y="475"/>
                </a:cubicBezTo>
                <a:cubicBezTo>
                  <a:pt x="186" y="478"/>
                  <a:pt x="185" y="480"/>
                  <a:pt x="184" y="481"/>
                </a:cubicBezTo>
                <a:cubicBezTo>
                  <a:pt x="183" y="482"/>
                  <a:pt x="183" y="482"/>
                  <a:pt x="182" y="482"/>
                </a:cubicBezTo>
                <a:cubicBezTo>
                  <a:pt x="181" y="482"/>
                  <a:pt x="180" y="482"/>
                  <a:pt x="179" y="482"/>
                </a:cubicBezTo>
                <a:cubicBezTo>
                  <a:pt x="178" y="482"/>
                  <a:pt x="177" y="481"/>
                  <a:pt x="176" y="481"/>
                </a:cubicBezTo>
                <a:cubicBezTo>
                  <a:pt x="175" y="480"/>
                  <a:pt x="174" y="479"/>
                  <a:pt x="173" y="478"/>
                </a:cubicBezTo>
                <a:cubicBezTo>
                  <a:pt x="171" y="476"/>
                  <a:pt x="169" y="474"/>
                  <a:pt x="169" y="473"/>
                </a:cubicBezTo>
                <a:cubicBezTo>
                  <a:pt x="168" y="471"/>
                  <a:pt x="167" y="469"/>
                  <a:pt x="167" y="467"/>
                </a:cubicBezTo>
                <a:cubicBezTo>
                  <a:pt x="167" y="465"/>
                  <a:pt x="168" y="462"/>
                  <a:pt x="169" y="458"/>
                </a:cubicBezTo>
                <a:cubicBezTo>
                  <a:pt x="170" y="455"/>
                  <a:pt x="172" y="450"/>
                  <a:pt x="174" y="446"/>
                </a:cubicBezTo>
                <a:cubicBezTo>
                  <a:pt x="177" y="442"/>
                  <a:pt x="179" y="437"/>
                  <a:pt x="182" y="432"/>
                </a:cubicBezTo>
                <a:cubicBezTo>
                  <a:pt x="186" y="428"/>
                  <a:pt x="189" y="423"/>
                  <a:pt x="193" y="419"/>
                </a:cubicBezTo>
                <a:cubicBezTo>
                  <a:pt x="201" y="412"/>
                  <a:pt x="208" y="406"/>
                  <a:pt x="215" y="403"/>
                </a:cubicBezTo>
                <a:cubicBezTo>
                  <a:pt x="222" y="399"/>
                  <a:pt x="229" y="397"/>
                  <a:pt x="235" y="397"/>
                </a:cubicBezTo>
                <a:cubicBezTo>
                  <a:pt x="242" y="397"/>
                  <a:pt x="248" y="399"/>
                  <a:pt x="255" y="403"/>
                </a:cubicBezTo>
                <a:cubicBezTo>
                  <a:pt x="261" y="406"/>
                  <a:pt x="267" y="411"/>
                  <a:pt x="274" y="417"/>
                </a:cubicBezTo>
                <a:lnTo>
                  <a:pt x="344" y="488"/>
                </a:lnTo>
                <a:close/>
                <a:moveTo>
                  <a:pt x="278" y="459"/>
                </a:moveTo>
                <a:lnTo>
                  <a:pt x="261" y="475"/>
                </a:lnTo>
                <a:cubicBezTo>
                  <a:pt x="256" y="481"/>
                  <a:pt x="252" y="486"/>
                  <a:pt x="249" y="491"/>
                </a:cubicBezTo>
                <a:cubicBezTo>
                  <a:pt x="246" y="495"/>
                  <a:pt x="244" y="500"/>
                  <a:pt x="243" y="504"/>
                </a:cubicBezTo>
                <a:cubicBezTo>
                  <a:pt x="242" y="508"/>
                  <a:pt x="243" y="512"/>
                  <a:pt x="244" y="516"/>
                </a:cubicBezTo>
                <a:cubicBezTo>
                  <a:pt x="245" y="520"/>
                  <a:pt x="247" y="523"/>
                  <a:pt x="250" y="526"/>
                </a:cubicBezTo>
                <a:cubicBezTo>
                  <a:pt x="256" y="532"/>
                  <a:pt x="262" y="534"/>
                  <a:pt x="268" y="534"/>
                </a:cubicBezTo>
                <a:cubicBezTo>
                  <a:pt x="275" y="534"/>
                  <a:pt x="282" y="531"/>
                  <a:pt x="288" y="524"/>
                </a:cubicBezTo>
                <a:cubicBezTo>
                  <a:pt x="293" y="519"/>
                  <a:pt x="296" y="513"/>
                  <a:pt x="298" y="507"/>
                </a:cubicBezTo>
                <a:cubicBezTo>
                  <a:pt x="300" y="500"/>
                  <a:pt x="300" y="491"/>
                  <a:pt x="300" y="481"/>
                </a:cubicBezTo>
                <a:lnTo>
                  <a:pt x="278" y="459"/>
                </a:lnTo>
                <a:close/>
                <a:moveTo>
                  <a:pt x="342" y="295"/>
                </a:moveTo>
                <a:cubicBezTo>
                  <a:pt x="344" y="296"/>
                  <a:pt x="345" y="298"/>
                  <a:pt x="346" y="299"/>
                </a:cubicBezTo>
                <a:cubicBezTo>
                  <a:pt x="347" y="300"/>
                  <a:pt x="348" y="301"/>
                  <a:pt x="348" y="302"/>
                </a:cubicBezTo>
                <a:cubicBezTo>
                  <a:pt x="349" y="303"/>
                  <a:pt x="349" y="304"/>
                  <a:pt x="349" y="305"/>
                </a:cubicBezTo>
                <a:cubicBezTo>
                  <a:pt x="349" y="305"/>
                  <a:pt x="349" y="306"/>
                  <a:pt x="348" y="307"/>
                </a:cubicBezTo>
                <a:cubicBezTo>
                  <a:pt x="348" y="307"/>
                  <a:pt x="347" y="308"/>
                  <a:pt x="345" y="308"/>
                </a:cubicBezTo>
                <a:cubicBezTo>
                  <a:pt x="344" y="309"/>
                  <a:pt x="343" y="309"/>
                  <a:pt x="341" y="310"/>
                </a:cubicBezTo>
                <a:cubicBezTo>
                  <a:pt x="340" y="311"/>
                  <a:pt x="338" y="312"/>
                  <a:pt x="337" y="313"/>
                </a:cubicBezTo>
                <a:cubicBezTo>
                  <a:pt x="335" y="314"/>
                  <a:pt x="333" y="315"/>
                  <a:pt x="332" y="317"/>
                </a:cubicBezTo>
                <a:cubicBezTo>
                  <a:pt x="330" y="319"/>
                  <a:pt x="328" y="321"/>
                  <a:pt x="327" y="324"/>
                </a:cubicBezTo>
                <a:cubicBezTo>
                  <a:pt x="326" y="327"/>
                  <a:pt x="325" y="330"/>
                  <a:pt x="325" y="334"/>
                </a:cubicBezTo>
                <a:cubicBezTo>
                  <a:pt x="325" y="337"/>
                  <a:pt x="325" y="342"/>
                  <a:pt x="326" y="347"/>
                </a:cubicBezTo>
                <a:cubicBezTo>
                  <a:pt x="326" y="352"/>
                  <a:pt x="328" y="358"/>
                  <a:pt x="329" y="365"/>
                </a:cubicBezTo>
                <a:lnTo>
                  <a:pt x="398" y="434"/>
                </a:lnTo>
                <a:cubicBezTo>
                  <a:pt x="398" y="435"/>
                  <a:pt x="399" y="435"/>
                  <a:pt x="399" y="436"/>
                </a:cubicBezTo>
                <a:cubicBezTo>
                  <a:pt x="399" y="437"/>
                  <a:pt x="399" y="438"/>
                  <a:pt x="398" y="439"/>
                </a:cubicBezTo>
                <a:cubicBezTo>
                  <a:pt x="398" y="440"/>
                  <a:pt x="397" y="441"/>
                  <a:pt x="396" y="442"/>
                </a:cubicBezTo>
                <a:cubicBezTo>
                  <a:pt x="395" y="444"/>
                  <a:pt x="394" y="445"/>
                  <a:pt x="392" y="447"/>
                </a:cubicBezTo>
                <a:cubicBezTo>
                  <a:pt x="390" y="449"/>
                  <a:pt x="388" y="451"/>
                  <a:pt x="387" y="452"/>
                </a:cubicBezTo>
                <a:cubicBezTo>
                  <a:pt x="385" y="453"/>
                  <a:pt x="384" y="454"/>
                  <a:pt x="383" y="454"/>
                </a:cubicBezTo>
                <a:cubicBezTo>
                  <a:pt x="382" y="454"/>
                  <a:pt x="381" y="455"/>
                  <a:pt x="381" y="454"/>
                </a:cubicBezTo>
                <a:cubicBezTo>
                  <a:pt x="380" y="454"/>
                  <a:pt x="379" y="454"/>
                  <a:pt x="379" y="453"/>
                </a:cubicBezTo>
                <a:lnTo>
                  <a:pt x="274" y="349"/>
                </a:lnTo>
                <a:cubicBezTo>
                  <a:pt x="274" y="348"/>
                  <a:pt x="273" y="348"/>
                  <a:pt x="273" y="347"/>
                </a:cubicBezTo>
                <a:cubicBezTo>
                  <a:pt x="273" y="346"/>
                  <a:pt x="273" y="345"/>
                  <a:pt x="273" y="344"/>
                </a:cubicBezTo>
                <a:cubicBezTo>
                  <a:pt x="274" y="343"/>
                  <a:pt x="274" y="342"/>
                  <a:pt x="275" y="341"/>
                </a:cubicBezTo>
                <a:cubicBezTo>
                  <a:pt x="276" y="340"/>
                  <a:pt x="278" y="338"/>
                  <a:pt x="279" y="336"/>
                </a:cubicBezTo>
                <a:cubicBezTo>
                  <a:pt x="281" y="335"/>
                  <a:pt x="282" y="333"/>
                  <a:pt x="284" y="332"/>
                </a:cubicBezTo>
                <a:cubicBezTo>
                  <a:pt x="285" y="331"/>
                  <a:pt x="286" y="331"/>
                  <a:pt x="287" y="331"/>
                </a:cubicBezTo>
                <a:cubicBezTo>
                  <a:pt x="288" y="330"/>
                  <a:pt x="289" y="330"/>
                  <a:pt x="290" y="330"/>
                </a:cubicBezTo>
                <a:cubicBezTo>
                  <a:pt x="290" y="330"/>
                  <a:pt x="291" y="331"/>
                  <a:pt x="291" y="331"/>
                </a:cubicBezTo>
                <a:lnTo>
                  <a:pt x="307" y="347"/>
                </a:lnTo>
                <a:cubicBezTo>
                  <a:pt x="305" y="340"/>
                  <a:pt x="305" y="334"/>
                  <a:pt x="305" y="328"/>
                </a:cubicBezTo>
                <a:cubicBezTo>
                  <a:pt x="304" y="323"/>
                  <a:pt x="305" y="319"/>
                  <a:pt x="305" y="315"/>
                </a:cubicBezTo>
                <a:cubicBezTo>
                  <a:pt x="306" y="311"/>
                  <a:pt x="307" y="308"/>
                  <a:pt x="309" y="305"/>
                </a:cubicBezTo>
                <a:cubicBezTo>
                  <a:pt x="311" y="302"/>
                  <a:pt x="313" y="300"/>
                  <a:pt x="315" y="298"/>
                </a:cubicBezTo>
                <a:cubicBezTo>
                  <a:pt x="316" y="297"/>
                  <a:pt x="317" y="296"/>
                  <a:pt x="318" y="294"/>
                </a:cubicBezTo>
                <a:cubicBezTo>
                  <a:pt x="320" y="293"/>
                  <a:pt x="321" y="292"/>
                  <a:pt x="323" y="291"/>
                </a:cubicBezTo>
                <a:cubicBezTo>
                  <a:pt x="325" y="290"/>
                  <a:pt x="326" y="289"/>
                  <a:pt x="328" y="288"/>
                </a:cubicBezTo>
                <a:cubicBezTo>
                  <a:pt x="329" y="288"/>
                  <a:pt x="331" y="287"/>
                  <a:pt x="331" y="287"/>
                </a:cubicBezTo>
                <a:cubicBezTo>
                  <a:pt x="332" y="287"/>
                  <a:pt x="333" y="287"/>
                  <a:pt x="333" y="287"/>
                </a:cubicBezTo>
                <a:cubicBezTo>
                  <a:pt x="334" y="288"/>
                  <a:pt x="334" y="288"/>
                  <a:pt x="335" y="288"/>
                </a:cubicBezTo>
                <a:cubicBezTo>
                  <a:pt x="336" y="289"/>
                  <a:pt x="337" y="289"/>
                  <a:pt x="338" y="290"/>
                </a:cubicBezTo>
                <a:cubicBezTo>
                  <a:pt x="339" y="291"/>
                  <a:pt x="340" y="293"/>
                  <a:pt x="342" y="295"/>
                </a:cubicBezTo>
                <a:close/>
                <a:moveTo>
                  <a:pt x="495" y="280"/>
                </a:moveTo>
                <a:cubicBezTo>
                  <a:pt x="500" y="285"/>
                  <a:pt x="504" y="291"/>
                  <a:pt x="506" y="297"/>
                </a:cubicBezTo>
                <a:cubicBezTo>
                  <a:pt x="508" y="303"/>
                  <a:pt x="509" y="310"/>
                  <a:pt x="508" y="316"/>
                </a:cubicBezTo>
                <a:cubicBezTo>
                  <a:pt x="508" y="323"/>
                  <a:pt x="505" y="329"/>
                  <a:pt x="502" y="336"/>
                </a:cubicBezTo>
                <a:cubicBezTo>
                  <a:pt x="498" y="342"/>
                  <a:pt x="494" y="348"/>
                  <a:pt x="487" y="355"/>
                </a:cubicBezTo>
                <a:cubicBezTo>
                  <a:pt x="484" y="358"/>
                  <a:pt x="480" y="361"/>
                  <a:pt x="476" y="364"/>
                </a:cubicBezTo>
                <a:cubicBezTo>
                  <a:pt x="472" y="367"/>
                  <a:pt x="468" y="369"/>
                  <a:pt x="465" y="371"/>
                </a:cubicBezTo>
                <a:cubicBezTo>
                  <a:pt x="461" y="373"/>
                  <a:pt x="458" y="374"/>
                  <a:pt x="455" y="375"/>
                </a:cubicBezTo>
                <a:cubicBezTo>
                  <a:pt x="452" y="376"/>
                  <a:pt x="450" y="376"/>
                  <a:pt x="449" y="377"/>
                </a:cubicBezTo>
                <a:cubicBezTo>
                  <a:pt x="447" y="377"/>
                  <a:pt x="445" y="376"/>
                  <a:pt x="443" y="375"/>
                </a:cubicBezTo>
                <a:cubicBezTo>
                  <a:pt x="442" y="374"/>
                  <a:pt x="440" y="372"/>
                  <a:pt x="437" y="370"/>
                </a:cubicBezTo>
                <a:cubicBezTo>
                  <a:pt x="436" y="369"/>
                  <a:pt x="435" y="367"/>
                  <a:pt x="434" y="366"/>
                </a:cubicBezTo>
                <a:cubicBezTo>
                  <a:pt x="433" y="365"/>
                  <a:pt x="432" y="364"/>
                  <a:pt x="432" y="363"/>
                </a:cubicBezTo>
                <a:cubicBezTo>
                  <a:pt x="431" y="362"/>
                  <a:pt x="431" y="361"/>
                  <a:pt x="431" y="361"/>
                </a:cubicBezTo>
                <a:cubicBezTo>
                  <a:pt x="432" y="360"/>
                  <a:pt x="432" y="359"/>
                  <a:pt x="433" y="359"/>
                </a:cubicBezTo>
                <a:cubicBezTo>
                  <a:pt x="433" y="358"/>
                  <a:pt x="435" y="357"/>
                  <a:pt x="438" y="357"/>
                </a:cubicBezTo>
                <a:cubicBezTo>
                  <a:pt x="441" y="356"/>
                  <a:pt x="444" y="355"/>
                  <a:pt x="447" y="354"/>
                </a:cubicBezTo>
                <a:cubicBezTo>
                  <a:pt x="451" y="353"/>
                  <a:pt x="455" y="351"/>
                  <a:pt x="459" y="349"/>
                </a:cubicBezTo>
                <a:cubicBezTo>
                  <a:pt x="464" y="346"/>
                  <a:pt x="468" y="343"/>
                  <a:pt x="473" y="339"/>
                </a:cubicBezTo>
                <a:cubicBezTo>
                  <a:pt x="476" y="336"/>
                  <a:pt x="478" y="332"/>
                  <a:pt x="480" y="329"/>
                </a:cubicBezTo>
                <a:cubicBezTo>
                  <a:pt x="482" y="326"/>
                  <a:pt x="483" y="322"/>
                  <a:pt x="484" y="319"/>
                </a:cubicBezTo>
                <a:cubicBezTo>
                  <a:pt x="485" y="316"/>
                  <a:pt x="484" y="313"/>
                  <a:pt x="483" y="309"/>
                </a:cubicBezTo>
                <a:cubicBezTo>
                  <a:pt x="482" y="306"/>
                  <a:pt x="480" y="303"/>
                  <a:pt x="478" y="300"/>
                </a:cubicBezTo>
                <a:cubicBezTo>
                  <a:pt x="475" y="298"/>
                  <a:pt x="471" y="296"/>
                  <a:pt x="468" y="295"/>
                </a:cubicBezTo>
                <a:cubicBezTo>
                  <a:pt x="464" y="295"/>
                  <a:pt x="461" y="295"/>
                  <a:pt x="457" y="296"/>
                </a:cubicBezTo>
                <a:cubicBezTo>
                  <a:pt x="452" y="297"/>
                  <a:pt x="448" y="298"/>
                  <a:pt x="444" y="300"/>
                </a:cubicBezTo>
                <a:cubicBezTo>
                  <a:pt x="440" y="302"/>
                  <a:pt x="435" y="304"/>
                  <a:pt x="431" y="306"/>
                </a:cubicBezTo>
                <a:cubicBezTo>
                  <a:pt x="426" y="308"/>
                  <a:pt x="421" y="310"/>
                  <a:pt x="417" y="311"/>
                </a:cubicBezTo>
                <a:cubicBezTo>
                  <a:pt x="412" y="313"/>
                  <a:pt x="407" y="313"/>
                  <a:pt x="402" y="313"/>
                </a:cubicBezTo>
                <a:cubicBezTo>
                  <a:pt x="397" y="314"/>
                  <a:pt x="392" y="313"/>
                  <a:pt x="388" y="311"/>
                </a:cubicBezTo>
                <a:cubicBezTo>
                  <a:pt x="383" y="309"/>
                  <a:pt x="378" y="306"/>
                  <a:pt x="373" y="301"/>
                </a:cubicBezTo>
                <a:cubicBezTo>
                  <a:pt x="369" y="297"/>
                  <a:pt x="366" y="292"/>
                  <a:pt x="364" y="287"/>
                </a:cubicBezTo>
                <a:cubicBezTo>
                  <a:pt x="362" y="282"/>
                  <a:pt x="361" y="276"/>
                  <a:pt x="361" y="270"/>
                </a:cubicBezTo>
                <a:cubicBezTo>
                  <a:pt x="362" y="264"/>
                  <a:pt x="363" y="258"/>
                  <a:pt x="366" y="251"/>
                </a:cubicBezTo>
                <a:cubicBezTo>
                  <a:pt x="369" y="245"/>
                  <a:pt x="374" y="238"/>
                  <a:pt x="380" y="232"/>
                </a:cubicBezTo>
                <a:cubicBezTo>
                  <a:pt x="383" y="229"/>
                  <a:pt x="386" y="227"/>
                  <a:pt x="389" y="224"/>
                </a:cubicBezTo>
                <a:cubicBezTo>
                  <a:pt x="393" y="222"/>
                  <a:pt x="396" y="220"/>
                  <a:pt x="399" y="219"/>
                </a:cubicBezTo>
                <a:cubicBezTo>
                  <a:pt x="402" y="217"/>
                  <a:pt x="404" y="216"/>
                  <a:pt x="407" y="215"/>
                </a:cubicBezTo>
                <a:cubicBezTo>
                  <a:pt x="409" y="214"/>
                  <a:pt x="411" y="214"/>
                  <a:pt x="412" y="214"/>
                </a:cubicBezTo>
                <a:cubicBezTo>
                  <a:pt x="414" y="214"/>
                  <a:pt x="415" y="214"/>
                  <a:pt x="416" y="214"/>
                </a:cubicBezTo>
                <a:cubicBezTo>
                  <a:pt x="416" y="214"/>
                  <a:pt x="417" y="214"/>
                  <a:pt x="418" y="215"/>
                </a:cubicBezTo>
                <a:cubicBezTo>
                  <a:pt x="419" y="215"/>
                  <a:pt x="419" y="216"/>
                  <a:pt x="420" y="217"/>
                </a:cubicBezTo>
                <a:cubicBezTo>
                  <a:pt x="421" y="217"/>
                  <a:pt x="422" y="218"/>
                  <a:pt x="424" y="219"/>
                </a:cubicBezTo>
                <a:cubicBezTo>
                  <a:pt x="425" y="221"/>
                  <a:pt x="426" y="222"/>
                  <a:pt x="427" y="223"/>
                </a:cubicBezTo>
                <a:cubicBezTo>
                  <a:pt x="428" y="224"/>
                  <a:pt x="428" y="225"/>
                  <a:pt x="429" y="226"/>
                </a:cubicBezTo>
                <a:cubicBezTo>
                  <a:pt x="429" y="227"/>
                  <a:pt x="429" y="228"/>
                  <a:pt x="429" y="228"/>
                </a:cubicBezTo>
                <a:cubicBezTo>
                  <a:pt x="429" y="229"/>
                  <a:pt x="429" y="230"/>
                  <a:pt x="428" y="230"/>
                </a:cubicBezTo>
                <a:cubicBezTo>
                  <a:pt x="428" y="231"/>
                  <a:pt x="426" y="231"/>
                  <a:pt x="424" y="232"/>
                </a:cubicBezTo>
                <a:cubicBezTo>
                  <a:pt x="422" y="232"/>
                  <a:pt x="419" y="233"/>
                  <a:pt x="416" y="234"/>
                </a:cubicBezTo>
                <a:cubicBezTo>
                  <a:pt x="413" y="235"/>
                  <a:pt x="410" y="237"/>
                  <a:pt x="406" y="239"/>
                </a:cubicBezTo>
                <a:cubicBezTo>
                  <a:pt x="402" y="241"/>
                  <a:pt x="399" y="244"/>
                  <a:pt x="395" y="247"/>
                </a:cubicBezTo>
                <a:cubicBezTo>
                  <a:pt x="392" y="250"/>
                  <a:pt x="389" y="254"/>
                  <a:pt x="388" y="257"/>
                </a:cubicBezTo>
                <a:cubicBezTo>
                  <a:pt x="386" y="260"/>
                  <a:pt x="385" y="263"/>
                  <a:pt x="385" y="266"/>
                </a:cubicBezTo>
                <a:cubicBezTo>
                  <a:pt x="384" y="269"/>
                  <a:pt x="385" y="272"/>
                  <a:pt x="386" y="275"/>
                </a:cubicBezTo>
                <a:cubicBezTo>
                  <a:pt x="387" y="277"/>
                  <a:pt x="388" y="280"/>
                  <a:pt x="391" y="282"/>
                </a:cubicBezTo>
                <a:cubicBezTo>
                  <a:pt x="394" y="285"/>
                  <a:pt x="397" y="287"/>
                  <a:pt x="401" y="287"/>
                </a:cubicBezTo>
                <a:cubicBezTo>
                  <a:pt x="404" y="288"/>
                  <a:pt x="408" y="287"/>
                  <a:pt x="412" y="286"/>
                </a:cubicBezTo>
                <a:cubicBezTo>
                  <a:pt x="416" y="285"/>
                  <a:pt x="420" y="284"/>
                  <a:pt x="425" y="282"/>
                </a:cubicBezTo>
                <a:cubicBezTo>
                  <a:pt x="429" y="280"/>
                  <a:pt x="434" y="278"/>
                  <a:pt x="438" y="276"/>
                </a:cubicBezTo>
                <a:cubicBezTo>
                  <a:pt x="443" y="274"/>
                  <a:pt x="447" y="273"/>
                  <a:pt x="452" y="271"/>
                </a:cubicBezTo>
                <a:cubicBezTo>
                  <a:pt x="457" y="269"/>
                  <a:pt x="462" y="268"/>
                  <a:pt x="467" y="268"/>
                </a:cubicBezTo>
                <a:cubicBezTo>
                  <a:pt x="472" y="268"/>
                  <a:pt x="476" y="269"/>
                  <a:pt x="481" y="271"/>
                </a:cubicBezTo>
                <a:cubicBezTo>
                  <a:pt x="486" y="272"/>
                  <a:pt x="490" y="276"/>
                  <a:pt x="495" y="280"/>
                </a:cubicBezTo>
                <a:close/>
                <a:moveTo>
                  <a:pt x="581" y="138"/>
                </a:moveTo>
                <a:cubicBezTo>
                  <a:pt x="584" y="141"/>
                  <a:pt x="585" y="144"/>
                  <a:pt x="585" y="146"/>
                </a:cubicBezTo>
                <a:cubicBezTo>
                  <a:pt x="585" y="149"/>
                  <a:pt x="584" y="152"/>
                  <a:pt x="582" y="153"/>
                </a:cubicBezTo>
                <a:lnTo>
                  <a:pt x="513" y="222"/>
                </a:lnTo>
                <a:cubicBezTo>
                  <a:pt x="519" y="228"/>
                  <a:pt x="524" y="233"/>
                  <a:pt x="530" y="236"/>
                </a:cubicBezTo>
                <a:cubicBezTo>
                  <a:pt x="536" y="240"/>
                  <a:pt x="542" y="242"/>
                  <a:pt x="548" y="242"/>
                </a:cubicBezTo>
                <a:cubicBezTo>
                  <a:pt x="554" y="243"/>
                  <a:pt x="560" y="242"/>
                  <a:pt x="566" y="239"/>
                </a:cubicBezTo>
                <a:cubicBezTo>
                  <a:pt x="572" y="237"/>
                  <a:pt x="579" y="232"/>
                  <a:pt x="585" y="226"/>
                </a:cubicBezTo>
                <a:cubicBezTo>
                  <a:pt x="590" y="221"/>
                  <a:pt x="594" y="216"/>
                  <a:pt x="597" y="212"/>
                </a:cubicBezTo>
                <a:cubicBezTo>
                  <a:pt x="600" y="207"/>
                  <a:pt x="602" y="203"/>
                  <a:pt x="604" y="199"/>
                </a:cubicBezTo>
                <a:cubicBezTo>
                  <a:pt x="606" y="195"/>
                  <a:pt x="608" y="192"/>
                  <a:pt x="609" y="189"/>
                </a:cubicBezTo>
                <a:cubicBezTo>
                  <a:pt x="610" y="186"/>
                  <a:pt x="611" y="185"/>
                  <a:pt x="612" y="184"/>
                </a:cubicBezTo>
                <a:cubicBezTo>
                  <a:pt x="612" y="183"/>
                  <a:pt x="613" y="183"/>
                  <a:pt x="613" y="183"/>
                </a:cubicBezTo>
                <a:cubicBezTo>
                  <a:pt x="614" y="182"/>
                  <a:pt x="615" y="182"/>
                  <a:pt x="616" y="183"/>
                </a:cubicBezTo>
                <a:cubicBezTo>
                  <a:pt x="616" y="183"/>
                  <a:pt x="617" y="184"/>
                  <a:pt x="618" y="185"/>
                </a:cubicBezTo>
                <a:cubicBezTo>
                  <a:pt x="619" y="185"/>
                  <a:pt x="621" y="187"/>
                  <a:pt x="622" y="188"/>
                </a:cubicBezTo>
                <a:cubicBezTo>
                  <a:pt x="623" y="189"/>
                  <a:pt x="624" y="190"/>
                  <a:pt x="625" y="191"/>
                </a:cubicBezTo>
                <a:cubicBezTo>
                  <a:pt x="625" y="191"/>
                  <a:pt x="626" y="192"/>
                  <a:pt x="626" y="193"/>
                </a:cubicBezTo>
                <a:cubicBezTo>
                  <a:pt x="627" y="194"/>
                  <a:pt x="627" y="194"/>
                  <a:pt x="627" y="195"/>
                </a:cubicBezTo>
                <a:cubicBezTo>
                  <a:pt x="627" y="196"/>
                  <a:pt x="628" y="197"/>
                  <a:pt x="628" y="197"/>
                </a:cubicBezTo>
                <a:cubicBezTo>
                  <a:pt x="628" y="198"/>
                  <a:pt x="627" y="200"/>
                  <a:pt x="626" y="203"/>
                </a:cubicBezTo>
                <a:cubicBezTo>
                  <a:pt x="625" y="206"/>
                  <a:pt x="623" y="210"/>
                  <a:pt x="621" y="214"/>
                </a:cubicBezTo>
                <a:cubicBezTo>
                  <a:pt x="618" y="218"/>
                  <a:pt x="615" y="223"/>
                  <a:pt x="612" y="228"/>
                </a:cubicBezTo>
                <a:cubicBezTo>
                  <a:pt x="608" y="233"/>
                  <a:pt x="604" y="238"/>
                  <a:pt x="599" y="243"/>
                </a:cubicBezTo>
                <a:cubicBezTo>
                  <a:pt x="590" y="252"/>
                  <a:pt x="581" y="258"/>
                  <a:pt x="572" y="262"/>
                </a:cubicBezTo>
                <a:cubicBezTo>
                  <a:pt x="564" y="266"/>
                  <a:pt x="555" y="268"/>
                  <a:pt x="546" y="268"/>
                </a:cubicBezTo>
                <a:cubicBezTo>
                  <a:pt x="536" y="268"/>
                  <a:pt x="527" y="265"/>
                  <a:pt x="518" y="260"/>
                </a:cubicBezTo>
                <a:cubicBezTo>
                  <a:pt x="508" y="255"/>
                  <a:pt x="499" y="248"/>
                  <a:pt x="490" y="239"/>
                </a:cubicBezTo>
                <a:cubicBezTo>
                  <a:pt x="481" y="230"/>
                  <a:pt x="474" y="221"/>
                  <a:pt x="469" y="211"/>
                </a:cubicBezTo>
                <a:cubicBezTo>
                  <a:pt x="464" y="202"/>
                  <a:pt x="461" y="192"/>
                  <a:pt x="461" y="183"/>
                </a:cubicBezTo>
                <a:cubicBezTo>
                  <a:pt x="460" y="173"/>
                  <a:pt x="462" y="164"/>
                  <a:pt x="465" y="155"/>
                </a:cubicBezTo>
                <a:cubicBezTo>
                  <a:pt x="469" y="147"/>
                  <a:pt x="474" y="138"/>
                  <a:pt x="482" y="131"/>
                </a:cubicBezTo>
                <a:cubicBezTo>
                  <a:pt x="490" y="123"/>
                  <a:pt x="498" y="117"/>
                  <a:pt x="507" y="114"/>
                </a:cubicBezTo>
                <a:cubicBezTo>
                  <a:pt x="515" y="111"/>
                  <a:pt x="523" y="109"/>
                  <a:pt x="532" y="110"/>
                </a:cubicBezTo>
                <a:cubicBezTo>
                  <a:pt x="540" y="111"/>
                  <a:pt x="548" y="113"/>
                  <a:pt x="555" y="118"/>
                </a:cubicBezTo>
                <a:cubicBezTo>
                  <a:pt x="563" y="122"/>
                  <a:pt x="570" y="127"/>
                  <a:pt x="577" y="134"/>
                </a:cubicBezTo>
                <a:lnTo>
                  <a:pt x="581" y="138"/>
                </a:lnTo>
                <a:close/>
                <a:moveTo>
                  <a:pt x="556" y="151"/>
                </a:moveTo>
                <a:cubicBezTo>
                  <a:pt x="546" y="141"/>
                  <a:pt x="536" y="135"/>
                  <a:pt x="525" y="134"/>
                </a:cubicBezTo>
                <a:cubicBezTo>
                  <a:pt x="515" y="133"/>
                  <a:pt x="505" y="137"/>
                  <a:pt x="496" y="147"/>
                </a:cubicBezTo>
                <a:cubicBezTo>
                  <a:pt x="491" y="151"/>
                  <a:pt x="488" y="156"/>
                  <a:pt x="486" y="162"/>
                </a:cubicBezTo>
                <a:cubicBezTo>
                  <a:pt x="484" y="167"/>
                  <a:pt x="484" y="173"/>
                  <a:pt x="484" y="178"/>
                </a:cubicBezTo>
                <a:cubicBezTo>
                  <a:pt x="485" y="183"/>
                  <a:pt x="486" y="189"/>
                  <a:pt x="489" y="194"/>
                </a:cubicBezTo>
                <a:cubicBezTo>
                  <a:pt x="491" y="199"/>
                  <a:pt x="495" y="204"/>
                  <a:pt x="499" y="208"/>
                </a:cubicBezTo>
                <a:lnTo>
                  <a:pt x="556" y="151"/>
                </a:lnTo>
                <a:close/>
                <a:moveTo>
                  <a:pt x="721" y="79"/>
                </a:moveTo>
                <a:cubicBezTo>
                  <a:pt x="722" y="81"/>
                  <a:pt x="723" y="82"/>
                  <a:pt x="724" y="83"/>
                </a:cubicBezTo>
                <a:cubicBezTo>
                  <a:pt x="725" y="84"/>
                  <a:pt x="725" y="85"/>
                  <a:pt x="726" y="86"/>
                </a:cubicBezTo>
                <a:cubicBezTo>
                  <a:pt x="726" y="87"/>
                  <a:pt x="727" y="87"/>
                  <a:pt x="727" y="88"/>
                </a:cubicBezTo>
                <a:cubicBezTo>
                  <a:pt x="727" y="89"/>
                  <a:pt x="727" y="90"/>
                  <a:pt x="727" y="92"/>
                </a:cubicBezTo>
                <a:cubicBezTo>
                  <a:pt x="727" y="94"/>
                  <a:pt x="727" y="97"/>
                  <a:pt x="726" y="101"/>
                </a:cubicBezTo>
                <a:cubicBezTo>
                  <a:pt x="725" y="105"/>
                  <a:pt x="724" y="108"/>
                  <a:pt x="722" y="112"/>
                </a:cubicBezTo>
                <a:cubicBezTo>
                  <a:pt x="720" y="116"/>
                  <a:pt x="718" y="121"/>
                  <a:pt x="715" y="125"/>
                </a:cubicBezTo>
                <a:cubicBezTo>
                  <a:pt x="713" y="129"/>
                  <a:pt x="709" y="133"/>
                  <a:pt x="706" y="136"/>
                </a:cubicBezTo>
                <a:cubicBezTo>
                  <a:pt x="698" y="144"/>
                  <a:pt x="690" y="149"/>
                  <a:pt x="682" y="152"/>
                </a:cubicBezTo>
                <a:cubicBezTo>
                  <a:pt x="674" y="156"/>
                  <a:pt x="665" y="157"/>
                  <a:pt x="657" y="156"/>
                </a:cubicBezTo>
                <a:cubicBezTo>
                  <a:pt x="648" y="155"/>
                  <a:pt x="639" y="152"/>
                  <a:pt x="630" y="148"/>
                </a:cubicBezTo>
                <a:cubicBezTo>
                  <a:pt x="621" y="143"/>
                  <a:pt x="612" y="136"/>
                  <a:pt x="603" y="127"/>
                </a:cubicBezTo>
                <a:cubicBezTo>
                  <a:pt x="593" y="116"/>
                  <a:pt x="585" y="106"/>
                  <a:pt x="580" y="96"/>
                </a:cubicBezTo>
                <a:cubicBezTo>
                  <a:pt x="576" y="87"/>
                  <a:pt x="573" y="77"/>
                  <a:pt x="573" y="68"/>
                </a:cubicBezTo>
                <a:cubicBezTo>
                  <a:pt x="572" y="59"/>
                  <a:pt x="574" y="50"/>
                  <a:pt x="578" y="42"/>
                </a:cubicBezTo>
                <a:cubicBezTo>
                  <a:pt x="581" y="34"/>
                  <a:pt x="586" y="26"/>
                  <a:pt x="593" y="19"/>
                </a:cubicBezTo>
                <a:cubicBezTo>
                  <a:pt x="597" y="16"/>
                  <a:pt x="600" y="13"/>
                  <a:pt x="604" y="11"/>
                </a:cubicBezTo>
                <a:cubicBezTo>
                  <a:pt x="608" y="8"/>
                  <a:pt x="611" y="6"/>
                  <a:pt x="615" y="4"/>
                </a:cubicBezTo>
                <a:cubicBezTo>
                  <a:pt x="619" y="3"/>
                  <a:pt x="622" y="2"/>
                  <a:pt x="626" y="1"/>
                </a:cubicBezTo>
                <a:cubicBezTo>
                  <a:pt x="629" y="0"/>
                  <a:pt x="632" y="0"/>
                  <a:pt x="633" y="0"/>
                </a:cubicBezTo>
                <a:cubicBezTo>
                  <a:pt x="635" y="0"/>
                  <a:pt x="637" y="0"/>
                  <a:pt x="637" y="0"/>
                </a:cubicBezTo>
                <a:cubicBezTo>
                  <a:pt x="638" y="0"/>
                  <a:pt x="639" y="1"/>
                  <a:pt x="640" y="1"/>
                </a:cubicBezTo>
                <a:cubicBezTo>
                  <a:pt x="641" y="2"/>
                  <a:pt x="642" y="2"/>
                  <a:pt x="643" y="3"/>
                </a:cubicBezTo>
                <a:cubicBezTo>
                  <a:pt x="644" y="4"/>
                  <a:pt x="645" y="5"/>
                  <a:pt x="647" y="7"/>
                </a:cubicBezTo>
                <a:cubicBezTo>
                  <a:pt x="650" y="10"/>
                  <a:pt x="652" y="12"/>
                  <a:pt x="652" y="14"/>
                </a:cubicBezTo>
                <a:cubicBezTo>
                  <a:pt x="653" y="16"/>
                  <a:pt x="652" y="17"/>
                  <a:pt x="651" y="18"/>
                </a:cubicBezTo>
                <a:cubicBezTo>
                  <a:pt x="650" y="19"/>
                  <a:pt x="648" y="20"/>
                  <a:pt x="645" y="20"/>
                </a:cubicBezTo>
                <a:cubicBezTo>
                  <a:pt x="643" y="21"/>
                  <a:pt x="639" y="21"/>
                  <a:pt x="635" y="22"/>
                </a:cubicBezTo>
                <a:cubicBezTo>
                  <a:pt x="632" y="23"/>
                  <a:pt x="627" y="24"/>
                  <a:pt x="623" y="26"/>
                </a:cubicBezTo>
                <a:cubicBezTo>
                  <a:pt x="618" y="28"/>
                  <a:pt x="614" y="31"/>
                  <a:pt x="609" y="36"/>
                </a:cubicBezTo>
                <a:cubicBezTo>
                  <a:pt x="600" y="45"/>
                  <a:pt x="597" y="56"/>
                  <a:pt x="599" y="68"/>
                </a:cubicBezTo>
                <a:cubicBezTo>
                  <a:pt x="601" y="80"/>
                  <a:pt x="609" y="92"/>
                  <a:pt x="622" y="106"/>
                </a:cubicBezTo>
                <a:cubicBezTo>
                  <a:pt x="629" y="112"/>
                  <a:pt x="635" y="118"/>
                  <a:pt x="642" y="122"/>
                </a:cubicBezTo>
                <a:cubicBezTo>
                  <a:pt x="648" y="125"/>
                  <a:pt x="654" y="128"/>
                  <a:pt x="660" y="129"/>
                </a:cubicBezTo>
                <a:cubicBezTo>
                  <a:pt x="666" y="130"/>
                  <a:pt x="671" y="129"/>
                  <a:pt x="677" y="127"/>
                </a:cubicBezTo>
                <a:cubicBezTo>
                  <a:pt x="682" y="125"/>
                  <a:pt x="687" y="122"/>
                  <a:pt x="692" y="117"/>
                </a:cubicBezTo>
                <a:cubicBezTo>
                  <a:pt x="696" y="113"/>
                  <a:pt x="699" y="108"/>
                  <a:pt x="701" y="104"/>
                </a:cubicBezTo>
                <a:cubicBezTo>
                  <a:pt x="703" y="99"/>
                  <a:pt x="704" y="94"/>
                  <a:pt x="705" y="90"/>
                </a:cubicBezTo>
                <a:cubicBezTo>
                  <a:pt x="706" y="86"/>
                  <a:pt x="706" y="83"/>
                  <a:pt x="707" y="80"/>
                </a:cubicBezTo>
                <a:cubicBezTo>
                  <a:pt x="707" y="77"/>
                  <a:pt x="708" y="75"/>
                  <a:pt x="709" y="74"/>
                </a:cubicBezTo>
                <a:cubicBezTo>
                  <a:pt x="709" y="73"/>
                  <a:pt x="710" y="73"/>
                  <a:pt x="711" y="73"/>
                </a:cubicBezTo>
                <a:cubicBezTo>
                  <a:pt x="711" y="73"/>
                  <a:pt x="712" y="73"/>
                  <a:pt x="713" y="73"/>
                </a:cubicBezTo>
                <a:cubicBezTo>
                  <a:pt x="714" y="74"/>
                  <a:pt x="715" y="75"/>
                  <a:pt x="716" y="76"/>
                </a:cubicBezTo>
                <a:cubicBezTo>
                  <a:pt x="718" y="77"/>
                  <a:pt x="719" y="78"/>
                  <a:pt x="721" y="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2" name="Rectangle 36"/>
          <p:cNvSpPr>
            <a:spLocks noChangeArrowheads="1"/>
          </p:cNvSpPr>
          <p:nvPr/>
        </p:nvSpPr>
        <p:spPr bwMode="auto">
          <a:xfrm>
            <a:off x="2579688" y="1417638"/>
            <a:ext cx="157163" cy="15716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3" name="Rectangle 37"/>
          <p:cNvSpPr>
            <a:spLocks noChangeArrowheads="1"/>
          </p:cNvSpPr>
          <p:nvPr/>
        </p:nvSpPr>
        <p:spPr bwMode="auto">
          <a:xfrm>
            <a:off x="2814638" y="1311275"/>
            <a:ext cx="1427163"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Instruction</a:t>
            </a:r>
            <a:endParaRPr kumimoji="0" lang="en-US" sz="1800" b="0" i="0" u="none" strike="noStrike" cap="none" normalizeH="0" baseline="0" smtClean="0">
              <a:ln>
                <a:noFill/>
              </a:ln>
              <a:solidFill>
                <a:schemeClr val="tx1"/>
              </a:solidFill>
              <a:effectLst/>
              <a:latin typeface="Arial" pitchFamily="34" charset="0"/>
            </a:endParaRPr>
          </a:p>
        </p:txBody>
      </p:sp>
      <p:sp>
        <p:nvSpPr>
          <p:cNvPr id="4134" name="Rectangle 38"/>
          <p:cNvSpPr>
            <a:spLocks noChangeArrowheads="1"/>
          </p:cNvSpPr>
          <p:nvPr/>
        </p:nvSpPr>
        <p:spPr bwMode="auto">
          <a:xfrm>
            <a:off x="4108450" y="1311275"/>
            <a:ext cx="228600"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a:t>
            </a:r>
            <a:endParaRPr kumimoji="0" lang="en-US" sz="1800" b="0" i="0" u="none" strike="noStrike" cap="none" normalizeH="0" baseline="0" smtClean="0">
              <a:ln>
                <a:noFill/>
              </a:ln>
              <a:solidFill>
                <a:schemeClr val="tx1"/>
              </a:solidFill>
              <a:effectLst/>
              <a:latin typeface="Arial" pitchFamily="34" charset="0"/>
            </a:endParaRPr>
          </a:p>
        </p:txBody>
      </p:sp>
      <p:sp>
        <p:nvSpPr>
          <p:cNvPr id="4135" name="Rectangle 39"/>
          <p:cNvSpPr>
            <a:spLocks noChangeArrowheads="1"/>
          </p:cNvSpPr>
          <p:nvPr/>
        </p:nvSpPr>
        <p:spPr bwMode="auto">
          <a:xfrm>
            <a:off x="4194175" y="1311275"/>
            <a:ext cx="688975"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TMR</a:t>
            </a:r>
            <a:endParaRPr kumimoji="0" lang="en-US" sz="1800" b="0" i="0" u="none" strike="noStrike" cap="none" normalizeH="0" baseline="0" smtClean="0">
              <a:ln>
                <a:noFill/>
              </a:ln>
              <a:solidFill>
                <a:schemeClr val="tx1"/>
              </a:solidFill>
              <a:effectLst/>
              <a:latin typeface="Arial" pitchFamily="34" charset="0"/>
            </a:endParaRPr>
          </a:p>
        </p:txBody>
      </p:sp>
      <p:grpSp>
        <p:nvGrpSpPr>
          <p:cNvPr id="90" name="Group 89"/>
          <p:cNvGrpSpPr/>
          <p:nvPr/>
        </p:nvGrpSpPr>
        <p:grpSpPr>
          <a:xfrm>
            <a:off x="1417638" y="1311275"/>
            <a:ext cx="7296150" cy="3530600"/>
            <a:chOff x="1417638" y="1311275"/>
            <a:chExt cx="7296150" cy="3530600"/>
          </a:xfrm>
        </p:grpSpPr>
        <p:sp>
          <p:nvSpPr>
            <p:cNvPr id="4106" name="Freeform 10"/>
            <p:cNvSpPr>
              <a:spLocks noEditPoints="1"/>
            </p:cNvSpPr>
            <p:nvPr/>
          </p:nvSpPr>
          <p:spPr bwMode="auto">
            <a:xfrm>
              <a:off x="1417638" y="3752850"/>
              <a:ext cx="7296150" cy="1089025"/>
            </a:xfrm>
            <a:custGeom>
              <a:avLst/>
              <a:gdLst/>
              <a:ahLst/>
              <a:cxnLst>
                <a:cxn ang="0">
                  <a:pos x="0" y="76"/>
                </a:cxn>
                <a:cxn ang="0">
                  <a:pos x="145" y="76"/>
                </a:cxn>
                <a:cxn ang="0">
                  <a:pos x="145" y="686"/>
                </a:cxn>
                <a:cxn ang="0">
                  <a:pos x="0" y="686"/>
                </a:cxn>
                <a:cxn ang="0">
                  <a:pos x="0" y="76"/>
                </a:cxn>
                <a:cxn ang="0">
                  <a:pos x="495" y="404"/>
                </a:cxn>
                <a:cxn ang="0">
                  <a:pos x="640" y="404"/>
                </a:cxn>
                <a:cxn ang="0">
                  <a:pos x="640" y="686"/>
                </a:cxn>
                <a:cxn ang="0">
                  <a:pos x="495" y="686"/>
                </a:cxn>
                <a:cxn ang="0">
                  <a:pos x="495" y="404"/>
                </a:cxn>
                <a:cxn ang="0">
                  <a:pos x="991" y="145"/>
                </a:cxn>
                <a:cxn ang="0">
                  <a:pos x="1136" y="145"/>
                </a:cxn>
                <a:cxn ang="0">
                  <a:pos x="1136" y="686"/>
                </a:cxn>
                <a:cxn ang="0">
                  <a:pos x="991" y="686"/>
                </a:cxn>
                <a:cxn ang="0">
                  <a:pos x="991" y="145"/>
                </a:cxn>
                <a:cxn ang="0">
                  <a:pos x="1486" y="91"/>
                </a:cxn>
                <a:cxn ang="0">
                  <a:pos x="1631" y="91"/>
                </a:cxn>
                <a:cxn ang="0">
                  <a:pos x="1631" y="686"/>
                </a:cxn>
                <a:cxn ang="0">
                  <a:pos x="1486" y="686"/>
                </a:cxn>
                <a:cxn ang="0">
                  <a:pos x="1486" y="91"/>
                </a:cxn>
                <a:cxn ang="0">
                  <a:pos x="1982" y="0"/>
                </a:cxn>
                <a:cxn ang="0">
                  <a:pos x="2127" y="0"/>
                </a:cxn>
                <a:cxn ang="0">
                  <a:pos x="2127" y="686"/>
                </a:cxn>
                <a:cxn ang="0">
                  <a:pos x="1982" y="686"/>
                </a:cxn>
                <a:cxn ang="0">
                  <a:pos x="1982" y="0"/>
                </a:cxn>
                <a:cxn ang="0">
                  <a:pos x="2477" y="450"/>
                </a:cxn>
                <a:cxn ang="0">
                  <a:pos x="2615" y="450"/>
                </a:cxn>
                <a:cxn ang="0">
                  <a:pos x="2615" y="686"/>
                </a:cxn>
                <a:cxn ang="0">
                  <a:pos x="2477" y="686"/>
                </a:cxn>
                <a:cxn ang="0">
                  <a:pos x="2477" y="450"/>
                </a:cxn>
                <a:cxn ang="0">
                  <a:pos x="2973" y="145"/>
                </a:cxn>
                <a:cxn ang="0">
                  <a:pos x="3110" y="145"/>
                </a:cxn>
                <a:cxn ang="0">
                  <a:pos x="3110" y="686"/>
                </a:cxn>
                <a:cxn ang="0">
                  <a:pos x="2973" y="686"/>
                </a:cxn>
                <a:cxn ang="0">
                  <a:pos x="2973" y="145"/>
                </a:cxn>
                <a:cxn ang="0">
                  <a:pos x="3964" y="229"/>
                </a:cxn>
                <a:cxn ang="0">
                  <a:pos x="4101" y="229"/>
                </a:cxn>
                <a:cxn ang="0">
                  <a:pos x="4101" y="686"/>
                </a:cxn>
                <a:cxn ang="0">
                  <a:pos x="3964" y="686"/>
                </a:cxn>
                <a:cxn ang="0">
                  <a:pos x="3964" y="229"/>
                </a:cxn>
                <a:cxn ang="0">
                  <a:pos x="4459" y="450"/>
                </a:cxn>
                <a:cxn ang="0">
                  <a:pos x="4596" y="450"/>
                </a:cxn>
                <a:cxn ang="0">
                  <a:pos x="4596" y="686"/>
                </a:cxn>
                <a:cxn ang="0">
                  <a:pos x="4459" y="686"/>
                </a:cxn>
                <a:cxn ang="0">
                  <a:pos x="4459" y="450"/>
                </a:cxn>
              </a:cxnLst>
              <a:rect l="0" t="0" r="r" b="b"/>
              <a:pathLst>
                <a:path w="4596" h="686">
                  <a:moveTo>
                    <a:pt x="0" y="76"/>
                  </a:moveTo>
                  <a:lnTo>
                    <a:pt x="145" y="76"/>
                  </a:lnTo>
                  <a:lnTo>
                    <a:pt x="145" y="686"/>
                  </a:lnTo>
                  <a:lnTo>
                    <a:pt x="0" y="686"/>
                  </a:lnTo>
                  <a:lnTo>
                    <a:pt x="0" y="76"/>
                  </a:lnTo>
                  <a:close/>
                  <a:moveTo>
                    <a:pt x="495" y="404"/>
                  </a:moveTo>
                  <a:lnTo>
                    <a:pt x="640" y="404"/>
                  </a:lnTo>
                  <a:lnTo>
                    <a:pt x="640" y="686"/>
                  </a:lnTo>
                  <a:lnTo>
                    <a:pt x="495" y="686"/>
                  </a:lnTo>
                  <a:lnTo>
                    <a:pt x="495" y="404"/>
                  </a:lnTo>
                  <a:close/>
                  <a:moveTo>
                    <a:pt x="991" y="145"/>
                  </a:moveTo>
                  <a:lnTo>
                    <a:pt x="1136" y="145"/>
                  </a:lnTo>
                  <a:lnTo>
                    <a:pt x="1136" y="686"/>
                  </a:lnTo>
                  <a:lnTo>
                    <a:pt x="991" y="686"/>
                  </a:lnTo>
                  <a:lnTo>
                    <a:pt x="991" y="145"/>
                  </a:lnTo>
                  <a:close/>
                  <a:moveTo>
                    <a:pt x="1486" y="91"/>
                  </a:moveTo>
                  <a:lnTo>
                    <a:pt x="1631" y="91"/>
                  </a:lnTo>
                  <a:lnTo>
                    <a:pt x="1631" y="686"/>
                  </a:lnTo>
                  <a:lnTo>
                    <a:pt x="1486" y="686"/>
                  </a:lnTo>
                  <a:lnTo>
                    <a:pt x="1486" y="91"/>
                  </a:lnTo>
                  <a:close/>
                  <a:moveTo>
                    <a:pt x="1982" y="0"/>
                  </a:moveTo>
                  <a:lnTo>
                    <a:pt x="2127" y="0"/>
                  </a:lnTo>
                  <a:lnTo>
                    <a:pt x="2127" y="686"/>
                  </a:lnTo>
                  <a:lnTo>
                    <a:pt x="1982" y="686"/>
                  </a:lnTo>
                  <a:lnTo>
                    <a:pt x="1982" y="0"/>
                  </a:lnTo>
                  <a:close/>
                  <a:moveTo>
                    <a:pt x="2477" y="450"/>
                  </a:moveTo>
                  <a:lnTo>
                    <a:pt x="2615" y="450"/>
                  </a:lnTo>
                  <a:lnTo>
                    <a:pt x="2615" y="686"/>
                  </a:lnTo>
                  <a:lnTo>
                    <a:pt x="2477" y="686"/>
                  </a:lnTo>
                  <a:lnTo>
                    <a:pt x="2477" y="450"/>
                  </a:lnTo>
                  <a:close/>
                  <a:moveTo>
                    <a:pt x="2973" y="145"/>
                  </a:moveTo>
                  <a:lnTo>
                    <a:pt x="3110" y="145"/>
                  </a:lnTo>
                  <a:lnTo>
                    <a:pt x="3110" y="686"/>
                  </a:lnTo>
                  <a:lnTo>
                    <a:pt x="2973" y="686"/>
                  </a:lnTo>
                  <a:lnTo>
                    <a:pt x="2973" y="145"/>
                  </a:lnTo>
                  <a:close/>
                  <a:moveTo>
                    <a:pt x="3964" y="229"/>
                  </a:moveTo>
                  <a:lnTo>
                    <a:pt x="4101" y="229"/>
                  </a:lnTo>
                  <a:lnTo>
                    <a:pt x="4101" y="686"/>
                  </a:lnTo>
                  <a:lnTo>
                    <a:pt x="3964" y="686"/>
                  </a:lnTo>
                  <a:lnTo>
                    <a:pt x="3964" y="229"/>
                  </a:lnTo>
                  <a:close/>
                  <a:moveTo>
                    <a:pt x="4459" y="450"/>
                  </a:moveTo>
                  <a:lnTo>
                    <a:pt x="4596" y="450"/>
                  </a:lnTo>
                  <a:lnTo>
                    <a:pt x="4596" y="686"/>
                  </a:lnTo>
                  <a:lnTo>
                    <a:pt x="4459" y="686"/>
                  </a:lnTo>
                  <a:lnTo>
                    <a:pt x="4459" y="450"/>
                  </a:lnTo>
                  <a:close/>
                </a:path>
              </a:pathLst>
            </a:custGeom>
            <a:solidFill>
              <a:srgbClr val="C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6" name="Rectangle 40"/>
            <p:cNvSpPr>
              <a:spLocks noChangeArrowheads="1"/>
            </p:cNvSpPr>
            <p:nvPr/>
          </p:nvSpPr>
          <p:spPr bwMode="auto">
            <a:xfrm>
              <a:off x="5483225" y="1417638"/>
              <a:ext cx="169863" cy="1571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7" name="Rectangle 41"/>
            <p:cNvSpPr>
              <a:spLocks noChangeArrowheads="1"/>
            </p:cNvSpPr>
            <p:nvPr/>
          </p:nvSpPr>
          <p:spPr bwMode="auto">
            <a:xfrm>
              <a:off x="5726113" y="1311275"/>
              <a:ext cx="1706563" cy="4238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Calibri" pitchFamily="34" charset="0"/>
                </a:rPr>
                <a:t>Idempotence</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sp>
        <p:nvSpPr>
          <p:cNvPr id="3" name="Content Placeholder 2"/>
          <p:cNvSpPr>
            <a:spLocks noGrp="1"/>
          </p:cNvSpPr>
          <p:nvPr>
            <p:ph idx="1"/>
          </p:nvPr>
        </p:nvSpPr>
        <p:spPr/>
        <p:txBody>
          <a:bodyPr>
            <a:normAutofit lnSpcReduction="10000"/>
          </a:bodyPr>
          <a:lstStyle/>
          <a:p>
            <a:r>
              <a:rPr lang="en-US" dirty="0" smtClean="0"/>
              <a:t>Do such regions exist, how large are they?</a:t>
            </a:r>
          </a:p>
          <a:p>
            <a:pPr lvl="1"/>
            <a:r>
              <a:rPr lang="en-US" dirty="0" smtClean="0"/>
              <a:t>Yes, usefully large</a:t>
            </a:r>
          </a:p>
          <a:p>
            <a:r>
              <a:rPr lang="en-US" dirty="0" smtClean="0"/>
              <a:t>Can a compiler find them?</a:t>
            </a:r>
          </a:p>
          <a:p>
            <a:pPr lvl="1"/>
            <a:r>
              <a:rPr lang="en-US" dirty="0" smtClean="0"/>
              <a:t>Yes</a:t>
            </a:r>
          </a:p>
          <a:p>
            <a:r>
              <a:rPr lang="en-US" dirty="0" smtClean="0"/>
              <a:t>How exactly to exploit in architecture?</a:t>
            </a:r>
          </a:p>
          <a:p>
            <a:pPr lvl="1"/>
            <a:r>
              <a:rPr lang="en-US" dirty="0" smtClean="0"/>
              <a:t>Transient fault recovery</a:t>
            </a:r>
          </a:p>
          <a:p>
            <a:pPr lvl="1"/>
            <a:r>
              <a:rPr lang="en-US" b="1" dirty="0" smtClean="0"/>
              <a:t>In-order processing</a:t>
            </a:r>
          </a:p>
          <a:p>
            <a:pPr lvl="1"/>
            <a:r>
              <a:rPr lang="en-US" dirty="0" smtClean="0"/>
              <a:t>Speculation support for GPUs</a:t>
            </a:r>
          </a:p>
          <a:p>
            <a:r>
              <a:rPr lang="en-US" dirty="0" smtClean="0"/>
              <a:t>How useful is it?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Efficient Processors: OOO Retire</a:t>
            </a:r>
            <a:endParaRPr lang="en-US" dirty="0"/>
          </a:p>
        </p:txBody>
      </p:sp>
      <p:pic>
        <p:nvPicPr>
          <p:cNvPr id="151554" name="Picture 2"/>
          <p:cNvPicPr>
            <a:picLocks noChangeAspect="1" noChangeArrowheads="1"/>
          </p:cNvPicPr>
          <p:nvPr/>
        </p:nvPicPr>
        <p:blipFill>
          <a:blip r:embed="rId2"/>
          <a:srcRect t="12929"/>
          <a:stretch>
            <a:fillRect/>
          </a:stretch>
        </p:blipFill>
        <p:spPr bwMode="auto">
          <a:xfrm>
            <a:off x="76200" y="2209800"/>
            <a:ext cx="8686800" cy="3592214"/>
          </a:xfrm>
          <a:prstGeom prst="rect">
            <a:avLst/>
          </a:prstGeom>
          <a:noFill/>
          <a:ln w="9525">
            <a:noFill/>
            <a:miter lim="800000"/>
            <a:headEnd/>
            <a:tailEnd/>
          </a:ln>
          <a:effectLst/>
        </p:spPr>
      </p:pic>
      <p:sp>
        <p:nvSpPr>
          <p:cNvPr id="5" name="Rectangle 4"/>
          <p:cNvSpPr/>
          <p:nvPr/>
        </p:nvSpPr>
        <p:spPr>
          <a:xfrm>
            <a:off x="6096000" y="3276600"/>
            <a:ext cx="2743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381000" y="2895600"/>
            <a:ext cx="83058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Lots of complexity for in-order retirement</a:t>
            </a:r>
            <a:endParaRPr lang="en-US" sz="3600" dirty="0">
              <a:solidFill>
                <a:schemeClr val="bg1"/>
              </a:solidFill>
            </a:endParaRPr>
          </a:p>
        </p:txBody>
      </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In-Order Processor</a:t>
            </a:r>
            <a:endParaRPr lang="en-US" dirty="0"/>
          </a:p>
        </p:txBody>
      </p:sp>
      <p:pic>
        <p:nvPicPr>
          <p:cNvPr id="152578" name="Picture 2"/>
          <p:cNvPicPr>
            <a:picLocks noChangeAspect="1" noChangeArrowheads="1"/>
          </p:cNvPicPr>
          <p:nvPr/>
        </p:nvPicPr>
        <p:blipFill>
          <a:blip r:embed="rId2"/>
          <a:srcRect/>
          <a:stretch>
            <a:fillRect/>
          </a:stretch>
        </p:blipFill>
        <p:spPr bwMode="auto">
          <a:xfrm>
            <a:off x="838200" y="1447800"/>
            <a:ext cx="7543800" cy="5048250"/>
          </a:xfrm>
          <a:prstGeom prst="rect">
            <a:avLst/>
          </a:prstGeom>
          <a:noFill/>
          <a:ln w="9525">
            <a:noFill/>
            <a:miter lim="800000"/>
            <a:headEnd/>
            <a:tailEnd/>
          </a:ln>
          <a:effectLst/>
        </p:spPr>
      </p:pic>
      <p:sp>
        <p:nvSpPr>
          <p:cNvPr id="5" name="Rounded Rectangle 4"/>
          <p:cNvSpPr/>
          <p:nvPr/>
        </p:nvSpPr>
        <p:spPr>
          <a:xfrm>
            <a:off x="228600" y="2895600"/>
            <a:ext cx="86106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Even in-order processor is messy: SRF for bypass values, additional rename stage, pipeline flush for exceptions, replay queue, …</a:t>
            </a:r>
            <a:endParaRPr lang="en-US" sz="3200" dirty="0">
              <a:solidFill>
                <a:schemeClr val="bg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Architecture</a:t>
            </a:r>
            <a:endParaRPr lang="en-US" dirty="0"/>
          </a:p>
        </p:txBody>
      </p:sp>
      <p:pic>
        <p:nvPicPr>
          <p:cNvPr id="151554" name="Picture 2"/>
          <p:cNvPicPr>
            <a:picLocks noChangeAspect="1" noChangeArrowheads="1"/>
          </p:cNvPicPr>
          <p:nvPr/>
        </p:nvPicPr>
        <p:blipFill>
          <a:blip r:embed="rId2"/>
          <a:srcRect t="12929"/>
          <a:stretch>
            <a:fillRect/>
          </a:stretch>
        </p:blipFill>
        <p:spPr bwMode="auto">
          <a:xfrm>
            <a:off x="76200" y="2209800"/>
            <a:ext cx="8686800" cy="3592214"/>
          </a:xfrm>
          <a:prstGeom prst="rect">
            <a:avLst/>
          </a:prstGeom>
          <a:noFill/>
          <a:ln w="9525">
            <a:noFill/>
            <a:miter lim="800000"/>
            <a:headEnd/>
            <a:tailEnd/>
          </a:ln>
          <a:effectLst/>
        </p:spPr>
      </p:pic>
      <p:sp>
        <p:nvSpPr>
          <p:cNvPr id="6" name="Rounded Rectangle 5"/>
          <p:cNvSpPr/>
          <p:nvPr/>
        </p:nvSpPr>
        <p:spPr>
          <a:xfrm>
            <a:off x="609600" y="2895600"/>
            <a:ext cx="80010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Simple design, yet high performance and energy efficient</a:t>
            </a:r>
            <a:endParaRPr lang="en-US" sz="3600" dirty="0">
              <a:solidFill>
                <a:schemeClr val="bg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srcRect/>
          <a:stretch>
            <a:fillRect/>
          </a:stretch>
        </p:blipFill>
        <p:spPr bwMode="auto">
          <a:xfrm>
            <a:off x="1066800" y="857250"/>
            <a:ext cx="6991350" cy="49339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Idempotent Processor (Lean)</a:t>
            </a:r>
            <a:endParaRPr lang="en-US" dirty="0"/>
          </a:p>
        </p:txBody>
      </p:sp>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
        <p:nvSpPr>
          <p:cNvPr id="6" name="Rounded Rectangle 5"/>
          <p:cNvSpPr/>
          <p:nvPr/>
        </p:nvSpPr>
        <p:spPr>
          <a:xfrm>
            <a:off x="533400" y="5410200"/>
            <a:ext cx="80010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Result bus contention</a:t>
            </a:r>
          </a:p>
          <a:p>
            <a:pPr algn="ctr"/>
            <a:r>
              <a:rPr lang="en-US" sz="3600" dirty="0" smtClean="0">
                <a:solidFill>
                  <a:schemeClr val="bg1"/>
                </a:solidFill>
              </a:rPr>
              <a:t>Constrained issue between regions</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4800" y="1638300"/>
            <a:ext cx="3352800" cy="3200400"/>
            <a:chOff x="2971800" y="152400"/>
            <a:chExt cx="3352800" cy="3200400"/>
          </a:xfrm>
        </p:grpSpPr>
        <p:sp>
          <p:nvSpPr>
            <p:cNvPr id="6" name="Oval 5"/>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8" name="TextBox 7"/>
            <p:cNvSpPr txBox="1"/>
            <p:nvPr/>
          </p:nvSpPr>
          <p:spPr>
            <a:xfrm>
              <a:off x="2971800" y="1066800"/>
              <a:ext cx="3352800" cy="1384995"/>
            </a:xfrm>
            <a:prstGeom prst="rect">
              <a:avLst/>
            </a:prstGeom>
            <a:noFill/>
          </p:spPr>
          <p:txBody>
            <a:bodyPr wrap="square" rtlCol="0">
              <a:spAutoFit/>
            </a:bodyPr>
            <a:lstStyle/>
            <a:p>
              <a:pPr algn="ctr"/>
              <a:r>
                <a:rPr lang="en-US" sz="2800" dirty="0" smtClean="0">
                  <a:solidFill>
                    <a:schemeClr val="bg1"/>
                  </a:solidFill>
                </a:rPr>
                <a:t>Devices:</a:t>
              </a:r>
              <a:br>
                <a:rPr lang="en-US" sz="2800" dirty="0" smtClean="0">
                  <a:solidFill>
                    <a:schemeClr val="bg1"/>
                  </a:solidFill>
                </a:rPr>
              </a:br>
              <a:r>
                <a:rPr lang="en-US" sz="2800" dirty="0" smtClean="0">
                  <a:solidFill>
                    <a:schemeClr val="bg1"/>
                  </a:solidFill>
                </a:rPr>
                <a:t>End of voltage scaling </a:t>
              </a:r>
              <a:br>
                <a:rPr lang="en-US" sz="2800" dirty="0" smtClean="0">
                  <a:solidFill>
                    <a:schemeClr val="bg1"/>
                  </a:solidFill>
                </a:rPr>
              </a:br>
              <a:r>
                <a:rPr lang="en-US" sz="2800" dirty="0" smtClean="0">
                  <a:solidFill>
                    <a:schemeClr val="bg1"/>
                  </a:solidFill>
                </a:rPr>
                <a:t>Worse reliability</a:t>
              </a:r>
            </a:p>
          </p:txBody>
        </p:sp>
      </p:grpSp>
      <p:grpSp>
        <p:nvGrpSpPr>
          <p:cNvPr id="12" name="Group 11"/>
          <p:cNvGrpSpPr/>
          <p:nvPr/>
        </p:nvGrpSpPr>
        <p:grpSpPr>
          <a:xfrm>
            <a:off x="5562600" y="1638300"/>
            <a:ext cx="3276600" cy="3200400"/>
            <a:chOff x="6172200" y="3124200"/>
            <a:chExt cx="3276600" cy="3200400"/>
          </a:xfrm>
        </p:grpSpPr>
        <p:sp>
          <p:nvSpPr>
            <p:cNvPr id="10" name="Oval 9"/>
            <p:cNvSpPr/>
            <p:nvPr/>
          </p:nvSpPr>
          <p:spPr>
            <a:xfrm>
              <a:off x="6172200" y="31242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6172200" y="3304044"/>
              <a:ext cx="3276600" cy="2677656"/>
            </a:xfrm>
            <a:prstGeom prst="rect">
              <a:avLst/>
            </a:prstGeom>
            <a:noFill/>
          </p:spPr>
          <p:txBody>
            <a:bodyPr wrap="square" rtlCol="0">
              <a:spAutoFit/>
            </a:bodyPr>
            <a:lstStyle/>
            <a:p>
              <a:pPr algn="ctr"/>
              <a:r>
                <a:rPr lang="en-US" sz="2800" dirty="0" smtClean="0">
                  <a:solidFill>
                    <a:schemeClr val="bg1"/>
                  </a:solidFill>
                </a:rPr>
                <a:t>Architecture</a:t>
              </a:r>
              <a:br>
                <a:rPr lang="en-US" sz="2800" dirty="0" smtClean="0">
                  <a:solidFill>
                    <a:schemeClr val="bg1"/>
                  </a:solidFill>
                </a:rPr>
              </a:br>
              <a:r>
                <a:rPr lang="en-US" sz="2800" dirty="0" smtClean="0">
                  <a:solidFill>
                    <a:schemeClr val="bg1"/>
                  </a:solidFill>
                </a:rPr>
                <a:t>inefficient and </a:t>
              </a:r>
              <a:br>
                <a:rPr lang="en-US" sz="2800" dirty="0" smtClean="0">
                  <a:solidFill>
                    <a:schemeClr val="bg1"/>
                  </a:solidFill>
                </a:rPr>
              </a:br>
              <a:r>
                <a:rPr lang="en-US" sz="2800" dirty="0" smtClean="0">
                  <a:solidFill>
                    <a:schemeClr val="bg1"/>
                  </a:solidFill>
                </a:rPr>
                <a:t>inefficiencies amplified to </a:t>
              </a:r>
            </a:p>
            <a:p>
              <a:pPr algn="ctr"/>
              <a:r>
                <a:rPr lang="en-US" sz="2800" dirty="0" smtClean="0">
                  <a:solidFill>
                    <a:schemeClr val="bg1"/>
                  </a:solidFill>
                </a:rPr>
                <a:t>handle these</a:t>
              </a:r>
              <a:br>
                <a:rPr lang="en-US" sz="2800" dirty="0" smtClean="0">
                  <a:solidFill>
                    <a:schemeClr val="bg1"/>
                  </a:solidFill>
                </a:rPr>
              </a:br>
              <a:r>
                <a:rPr lang="en-US" sz="2800" dirty="0" smtClean="0">
                  <a:solidFill>
                    <a:schemeClr val="bg1"/>
                  </a:solidFill>
                </a:rPr>
                <a:t>device trends</a:t>
              </a:r>
            </a:p>
          </p:txBody>
        </p:sp>
      </p:grpSp>
      <p:sp>
        <p:nvSpPr>
          <p:cNvPr id="14" name="Title 13"/>
          <p:cNvSpPr>
            <a:spLocks noGrp="1"/>
          </p:cNvSpPr>
          <p:nvPr>
            <p:ph type="title"/>
          </p:nvPr>
        </p:nvSpPr>
        <p:spPr/>
        <p:txBody>
          <a:bodyPr/>
          <a:lstStyle/>
          <a:p>
            <a:r>
              <a:rPr lang="en-US" dirty="0" smtClean="0"/>
              <a:t>Why?</a:t>
            </a:r>
            <a:endParaRPr lang="en-US" dirty="0"/>
          </a:p>
        </p:txBody>
      </p:sp>
      <p:sp>
        <p:nvSpPr>
          <p:cNvPr id="9" name="TextBox 8"/>
          <p:cNvSpPr txBox="1"/>
          <p:nvPr/>
        </p:nvSpPr>
        <p:spPr>
          <a:xfrm>
            <a:off x="0" y="5867400"/>
            <a:ext cx="9144000" cy="707886"/>
          </a:xfrm>
          <a:prstGeom prst="rect">
            <a:avLst/>
          </a:prstGeom>
          <a:noFill/>
        </p:spPr>
        <p:txBody>
          <a:bodyPr wrap="square" rtlCol="0">
            <a:spAutoFit/>
          </a:bodyPr>
          <a:lstStyle/>
          <a:p>
            <a:r>
              <a:rPr lang="en-US" sz="2000" dirty="0" smtClean="0"/>
              <a:t>Details and model is in paper: Dark Silicon and the End of </a:t>
            </a:r>
            <a:r>
              <a:rPr lang="en-US" sz="2000" dirty="0" err="1" smtClean="0"/>
              <a:t>Multicore</a:t>
            </a:r>
            <a:r>
              <a:rPr lang="en-US" sz="2000" dirty="0" smtClean="0"/>
              <a:t> Scaling, ISCA 2011</a:t>
            </a:r>
          </a:p>
          <a:p>
            <a:r>
              <a:rPr lang="en-US" sz="2000" dirty="0" smtClean="0"/>
              <a:t>Collaborator: Doug Burger – Microsoft Research</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(Fast)</a:t>
            </a:r>
            <a:endParaRPr lang="en-US" dirty="0"/>
          </a:p>
        </p:txBody>
      </p:sp>
      <p:pic>
        <p:nvPicPr>
          <p:cNvPr id="157698" name="Picture 2"/>
          <p:cNvPicPr>
            <a:picLocks noChangeAspect="1" noChangeArrowheads="1"/>
          </p:cNvPicPr>
          <p:nvPr/>
        </p:nvPicPr>
        <p:blipFill>
          <a:blip r:embed="rId2"/>
          <a:srcRect/>
          <a:stretch>
            <a:fillRect/>
          </a:stretch>
        </p:blipFill>
        <p:spPr bwMode="auto">
          <a:xfrm>
            <a:off x="76200" y="1447800"/>
            <a:ext cx="9144000" cy="3785732"/>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
        <p:nvSpPr>
          <p:cNvPr id="6" name="Rounded Rectangle 5"/>
          <p:cNvSpPr/>
          <p:nvPr/>
        </p:nvSpPr>
        <p:spPr>
          <a:xfrm>
            <a:off x="533400" y="5410200"/>
            <a:ext cx="80010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Issue miss-dependent inst. to SDB</a:t>
            </a:r>
            <a:br>
              <a:rPr lang="en-US" sz="3600" dirty="0" smtClean="0">
                <a:solidFill>
                  <a:schemeClr val="bg1"/>
                </a:solidFill>
              </a:rPr>
            </a:br>
            <a:r>
              <a:rPr lang="en-US" sz="3600" dirty="0" smtClean="0">
                <a:solidFill>
                  <a:schemeClr val="bg1"/>
                </a:solidFill>
              </a:rPr>
              <a:t>Unblock pipeline issue and retire OOO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GEM5 simulation framework</a:t>
            </a:r>
          </a:p>
          <a:p>
            <a:pPr lvl="1"/>
            <a:r>
              <a:rPr lang="en-US" dirty="0" smtClean="0"/>
              <a:t>ARMv7 ISA</a:t>
            </a:r>
          </a:p>
          <a:p>
            <a:r>
              <a:rPr lang="en-US" dirty="0" smtClean="0"/>
              <a:t>Both in-order and OOO configurations</a:t>
            </a:r>
          </a:p>
          <a:p>
            <a:r>
              <a:rPr lang="en-US" dirty="0" smtClean="0"/>
              <a:t>5-billion instructions forwarded and 100-million simulated (measured in function call equivalents)</a:t>
            </a:r>
          </a:p>
          <a:p>
            <a:r>
              <a:rPr lang="en-US" dirty="0" smtClean="0"/>
              <a:t>Conventional and Idempotent binaries</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Evaluation</a:t>
            </a:r>
            <a:endParaRPr lang="en-US" dirty="0"/>
          </a:p>
        </p:txBody>
      </p:sp>
      <p:sp>
        <p:nvSpPr>
          <p:cNvPr id="5124" name="AutoShape 4"/>
          <p:cNvSpPr>
            <a:spLocks noChangeAspect="1" noChangeArrowheads="1" noTextEdit="1"/>
          </p:cNvSpPr>
          <p:nvPr/>
        </p:nvSpPr>
        <p:spPr bwMode="auto">
          <a:xfrm>
            <a:off x="457200" y="1066800"/>
            <a:ext cx="8610600" cy="5321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6" name="Rectangle 6"/>
          <p:cNvSpPr>
            <a:spLocks noChangeArrowheads="1"/>
          </p:cNvSpPr>
          <p:nvPr/>
        </p:nvSpPr>
        <p:spPr bwMode="auto">
          <a:xfrm>
            <a:off x="463550" y="1073150"/>
            <a:ext cx="8586788" cy="52974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7" name="Rectangle 7"/>
          <p:cNvSpPr>
            <a:spLocks noChangeArrowheads="1"/>
          </p:cNvSpPr>
          <p:nvPr/>
        </p:nvSpPr>
        <p:spPr bwMode="auto">
          <a:xfrm>
            <a:off x="1247775" y="1262063"/>
            <a:ext cx="7802563" cy="35401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8" name="Freeform 8"/>
          <p:cNvSpPr>
            <a:spLocks noEditPoints="1"/>
          </p:cNvSpPr>
          <p:nvPr/>
        </p:nvSpPr>
        <p:spPr bwMode="auto">
          <a:xfrm>
            <a:off x="1241425" y="1262063"/>
            <a:ext cx="7802563" cy="2363788"/>
          </a:xfrm>
          <a:custGeom>
            <a:avLst/>
            <a:gdLst/>
            <a:ahLst/>
            <a:cxnLst>
              <a:cxn ang="0">
                <a:pos x="0" y="1482"/>
              </a:cxn>
              <a:cxn ang="0">
                <a:pos x="4915" y="1482"/>
              </a:cxn>
              <a:cxn ang="0">
                <a:pos x="4915" y="1489"/>
              </a:cxn>
              <a:cxn ang="0">
                <a:pos x="0" y="1489"/>
              </a:cxn>
              <a:cxn ang="0">
                <a:pos x="0" y="1482"/>
              </a:cxn>
              <a:cxn ang="0">
                <a:pos x="0" y="741"/>
              </a:cxn>
              <a:cxn ang="0">
                <a:pos x="4915" y="741"/>
              </a:cxn>
              <a:cxn ang="0">
                <a:pos x="4915" y="749"/>
              </a:cxn>
              <a:cxn ang="0">
                <a:pos x="0" y="749"/>
              </a:cxn>
              <a:cxn ang="0">
                <a:pos x="0" y="741"/>
              </a:cxn>
              <a:cxn ang="0">
                <a:pos x="0" y="0"/>
              </a:cxn>
              <a:cxn ang="0">
                <a:pos x="4915" y="0"/>
              </a:cxn>
              <a:cxn ang="0">
                <a:pos x="4915" y="8"/>
              </a:cxn>
              <a:cxn ang="0">
                <a:pos x="0" y="8"/>
              </a:cxn>
              <a:cxn ang="0">
                <a:pos x="0" y="0"/>
              </a:cxn>
            </a:cxnLst>
            <a:rect l="0" t="0" r="r" b="b"/>
            <a:pathLst>
              <a:path w="4915" h="1489">
                <a:moveTo>
                  <a:pt x="0" y="1482"/>
                </a:moveTo>
                <a:lnTo>
                  <a:pt x="4915" y="1482"/>
                </a:lnTo>
                <a:lnTo>
                  <a:pt x="4915" y="1489"/>
                </a:lnTo>
                <a:lnTo>
                  <a:pt x="0" y="1489"/>
                </a:lnTo>
                <a:lnTo>
                  <a:pt x="0" y="1482"/>
                </a:lnTo>
                <a:close/>
                <a:moveTo>
                  <a:pt x="0" y="741"/>
                </a:moveTo>
                <a:lnTo>
                  <a:pt x="4915" y="741"/>
                </a:lnTo>
                <a:lnTo>
                  <a:pt x="4915" y="749"/>
                </a:lnTo>
                <a:lnTo>
                  <a:pt x="0" y="749"/>
                </a:lnTo>
                <a:lnTo>
                  <a:pt x="0" y="741"/>
                </a:lnTo>
                <a:close/>
                <a:moveTo>
                  <a:pt x="0" y="0"/>
                </a:moveTo>
                <a:lnTo>
                  <a:pt x="4915" y="0"/>
                </a:lnTo>
                <a:lnTo>
                  <a:pt x="4915" y="8"/>
                </a:lnTo>
                <a:lnTo>
                  <a:pt x="0" y="8"/>
                </a:lnTo>
                <a:lnTo>
                  <a:pt x="0" y="0"/>
                </a:lnTo>
                <a:close/>
              </a:path>
            </a:pathLst>
          </a:custGeom>
          <a:solidFill>
            <a:srgbClr val="868686"/>
          </a:solidFill>
          <a:ln w="7"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29" name="Rectangle 9"/>
          <p:cNvSpPr>
            <a:spLocks noChangeArrowheads="1"/>
          </p:cNvSpPr>
          <p:nvPr/>
        </p:nvSpPr>
        <p:spPr bwMode="auto">
          <a:xfrm>
            <a:off x="1377950" y="4113213"/>
            <a:ext cx="166688" cy="68897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0" name="Rectangle 10"/>
          <p:cNvSpPr>
            <a:spLocks noChangeArrowheads="1"/>
          </p:cNvSpPr>
          <p:nvPr/>
        </p:nvSpPr>
        <p:spPr bwMode="auto">
          <a:xfrm>
            <a:off x="2149475" y="3757613"/>
            <a:ext cx="177800" cy="104457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1" name="Rectangle 11"/>
          <p:cNvSpPr>
            <a:spLocks noChangeArrowheads="1"/>
          </p:cNvSpPr>
          <p:nvPr/>
        </p:nvSpPr>
        <p:spPr bwMode="auto">
          <a:xfrm>
            <a:off x="2933700" y="4160838"/>
            <a:ext cx="177800" cy="641350"/>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2" name="Rectangle 12"/>
          <p:cNvSpPr>
            <a:spLocks noChangeArrowheads="1"/>
          </p:cNvSpPr>
          <p:nvPr/>
        </p:nvSpPr>
        <p:spPr bwMode="auto">
          <a:xfrm>
            <a:off x="3717925" y="3638550"/>
            <a:ext cx="165100" cy="116363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3" name="Rectangle 13"/>
          <p:cNvSpPr>
            <a:spLocks noChangeArrowheads="1"/>
          </p:cNvSpPr>
          <p:nvPr/>
        </p:nvSpPr>
        <p:spPr bwMode="auto">
          <a:xfrm>
            <a:off x="4500563" y="4149725"/>
            <a:ext cx="166688" cy="65246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4" name="Rectangle 14"/>
          <p:cNvSpPr>
            <a:spLocks noChangeArrowheads="1"/>
          </p:cNvSpPr>
          <p:nvPr/>
        </p:nvSpPr>
        <p:spPr bwMode="auto">
          <a:xfrm>
            <a:off x="5273675" y="3757613"/>
            <a:ext cx="177800" cy="1044575"/>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5" name="Rectangle 15"/>
          <p:cNvSpPr>
            <a:spLocks noChangeArrowheads="1"/>
          </p:cNvSpPr>
          <p:nvPr/>
        </p:nvSpPr>
        <p:spPr bwMode="auto">
          <a:xfrm>
            <a:off x="6056313" y="4089400"/>
            <a:ext cx="179388" cy="71278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6" name="Rectangle 16"/>
          <p:cNvSpPr>
            <a:spLocks noChangeArrowheads="1"/>
          </p:cNvSpPr>
          <p:nvPr/>
        </p:nvSpPr>
        <p:spPr bwMode="auto">
          <a:xfrm>
            <a:off x="7613650" y="3863975"/>
            <a:ext cx="177800" cy="938213"/>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7" name="Rectangle 17"/>
          <p:cNvSpPr>
            <a:spLocks noChangeArrowheads="1"/>
          </p:cNvSpPr>
          <p:nvPr/>
        </p:nvSpPr>
        <p:spPr bwMode="auto">
          <a:xfrm>
            <a:off x="8396288" y="3829050"/>
            <a:ext cx="177800" cy="97313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6" name="Rectangle 36"/>
          <p:cNvSpPr>
            <a:spLocks noChangeArrowheads="1"/>
          </p:cNvSpPr>
          <p:nvPr/>
        </p:nvSpPr>
        <p:spPr bwMode="auto">
          <a:xfrm>
            <a:off x="1235075" y="1268413"/>
            <a:ext cx="12700" cy="3527425"/>
          </a:xfrm>
          <a:prstGeom prst="rect">
            <a:avLst/>
          </a:prstGeom>
          <a:solidFill>
            <a:srgbClr val="868686"/>
          </a:solidFill>
          <a:ln w="7"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57" name="Freeform 37"/>
          <p:cNvSpPr>
            <a:spLocks noEditPoints="1"/>
          </p:cNvSpPr>
          <p:nvPr/>
        </p:nvSpPr>
        <p:spPr bwMode="auto">
          <a:xfrm>
            <a:off x="1157288" y="1262063"/>
            <a:ext cx="84138" cy="3540125"/>
          </a:xfrm>
          <a:custGeom>
            <a:avLst/>
            <a:gdLst/>
            <a:ahLst/>
            <a:cxnLst>
              <a:cxn ang="0">
                <a:pos x="0" y="2223"/>
              </a:cxn>
              <a:cxn ang="0">
                <a:pos x="53" y="2223"/>
              </a:cxn>
              <a:cxn ang="0">
                <a:pos x="53" y="2230"/>
              </a:cxn>
              <a:cxn ang="0">
                <a:pos x="0" y="2230"/>
              </a:cxn>
              <a:cxn ang="0">
                <a:pos x="0" y="2223"/>
              </a:cxn>
              <a:cxn ang="0">
                <a:pos x="0" y="1482"/>
              </a:cxn>
              <a:cxn ang="0">
                <a:pos x="53" y="1482"/>
              </a:cxn>
              <a:cxn ang="0">
                <a:pos x="53" y="1489"/>
              </a:cxn>
              <a:cxn ang="0">
                <a:pos x="0" y="1489"/>
              </a:cxn>
              <a:cxn ang="0">
                <a:pos x="0" y="1482"/>
              </a:cxn>
              <a:cxn ang="0">
                <a:pos x="0" y="741"/>
              </a:cxn>
              <a:cxn ang="0">
                <a:pos x="53" y="741"/>
              </a:cxn>
              <a:cxn ang="0">
                <a:pos x="53" y="749"/>
              </a:cxn>
              <a:cxn ang="0">
                <a:pos x="0" y="749"/>
              </a:cxn>
              <a:cxn ang="0">
                <a:pos x="0" y="741"/>
              </a:cxn>
              <a:cxn ang="0">
                <a:pos x="0" y="0"/>
              </a:cxn>
              <a:cxn ang="0">
                <a:pos x="53" y="0"/>
              </a:cxn>
              <a:cxn ang="0">
                <a:pos x="53" y="8"/>
              </a:cxn>
              <a:cxn ang="0">
                <a:pos x="0" y="8"/>
              </a:cxn>
              <a:cxn ang="0">
                <a:pos x="0" y="0"/>
              </a:cxn>
            </a:cxnLst>
            <a:rect l="0" t="0" r="r" b="b"/>
            <a:pathLst>
              <a:path w="53" h="2230">
                <a:moveTo>
                  <a:pt x="0" y="2223"/>
                </a:moveTo>
                <a:lnTo>
                  <a:pt x="53" y="2223"/>
                </a:lnTo>
                <a:lnTo>
                  <a:pt x="53" y="2230"/>
                </a:lnTo>
                <a:lnTo>
                  <a:pt x="0" y="2230"/>
                </a:lnTo>
                <a:lnTo>
                  <a:pt x="0" y="2223"/>
                </a:lnTo>
                <a:close/>
                <a:moveTo>
                  <a:pt x="0" y="1482"/>
                </a:moveTo>
                <a:lnTo>
                  <a:pt x="53" y="1482"/>
                </a:lnTo>
                <a:lnTo>
                  <a:pt x="53" y="1489"/>
                </a:lnTo>
                <a:lnTo>
                  <a:pt x="0" y="1489"/>
                </a:lnTo>
                <a:lnTo>
                  <a:pt x="0" y="1482"/>
                </a:lnTo>
                <a:close/>
                <a:moveTo>
                  <a:pt x="0" y="741"/>
                </a:moveTo>
                <a:lnTo>
                  <a:pt x="53" y="741"/>
                </a:lnTo>
                <a:lnTo>
                  <a:pt x="53" y="749"/>
                </a:lnTo>
                <a:lnTo>
                  <a:pt x="0" y="749"/>
                </a:lnTo>
                <a:lnTo>
                  <a:pt x="0" y="741"/>
                </a:lnTo>
                <a:close/>
                <a:moveTo>
                  <a:pt x="0" y="0"/>
                </a:moveTo>
                <a:lnTo>
                  <a:pt x="53" y="0"/>
                </a:lnTo>
                <a:lnTo>
                  <a:pt x="53" y="8"/>
                </a:lnTo>
                <a:lnTo>
                  <a:pt x="0" y="8"/>
                </a:lnTo>
                <a:lnTo>
                  <a:pt x="0" y="0"/>
                </a:lnTo>
                <a:close/>
              </a:path>
            </a:pathLst>
          </a:custGeom>
          <a:solidFill>
            <a:srgbClr val="868686"/>
          </a:solidFill>
          <a:ln w="7"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58" name="Rectangle 38"/>
          <p:cNvSpPr>
            <a:spLocks noChangeArrowheads="1"/>
          </p:cNvSpPr>
          <p:nvPr/>
        </p:nvSpPr>
        <p:spPr bwMode="auto">
          <a:xfrm>
            <a:off x="1241425" y="4791075"/>
            <a:ext cx="7802563" cy="11113"/>
          </a:xfrm>
          <a:prstGeom prst="rect">
            <a:avLst/>
          </a:prstGeom>
          <a:solidFill>
            <a:srgbClr val="868686"/>
          </a:solidFill>
          <a:ln w="7"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59" name="Freeform 39"/>
          <p:cNvSpPr>
            <a:spLocks noEditPoints="1"/>
          </p:cNvSpPr>
          <p:nvPr/>
        </p:nvSpPr>
        <p:spPr bwMode="auto">
          <a:xfrm>
            <a:off x="1235075" y="4795838"/>
            <a:ext cx="7815263" cy="84138"/>
          </a:xfrm>
          <a:custGeom>
            <a:avLst/>
            <a:gdLst/>
            <a:ahLst/>
            <a:cxnLst>
              <a:cxn ang="0">
                <a:pos x="8" y="0"/>
              </a:cxn>
              <a:cxn ang="0">
                <a:pos x="8" y="53"/>
              </a:cxn>
              <a:cxn ang="0">
                <a:pos x="0" y="53"/>
              </a:cxn>
              <a:cxn ang="0">
                <a:pos x="0" y="0"/>
              </a:cxn>
              <a:cxn ang="0">
                <a:pos x="8" y="0"/>
              </a:cxn>
              <a:cxn ang="0">
                <a:pos x="501" y="0"/>
              </a:cxn>
              <a:cxn ang="0">
                <a:pos x="501" y="53"/>
              </a:cxn>
              <a:cxn ang="0">
                <a:pos x="494" y="53"/>
              </a:cxn>
              <a:cxn ang="0">
                <a:pos x="494" y="0"/>
              </a:cxn>
              <a:cxn ang="0">
                <a:pos x="501" y="0"/>
              </a:cxn>
              <a:cxn ang="0">
                <a:pos x="988" y="0"/>
              </a:cxn>
              <a:cxn ang="0">
                <a:pos x="988" y="53"/>
              </a:cxn>
              <a:cxn ang="0">
                <a:pos x="980" y="53"/>
              </a:cxn>
              <a:cxn ang="0">
                <a:pos x="980" y="0"/>
              </a:cxn>
              <a:cxn ang="0">
                <a:pos x="988" y="0"/>
              </a:cxn>
              <a:cxn ang="0">
                <a:pos x="1481" y="0"/>
              </a:cxn>
              <a:cxn ang="0">
                <a:pos x="1481" y="53"/>
              </a:cxn>
              <a:cxn ang="0">
                <a:pos x="1474" y="53"/>
              </a:cxn>
              <a:cxn ang="0">
                <a:pos x="1474" y="0"/>
              </a:cxn>
              <a:cxn ang="0">
                <a:pos x="1481" y="0"/>
              </a:cxn>
              <a:cxn ang="0">
                <a:pos x="1975" y="0"/>
              </a:cxn>
              <a:cxn ang="0">
                <a:pos x="1975" y="53"/>
              </a:cxn>
              <a:cxn ang="0">
                <a:pos x="1968" y="53"/>
              </a:cxn>
              <a:cxn ang="0">
                <a:pos x="1968" y="0"/>
              </a:cxn>
              <a:cxn ang="0">
                <a:pos x="1975" y="0"/>
              </a:cxn>
              <a:cxn ang="0">
                <a:pos x="2469" y="0"/>
              </a:cxn>
              <a:cxn ang="0">
                <a:pos x="2469" y="53"/>
              </a:cxn>
              <a:cxn ang="0">
                <a:pos x="2461" y="53"/>
              </a:cxn>
              <a:cxn ang="0">
                <a:pos x="2461" y="0"/>
              </a:cxn>
              <a:cxn ang="0">
                <a:pos x="2469" y="0"/>
              </a:cxn>
              <a:cxn ang="0">
                <a:pos x="2955" y="0"/>
              </a:cxn>
              <a:cxn ang="0">
                <a:pos x="2955" y="53"/>
              </a:cxn>
              <a:cxn ang="0">
                <a:pos x="2948" y="53"/>
              </a:cxn>
              <a:cxn ang="0">
                <a:pos x="2948" y="0"/>
              </a:cxn>
              <a:cxn ang="0">
                <a:pos x="2955" y="0"/>
              </a:cxn>
              <a:cxn ang="0">
                <a:pos x="3449" y="0"/>
              </a:cxn>
              <a:cxn ang="0">
                <a:pos x="3449" y="53"/>
              </a:cxn>
              <a:cxn ang="0">
                <a:pos x="3441" y="53"/>
              </a:cxn>
              <a:cxn ang="0">
                <a:pos x="3441" y="0"/>
              </a:cxn>
              <a:cxn ang="0">
                <a:pos x="3449" y="0"/>
              </a:cxn>
              <a:cxn ang="0">
                <a:pos x="3943" y="0"/>
              </a:cxn>
              <a:cxn ang="0">
                <a:pos x="3943" y="53"/>
              </a:cxn>
              <a:cxn ang="0">
                <a:pos x="3935" y="53"/>
              </a:cxn>
              <a:cxn ang="0">
                <a:pos x="3935" y="0"/>
              </a:cxn>
              <a:cxn ang="0">
                <a:pos x="3943" y="0"/>
              </a:cxn>
              <a:cxn ang="0">
                <a:pos x="4429" y="0"/>
              </a:cxn>
              <a:cxn ang="0">
                <a:pos x="4429" y="53"/>
              </a:cxn>
              <a:cxn ang="0">
                <a:pos x="4421" y="53"/>
              </a:cxn>
              <a:cxn ang="0">
                <a:pos x="4421" y="0"/>
              </a:cxn>
              <a:cxn ang="0">
                <a:pos x="4429" y="0"/>
              </a:cxn>
              <a:cxn ang="0">
                <a:pos x="4923" y="0"/>
              </a:cxn>
              <a:cxn ang="0">
                <a:pos x="4923" y="53"/>
              </a:cxn>
              <a:cxn ang="0">
                <a:pos x="4915" y="53"/>
              </a:cxn>
              <a:cxn ang="0">
                <a:pos x="4915" y="0"/>
              </a:cxn>
              <a:cxn ang="0">
                <a:pos x="4923" y="0"/>
              </a:cxn>
            </a:cxnLst>
            <a:rect l="0" t="0" r="r" b="b"/>
            <a:pathLst>
              <a:path w="4923" h="53">
                <a:moveTo>
                  <a:pt x="8" y="0"/>
                </a:moveTo>
                <a:lnTo>
                  <a:pt x="8" y="53"/>
                </a:lnTo>
                <a:lnTo>
                  <a:pt x="0" y="53"/>
                </a:lnTo>
                <a:lnTo>
                  <a:pt x="0" y="0"/>
                </a:lnTo>
                <a:lnTo>
                  <a:pt x="8" y="0"/>
                </a:lnTo>
                <a:close/>
                <a:moveTo>
                  <a:pt x="501" y="0"/>
                </a:moveTo>
                <a:lnTo>
                  <a:pt x="501" y="53"/>
                </a:lnTo>
                <a:lnTo>
                  <a:pt x="494" y="53"/>
                </a:lnTo>
                <a:lnTo>
                  <a:pt x="494" y="0"/>
                </a:lnTo>
                <a:lnTo>
                  <a:pt x="501" y="0"/>
                </a:lnTo>
                <a:close/>
                <a:moveTo>
                  <a:pt x="988" y="0"/>
                </a:moveTo>
                <a:lnTo>
                  <a:pt x="988" y="53"/>
                </a:lnTo>
                <a:lnTo>
                  <a:pt x="980" y="53"/>
                </a:lnTo>
                <a:lnTo>
                  <a:pt x="980" y="0"/>
                </a:lnTo>
                <a:lnTo>
                  <a:pt x="988" y="0"/>
                </a:lnTo>
                <a:close/>
                <a:moveTo>
                  <a:pt x="1481" y="0"/>
                </a:moveTo>
                <a:lnTo>
                  <a:pt x="1481" y="53"/>
                </a:lnTo>
                <a:lnTo>
                  <a:pt x="1474" y="53"/>
                </a:lnTo>
                <a:lnTo>
                  <a:pt x="1474" y="0"/>
                </a:lnTo>
                <a:lnTo>
                  <a:pt x="1481" y="0"/>
                </a:lnTo>
                <a:close/>
                <a:moveTo>
                  <a:pt x="1975" y="0"/>
                </a:moveTo>
                <a:lnTo>
                  <a:pt x="1975" y="53"/>
                </a:lnTo>
                <a:lnTo>
                  <a:pt x="1968" y="53"/>
                </a:lnTo>
                <a:lnTo>
                  <a:pt x="1968" y="0"/>
                </a:lnTo>
                <a:lnTo>
                  <a:pt x="1975" y="0"/>
                </a:lnTo>
                <a:close/>
                <a:moveTo>
                  <a:pt x="2469" y="0"/>
                </a:moveTo>
                <a:lnTo>
                  <a:pt x="2469" y="53"/>
                </a:lnTo>
                <a:lnTo>
                  <a:pt x="2461" y="53"/>
                </a:lnTo>
                <a:lnTo>
                  <a:pt x="2461" y="0"/>
                </a:lnTo>
                <a:lnTo>
                  <a:pt x="2469" y="0"/>
                </a:lnTo>
                <a:close/>
                <a:moveTo>
                  <a:pt x="2955" y="0"/>
                </a:moveTo>
                <a:lnTo>
                  <a:pt x="2955" y="53"/>
                </a:lnTo>
                <a:lnTo>
                  <a:pt x="2948" y="53"/>
                </a:lnTo>
                <a:lnTo>
                  <a:pt x="2948" y="0"/>
                </a:lnTo>
                <a:lnTo>
                  <a:pt x="2955" y="0"/>
                </a:lnTo>
                <a:close/>
                <a:moveTo>
                  <a:pt x="3449" y="0"/>
                </a:moveTo>
                <a:lnTo>
                  <a:pt x="3449" y="53"/>
                </a:lnTo>
                <a:lnTo>
                  <a:pt x="3441" y="53"/>
                </a:lnTo>
                <a:lnTo>
                  <a:pt x="3441" y="0"/>
                </a:lnTo>
                <a:lnTo>
                  <a:pt x="3449" y="0"/>
                </a:lnTo>
                <a:close/>
                <a:moveTo>
                  <a:pt x="3943" y="0"/>
                </a:moveTo>
                <a:lnTo>
                  <a:pt x="3943" y="53"/>
                </a:lnTo>
                <a:lnTo>
                  <a:pt x="3935" y="53"/>
                </a:lnTo>
                <a:lnTo>
                  <a:pt x="3935" y="0"/>
                </a:lnTo>
                <a:lnTo>
                  <a:pt x="3943" y="0"/>
                </a:lnTo>
                <a:close/>
                <a:moveTo>
                  <a:pt x="4429" y="0"/>
                </a:moveTo>
                <a:lnTo>
                  <a:pt x="4429" y="53"/>
                </a:lnTo>
                <a:lnTo>
                  <a:pt x="4421" y="53"/>
                </a:lnTo>
                <a:lnTo>
                  <a:pt x="4421" y="0"/>
                </a:lnTo>
                <a:lnTo>
                  <a:pt x="4429" y="0"/>
                </a:lnTo>
                <a:close/>
                <a:moveTo>
                  <a:pt x="4923" y="0"/>
                </a:moveTo>
                <a:lnTo>
                  <a:pt x="4923" y="53"/>
                </a:lnTo>
                <a:lnTo>
                  <a:pt x="4915" y="53"/>
                </a:lnTo>
                <a:lnTo>
                  <a:pt x="4915" y="0"/>
                </a:lnTo>
                <a:lnTo>
                  <a:pt x="4923" y="0"/>
                </a:lnTo>
                <a:close/>
              </a:path>
            </a:pathLst>
          </a:custGeom>
          <a:solidFill>
            <a:srgbClr val="868686"/>
          </a:solidFill>
          <a:ln w="7"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160" name="Rectangle 40"/>
          <p:cNvSpPr>
            <a:spLocks noChangeArrowheads="1"/>
          </p:cNvSpPr>
          <p:nvPr/>
        </p:nvSpPr>
        <p:spPr bwMode="auto">
          <a:xfrm>
            <a:off x="557213" y="4637088"/>
            <a:ext cx="569913" cy="3794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0.75</a:t>
            </a:r>
            <a:endParaRPr kumimoji="0" lang="en-US" sz="1800" b="0" i="0" u="none" strike="noStrike" cap="none" normalizeH="0" baseline="0" smtClean="0">
              <a:ln>
                <a:noFill/>
              </a:ln>
              <a:solidFill>
                <a:schemeClr val="tx1"/>
              </a:solidFill>
              <a:effectLst/>
              <a:latin typeface="Arial" pitchFamily="34" charset="0"/>
            </a:endParaRPr>
          </a:p>
        </p:txBody>
      </p:sp>
      <p:sp>
        <p:nvSpPr>
          <p:cNvPr id="5161" name="Rectangle 41"/>
          <p:cNvSpPr>
            <a:spLocks noChangeArrowheads="1"/>
          </p:cNvSpPr>
          <p:nvPr/>
        </p:nvSpPr>
        <p:spPr bwMode="auto">
          <a:xfrm>
            <a:off x="884238" y="3457575"/>
            <a:ext cx="261938" cy="3810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5162" name="Rectangle 42"/>
          <p:cNvSpPr>
            <a:spLocks noChangeArrowheads="1"/>
          </p:cNvSpPr>
          <p:nvPr/>
        </p:nvSpPr>
        <p:spPr bwMode="auto">
          <a:xfrm>
            <a:off x="557213" y="2279650"/>
            <a:ext cx="569913" cy="3794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1.25</a:t>
            </a:r>
            <a:endParaRPr kumimoji="0" lang="en-US" sz="1800" b="0" i="0" u="none" strike="noStrike" cap="none" normalizeH="0" baseline="0" smtClean="0">
              <a:ln>
                <a:noFill/>
              </a:ln>
              <a:solidFill>
                <a:schemeClr val="tx1"/>
              </a:solidFill>
              <a:effectLst/>
              <a:latin typeface="Arial" pitchFamily="34" charset="0"/>
            </a:endParaRPr>
          </a:p>
        </p:txBody>
      </p:sp>
      <p:sp>
        <p:nvSpPr>
          <p:cNvPr id="5163" name="Rectangle 43"/>
          <p:cNvSpPr>
            <a:spLocks noChangeArrowheads="1"/>
          </p:cNvSpPr>
          <p:nvPr/>
        </p:nvSpPr>
        <p:spPr bwMode="auto">
          <a:xfrm>
            <a:off x="692150" y="1100138"/>
            <a:ext cx="450850" cy="38100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rPr>
              <a:t>1.5</a:t>
            </a:r>
            <a:endParaRPr kumimoji="0" lang="en-US" sz="1800" b="0" i="0" u="none" strike="noStrike" cap="none" normalizeH="0" baseline="0" smtClean="0">
              <a:ln>
                <a:noFill/>
              </a:ln>
              <a:solidFill>
                <a:schemeClr val="tx1"/>
              </a:solidFill>
              <a:effectLst/>
              <a:latin typeface="Arial" pitchFamily="34" charset="0"/>
            </a:endParaRPr>
          </a:p>
        </p:txBody>
      </p:sp>
      <p:sp>
        <p:nvSpPr>
          <p:cNvPr id="5164" name="Freeform 44"/>
          <p:cNvSpPr>
            <a:spLocks noEditPoints="1"/>
          </p:cNvSpPr>
          <p:nvPr/>
        </p:nvSpPr>
        <p:spPr bwMode="auto">
          <a:xfrm>
            <a:off x="931863" y="5153025"/>
            <a:ext cx="727075" cy="714375"/>
          </a:xfrm>
          <a:custGeom>
            <a:avLst/>
            <a:gdLst/>
            <a:ahLst/>
            <a:cxnLst>
              <a:cxn ang="0">
                <a:pos x="176" y="911"/>
              </a:cxn>
              <a:cxn ang="0">
                <a:pos x="157" y="930"/>
              </a:cxn>
              <a:cxn ang="0">
                <a:pos x="53" y="960"/>
              </a:cxn>
              <a:cxn ang="0">
                <a:pos x="0" y="795"/>
              </a:cxn>
              <a:cxn ang="0">
                <a:pos x="24" y="766"/>
              </a:cxn>
              <a:cxn ang="0">
                <a:pos x="156" y="848"/>
              </a:cxn>
              <a:cxn ang="0">
                <a:pos x="247" y="692"/>
              </a:cxn>
              <a:cxn ang="0">
                <a:pos x="211" y="843"/>
              </a:cxn>
              <a:cxn ang="0">
                <a:pos x="119" y="666"/>
              </a:cxn>
              <a:cxn ang="0">
                <a:pos x="207" y="695"/>
              </a:cxn>
              <a:cxn ang="0">
                <a:pos x="123" y="704"/>
              </a:cxn>
              <a:cxn ang="0">
                <a:pos x="238" y="817"/>
              </a:cxn>
              <a:cxn ang="0">
                <a:pos x="243" y="731"/>
              </a:cxn>
              <a:cxn ang="0">
                <a:pos x="395" y="699"/>
              </a:cxn>
              <a:cxn ang="0">
                <a:pos x="224" y="605"/>
              </a:cxn>
              <a:cxn ang="0">
                <a:pos x="371" y="568"/>
              </a:cxn>
              <a:cxn ang="0">
                <a:pos x="270" y="551"/>
              </a:cxn>
              <a:cxn ang="0">
                <a:pos x="317" y="678"/>
              </a:cxn>
              <a:cxn ang="0">
                <a:pos x="388" y="638"/>
              </a:cxn>
              <a:cxn ang="0">
                <a:pos x="490" y="602"/>
              </a:cxn>
              <a:cxn ang="0">
                <a:pos x="489" y="576"/>
              </a:cxn>
              <a:cxn ang="0">
                <a:pos x="577" y="516"/>
              </a:cxn>
              <a:cxn ang="0">
                <a:pos x="592" y="581"/>
              </a:cxn>
              <a:cxn ang="0">
                <a:pos x="572" y="595"/>
              </a:cxn>
              <a:cxn ang="0">
                <a:pos x="435" y="434"/>
              </a:cxn>
              <a:cxn ang="0">
                <a:pos x="460" y="414"/>
              </a:cxn>
              <a:cxn ang="0">
                <a:pos x="572" y="404"/>
              </a:cxn>
              <a:cxn ang="0">
                <a:pos x="481" y="419"/>
              </a:cxn>
              <a:cxn ang="0">
                <a:pos x="568" y="493"/>
              </a:cxn>
              <a:cxn ang="0">
                <a:pos x="691" y="292"/>
              </a:cxn>
              <a:cxn ang="0">
                <a:pos x="691" y="372"/>
              </a:cxn>
              <a:cxn ang="0">
                <a:pos x="722" y="329"/>
              </a:cxn>
              <a:cxn ang="0">
                <a:pos x="734" y="343"/>
              </a:cxn>
              <a:cxn ang="0">
                <a:pos x="652" y="414"/>
              </a:cxn>
              <a:cxn ang="0">
                <a:pos x="588" y="277"/>
              </a:cxn>
              <a:cxn ang="0">
                <a:pos x="662" y="297"/>
              </a:cxn>
              <a:cxn ang="0">
                <a:pos x="605" y="354"/>
              </a:cxn>
              <a:cxn ang="0">
                <a:pos x="737" y="170"/>
              </a:cxn>
              <a:cxn ang="0">
                <a:pos x="714" y="197"/>
              </a:cxn>
              <a:cxn ang="0">
                <a:pos x="785" y="305"/>
              </a:cxn>
              <a:cxn ang="0">
                <a:pos x="663" y="212"/>
              </a:cxn>
              <a:cxn ang="0">
                <a:pos x="676" y="194"/>
              </a:cxn>
              <a:cxn ang="0">
                <a:pos x="698" y="168"/>
              </a:cxn>
              <a:cxn ang="0">
                <a:pos x="723" y="151"/>
              </a:cxn>
              <a:cxn ang="0">
                <a:pos x="867" y="223"/>
              </a:cxn>
              <a:cxn ang="0">
                <a:pos x="847" y="237"/>
              </a:cxn>
              <a:cxn ang="0">
                <a:pos x="703" y="64"/>
              </a:cxn>
              <a:cxn ang="0">
                <a:pos x="967" y="58"/>
              </a:cxn>
              <a:cxn ang="0">
                <a:pos x="924" y="150"/>
              </a:cxn>
              <a:cxn ang="0">
                <a:pos x="915" y="176"/>
              </a:cxn>
              <a:cxn ang="0">
                <a:pos x="747" y="24"/>
              </a:cxn>
              <a:cxn ang="0">
                <a:pos x="766" y="5"/>
              </a:cxn>
              <a:cxn ang="0">
                <a:pos x="848" y="17"/>
              </a:cxn>
              <a:cxn ang="0">
                <a:pos x="912" y="39"/>
              </a:cxn>
              <a:cxn ang="0">
                <a:pos x="849" y="71"/>
              </a:cxn>
              <a:cxn ang="0">
                <a:pos x="950" y="86"/>
              </a:cxn>
            </a:cxnLst>
            <a:rect l="0" t="0" r="r" b="b"/>
            <a:pathLst>
              <a:path w="979" h="962">
                <a:moveTo>
                  <a:pt x="156" y="848"/>
                </a:moveTo>
                <a:cubicBezTo>
                  <a:pt x="159" y="851"/>
                  <a:pt x="160" y="853"/>
                  <a:pt x="161" y="855"/>
                </a:cubicBezTo>
                <a:cubicBezTo>
                  <a:pt x="162" y="858"/>
                  <a:pt x="162" y="860"/>
                  <a:pt x="160" y="861"/>
                </a:cubicBezTo>
                <a:lnTo>
                  <a:pt x="143" y="878"/>
                </a:lnTo>
                <a:lnTo>
                  <a:pt x="175" y="909"/>
                </a:lnTo>
                <a:cubicBezTo>
                  <a:pt x="175" y="910"/>
                  <a:pt x="176" y="911"/>
                  <a:pt x="176" y="911"/>
                </a:cubicBezTo>
                <a:cubicBezTo>
                  <a:pt x="176" y="912"/>
                  <a:pt x="176" y="913"/>
                  <a:pt x="175" y="914"/>
                </a:cubicBezTo>
                <a:cubicBezTo>
                  <a:pt x="175" y="915"/>
                  <a:pt x="174" y="917"/>
                  <a:pt x="173" y="918"/>
                </a:cubicBezTo>
                <a:cubicBezTo>
                  <a:pt x="172" y="919"/>
                  <a:pt x="170" y="921"/>
                  <a:pt x="168" y="923"/>
                </a:cubicBezTo>
                <a:cubicBezTo>
                  <a:pt x="166" y="925"/>
                  <a:pt x="165" y="927"/>
                  <a:pt x="163" y="928"/>
                </a:cubicBezTo>
                <a:cubicBezTo>
                  <a:pt x="162" y="929"/>
                  <a:pt x="160" y="930"/>
                  <a:pt x="159" y="930"/>
                </a:cubicBezTo>
                <a:cubicBezTo>
                  <a:pt x="158" y="930"/>
                  <a:pt x="157" y="931"/>
                  <a:pt x="157" y="930"/>
                </a:cubicBezTo>
                <a:cubicBezTo>
                  <a:pt x="156" y="930"/>
                  <a:pt x="155" y="930"/>
                  <a:pt x="155" y="929"/>
                </a:cubicBezTo>
                <a:lnTo>
                  <a:pt x="123" y="898"/>
                </a:lnTo>
                <a:lnTo>
                  <a:pt x="62" y="959"/>
                </a:lnTo>
                <a:cubicBezTo>
                  <a:pt x="61" y="960"/>
                  <a:pt x="60" y="961"/>
                  <a:pt x="59" y="961"/>
                </a:cubicBezTo>
                <a:cubicBezTo>
                  <a:pt x="58" y="962"/>
                  <a:pt x="57" y="962"/>
                  <a:pt x="56" y="962"/>
                </a:cubicBezTo>
                <a:cubicBezTo>
                  <a:pt x="55" y="961"/>
                  <a:pt x="54" y="961"/>
                  <a:pt x="53" y="960"/>
                </a:cubicBezTo>
                <a:cubicBezTo>
                  <a:pt x="51" y="959"/>
                  <a:pt x="50" y="958"/>
                  <a:pt x="48" y="956"/>
                </a:cubicBezTo>
                <a:cubicBezTo>
                  <a:pt x="46" y="954"/>
                  <a:pt x="45" y="953"/>
                  <a:pt x="44" y="952"/>
                </a:cubicBezTo>
                <a:cubicBezTo>
                  <a:pt x="43" y="950"/>
                  <a:pt x="42" y="949"/>
                  <a:pt x="41" y="948"/>
                </a:cubicBezTo>
                <a:cubicBezTo>
                  <a:pt x="40" y="947"/>
                  <a:pt x="40" y="946"/>
                  <a:pt x="39" y="944"/>
                </a:cubicBezTo>
                <a:cubicBezTo>
                  <a:pt x="39" y="943"/>
                  <a:pt x="38" y="942"/>
                  <a:pt x="38" y="940"/>
                </a:cubicBezTo>
                <a:lnTo>
                  <a:pt x="0" y="795"/>
                </a:lnTo>
                <a:cubicBezTo>
                  <a:pt x="0" y="794"/>
                  <a:pt x="0" y="793"/>
                  <a:pt x="0" y="792"/>
                </a:cubicBezTo>
                <a:cubicBezTo>
                  <a:pt x="1" y="791"/>
                  <a:pt x="1" y="789"/>
                  <a:pt x="2" y="788"/>
                </a:cubicBezTo>
                <a:cubicBezTo>
                  <a:pt x="3" y="786"/>
                  <a:pt x="4" y="785"/>
                  <a:pt x="6" y="783"/>
                </a:cubicBezTo>
                <a:cubicBezTo>
                  <a:pt x="7" y="781"/>
                  <a:pt x="9" y="779"/>
                  <a:pt x="12" y="777"/>
                </a:cubicBezTo>
                <a:cubicBezTo>
                  <a:pt x="14" y="774"/>
                  <a:pt x="17" y="772"/>
                  <a:pt x="19" y="770"/>
                </a:cubicBezTo>
                <a:cubicBezTo>
                  <a:pt x="21" y="768"/>
                  <a:pt x="23" y="767"/>
                  <a:pt x="24" y="766"/>
                </a:cubicBezTo>
                <a:cubicBezTo>
                  <a:pt x="26" y="765"/>
                  <a:pt x="27" y="765"/>
                  <a:pt x="28" y="765"/>
                </a:cubicBezTo>
                <a:cubicBezTo>
                  <a:pt x="29" y="765"/>
                  <a:pt x="30" y="765"/>
                  <a:pt x="31" y="766"/>
                </a:cubicBezTo>
                <a:lnTo>
                  <a:pt x="127" y="861"/>
                </a:lnTo>
                <a:lnTo>
                  <a:pt x="144" y="844"/>
                </a:lnTo>
                <a:cubicBezTo>
                  <a:pt x="145" y="843"/>
                  <a:pt x="147" y="843"/>
                  <a:pt x="149" y="843"/>
                </a:cubicBezTo>
                <a:cubicBezTo>
                  <a:pt x="151" y="844"/>
                  <a:pt x="153" y="845"/>
                  <a:pt x="156" y="848"/>
                </a:cubicBezTo>
                <a:close/>
                <a:moveTo>
                  <a:pt x="24" y="799"/>
                </a:moveTo>
                <a:lnTo>
                  <a:pt x="24" y="799"/>
                </a:lnTo>
                <a:lnTo>
                  <a:pt x="58" y="930"/>
                </a:lnTo>
                <a:lnTo>
                  <a:pt x="107" y="881"/>
                </a:lnTo>
                <a:lnTo>
                  <a:pt x="24" y="799"/>
                </a:lnTo>
                <a:close/>
                <a:moveTo>
                  <a:pt x="247" y="692"/>
                </a:moveTo>
                <a:cubicBezTo>
                  <a:pt x="258" y="704"/>
                  <a:pt x="268" y="715"/>
                  <a:pt x="275" y="727"/>
                </a:cubicBezTo>
                <a:cubicBezTo>
                  <a:pt x="283" y="738"/>
                  <a:pt x="288" y="749"/>
                  <a:pt x="291" y="760"/>
                </a:cubicBezTo>
                <a:cubicBezTo>
                  <a:pt x="294" y="771"/>
                  <a:pt x="293" y="782"/>
                  <a:pt x="290" y="793"/>
                </a:cubicBezTo>
                <a:cubicBezTo>
                  <a:pt x="287" y="803"/>
                  <a:pt x="281" y="814"/>
                  <a:pt x="271" y="824"/>
                </a:cubicBezTo>
                <a:cubicBezTo>
                  <a:pt x="261" y="833"/>
                  <a:pt x="252" y="839"/>
                  <a:pt x="242" y="842"/>
                </a:cubicBezTo>
                <a:cubicBezTo>
                  <a:pt x="232" y="845"/>
                  <a:pt x="222" y="846"/>
                  <a:pt x="211" y="843"/>
                </a:cubicBezTo>
                <a:cubicBezTo>
                  <a:pt x="201" y="841"/>
                  <a:pt x="190" y="835"/>
                  <a:pt x="179" y="827"/>
                </a:cubicBezTo>
                <a:cubicBezTo>
                  <a:pt x="168" y="820"/>
                  <a:pt x="156" y="809"/>
                  <a:pt x="143" y="797"/>
                </a:cubicBezTo>
                <a:cubicBezTo>
                  <a:pt x="132" y="786"/>
                  <a:pt x="122" y="774"/>
                  <a:pt x="115" y="763"/>
                </a:cubicBezTo>
                <a:cubicBezTo>
                  <a:pt x="107" y="751"/>
                  <a:pt x="102" y="740"/>
                  <a:pt x="99" y="729"/>
                </a:cubicBezTo>
                <a:cubicBezTo>
                  <a:pt x="97" y="718"/>
                  <a:pt x="97" y="707"/>
                  <a:pt x="100" y="697"/>
                </a:cubicBezTo>
                <a:cubicBezTo>
                  <a:pt x="103" y="686"/>
                  <a:pt x="109" y="676"/>
                  <a:pt x="119" y="666"/>
                </a:cubicBezTo>
                <a:cubicBezTo>
                  <a:pt x="129" y="657"/>
                  <a:pt x="138" y="650"/>
                  <a:pt x="148" y="647"/>
                </a:cubicBezTo>
                <a:cubicBezTo>
                  <a:pt x="158" y="644"/>
                  <a:pt x="168" y="644"/>
                  <a:pt x="179" y="646"/>
                </a:cubicBezTo>
                <a:cubicBezTo>
                  <a:pt x="189" y="649"/>
                  <a:pt x="200" y="654"/>
                  <a:pt x="211" y="662"/>
                </a:cubicBezTo>
                <a:cubicBezTo>
                  <a:pt x="222" y="670"/>
                  <a:pt x="234" y="680"/>
                  <a:pt x="247" y="692"/>
                </a:cubicBezTo>
                <a:close/>
                <a:moveTo>
                  <a:pt x="228" y="714"/>
                </a:moveTo>
                <a:cubicBezTo>
                  <a:pt x="220" y="707"/>
                  <a:pt x="213" y="700"/>
                  <a:pt x="207" y="695"/>
                </a:cubicBezTo>
                <a:cubicBezTo>
                  <a:pt x="200" y="690"/>
                  <a:pt x="194" y="685"/>
                  <a:pt x="188" y="682"/>
                </a:cubicBezTo>
                <a:cubicBezTo>
                  <a:pt x="183" y="678"/>
                  <a:pt x="178" y="675"/>
                  <a:pt x="173" y="674"/>
                </a:cubicBezTo>
                <a:cubicBezTo>
                  <a:pt x="168" y="672"/>
                  <a:pt x="163" y="671"/>
                  <a:pt x="159" y="672"/>
                </a:cubicBezTo>
                <a:cubicBezTo>
                  <a:pt x="154" y="672"/>
                  <a:pt x="150" y="673"/>
                  <a:pt x="146" y="675"/>
                </a:cubicBezTo>
                <a:cubicBezTo>
                  <a:pt x="142" y="677"/>
                  <a:pt x="138" y="680"/>
                  <a:pt x="134" y="684"/>
                </a:cubicBezTo>
                <a:cubicBezTo>
                  <a:pt x="128" y="690"/>
                  <a:pt x="124" y="697"/>
                  <a:pt x="123" y="704"/>
                </a:cubicBezTo>
                <a:cubicBezTo>
                  <a:pt x="122" y="711"/>
                  <a:pt x="123" y="719"/>
                  <a:pt x="126" y="727"/>
                </a:cubicBezTo>
                <a:cubicBezTo>
                  <a:pt x="129" y="734"/>
                  <a:pt x="134" y="742"/>
                  <a:pt x="140" y="750"/>
                </a:cubicBezTo>
                <a:cubicBezTo>
                  <a:pt x="147" y="759"/>
                  <a:pt x="154" y="767"/>
                  <a:pt x="163" y="775"/>
                </a:cubicBezTo>
                <a:cubicBezTo>
                  <a:pt x="174" y="786"/>
                  <a:pt x="184" y="795"/>
                  <a:pt x="193" y="802"/>
                </a:cubicBezTo>
                <a:cubicBezTo>
                  <a:pt x="202" y="809"/>
                  <a:pt x="210" y="813"/>
                  <a:pt x="218" y="816"/>
                </a:cubicBezTo>
                <a:cubicBezTo>
                  <a:pt x="225" y="818"/>
                  <a:pt x="232" y="819"/>
                  <a:pt x="238" y="817"/>
                </a:cubicBezTo>
                <a:cubicBezTo>
                  <a:pt x="244" y="815"/>
                  <a:pt x="250" y="812"/>
                  <a:pt x="256" y="806"/>
                </a:cubicBezTo>
                <a:cubicBezTo>
                  <a:pt x="260" y="802"/>
                  <a:pt x="263" y="797"/>
                  <a:pt x="265" y="793"/>
                </a:cubicBezTo>
                <a:cubicBezTo>
                  <a:pt x="267" y="788"/>
                  <a:pt x="268" y="783"/>
                  <a:pt x="267" y="778"/>
                </a:cubicBezTo>
                <a:cubicBezTo>
                  <a:pt x="267" y="773"/>
                  <a:pt x="266" y="768"/>
                  <a:pt x="264" y="763"/>
                </a:cubicBezTo>
                <a:cubicBezTo>
                  <a:pt x="262" y="758"/>
                  <a:pt x="259" y="752"/>
                  <a:pt x="256" y="747"/>
                </a:cubicBezTo>
                <a:cubicBezTo>
                  <a:pt x="252" y="742"/>
                  <a:pt x="248" y="736"/>
                  <a:pt x="243" y="731"/>
                </a:cubicBezTo>
                <a:cubicBezTo>
                  <a:pt x="238" y="725"/>
                  <a:pt x="233" y="720"/>
                  <a:pt x="228" y="714"/>
                </a:cubicBezTo>
                <a:close/>
                <a:moveTo>
                  <a:pt x="371" y="568"/>
                </a:moveTo>
                <a:cubicBezTo>
                  <a:pt x="383" y="580"/>
                  <a:pt x="392" y="591"/>
                  <a:pt x="400" y="602"/>
                </a:cubicBezTo>
                <a:cubicBezTo>
                  <a:pt x="408" y="614"/>
                  <a:pt x="413" y="625"/>
                  <a:pt x="415" y="636"/>
                </a:cubicBezTo>
                <a:cubicBezTo>
                  <a:pt x="418" y="647"/>
                  <a:pt x="418" y="658"/>
                  <a:pt x="415" y="668"/>
                </a:cubicBezTo>
                <a:cubicBezTo>
                  <a:pt x="412" y="679"/>
                  <a:pt x="405" y="689"/>
                  <a:pt x="395" y="699"/>
                </a:cubicBezTo>
                <a:cubicBezTo>
                  <a:pt x="386" y="709"/>
                  <a:pt x="376" y="715"/>
                  <a:pt x="366" y="718"/>
                </a:cubicBezTo>
                <a:cubicBezTo>
                  <a:pt x="356" y="721"/>
                  <a:pt x="346" y="721"/>
                  <a:pt x="336" y="719"/>
                </a:cubicBezTo>
                <a:cubicBezTo>
                  <a:pt x="325" y="716"/>
                  <a:pt x="315" y="711"/>
                  <a:pt x="303" y="703"/>
                </a:cubicBezTo>
                <a:cubicBezTo>
                  <a:pt x="292" y="695"/>
                  <a:pt x="280" y="685"/>
                  <a:pt x="268" y="673"/>
                </a:cubicBezTo>
                <a:cubicBezTo>
                  <a:pt x="256" y="661"/>
                  <a:pt x="247" y="650"/>
                  <a:pt x="239" y="638"/>
                </a:cubicBezTo>
                <a:cubicBezTo>
                  <a:pt x="232" y="627"/>
                  <a:pt x="226" y="616"/>
                  <a:pt x="224" y="605"/>
                </a:cubicBezTo>
                <a:cubicBezTo>
                  <a:pt x="221" y="594"/>
                  <a:pt x="221" y="583"/>
                  <a:pt x="224" y="572"/>
                </a:cubicBezTo>
                <a:cubicBezTo>
                  <a:pt x="227" y="562"/>
                  <a:pt x="234" y="551"/>
                  <a:pt x="244" y="542"/>
                </a:cubicBezTo>
                <a:cubicBezTo>
                  <a:pt x="253" y="532"/>
                  <a:pt x="263" y="526"/>
                  <a:pt x="273" y="523"/>
                </a:cubicBezTo>
                <a:cubicBezTo>
                  <a:pt x="283" y="520"/>
                  <a:pt x="293" y="519"/>
                  <a:pt x="303" y="522"/>
                </a:cubicBezTo>
                <a:cubicBezTo>
                  <a:pt x="314" y="525"/>
                  <a:pt x="324" y="530"/>
                  <a:pt x="336" y="538"/>
                </a:cubicBezTo>
                <a:cubicBezTo>
                  <a:pt x="347" y="546"/>
                  <a:pt x="359" y="556"/>
                  <a:pt x="371" y="568"/>
                </a:cubicBezTo>
                <a:close/>
                <a:moveTo>
                  <a:pt x="352" y="590"/>
                </a:moveTo>
                <a:cubicBezTo>
                  <a:pt x="345" y="582"/>
                  <a:pt x="338" y="576"/>
                  <a:pt x="331" y="570"/>
                </a:cubicBezTo>
                <a:cubicBezTo>
                  <a:pt x="325" y="565"/>
                  <a:pt x="319" y="561"/>
                  <a:pt x="313" y="557"/>
                </a:cubicBezTo>
                <a:cubicBezTo>
                  <a:pt x="307" y="554"/>
                  <a:pt x="302" y="551"/>
                  <a:pt x="297" y="549"/>
                </a:cubicBezTo>
                <a:cubicBezTo>
                  <a:pt x="292" y="548"/>
                  <a:pt x="287" y="547"/>
                  <a:pt x="283" y="547"/>
                </a:cubicBezTo>
                <a:cubicBezTo>
                  <a:pt x="279" y="547"/>
                  <a:pt x="274" y="549"/>
                  <a:pt x="270" y="551"/>
                </a:cubicBezTo>
                <a:cubicBezTo>
                  <a:pt x="266" y="553"/>
                  <a:pt x="263" y="555"/>
                  <a:pt x="259" y="559"/>
                </a:cubicBezTo>
                <a:cubicBezTo>
                  <a:pt x="252" y="566"/>
                  <a:pt x="249" y="573"/>
                  <a:pt x="248" y="580"/>
                </a:cubicBezTo>
                <a:cubicBezTo>
                  <a:pt x="247" y="587"/>
                  <a:pt x="248" y="594"/>
                  <a:pt x="251" y="602"/>
                </a:cubicBezTo>
                <a:cubicBezTo>
                  <a:pt x="254" y="610"/>
                  <a:pt x="258" y="618"/>
                  <a:pt x="265" y="626"/>
                </a:cubicBezTo>
                <a:cubicBezTo>
                  <a:pt x="271" y="634"/>
                  <a:pt x="279" y="642"/>
                  <a:pt x="287" y="651"/>
                </a:cubicBezTo>
                <a:cubicBezTo>
                  <a:pt x="298" y="662"/>
                  <a:pt x="308" y="671"/>
                  <a:pt x="317" y="678"/>
                </a:cubicBezTo>
                <a:cubicBezTo>
                  <a:pt x="326" y="684"/>
                  <a:pt x="335" y="689"/>
                  <a:pt x="342" y="691"/>
                </a:cubicBezTo>
                <a:cubicBezTo>
                  <a:pt x="349" y="694"/>
                  <a:pt x="356" y="694"/>
                  <a:pt x="362" y="692"/>
                </a:cubicBezTo>
                <a:cubicBezTo>
                  <a:pt x="369" y="691"/>
                  <a:pt x="374" y="687"/>
                  <a:pt x="380" y="682"/>
                </a:cubicBezTo>
                <a:cubicBezTo>
                  <a:pt x="384" y="677"/>
                  <a:pt x="387" y="673"/>
                  <a:pt x="389" y="668"/>
                </a:cubicBezTo>
                <a:cubicBezTo>
                  <a:pt x="391" y="663"/>
                  <a:pt x="392" y="659"/>
                  <a:pt x="392" y="654"/>
                </a:cubicBezTo>
                <a:cubicBezTo>
                  <a:pt x="392" y="649"/>
                  <a:pt x="390" y="644"/>
                  <a:pt x="388" y="638"/>
                </a:cubicBezTo>
                <a:cubicBezTo>
                  <a:pt x="386" y="633"/>
                  <a:pt x="383" y="628"/>
                  <a:pt x="380" y="623"/>
                </a:cubicBezTo>
                <a:cubicBezTo>
                  <a:pt x="377" y="617"/>
                  <a:pt x="372" y="612"/>
                  <a:pt x="368" y="606"/>
                </a:cubicBezTo>
                <a:cubicBezTo>
                  <a:pt x="363" y="601"/>
                  <a:pt x="358" y="595"/>
                  <a:pt x="352" y="590"/>
                </a:cubicBezTo>
                <a:close/>
                <a:moveTo>
                  <a:pt x="489" y="576"/>
                </a:moveTo>
                <a:cubicBezTo>
                  <a:pt x="494" y="582"/>
                  <a:pt x="497" y="586"/>
                  <a:pt x="497" y="590"/>
                </a:cubicBezTo>
                <a:cubicBezTo>
                  <a:pt x="497" y="593"/>
                  <a:pt x="494" y="598"/>
                  <a:pt x="490" y="602"/>
                </a:cubicBezTo>
                <a:cubicBezTo>
                  <a:pt x="485" y="607"/>
                  <a:pt x="481" y="609"/>
                  <a:pt x="477" y="609"/>
                </a:cubicBezTo>
                <a:cubicBezTo>
                  <a:pt x="474" y="609"/>
                  <a:pt x="469" y="607"/>
                  <a:pt x="464" y="601"/>
                </a:cubicBezTo>
                <a:cubicBezTo>
                  <a:pt x="458" y="596"/>
                  <a:pt x="456" y="591"/>
                  <a:pt x="456" y="588"/>
                </a:cubicBezTo>
                <a:cubicBezTo>
                  <a:pt x="456" y="584"/>
                  <a:pt x="458" y="580"/>
                  <a:pt x="463" y="575"/>
                </a:cubicBezTo>
                <a:cubicBezTo>
                  <a:pt x="468" y="570"/>
                  <a:pt x="472" y="568"/>
                  <a:pt x="475" y="568"/>
                </a:cubicBezTo>
                <a:cubicBezTo>
                  <a:pt x="479" y="568"/>
                  <a:pt x="483" y="571"/>
                  <a:pt x="489" y="576"/>
                </a:cubicBezTo>
                <a:close/>
                <a:moveTo>
                  <a:pt x="572" y="404"/>
                </a:moveTo>
                <a:cubicBezTo>
                  <a:pt x="582" y="413"/>
                  <a:pt x="589" y="422"/>
                  <a:pt x="594" y="432"/>
                </a:cubicBezTo>
                <a:cubicBezTo>
                  <a:pt x="599" y="441"/>
                  <a:pt x="603" y="450"/>
                  <a:pt x="604" y="459"/>
                </a:cubicBezTo>
                <a:cubicBezTo>
                  <a:pt x="605" y="468"/>
                  <a:pt x="604" y="476"/>
                  <a:pt x="601" y="485"/>
                </a:cubicBezTo>
                <a:cubicBezTo>
                  <a:pt x="598" y="493"/>
                  <a:pt x="593" y="501"/>
                  <a:pt x="586" y="508"/>
                </a:cubicBezTo>
                <a:cubicBezTo>
                  <a:pt x="583" y="511"/>
                  <a:pt x="580" y="514"/>
                  <a:pt x="577" y="516"/>
                </a:cubicBezTo>
                <a:cubicBezTo>
                  <a:pt x="573" y="518"/>
                  <a:pt x="570" y="520"/>
                  <a:pt x="566" y="521"/>
                </a:cubicBezTo>
                <a:cubicBezTo>
                  <a:pt x="562" y="522"/>
                  <a:pt x="558" y="523"/>
                  <a:pt x="553" y="523"/>
                </a:cubicBezTo>
                <a:cubicBezTo>
                  <a:pt x="549" y="524"/>
                  <a:pt x="544" y="524"/>
                  <a:pt x="539" y="524"/>
                </a:cubicBezTo>
                <a:lnTo>
                  <a:pt x="591" y="576"/>
                </a:lnTo>
                <a:cubicBezTo>
                  <a:pt x="591" y="577"/>
                  <a:pt x="592" y="578"/>
                  <a:pt x="592" y="578"/>
                </a:cubicBezTo>
                <a:cubicBezTo>
                  <a:pt x="592" y="579"/>
                  <a:pt x="592" y="580"/>
                  <a:pt x="592" y="581"/>
                </a:cubicBezTo>
                <a:cubicBezTo>
                  <a:pt x="591" y="582"/>
                  <a:pt x="590" y="583"/>
                  <a:pt x="589" y="585"/>
                </a:cubicBezTo>
                <a:cubicBezTo>
                  <a:pt x="588" y="586"/>
                  <a:pt x="587" y="588"/>
                  <a:pt x="585" y="590"/>
                </a:cubicBezTo>
                <a:cubicBezTo>
                  <a:pt x="583" y="591"/>
                  <a:pt x="581" y="593"/>
                  <a:pt x="580" y="594"/>
                </a:cubicBezTo>
                <a:cubicBezTo>
                  <a:pt x="579" y="595"/>
                  <a:pt x="577" y="596"/>
                  <a:pt x="576" y="596"/>
                </a:cubicBezTo>
                <a:cubicBezTo>
                  <a:pt x="575" y="597"/>
                  <a:pt x="574" y="597"/>
                  <a:pt x="574" y="597"/>
                </a:cubicBezTo>
                <a:cubicBezTo>
                  <a:pt x="573" y="596"/>
                  <a:pt x="572" y="596"/>
                  <a:pt x="572" y="595"/>
                </a:cubicBezTo>
                <a:lnTo>
                  <a:pt x="426" y="450"/>
                </a:lnTo>
                <a:cubicBezTo>
                  <a:pt x="425" y="449"/>
                  <a:pt x="425" y="448"/>
                  <a:pt x="424" y="448"/>
                </a:cubicBezTo>
                <a:cubicBezTo>
                  <a:pt x="424" y="447"/>
                  <a:pt x="424" y="446"/>
                  <a:pt x="425" y="445"/>
                </a:cubicBezTo>
                <a:cubicBezTo>
                  <a:pt x="425" y="444"/>
                  <a:pt x="426" y="443"/>
                  <a:pt x="427" y="442"/>
                </a:cubicBezTo>
                <a:cubicBezTo>
                  <a:pt x="428" y="441"/>
                  <a:pt x="429" y="439"/>
                  <a:pt x="431" y="438"/>
                </a:cubicBezTo>
                <a:cubicBezTo>
                  <a:pt x="432" y="436"/>
                  <a:pt x="434" y="435"/>
                  <a:pt x="435" y="434"/>
                </a:cubicBezTo>
                <a:cubicBezTo>
                  <a:pt x="436" y="433"/>
                  <a:pt x="437" y="432"/>
                  <a:pt x="438" y="432"/>
                </a:cubicBezTo>
                <a:cubicBezTo>
                  <a:pt x="439" y="431"/>
                  <a:pt x="440" y="431"/>
                  <a:pt x="440" y="431"/>
                </a:cubicBezTo>
                <a:cubicBezTo>
                  <a:pt x="441" y="432"/>
                  <a:pt x="442" y="432"/>
                  <a:pt x="443" y="433"/>
                </a:cubicBezTo>
                <a:lnTo>
                  <a:pt x="457" y="447"/>
                </a:lnTo>
                <a:cubicBezTo>
                  <a:pt x="457" y="440"/>
                  <a:pt x="457" y="434"/>
                  <a:pt x="457" y="429"/>
                </a:cubicBezTo>
                <a:cubicBezTo>
                  <a:pt x="458" y="424"/>
                  <a:pt x="459" y="419"/>
                  <a:pt x="460" y="414"/>
                </a:cubicBezTo>
                <a:cubicBezTo>
                  <a:pt x="462" y="410"/>
                  <a:pt x="463" y="405"/>
                  <a:pt x="466" y="402"/>
                </a:cubicBezTo>
                <a:cubicBezTo>
                  <a:pt x="468" y="398"/>
                  <a:pt x="471" y="394"/>
                  <a:pt x="474" y="390"/>
                </a:cubicBezTo>
                <a:cubicBezTo>
                  <a:pt x="482" y="383"/>
                  <a:pt x="490" y="378"/>
                  <a:pt x="498" y="375"/>
                </a:cubicBezTo>
                <a:cubicBezTo>
                  <a:pt x="507" y="373"/>
                  <a:pt x="515" y="373"/>
                  <a:pt x="523" y="374"/>
                </a:cubicBezTo>
                <a:cubicBezTo>
                  <a:pt x="532" y="376"/>
                  <a:pt x="540" y="380"/>
                  <a:pt x="549" y="385"/>
                </a:cubicBezTo>
                <a:cubicBezTo>
                  <a:pt x="557" y="390"/>
                  <a:pt x="565" y="396"/>
                  <a:pt x="572" y="404"/>
                </a:cubicBezTo>
                <a:close/>
                <a:moveTo>
                  <a:pt x="555" y="426"/>
                </a:moveTo>
                <a:cubicBezTo>
                  <a:pt x="549" y="421"/>
                  <a:pt x="544" y="416"/>
                  <a:pt x="538" y="412"/>
                </a:cubicBezTo>
                <a:cubicBezTo>
                  <a:pt x="532" y="408"/>
                  <a:pt x="526" y="405"/>
                  <a:pt x="521" y="403"/>
                </a:cubicBezTo>
                <a:cubicBezTo>
                  <a:pt x="515" y="401"/>
                  <a:pt x="509" y="400"/>
                  <a:pt x="503" y="401"/>
                </a:cubicBezTo>
                <a:cubicBezTo>
                  <a:pt x="498" y="403"/>
                  <a:pt x="492" y="406"/>
                  <a:pt x="487" y="410"/>
                </a:cubicBezTo>
                <a:cubicBezTo>
                  <a:pt x="485" y="413"/>
                  <a:pt x="483" y="416"/>
                  <a:pt x="481" y="419"/>
                </a:cubicBezTo>
                <a:cubicBezTo>
                  <a:pt x="479" y="422"/>
                  <a:pt x="478" y="426"/>
                  <a:pt x="477" y="430"/>
                </a:cubicBezTo>
                <a:cubicBezTo>
                  <a:pt x="476" y="434"/>
                  <a:pt x="476" y="439"/>
                  <a:pt x="476" y="444"/>
                </a:cubicBezTo>
                <a:cubicBezTo>
                  <a:pt x="476" y="449"/>
                  <a:pt x="476" y="455"/>
                  <a:pt x="477" y="462"/>
                </a:cubicBezTo>
                <a:lnTo>
                  <a:pt x="518" y="504"/>
                </a:lnTo>
                <a:cubicBezTo>
                  <a:pt x="530" y="505"/>
                  <a:pt x="540" y="505"/>
                  <a:pt x="548" y="503"/>
                </a:cubicBezTo>
                <a:cubicBezTo>
                  <a:pt x="556" y="502"/>
                  <a:pt x="563" y="499"/>
                  <a:pt x="568" y="493"/>
                </a:cubicBezTo>
                <a:cubicBezTo>
                  <a:pt x="573" y="489"/>
                  <a:pt x="576" y="483"/>
                  <a:pt x="577" y="478"/>
                </a:cubicBezTo>
                <a:cubicBezTo>
                  <a:pt x="578" y="472"/>
                  <a:pt x="578" y="466"/>
                  <a:pt x="576" y="460"/>
                </a:cubicBezTo>
                <a:cubicBezTo>
                  <a:pt x="574" y="454"/>
                  <a:pt x="572" y="448"/>
                  <a:pt x="568" y="442"/>
                </a:cubicBezTo>
                <a:cubicBezTo>
                  <a:pt x="564" y="436"/>
                  <a:pt x="560" y="431"/>
                  <a:pt x="555" y="426"/>
                </a:cubicBezTo>
                <a:close/>
                <a:moveTo>
                  <a:pt x="687" y="284"/>
                </a:moveTo>
                <a:cubicBezTo>
                  <a:pt x="690" y="287"/>
                  <a:pt x="691" y="290"/>
                  <a:pt x="691" y="292"/>
                </a:cubicBezTo>
                <a:cubicBezTo>
                  <a:pt x="691" y="295"/>
                  <a:pt x="690" y="298"/>
                  <a:pt x="688" y="299"/>
                </a:cubicBezTo>
                <a:lnTo>
                  <a:pt x="619" y="368"/>
                </a:lnTo>
                <a:cubicBezTo>
                  <a:pt x="625" y="374"/>
                  <a:pt x="631" y="379"/>
                  <a:pt x="637" y="382"/>
                </a:cubicBezTo>
                <a:cubicBezTo>
                  <a:pt x="642" y="386"/>
                  <a:pt x="648" y="388"/>
                  <a:pt x="654" y="388"/>
                </a:cubicBezTo>
                <a:cubicBezTo>
                  <a:pt x="660" y="389"/>
                  <a:pt x="666" y="388"/>
                  <a:pt x="673" y="385"/>
                </a:cubicBezTo>
                <a:cubicBezTo>
                  <a:pt x="679" y="383"/>
                  <a:pt x="685" y="378"/>
                  <a:pt x="691" y="372"/>
                </a:cubicBezTo>
                <a:cubicBezTo>
                  <a:pt x="696" y="367"/>
                  <a:pt x="700" y="362"/>
                  <a:pt x="703" y="358"/>
                </a:cubicBezTo>
                <a:cubicBezTo>
                  <a:pt x="706" y="353"/>
                  <a:pt x="709" y="349"/>
                  <a:pt x="711" y="345"/>
                </a:cubicBezTo>
                <a:cubicBezTo>
                  <a:pt x="712" y="341"/>
                  <a:pt x="714" y="338"/>
                  <a:pt x="715" y="335"/>
                </a:cubicBezTo>
                <a:cubicBezTo>
                  <a:pt x="716" y="332"/>
                  <a:pt x="717" y="331"/>
                  <a:pt x="718" y="330"/>
                </a:cubicBezTo>
                <a:cubicBezTo>
                  <a:pt x="718" y="329"/>
                  <a:pt x="719" y="329"/>
                  <a:pt x="720" y="329"/>
                </a:cubicBezTo>
                <a:cubicBezTo>
                  <a:pt x="720" y="328"/>
                  <a:pt x="721" y="329"/>
                  <a:pt x="722" y="329"/>
                </a:cubicBezTo>
                <a:cubicBezTo>
                  <a:pt x="723" y="329"/>
                  <a:pt x="724" y="330"/>
                  <a:pt x="725" y="331"/>
                </a:cubicBezTo>
                <a:cubicBezTo>
                  <a:pt x="726" y="331"/>
                  <a:pt x="727" y="333"/>
                  <a:pt x="728" y="334"/>
                </a:cubicBezTo>
                <a:cubicBezTo>
                  <a:pt x="729" y="335"/>
                  <a:pt x="730" y="336"/>
                  <a:pt x="731" y="337"/>
                </a:cubicBezTo>
                <a:cubicBezTo>
                  <a:pt x="732" y="337"/>
                  <a:pt x="732" y="338"/>
                  <a:pt x="733" y="339"/>
                </a:cubicBezTo>
                <a:cubicBezTo>
                  <a:pt x="733" y="340"/>
                  <a:pt x="733" y="340"/>
                  <a:pt x="734" y="341"/>
                </a:cubicBezTo>
                <a:cubicBezTo>
                  <a:pt x="734" y="342"/>
                  <a:pt x="734" y="343"/>
                  <a:pt x="734" y="343"/>
                </a:cubicBezTo>
                <a:cubicBezTo>
                  <a:pt x="734" y="344"/>
                  <a:pt x="733" y="346"/>
                  <a:pt x="732" y="349"/>
                </a:cubicBezTo>
                <a:cubicBezTo>
                  <a:pt x="731" y="352"/>
                  <a:pt x="729" y="356"/>
                  <a:pt x="727" y="360"/>
                </a:cubicBezTo>
                <a:cubicBezTo>
                  <a:pt x="724" y="364"/>
                  <a:pt x="721" y="369"/>
                  <a:pt x="718" y="374"/>
                </a:cubicBezTo>
                <a:cubicBezTo>
                  <a:pt x="714" y="379"/>
                  <a:pt x="710" y="384"/>
                  <a:pt x="705" y="389"/>
                </a:cubicBezTo>
                <a:cubicBezTo>
                  <a:pt x="696" y="398"/>
                  <a:pt x="688" y="404"/>
                  <a:pt x="679" y="408"/>
                </a:cubicBezTo>
                <a:cubicBezTo>
                  <a:pt x="670" y="412"/>
                  <a:pt x="661" y="414"/>
                  <a:pt x="652" y="414"/>
                </a:cubicBezTo>
                <a:cubicBezTo>
                  <a:pt x="643" y="414"/>
                  <a:pt x="633" y="411"/>
                  <a:pt x="624" y="406"/>
                </a:cubicBezTo>
                <a:cubicBezTo>
                  <a:pt x="615" y="401"/>
                  <a:pt x="605" y="394"/>
                  <a:pt x="596" y="385"/>
                </a:cubicBezTo>
                <a:cubicBezTo>
                  <a:pt x="587" y="376"/>
                  <a:pt x="580" y="367"/>
                  <a:pt x="575" y="357"/>
                </a:cubicBezTo>
                <a:cubicBezTo>
                  <a:pt x="570" y="348"/>
                  <a:pt x="568" y="338"/>
                  <a:pt x="567" y="329"/>
                </a:cubicBezTo>
                <a:cubicBezTo>
                  <a:pt x="566" y="319"/>
                  <a:pt x="568" y="310"/>
                  <a:pt x="571" y="301"/>
                </a:cubicBezTo>
                <a:cubicBezTo>
                  <a:pt x="575" y="293"/>
                  <a:pt x="580" y="284"/>
                  <a:pt x="588" y="277"/>
                </a:cubicBezTo>
                <a:cubicBezTo>
                  <a:pt x="596" y="269"/>
                  <a:pt x="605" y="263"/>
                  <a:pt x="613" y="260"/>
                </a:cubicBezTo>
                <a:cubicBezTo>
                  <a:pt x="621" y="257"/>
                  <a:pt x="630" y="255"/>
                  <a:pt x="638" y="256"/>
                </a:cubicBezTo>
                <a:cubicBezTo>
                  <a:pt x="646" y="257"/>
                  <a:pt x="654" y="259"/>
                  <a:pt x="662" y="264"/>
                </a:cubicBezTo>
                <a:cubicBezTo>
                  <a:pt x="669" y="268"/>
                  <a:pt x="677" y="273"/>
                  <a:pt x="684" y="280"/>
                </a:cubicBezTo>
                <a:lnTo>
                  <a:pt x="687" y="284"/>
                </a:lnTo>
                <a:close/>
                <a:moveTo>
                  <a:pt x="662" y="297"/>
                </a:moveTo>
                <a:cubicBezTo>
                  <a:pt x="652" y="287"/>
                  <a:pt x="642" y="281"/>
                  <a:pt x="632" y="280"/>
                </a:cubicBezTo>
                <a:cubicBezTo>
                  <a:pt x="621" y="279"/>
                  <a:pt x="611" y="283"/>
                  <a:pt x="602" y="293"/>
                </a:cubicBezTo>
                <a:cubicBezTo>
                  <a:pt x="597" y="297"/>
                  <a:pt x="594" y="302"/>
                  <a:pt x="592" y="308"/>
                </a:cubicBezTo>
                <a:cubicBezTo>
                  <a:pt x="591" y="313"/>
                  <a:pt x="590" y="319"/>
                  <a:pt x="590" y="324"/>
                </a:cubicBezTo>
                <a:cubicBezTo>
                  <a:pt x="591" y="329"/>
                  <a:pt x="592" y="335"/>
                  <a:pt x="595" y="340"/>
                </a:cubicBezTo>
                <a:cubicBezTo>
                  <a:pt x="598" y="345"/>
                  <a:pt x="601" y="350"/>
                  <a:pt x="605" y="354"/>
                </a:cubicBezTo>
                <a:lnTo>
                  <a:pt x="662" y="297"/>
                </a:lnTo>
                <a:close/>
                <a:moveTo>
                  <a:pt x="731" y="158"/>
                </a:moveTo>
                <a:cubicBezTo>
                  <a:pt x="733" y="159"/>
                  <a:pt x="734" y="161"/>
                  <a:pt x="735" y="162"/>
                </a:cubicBezTo>
                <a:cubicBezTo>
                  <a:pt x="736" y="163"/>
                  <a:pt x="737" y="164"/>
                  <a:pt x="738" y="165"/>
                </a:cubicBezTo>
                <a:cubicBezTo>
                  <a:pt x="738" y="166"/>
                  <a:pt x="738" y="167"/>
                  <a:pt x="738" y="168"/>
                </a:cubicBezTo>
                <a:cubicBezTo>
                  <a:pt x="738" y="168"/>
                  <a:pt x="738" y="169"/>
                  <a:pt x="737" y="170"/>
                </a:cubicBezTo>
                <a:cubicBezTo>
                  <a:pt x="737" y="170"/>
                  <a:pt x="736" y="171"/>
                  <a:pt x="735" y="171"/>
                </a:cubicBezTo>
                <a:cubicBezTo>
                  <a:pt x="733" y="172"/>
                  <a:pt x="732" y="173"/>
                  <a:pt x="731" y="173"/>
                </a:cubicBezTo>
                <a:cubicBezTo>
                  <a:pt x="729" y="174"/>
                  <a:pt x="727" y="175"/>
                  <a:pt x="726" y="176"/>
                </a:cubicBezTo>
                <a:cubicBezTo>
                  <a:pt x="724" y="177"/>
                  <a:pt x="722" y="179"/>
                  <a:pt x="721" y="180"/>
                </a:cubicBezTo>
                <a:cubicBezTo>
                  <a:pt x="719" y="182"/>
                  <a:pt x="717" y="185"/>
                  <a:pt x="716" y="187"/>
                </a:cubicBezTo>
                <a:cubicBezTo>
                  <a:pt x="715" y="190"/>
                  <a:pt x="714" y="193"/>
                  <a:pt x="714" y="197"/>
                </a:cubicBezTo>
                <a:cubicBezTo>
                  <a:pt x="714" y="201"/>
                  <a:pt x="714" y="205"/>
                  <a:pt x="715" y="210"/>
                </a:cubicBezTo>
                <a:cubicBezTo>
                  <a:pt x="716" y="216"/>
                  <a:pt x="717" y="222"/>
                  <a:pt x="718" y="229"/>
                </a:cubicBezTo>
                <a:lnTo>
                  <a:pt x="787" y="297"/>
                </a:lnTo>
                <a:cubicBezTo>
                  <a:pt x="788" y="298"/>
                  <a:pt x="788" y="299"/>
                  <a:pt x="788" y="299"/>
                </a:cubicBezTo>
                <a:cubicBezTo>
                  <a:pt x="788" y="300"/>
                  <a:pt x="788" y="301"/>
                  <a:pt x="788" y="302"/>
                </a:cubicBezTo>
                <a:cubicBezTo>
                  <a:pt x="787" y="303"/>
                  <a:pt x="786" y="304"/>
                  <a:pt x="785" y="305"/>
                </a:cubicBezTo>
                <a:cubicBezTo>
                  <a:pt x="784" y="307"/>
                  <a:pt x="783" y="309"/>
                  <a:pt x="781" y="310"/>
                </a:cubicBezTo>
                <a:cubicBezTo>
                  <a:pt x="779" y="312"/>
                  <a:pt x="777" y="314"/>
                  <a:pt x="776" y="315"/>
                </a:cubicBezTo>
                <a:cubicBezTo>
                  <a:pt x="775" y="316"/>
                  <a:pt x="773" y="317"/>
                  <a:pt x="772" y="317"/>
                </a:cubicBezTo>
                <a:cubicBezTo>
                  <a:pt x="771" y="318"/>
                  <a:pt x="770" y="318"/>
                  <a:pt x="770" y="318"/>
                </a:cubicBezTo>
                <a:cubicBezTo>
                  <a:pt x="769" y="317"/>
                  <a:pt x="768" y="317"/>
                  <a:pt x="768" y="316"/>
                </a:cubicBezTo>
                <a:lnTo>
                  <a:pt x="663" y="212"/>
                </a:lnTo>
                <a:cubicBezTo>
                  <a:pt x="663" y="211"/>
                  <a:pt x="662" y="211"/>
                  <a:pt x="662" y="210"/>
                </a:cubicBezTo>
                <a:cubicBezTo>
                  <a:pt x="662" y="209"/>
                  <a:pt x="662" y="209"/>
                  <a:pt x="662" y="207"/>
                </a:cubicBezTo>
                <a:cubicBezTo>
                  <a:pt x="663" y="206"/>
                  <a:pt x="663" y="205"/>
                  <a:pt x="664" y="204"/>
                </a:cubicBezTo>
                <a:cubicBezTo>
                  <a:pt x="665" y="203"/>
                  <a:pt x="667" y="201"/>
                  <a:pt x="668" y="200"/>
                </a:cubicBezTo>
                <a:cubicBezTo>
                  <a:pt x="670" y="198"/>
                  <a:pt x="672" y="197"/>
                  <a:pt x="673" y="196"/>
                </a:cubicBezTo>
                <a:cubicBezTo>
                  <a:pt x="674" y="195"/>
                  <a:pt x="675" y="194"/>
                  <a:pt x="676" y="194"/>
                </a:cubicBezTo>
                <a:cubicBezTo>
                  <a:pt x="677" y="193"/>
                  <a:pt x="678" y="193"/>
                  <a:pt x="679" y="194"/>
                </a:cubicBezTo>
                <a:cubicBezTo>
                  <a:pt x="679" y="194"/>
                  <a:pt x="680" y="194"/>
                  <a:pt x="681" y="195"/>
                </a:cubicBezTo>
                <a:lnTo>
                  <a:pt x="696" y="210"/>
                </a:lnTo>
                <a:cubicBezTo>
                  <a:pt x="695" y="203"/>
                  <a:pt x="694" y="197"/>
                  <a:pt x="694" y="192"/>
                </a:cubicBezTo>
                <a:cubicBezTo>
                  <a:pt x="694" y="186"/>
                  <a:pt x="694" y="182"/>
                  <a:pt x="695" y="178"/>
                </a:cubicBezTo>
                <a:cubicBezTo>
                  <a:pt x="695" y="175"/>
                  <a:pt x="697" y="171"/>
                  <a:pt x="698" y="168"/>
                </a:cubicBezTo>
                <a:cubicBezTo>
                  <a:pt x="700" y="166"/>
                  <a:pt x="702" y="163"/>
                  <a:pt x="704" y="161"/>
                </a:cubicBezTo>
                <a:cubicBezTo>
                  <a:pt x="705" y="160"/>
                  <a:pt x="706" y="159"/>
                  <a:pt x="708" y="158"/>
                </a:cubicBezTo>
                <a:cubicBezTo>
                  <a:pt x="709" y="157"/>
                  <a:pt x="710" y="155"/>
                  <a:pt x="712" y="154"/>
                </a:cubicBezTo>
                <a:cubicBezTo>
                  <a:pt x="714" y="153"/>
                  <a:pt x="715" y="152"/>
                  <a:pt x="717" y="152"/>
                </a:cubicBezTo>
                <a:cubicBezTo>
                  <a:pt x="719" y="151"/>
                  <a:pt x="720" y="150"/>
                  <a:pt x="721" y="150"/>
                </a:cubicBezTo>
                <a:cubicBezTo>
                  <a:pt x="721" y="150"/>
                  <a:pt x="722" y="150"/>
                  <a:pt x="723" y="151"/>
                </a:cubicBezTo>
                <a:cubicBezTo>
                  <a:pt x="723" y="151"/>
                  <a:pt x="724" y="151"/>
                  <a:pt x="724" y="151"/>
                </a:cubicBezTo>
                <a:cubicBezTo>
                  <a:pt x="725" y="152"/>
                  <a:pt x="726" y="153"/>
                  <a:pt x="727" y="154"/>
                </a:cubicBezTo>
                <a:cubicBezTo>
                  <a:pt x="728" y="155"/>
                  <a:pt x="729" y="156"/>
                  <a:pt x="731" y="158"/>
                </a:cubicBezTo>
                <a:close/>
                <a:moveTo>
                  <a:pt x="866" y="218"/>
                </a:moveTo>
                <a:cubicBezTo>
                  <a:pt x="867" y="219"/>
                  <a:pt x="867" y="219"/>
                  <a:pt x="867" y="220"/>
                </a:cubicBezTo>
                <a:cubicBezTo>
                  <a:pt x="867" y="221"/>
                  <a:pt x="867" y="222"/>
                  <a:pt x="867" y="223"/>
                </a:cubicBezTo>
                <a:cubicBezTo>
                  <a:pt x="866" y="224"/>
                  <a:pt x="866" y="225"/>
                  <a:pt x="865" y="226"/>
                </a:cubicBezTo>
                <a:cubicBezTo>
                  <a:pt x="864" y="228"/>
                  <a:pt x="862" y="229"/>
                  <a:pt x="860" y="231"/>
                </a:cubicBezTo>
                <a:cubicBezTo>
                  <a:pt x="858" y="233"/>
                  <a:pt x="857" y="235"/>
                  <a:pt x="855" y="236"/>
                </a:cubicBezTo>
                <a:cubicBezTo>
                  <a:pt x="854" y="237"/>
                  <a:pt x="853" y="237"/>
                  <a:pt x="852" y="238"/>
                </a:cubicBezTo>
                <a:cubicBezTo>
                  <a:pt x="850" y="238"/>
                  <a:pt x="850" y="238"/>
                  <a:pt x="849" y="238"/>
                </a:cubicBezTo>
                <a:cubicBezTo>
                  <a:pt x="848" y="238"/>
                  <a:pt x="848" y="238"/>
                  <a:pt x="847" y="237"/>
                </a:cubicBezTo>
                <a:lnTo>
                  <a:pt x="692" y="82"/>
                </a:lnTo>
                <a:cubicBezTo>
                  <a:pt x="691" y="82"/>
                  <a:pt x="691" y="81"/>
                  <a:pt x="691" y="80"/>
                </a:cubicBezTo>
                <a:cubicBezTo>
                  <a:pt x="691" y="79"/>
                  <a:pt x="691" y="79"/>
                  <a:pt x="691" y="77"/>
                </a:cubicBezTo>
                <a:cubicBezTo>
                  <a:pt x="692" y="76"/>
                  <a:pt x="692" y="75"/>
                  <a:pt x="693" y="74"/>
                </a:cubicBezTo>
                <a:cubicBezTo>
                  <a:pt x="694" y="72"/>
                  <a:pt x="696" y="71"/>
                  <a:pt x="698" y="69"/>
                </a:cubicBezTo>
                <a:cubicBezTo>
                  <a:pt x="700" y="67"/>
                  <a:pt x="701" y="66"/>
                  <a:pt x="703" y="64"/>
                </a:cubicBezTo>
                <a:cubicBezTo>
                  <a:pt x="704" y="63"/>
                  <a:pt x="705" y="63"/>
                  <a:pt x="706" y="62"/>
                </a:cubicBezTo>
                <a:cubicBezTo>
                  <a:pt x="707" y="62"/>
                  <a:pt x="708" y="62"/>
                  <a:pt x="709" y="62"/>
                </a:cubicBezTo>
                <a:cubicBezTo>
                  <a:pt x="710" y="62"/>
                  <a:pt x="710" y="62"/>
                  <a:pt x="711" y="63"/>
                </a:cubicBezTo>
                <a:lnTo>
                  <a:pt x="866" y="218"/>
                </a:lnTo>
                <a:close/>
                <a:moveTo>
                  <a:pt x="946" y="31"/>
                </a:moveTo>
                <a:cubicBezTo>
                  <a:pt x="955" y="40"/>
                  <a:pt x="962" y="49"/>
                  <a:pt x="967" y="58"/>
                </a:cubicBezTo>
                <a:cubicBezTo>
                  <a:pt x="973" y="68"/>
                  <a:pt x="976" y="77"/>
                  <a:pt x="977" y="86"/>
                </a:cubicBezTo>
                <a:cubicBezTo>
                  <a:pt x="979" y="94"/>
                  <a:pt x="978" y="103"/>
                  <a:pt x="975" y="111"/>
                </a:cubicBezTo>
                <a:cubicBezTo>
                  <a:pt x="972" y="120"/>
                  <a:pt x="967" y="127"/>
                  <a:pt x="960" y="135"/>
                </a:cubicBezTo>
                <a:cubicBezTo>
                  <a:pt x="956" y="138"/>
                  <a:pt x="953" y="141"/>
                  <a:pt x="950" y="143"/>
                </a:cubicBezTo>
                <a:cubicBezTo>
                  <a:pt x="946" y="145"/>
                  <a:pt x="942" y="147"/>
                  <a:pt x="938" y="148"/>
                </a:cubicBezTo>
                <a:cubicBezTo>
                  <a:pt x="934" y="149"/>
                  <a:pt x="929" y="150"/>
                  <a:pt x="924" y="150"/>
                </a:cubicBezTo>
                <a:cubicBezTo>
                  <a:pt x="919" y="151"/>
                  <a:pt x="914" y="151"/>
                  <a:pt x="908" y="151"/>
                </a:cubicBezTo>
                <a:lnTo>
                  <a:pt x="920" y="164"/>
                </a:lnTo>
                <a:cubicBezTo>
                  <a:pt x="921" y="164"/>
                  <a:pt x="921" y="165"/>
                  <a:pt x="922" y="166"/>
                </a:cubicBezTo>
                <a:cubicBezTo>
                  <a:pt x="922" y="167"/>
                  <a:pt x="922" y="167"/>
                  <a:pt x="921" y="168"/>
                </a:cubicBezTo>
                <a:cubicBezTo>
                  <a:pt x="921" y="169"/>
                  <a:pt x="920" y="170"/>
                  <a:pt x="919" y="172"/>
                </a:cubicBezTo>
                <a:cubicBezTo>
                  <a:pt x="918" y="173"/>
                  <a:pt x="917" y="174"/>
                  <a:pt x="915" y="176"/>
                </a:cubicBezTo>
                <a:cubicBezTo>
                  <a:pt x="914" y="177"/>
                  <a:pt x="913" y="179"/>
                  <a:pt x="911" y="180"/>
                </a:cubicBezTo>
                <a:cubicBezTo>
                  <a:pt x="910" y="180"/>
                  <a:pt x="909" y="181"/>
                  <a:pt x="908" y="182"/>
                </a:cubicBezTo>
                <a:cubicBezTo>
                  <a:pt x="907" y="182"/>
                  <a:pt x="906" y="182"/>
                  <a:pt x="905" y="182"/>
                </a:cubicBezTo>
                <a:cubicBezTo>
                  <a:pt x="905" y="182"/>
                  <a:pt x="904" y="181"/>
                  <a:pt x="904" y="181"/>
                </a:cubicBezTo>
                <a:lnTo>
                  <a:pt x="749" y="26"/>
                </a:lnTo>
                <a:cubicBezTo>
                  <a:pt x="748" y="25"/>
                  <a:pt x="748" y="24"/>
                  <a:pt x="747" y="24"/>
                </a:cubicBezTo>
                <a:cubicBezTo>
                  <a:pt x="747" y="23"/>
                  <a:pt x="747" y="22"/>
                  <a:pt x="748" y="21"/>
                </a:cubicBezTo>
                <a:cubicBezTo>
                  <a:pt x="748" y="20"/>
                  <a:pt x="749" y="19"/>
                  <a:pt x="750" y="17"/>
                </a:cubicBezTo>
                <a:cubicBezTo>
                  <a:pt x="751" y="16"/>
                  <a:pt x="752" y="14"/>
                  <a:pt x="754" y="12"/>
                </a:cubicBezTo>
                <a:cubicBezTo>
                  <a:pt x="756" y="10"/>
                  <a:pt x="758" y="9"/>
                  <a:pt x="759" y="8"/>
                </a:cubicBezTo>
                <a:cubicBezTo>
                  <a:pt x="761" y="7"/>
                  <a:pt x="762" y="6"/>
                  <a:pt x="763" y="6"/>
                </a:cubicBezTo>
                <a:cubicBezTo>
                  <a:pt x="764" y="5"/>
                  <a:pt x="765" y="5"/>
                  <a:pt x="766" y="5"/>
                </a:cubicBezTo>
                <a:cubicBezTo>
                  <a:pt x="766" y="5"/>
                  <a:pt x="767" y="6"/>
                  <a:pt x="768" y="6"/>
                </a:cubicBezTo>
                <a:lnTo>
                  <a:pt x="830" y="69"/>
                </a:lnTo>
                <a:cubicBezTo>
                  <a:pt x="830" y="63"/>
                  <a:pt x="830" y="57"/>
                  <a:pt x="831" y="52"/>
                </a:cubicBezTo>
                <a:cubicBezTo>
                  <a:pt x="832" y="47"/>
                  <a:pt x="833" y="42"/>
                  <a:pt x="834" y="38"/>
                </a:cubicBezTo>
                <a:cubicBezTo>
                  <a:pt x="836" y="34"/>
                  <a:pt x="838" y="30"/>
                  <a:pt x="840" y="27"/>
                </a:cubicBezTo>
                <a:cubicBezTo>
                  <a:pt x="842" y="23"/>
                  <a:pt x="845" y="20"/>
                  <a:pt x="848" y="17"/>
                </a:cubicBezTo>
                <a:cubicBezTo>
                  <a:pt x="855" y="10"/>
                  <a:pt x="863" y="5"/>
                  <a:pt x="872" y="2"/>
                </a:cubicBezTo>
                <a:cubicBezTo>
                  <a:pt x="880" y="0"/>
                  <a:pt x="888" y="0"/>
                  <a:pt x="897" y="1"/>
                </a:cubicBezTo>
                <a:cubicBezTo>
                  <a:pt x="905" y="3"/>
                  <a:pt x="914" y="6"/>
                  <a:pt x="922" y="12"/>
                </a:cubicBezTo>
                <a:cubicBezTo>
                  <a:pt x="930" y="17"/>
                  <a:pt x="938" y="23"/>
                  <a:pt x="946" y="31"/>
                </a:cubicBezTo>
                <a:close/>
                <a:moveTo>
                  <a:pt x="928" y="53"/>
                </a:moveTo>
                <a:cubicBezTo>
                  <a:pt x="923" y="48"/>
                  <a:pt x="917" y="43"/>
                  <a:pt x="912" y="39"/>
                </a:cubicBezTo>
                <a:cubicBezTo>
                  <a:pt x="906" y="34"/>
                  <a:pt x="900" y="31"/>
                  <a:pt x="894" y="30"/>
                </a:cubicBezTo>
                <a:cubicBezTo>
                  <a:pt x="888" y="28"/>
                  <a:pt x="882" y="27"/>
                  <a:pt x="877" y="28"/>
                </a:cubicBezTo>
                <a:cubicBezTo>
                  <a:pt x="871" y="29"/>
                  <a:pt x="866" y="32"/>
                  <a:pt x="861" y="37"/>
                </a:cubicBezTo>
                <a:cubicBezTo>
                  <a:pt x="858" y="40"/>
                  <a:pt x="856" y="43"/>
                  <a:pt x="854" y="46"/>
                </a:cubicBezTo>
                <a:cubicBezTo>
                  <a:pt x="853" y="49"/>
                  <a:pt x="851" y="52"/>
                  <a:pt x="850" y="56"/>
                </a:cubicBezTo>
                <a:cubicBezTo>
                  <a:pt x="850" y="61"/>
                  <a:pt x="849" y="65"/>
                  <a:pt x="849" y="71"/>
                </a:cubicBezTo>
                <a:cubicBezTo>
                  <a:pt x="849" y="76"/>
                  <a:pt x="849" y="82"/>
                  <a:pt x="850" y="89"/>
                </a:cubicBezTo>
                <a:lnTo>
                  <a:pt x="892" y="130"/>
                </a:lnTo>
                <a:cubicBezTo>
                  <a:pt x="903" y="131"/>
                  <a:pt x="913" y="131"/>
                  <a:pt x="921" y="130"/>
                </a:cubicBezTo>
                <a:cubicBezTo>
                  <a:pt x="930" y="128"/>
                  <a:pt x="936" y="125"/>
                  <a:pt x="942" y="120"/>
                </a:cubicBezTo>
                <a:cubicBezTo>
                  <a:pt x="946" y="115"/>
                  <a:pt x="949" y="110"/>
                  <a:pt x="950" y="104"/>
                </a:cubicBezTo>
                <a:cubicBezTo>
                  <a:pt x="952" y="98"/>
                  <a:pt x="951" y="92"/>
                  <a:pt x="950" y="86"/>
                </a:cubicBezTo>
                <a:cubicBezTo>
                  <a:pt x="948" y="80"/>
                  <a:pt x="945" y="75"/>
                  <a:pt x="941" y="69"/>
                </a:cubicBezTo>
                <a:cubicBezTo>
                  <a:pt x="938" y="63"/>
                  <a:pt x="933" y="58"/>
                  <a:pt x="928" y="5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5" name="Freeform 45"/>
          <p:cNvSpPr>
            <a:spLocks noEditPoints="1"/>
          </p:cNvSpPr>
          <p:nvPr/>
        </p:nvSpPr>
        <p:spPr bwMode="auto">
          <a:xfrm>
            <a:off x="1562100" y="5130800"/>
            <a:ext cx="869950" cy="887413"/>
          </a:xfrm>
          <a:custGeom>
            <a:avLst/>
            <a:gdLst/>
            <a:ahLst/>
            <a:cxnLst>
              <a:cxn ang="0">
                <a:pos x="176" y="1149"/>
              </a:cxn>
              <a:cxn ang="0">
                <a:pos x="124" y="1132"/>
              </a:cxn>
              <a:cxn ang="0">
                <a:pos x="41" y="1182"/>
              </a:cxn>
              <a:cxn ang="0">
                <a:pos x="12" y="1011"/>
              </a:cxn>
              <a:cxn ang="0">
                <a:pos x="149" y="1078"/>
              </a:cxn>
              <a:cxn ang="0">
                <a:pos x="268" y="960"/>
              </a:cxn>
              <a:cxn ang="0">
                <a:pos x="224" y="1092"/>
              </a:cxn>
              <a:cxn ang="0">
                <a:pos x="201" y="1080"/>
              </a:cxn>
              <a:cxn ang="0">
                <a:pos x="258" y="1034"/>
              </a:cxn>
              <a:cxn ang="0">
                <a:pos x="182" y="992"/>
              </a:cxn>
              <a:cxn ang="0">
                <a:pos x="86" y="938"/>
              </a:cxn>
              <a:cxn ang="0">
                <a:pos x="170" y="889"/>
              </a:cxn>
              <a:cxn ang="0">
                <a:pos x="247" y="945"/>
              </a:cxn>
              <a:cxn ang="0">
                <a:pos x="378" y="946"/>
              </a:cxn>
              <a:cxn ang="0">
                <a:pos x="244" y="865"/>
              </a:cxn>
              <a:cxn ang="0">
                <a:pos x="284" y="744"/>
              </a:cxn>
              <a:cxn ang="0">
                <a:pos x="305" y="754"/>
              </a:cxn>
              <a:cxn ang="0">
                <a:pos x="258" y="803"/>
              </a:cxn>
              <a:cxn ang="0">
                <a:pos x="310" y="831"/>
              </a:cxn>
              <a:cxn ang="0">
                <a:pos x="351" y="837"/>
              </a:cxn>
              <a:cxn ang="0">
                <a:pos x="328" y="914"/>
              </a:cxn>
              <a:cxn ang="0">
                <a:pos x="379" y="853"/>
              </a:cxn>
              <a:cxn ang="0">
                <a:pos x="463" y="810"/>
              </a:cxn>
              <a:cxn ang="0">
                <a:pos x="614" y="712"/>
              </a:cxn>
              <a:cxn ang="0">
                <a:pos x="511" y="638"/>
              </a:cxn>
              <a:cxn ang="0">
                <a:pos x="550" y="774"/>
              </a:cxn>
              <a:cxn ang="0">
                <a:pos x="375" y="633"/>
              </a:cxn>
              <a:cxn ang="0">
                <a:pos x="393" y="613"/>
              </a:cxn>
              <a:cxn ang="0">
                <a:pos x="536" y="618"/>
              </a:cxn>
              <a:cxn ang="0">
                <a:pos x="804" y="522"/>
              </a:cxn>
              <a:cxn ang="0">
                <a:pos x="701" y="448"/>
              </a:cxn>
              <a:cxn ang="0">
                <a:pos x="743" y="582"/>
              </a:cxn>
              <a:cxn ang="0">
                <a:pos x="659" y="533"/>
              </a:cxn>
              <a:cxn ang="0">
                <a:pos x="674" y="645"/>
              </a:cxn>
              <a:cxn ang="0">
                <a:pos x="657" y="665"/>
              </a:cxn>
              <a:cxn ang="0">
                <a:pos x="560" y="543"/>
              </a:cxn>
              <a:cxn ang="0">
                <a:pos x="610" y="493"/>
              </a:cxn>
              <a:cxn ang="0">
                <a:pos x="664" y="435"/>
              </a:cxn>
              <a:cxn ang="0">
                <a:pos x="1003" y="319"/>
              </a:cxn>
              <a:cxn ang="0">
                <a:pos x="983" y="336"/>
              </a:cxn>
              <a:cxn ang="0">
                <a:pos x="861" y="312"/>
              </a:cxn>
              <a:cxn ang="0">
                <a:pos x="920" y="405"/>
              </a:cxn>
              <a:cxn ang="0">
                <a:pos x="801" y="332"/>
              </a:cxn>
              <a:cxn ang="0">
                <a:pos x="860" y="466"/>
              </a:cxn>
              <a:cxn ang="0">
                <a:pos x="742" y="363"/>
              </a:cxn>
              <a:cxn ang="0">
                <a:pos x="774" y="364"/>
              </a:cxn>
              <a:cxn ang="0">
                <a:pos x="842" y="280"/>
              </a:cxn>
              <a:cxn ang="0">
                <a:pos x="936" y="251"/>
              </a:cxn>
              <a:cxn ang="0">
                <a:pos x="1039" y="238"/>
              </a:cxn>
              <a:cxn ang="0">
                <a:pos x="1105" y="178"/>
              </a:cxn>
              <a:cxn ang="0">
                <a:pos x="1119" y="193"/>
              </a:cxn>
              <a:cxn ang="0">
                <a:pos x="1009" y="256"/>
              </a:cxn>
              <a:cxn ang="0">
                <a:pos x="1023" y="106"/>
              </a:cxn>
              <a:cxn ang="0">
                <a:pos x="977" y="158"/>
              </a:cxn>
              <a:cxn ang="0">
                <a:pos x="1123" y="15"/>
              </a:cxn>
              <a:cxn ang="0">
                <a:pos x="1101" y="37"/>
              </a:cxn>
              <a:cxn ang="0">
                <a:pos x="1170" y="155"/>
              </a:cxn>
              <a:cxn ang="0">
                <a:pos x="1047" y="60"/>
              </a:cxn>
              <a:cxn ang="0">
                <a:pos x="1066" y="45"/>
              </a:cxn>
              <a:cxn ang="0">
                <a:pos x="1097" y="4"/>
              </a:cxn>
            </a:cxnLst>
            <a:rect l="0" t="0" r="r" b="b"/>
            <a:pathLst>
              <a:path w="1173" h="1196">
                <a:moveTo>
                  <a:pt x="157" y="1083"/>
                </a:moveTo>
                <a:cubicBezTo>
                  <a:pt x="159" y="1085"/>
                  <a:pt x="161" y="1088"/>
                  <a:pt x="161" y="1090"/>
                </a:cubicBezTo>
                <a:cubicBezTo>
                  <a:pt x="162" y="1092"/>
                  <a:pt x="162" y="1094"/>
                  <a:pt x="160" y="1095"/>
                </a:cubicBezTo>
                <a:lnTo>
                  <a:pt x="143" y="1112"/>
                </a:lnTo>
                <a:lnTo>
                  <a:pt x="175" y="1144"/>
                </a:lnTo>
                <a:cubicBezTo>
                  <a:pt x="176" y="1145"/>
                  <a:pt x="176" y="1145"/>
                  <a:pt x="176" y="1146"/>
                </a:cubicBezTo>
                <a:cubicBezTo>
                  <a:pt x="176" y="1147"/>
                  <a:pt x="176" y="1148"/>
                  <a:pt x="176" y="1149"/>
                </a:cubicBezTo>
                <a:cubicBezTo>
                  <a:pt x="175" y="1150"/>
                  <a:pt x="174" y="1151"/>
                  <a:pt x="173" y="1153"/>
                </a:cubicBezTo>
                <a:cubicBezTo>
                  <a:pt x="172" y="1154"/>
                  <a:pt x="170" y="1156"/>
                  <a:pt x="168" y="1158"/>
                </a:cubicBezTo>
                <a:cubicBezTo>
                  <a:pt x="167" y="1160"/>
                  <a:pt x="165" y="1161"/>
                  <a:pt x="163" y="1162"/>
                </a:cubicBezTo>
                <a:cubicBezTo>
                  <a:pt x="162" y="1163"/>
                  <a:pt x="161" y="1164"/>
                  <a:pt x="160" y="1165"/>
                </a:cubicBezTo>
                <a:cubicBezTo>
                  <a:pt x="159" y="1165"/>
                  <a:pt x="158" y="1165"/>
                  <a:pt x="157" y="1165"/>
                </a:cubicBezTo>
                <a:cubicBezTo>
                  <a:pt x="156" y="1165"/>
                  <a:pt x="156" y="1164"/>
                  <a:pt x="155" y="1164"/>
                </a:cubicBezTo>
                <a:lnTo>
                  <a:pt x="124" y="1132"/>
                </a:lnTo>
                <a:lnTo>
                  <a:pt x="62" y="1194"/>
                </a:lnTo>
                <a:cubicBezTo>
                  <a:pt x="61" y="1195"/>
                  <a:pt x="60" y="1195"/>
                  <a:pt x="59" y="1196"/>
                </a:cubicBezTo>
                <a:cubicBezTo>
                  <a:pt x="59" y="1196"/>
                  <a:pt x="58" y="1196"/>
                  <a:pt x="57" y="1196"/>
                </a:cubicBezTo>
                <a:cubicBezTo>
                  <a:pt x="55" y="1196"/>
                  <a:pt x="54" y="1195"/>
                  <a:pt x="53" y="1194"/>
                </a:cubicBezTo>
                <a:cubicBezTo>
                  <a:pt x="51" y="1193"/>
                  <a:pt x="50" y="1192"/>
                  <a:pt x="48" y="1190"/>
                </a:cubicBezTo>
                <a:cubicBezTo>
                  <a:pt x="47" y="1189"/>
                  <a:pt x="45" y="1187"/>
                  <a:pt x="44" y="1186"/>
                </a:cubicBezTo>
                <a:cubicBezTo>
                  <a:pt x="43" y="1185"/>
                  <a:pt x="42" y="1184"/>
                  <a:pt x="41" y="1182"/>
                </a:cubicBezTo>
                <a:cubicBezTo>
                  <a:pt x="41" y="1181"/>
                  <a:pt x="40" y="1180"/>
                  <a:pt x="40" y="1179"/>
                </a:cubicBezTo>
                <a:cubicBezTo>
                  <a:pt x="39" y="1177"/>
                  <a:pt x="39" y="1176"/>
                  <a:pt x="38" y="1175"/>
                </a:cubicBezTo>
                <a:lnTo>
                  <a:pt x="0" y="1030"/>
                </a:lnTo>
                <a:cubicBezTo>
                  <a:pt x="0" y="1029"/>
                  <a:pt x="0" y="1028"/>
                  <a:pt x="1" y="1027"/>
                </a:cubicBezTo>
                <a:cubicBezTo>
                  <a:pt x="1" y="1025"/>
                  <a:pt x="1" y="1024"/>
                  <a:pt x="2" y="1022"/>
                </a:cubicBezTo>
                <a:cubicBezTo>
                  <a:pt x="3" y="1021"/>
                  <a:pt x="4" y="1019"/>
                  <a:pt x="6" y="1017"/>
                </a:cubicBezTo>
                <a:cubicBezTo>
                  <a:pt x="8" y="1016"/>
                  <a:pt x="10" y="1013"/>
                  <a:pt x="12" y="1011"/>
                </a:cubicBezTo>
                <a:cubicBezTo>
                  <a:pt x="15" y="1009"/>
                  <a:pt x="17" y="1006"/>
                  <a:pt x="19" y="1005"/>
                </a:cubicBezTo>
                <a:cubicBezTo>
                  <a:pt x="21" y="1003"/>
                  <a:pt x="23" y="1002"/>
                  <a:pt x="25" y="1001"/>
                </a:cubicBezTo>
                <a:cubicBezTo>
                  <a:pt x="26" y="1000"/>
                  <a:pt x="27" y="999"/>
                  <a:pt x="28" y="999"/>
                </a:cubicBezTo>
                <a:cubicBezTo>
                  <a:pt x="30" y="999"/>
                  <a:pt x="30" y="999"/>
                  <a:pt x="31" y="1000"/>
                </a:cubicBezTo>
                <a:lnTo>
                  <a:pt x="127" y="1096"/>
                </a:lnTo>
                <a:lnTo>
                  <a:pt x="144" y="1079"/>
                </a:lnTo>
                <a:cubicBezTo>
                  <a:pt x="145" y="1078"/>
                  <a:pt x="147" y="1077"/>
                  <a:pt x="149" y="1078"/>
                </a:cubicBezTo>
                <a:cubicBezTo>
                  <a:pt x="151" y="1078"/>
                  <a:pt x="154" y="1080"/>
                  <a:pt x="157" y="1083"/>
                </a:cubicBezTo>
                <a:close/>
                <a:moveTo>
                  <a:pt x="25" y="1033"/>
                </a:moveTo>
                <a:lnTo>
                  <a:pt x="24" y="1034"/>
                </a:lnTo>
                <a:lnTo>
                  <a:pt x="59" y="1164"/>
                </a:lnTo>
                <a:lnTo>
                  <a:pt x="107" y="1116"/>
                </a:lnTo>
                <a:lnTo>
                  <a:pt x="25" y="1033"/>
                </a:lnTo>
                <a:close/>
                <a:moveTo>
                  <a:pt x="268" y="960"/>
                </a:moveTo>
                <a:cubicBezTo>
                  <a:pt x="276" y="968"/>
                  <a:pt x="282" y="976"/>
                  <a:pt x="286" y="985"/>
                </a:cubicBezTo>
                <a:cubicBezTo>
                  <a:pt x="289" y="994"/>
                  <a:pt x="291" y="1003"/>
                  <a:pt x="290" y="1013"/>
                </a:cubicBezTo>
                <a:cubicBezTo>
                  <a:pt x="289" y="1022"/>
                  <a:pt x="287" y="1031"/>
                  <a:pt x="282" y="1040"/>
                </a:cubicBezTo>
                <a:cubicBezTo>
                  <a:pt x="278" y="1049"/>
                  <a:pt x="271" y="1058"/>
                  <a:pt x="263" y="1066"/>
                </a:cubicBezTo>
                <a:cubicBezTo>
                  <a:pt x="258" y="1071"/>
                  <a:pt x="253" y="1075"/>
                  <a:pt x="249" y="1079"/>
                </a:cubicBezTo>
                <a:cubicBezTo>
                  <a:pt x="244" y="1082"/>
                  <a:pt x="239" y="1085"/>
                  <a:pt x="235" y="1087"/>
                </a:cubicBezTo>
                <a:cubicBezTo>
                  <a:pt x="231" y="1090"/>
                  <a:pt x="227" y="1091"/>
                  <a:pt x="224" y="1092"/>
                </a:cubicBezTo>
                <a:cubicBezTo>
                  <a:pt x="221" y="1094"/>
                  <a:pt x="219" y="1094"/>
                  <a:pt x="218" y="1094"/>
                </a:cubicBezTo>
                <a:cubicBezTo>
                  <a:pt x="217" y="1094"/>
                  <a:pt x="216" y="1094"/>
                  <a:pt x="215" y="1094"/>
                </a:cubicBezTo>
                <a:cubicBezTo>
                  <a:pt x="215" y="1094"/>
                  <a:pt x="214" y="1093"/>
                  <a:pt x="213" y="1093"/>
                </a:cubicBezTo>
                <a:cubicBezTo>
                  <a:pt x="212" y="1092"/>
                  <a:pt x="211" y="1092"/>
                  <a:pt x="210" y="1091"/>
                </a:cubicBezTo>
                <a:cubicBezTo>
                  <a:pt x="209" y="1090"/>
                  <a:pt x="208" y="1089"/>
                  <a:pt x="206" y="1087"/>
                </a:cubicBezTo>
                <a:cubicBezTo>
                  <a:pt x="205" y="1086"/>
                  <a:pt x="204" y="1085"/>
                  <a:pt x="203" y="1084"/>
                </a:cubicBezTo>
                <a:cubicBezTo>
                  <a:pt x="202" y="1082"/>
                  <a:pt x="201" y="1081"/>
                  <a:pt x="201" y="1080"/>
                </a:cubicBezTo>
                <a:cubicBezTo>
                  <a:pt x="201" y="1079"/>
                  <a:pt x="201" y="1079"/>
                  <a:pt x="201" y="1078"/>
                </a:cubicBezTo>
                <a:cubicBezTo>
                  <a:pt x="201" y="1077"/>
                  <a:pt x="201" y="1076"/>
                  <a:pt x="202" y="1076"/>
                </a:cubicBezTo>
                <a:cubicBezTo>
                  <a:pt x="202" y="1075"/>
                  <a:pt x="204" y="1074"/>
                  <a:pt x="207" y="1074"/>
                </a:cubicBezTo>
                <a:cubicBezTo>
                  <a:pt x="209" y="1073"/>
                  <a:pt x="213" y="1072"/>
                  <a:pt x="216" y="1070"/>
                </a:cubicBezTo>
                <a:cubicBezTo>
                  <a:pt x="220" y="1069"/>
                  <a:pt x="225" y="1066"/>
                  <a:pt x="230" y="1063"/>
                </a:cubicBezTo>
                <a:cubicBezTo>
                  <a:pt x="235" y="1060"/>
                  <a:pt x="240" y="1056"/>
                  <a:pt x="246" y="1050"/>
                </a:cubicBezTo>
                <a:cubicBezTo>
                  <a:pt x="251" y="1045"/>
                  <a:pt x="255" y="1040"/>
                  <a:pt x="258" y="1034"/>
                </a:cubicBezTo>
                <a:cubicBezTo>
                  <a:pt x="261" y="1029"/>
                  <a:pt x="263" y="1023"/>
                  <a:pt x="264" y="1017"/>
                </a:cubicBezTo>
                <a:cubicBezTo>
                  <a:pt x="264" y="1012"/>
                  <a:pt x="263" y="1006"/>
                  <a:pt x="261" y="1000"/>
                </a:cubicBezTo>
                <a:cubicBezTo>
                  <a:pt x="259" y="994"/>
                  <a:pt x="255" y="989"/>
                  <a:pt x="249" y="983"/>
                </a:cubicBezTo>
                <a:cubicBezTo>
                  <a:pt x="244" y="978"/>
                  <a:pt x="239" y="975"/>
                  <a:pt x="234" y="972"/>
                </a:cubicBezTo>
                <a:cubicBezTo>
                  <a:pt x="229" y="970"/>
                  <a:pt x="224" y="969"/>
                  <a:pt x="218" y="970"/>
                </a:cubicBezTo>
                <a:cubicBezTo>
                  <a:pt x="212" y="971"/>
                  <a:pt x="207" y="973"/>
                  <a:pt x="201" y="977"/>
                </a:cubicBezTo>
                <a:cubicBezTo>
                  <a:pt x="195" y="980"/>
                  <a:pt x="188" y="985"/>
                  <a:pt x="182" y="992"/>
                </a:cubicBezTo>
                <a:cubicBezTo>
                  <a:pt x="177" y="997"/>
                  <a:pt x="173" y="1001"/>
                  <a:pt x="170" y="1005"/>
                </a:cubicBezTo>
                <a:cubicBezTo>
                  <a:pt x="167" y="1009"/>
                  <a:pt x="164" y="1012"/>
                  <a:pt x="161" y="1015"/>
                </a:cubicBezTo>
                <a:cubicBezTo>
                  <a:pt x="159" y="1017"/>
                  <a:pt x="157" y="1018"/>
                  <a:pt x="155" y="1018"/>
                </a:cubicBezTo>
                <a:cubicBezTo>
                  <a:pt x="153" y="1018"/>
                  <a:pt x="151" y="1017"/>
                  <a:pt x="148" y="1014"/>
                </a:cubicBezTo>
                <a:lnTo>
                  <a:pt x="87" y="953"/>
                </a:lnTo>
                <a:cubicBezTo>
                  <a:pt x="84" y="950"/>
                  <a:pt x="83" y="948"/>
                  <a:pt x="83" y="945"/>
                </a:cubicBezTo>
                <a:cubicBezTo>
                  <a:pt x="83" y="943"/>
                  <a:pt x="84" y="940"/>
                  <a:pt x="86" y="938"/>
                </a:cubicBezTo>
                <a:lnTo>
                  <a:pt x="153" y="872"/>
                </a:lnTo>
                <a:cubicBezTo>
                  <a:pt x="153" y="871"/>
                  <a:pt x="154" y="871"/>
                  <a:pt x="155" y="870"/>
                </a:cubicBezTo>
                <a:cubicBezTo>
                  <a:pt x="156" y="870"/>
                  <a:pt x="157" y="870"/>
                  <a:pt x="158" y="870"/>
                </a:cubicBezTo>
                <a:cubicBezTo>
                  <a:pt x="159" y="871"/>
                  <a:pt x="160" y="871"/>
                  <a:pt x="162" y="872"/>
                </a:cubicBezTo>
                <a:cubicBezTo>
                  <a:pt x="163" y="873"/>
                  <a:pt x="164" y="874"/>
                  <a:pt x="166" y="876"/>
                </a:cubicBezTo>
                <a:cubicBezTo>
                  <a:pt x="169" y="879"/>
                  <a:pt x="170" y="881"/>
                  <a:pt x="171" y="883"/>
                </a:cubicBezTo>
                <a:cubicBezTo>
                  <a:pt x="172" y="886"/>
                  <a:pt x="172" y="888"/>
                  <a:pt x="170" y="889"/>
                </a:cubicBezTo>
                <a:lnTo>
                  <a:pt x="117" y="943"/>
                </a:lnTo>
                <a:lnTo>
                  <a:pt x="159" y="985"/>
                </a:lnTo>
                <a:cubicBezTo>
                  <a:pt x="161" y="982"/>
                  <a:pt x="164" y="979"/>
                  <a:pt x="166" y="976"/>
                </a:cubicBezTo>
                <a:cubicBezTo>
                  <a:pt x="169" y="973"/>
                  <a:pt x="172" y="970"/>
                  <a:pt x="176" y="966"/>
                </a:cubicBezTo>
                <a:cubicBezTo>
                  <a:pt x="184" y="958"/>
                  <a:pt x="192" y="952"/>
                  <a:pt x="200" y="948"/>
                </a:cubicBezTo>
                <a:cubicBezTo>
                  <a:pt x="209" y="944"/>
                  <a:pt x="217" y="941"/>
                  <a:pt x="224" y="941"/>
                </a:cubicBezTo>
                <a:cubicBezTo>
                  <a:pt x="232" y="941"/>
                  <a:pt x="240" y="942"/>
                  <a:pt x="247" y="945"/>
                </a:cubicBezTo>
                <a:cubicBezTo>
                  <a:pt x="255" y="948"/>
                  <a:pt x="262" y="953"/>
                  <a:pt x="268" y="960"/>
                </a:cubicBezTo>
                <a:close/>
                <a:moveTo>
                  <a:pt x="397" y="830"/>
                </a:moveTo>
                <a:cubicBezTo>
                  <a:pt x="404" y="837"/>
                  <a:pt x="409" y="844"/>
                  <a:pt x="413" y="853"/>
                </a:cubicBezTo>
                <a:cubicBezTo>
                  <a:pt x="417" y="861"/>
                  <a:pt x="420" y="869"/>
                  <a:pt x="420" y="878"/>
                </a:cubicBezTo>
                <a:cubicBezTo>
                  <a:pt x="421" y="887"/>
                  <a:pt x="419" y="896"/>
                  <a:pt x="415" y="905"/>
                </a:cubicBezTo>
                <a:cubicBezTo>
                  <a:pt x="412" y="914"/>
                  <a:pt x="406" y="923"/>
                  <a:pt x="397" y="932"/>
                </a:cubicBezTo>
                <a:cubicBezTo>
                  <a:pt x="391" y="938"/>
                  <a:pt x="384" y="943"/>
                  <a:pt x="378" y="946"/>
                </a:cubicBezTo>
                <a:cubicBezTo>
                  <a:pt x="372" y="950"/>
                  <a:pt x="365" y="952"/>
                  <a:pt x="359" y="952"/>
                </a:cubicBezTo>
                <a:cubicBezTo>
                  <a:pt x="352" y="953"/>
                  <a:pt x="346" y="953"/>
                  <a:pt x="339" y="951"/>
                </a:cubicBezTo>
                <a:cubicBezTo>
                  <a:pt x="333" y="949"/>
                  <a:pt x="326" y="946"/>
                  <a:pt x="319" y="942"/>
                </a:cubicBezTo>
                <a:cubicBezTo>
                  <a:pt x="313" y="938"/>
                  <a:pt x="306" y="933"/>
                  <a:pt x="299" y="928"/>
                </a:cubicBezTo>
                <a:cubicBezTo>
                  <a:pt x="292" y="922"/>
                  <a:pt x="285" y="915"/>
                  <a:pt x="278" y="908"/>
                </a:cubicBezTo>
                <a:cubicBezTo>
                  <a:pt x="271" y="902"/>
                  <a:pt x="265" y="895"/>
                  <a:pt x="259" y="888"/>
                </a:cubicBezTo>
                <a:cubicBezTo>
                  <a:pt x="253" y="880"/>
                  <a:pt x="248" y="873"/>
                  <a:pt x="244" y="865"/>
                </a:cubicBezTo>
                <a:cubicBezTo>
                  <a:pt x="239" y="857"/>
                  <a:pt x="236" y="849"/>
                  <a:pt x="234" y="840"/>
                </a:cubicBezTo>
                <a:cubicBezTo>
                  <a:pt x="231" y="832"/>
                  <a:pt x="231" y="824"/>
                  <a:pt x="231" y="815"/>
                </a:cubicBezTo>
                <a:cubicBezTo>
                  <a:pt x="232" y="806"/>
                  <a:pt x="234" y="798"/>
                  <a:pt x="238" y="789"/>
                </a:cubicBezTo>
                <a:cubicBezTo>
                  <a:pt x="242" y="780"/>
                  <a:pt x="249" y="772"/>
                  <a:pt x="257" y="763"/>
                </a:cubicBezTo>
                <a:cubicBezTo>
                  <a:pt x="260" y="760"/>
                  <a:pt x="263" y="758"/>
                  <a:pt x="266" y="755"/>
                </a:cubicBezTo>
                <a:cubicBezTo>
                  <a:pt x="270" y="752"/>
                  <a:pt x="273" y="750"/>
                  <a:pt x="276" y="748"/>
                </a:cubicBezTo>
                <a:cubicBezTo>
                  <a:pt x="279" y="746"/>
                  <a:pt x="282" y="745"/>
                  <a:pt x="284" y="744"/>
                </a:cubicBezTo>
                <a:cubicBezTo>
                  <a:pt x="287" y="743"/>
                  <a:pt x="288" y="742"/>
                  <a:pt x="289" y="742"/>
                </a:cubicBezTo>
                <a:cubicBezTo>
                  <a:pt x="290" y="742"/>
                  <a:pt x="291" y="742"/>
                  <a:pt x="292" y="742"/>
                </a:cubicBezTo>
                <a:cubicBezTo>
                  <a:pt x="293" y="743"/>
                  <a:pt x="293" y="743"/>
                  <a:pt x="294" y="743"/>
                </a:cubicBezTo>
                <a:cubicBezTo>
                  <a:pt x="295" y="744"/>
                  <a:pt x="296" y="744"/>
                  <a:pt x="296" y="745"/>
                </a:cubicBezTo>
                <a:cubicBezTo>
                  <a:pt x="297" y="746"/>
                  <a:pt x="298" y="746"/>
                  <a:pt x="299" y="748"/>
                </a:cubicBezTo>
                <a:cubicBezTo>
                  <a:pt x="301" y="749"/>
                  <a:pt x="302" y="750"/>
                  <a:pt x="303" y="751"/>
                </a:cubicBezTo>
                <a:cubicBezTo>
                  <a:pt x="304" y="752"/>
                  <a:pt x="304" y="753"/>
                  <a:pt x="305" y="754"/>
                </a:cubicBezTo>
                <a:cubicBezTo>
                  <a:pt x="305" y="755"/>
                  <a:pt x="305" y="756"/>
                  <a:pt x="305" y="757"/>
                </a:cubicBezTo>
                <a:cubicBezTo>
                  <a:pt x="305" y="757"/>
                  <a:pt x="305" y="758"/>
                  <a:pt x="304" y="759"/>
                </a:cubicBezTo>
                <a:cubicBezTo>
                  <a:pt x="303" y="760"/>
                  <a:pt x="302" y="760"/>
                  <a:pt x="300" y="761"/>
                </a:cubicBezTo>
                <a:cubicBezTo>
                  <a:pt x="298" y="762"/>
                  <a:pt x="295" y="763"/>
                  <a:pt x="292" y="765"/>
                </a:cubicBezTo>
                <a:cubicBezTo>
                  <a:pt x="290" y="766"/>
                  <a:pt x="287" y="768"/>
                  <a:pt x="283" y="771"/>
                </a:cubicBezTo>
                <a:cubicBezTo>
                  <a:pt x="280" y="773"/>
                  <a:pt x="276" y="776"/>
                  <a:pt x="272" y="780"/>
                </a:cubicBezTo>
                <a:cubicBezTo>
                  <a:pt x="265" y="787"/>
                  <a:pt x="260" y="795"/>
                  <a:pt x="258" y="803"/>
                </a:cubicBezTo>
                <a:cubicBezTo>
                  <a:pt x="255" y="811"/>
                  <a:pt x="255" y="820"/>
                  <a:pt x="257" y="828"/>
                </a:cubicBezTo>
                <a:cubicBezTo>
                  <a:pt x="258" y="836"/>
                  <a:pt x="262" y="844"/>
                  <a:pt x="267" y="852"/>
                </a:cubicBezTo>
                <a:cubicBezTo>
                  <a:pt x="272" y="860"/>
                  <a:pt x="278" y="868"/>
                  <a:pt x="285" y="876"/>
                </a:cubicBezTo>
                <a:cubicBezTo>
                  <a:pt x="285" y="872"/>
                  <a:pt x="286" y="869"/>
                  <a:pt x="288" y="865"/>
                </a:cubicBezTo>
                <a:cubicBezTo>
                  <a:pt x="289" y="862"/>
                  <a:pt x="291" y="858"/>
                  <a:pt x="293" y="854"/>
                </a:cubicBezTo>
                <a:cubicBezTo>
                  <a:pt x="295" y="850"/>
                  <a:pt x="297" y="846"/>
                  <a:pt x="300" y="842"/>
                </a:cubicBezTo>
                <a:cubicBezTo>
                  <a:pt x="303" y="838"/>
                  <a:pt x="306" y="834"/>
                  <a:pt x="310" y="831"/>
                </a:cubicBezTo>
                <a:cubicBezTo>
                  <a:pt x="318" y="822"/>
                  <a:pt x="326" y="817"/>
                  <a:pt x="334" y="813"/>
                </a:cubicBezTo>
                <a:cubicBezTo>
                  <a:pt x="342" y="810"/>
                  <a:pt x="349" y="809"/>
                  <a:pt x="356" y="809"/>
                </a:cubicBezTo>
                <a:cubicBezTo>
                  <a:pt x="364" y="809"/>
                  <a:pt x="371" y="812"/>
                  <a:pt x="378" y="815"/>
                </a:cubicBezTo>
                <a:cubicBezTo>
                  <a:pt x="384" y="819"/>
                  <a:pt x="391" y="824"/>
                  <a:pt x="397" y="830"/>
                </a:cubicBezTo>
                <a:close/>
                <a:moveTo>
                  <a:pt x="379" y="853"/>
                </a:moveTo>
                <a:cubicBezTo>
                  <a:pt x="374" y="848"/>
                  <a:pt x="370" y="844"/>
                  <a:pt x="365" y="842"/>
                </a:cubicBezTo>
                <a:cubicBezTo>
                  <a:pt x="361" y="839"/>
                  <a:pt x="356" y="837"/>
                  <a:pt x="351" y="837"/>
                </a:cubicBezTo>
                <a:cubicBezTo>
                  <a:pt x="347" y="836"/>
                  <a:pt x="342" y="837"/>
                  <a:pt x="337" y="839"/>
                </a:cubicBezTo>
                <a:cubicBezTo>
                  <a:pt x="332" y="841"/>
                  <a:pt x="327" y="845"/>
                  <a:pt x="322" y="850"/>
                </a:cubicBezTo>
                <a:cubicBezTo>
                  <a:pt x="319" y="853"/>
                  <a:pt x="317" y="856"/>
                  <a:pt x="314" y="859"/>
                </a:cubicBezTo>
                <a:cubicBezTo>
                  <a:pt x="312" y="863"/>
                  <a:pt x="310" y="866"/>
                  <a:pt x="308" y="870"/>
                </a:cubicBezTo>
                <a:cubicBezTo>
                  <a:pt x="306" y="873"/>
                  <a:pt x="305" y="877"/>
                  <a:pt x="304" y="880"/>
                </a:cubicBezTo>
                <a:cubicBezTo>
                  <a:pt x="302" y="884"/>
                  <a:pt x="301" y="888"/>
                  <a:pt x="301" y="891"/>
                </a:cubicBezTo>
                <a:cubicBezTo>
                  <a:pt x="311" y="901"/>
                  <a:pt x="320" y="909"/>
                  <a:pt x="328" y="914"/>
                </a:cubicBezTo>
                <a:cubicBezTo>
                  <a:pt x="336" y="920"/>
                  <a:pt x="343" y="923"/>
                  <a:pt x="349" y="925"/>
                </a:cubicBezTo>
                <a:cubicBezTo>
                  <a:pt x="356" y="926"/>
                  <a:pt x="362" y="926"/>
                  <a:pt x="367" y="924"/>
                </a:cubicBezTo>
                <a:cubicBezTo>
                  <a:pt x="373" y="923"/>
                  <a:pt x="378" y="919"/>
                  <a:pt x="383" y="914"/>
                </a:cubicBezTo>
                <a:cubicBezTo>
                  <a:pt x="388" y="909"/>
                  <a:pt x="391" y="904"/>
                  <a:pt x="393" y="899"/>
                </a:cubicBezTo>
                <a:cubicBezTo>
                  <a:pt x="395" y="893"/>
                  <a:pt x="395" y="888"/>
                  <a:pt x="394" y="882"/>
                </a:cubicBezTo>
                <a:cubicBezTo>
                  <a:pt x="394" y="877"/>
                  <a:pt x="392" y="871"/>
                  <a:pt x="389" y="866"/>
                </a:cubicBezTo>
                <a:cubicBezTo>
                  <a:pt x="386" y="861"/>
                  <a:pt x="383" y="857"/>
                  <a:pt x="379" y="853"/>
                </a:cubicBezTo>
                <a:close/>
                <a:moveTo>
                  <a:pt x="489" y="811"/>
                </a:moveTo>
                <a:cubicBezTo>
                  <a:pt x="494" y="816"/>
                  <a:pt x="497" y="821"/>
                  <a:pt x="497" y="824"/>
                </a:cubicBezTo>
                <a:cubicBezTo>
                  <a:pt x="497" y="828"/>
                  <a:pt x="495" y="832"/>
                  <a:pt x="490" y="837"/>
                </a:cubicBezTo>
                <a:cubicBezTo>
                  <a:pt x="485" y="842"/>
                  <a:pt x="481" y="844"/>
                  <a:pt x="478" y="844"/>
                </a:cubicBezTo>
                <a:cubicBezTo>
                  <a:pt x="474" y="844"/>
                  <a:pt x="470" y="841"/>
                  <a:pt x="464" y="836"/>
                </a:cubicBezTo>
                <a:cubicBezTo>
                  <a:pt x="459" y="830"/>
                  <a:pt x="456" y="826"/>
                  <a:pt x="456" y="822"/>
                </a:cubicBezTo>
                <a:cubicBezTo>
                  <a:pt x="456" y="819"/>
                  <a:pt x="458" y="814"/>
                  <a:pt x="463" y="810"/>
                </a:cubicBezTo>
                <a:cubicBezTo>
                  <a:pt x="468" y="805"/>
                  <a:pt x="472" y="803"/>
                  <a:pt x="476" y="803"/>
                </a:cubicBezTo>
                <a:cubicBezTo>
                  <a:pt x="479" y="803"/>
                  <a:pt x="484" y="805"/>
                  <a:pt x="489" y="811"/>
                </a:cubicBezTo>
                <a:close/>
                <a:moveTo>
                  <a:pt x="620" y="699"/>
                </a:moveTo>
                <a:cubicBezTo>
                  <a:pt x="621" y="699"/>
                  <a:pt x="621" y="700"/>
                  <a:pt x="621" y="701"/>
                </a:cubicBezTo>
                <a:cubicBezTo>
                  <a:pt x="622" y="701"/>
                  <a:pt x="621" y="702"/>
                  <a:pt x="621" y="703"/>
                </a:cubicBezTo>
                <a:cubicBezTo>
                  <a:pt x="621" y="704"/>
                  <a:pt x="620" y="705"/>
                  <a:pt x="619" y="707"/>
                </a:cubicBezTo>
                <a:cubicBezTo>
                  <a:pt x="618" y="708"/>
                  <a:pt x="616" y="710"/>
                  <a:pt x="614" y="712"/>
                </a:cubicBezTo>
                <a:cubicBezTo>
                  <a:pt x="613" y="714"/>
                  <a:pt x="611" y="715"/>
                  <a:pt x="609" y="716"/>
                </a:cubicBezTo>
                <a:cubicBezTo>
                  <a:pt x="608" y="717"/>
                  <a:pt x="607" y="718"/>
                  <a:pt x="606" y="718"/>
                </a:cubicBezTo>
                <a:cubicBezTo>
                  <a:pt x="605" y="719"/>
                  <a:pt x="604" y="719"/>
                  <a:pt x="603" y="719"/>
                </a:cubicBezTo>
                <a:cubicBezTo>
                  <a:pt x="603" y="719"/>
                  <a:pt x="602" y="718"/>
                  <a:pt x="601" y="718"/>
                </a:cubicBezTo>
                <a:lnTo>
                  <a:pt x="540" y="657"/>
                </a:lnTo>
                <a:cubicBezTo>
                  <a:pt x="534" y="651"/>
                  <a:pt x="529" y="646"/>
                  <a:pt x="524" y="644"/>
                </a:cubicBezTo>
                <a:cubicBezTo>
                  <a:pt x="520" y="641"/>
                  <a:pt x="515" y="639"/>
                  <a:pt x="511" y="638"/>
                </a:cubicBezTo>
                <a:cubicBezTo>
                  <a:pt x="506" y="637"/>
                  <a:pt x="502" y="638"/>
                  <a:pt x="498" y="639"/>
                </a:cubicBezTo>
                <a:cubicBezTo>
                  <a:pt x="494" y="641"/>
                  <a:pt x="490" y="643"/>
                  <a:pt x="486" y="647"/>
                </a:cubicBezTo>
                <a:cubicBezTo>
                  <a:pt x="481" y="652"/>
                  <a:pt x="478" y="658"/>
                  <a:pt x="477" y="666"/>
                </a:cubicBezTo>
                <a:cubicBezTo>
                  <a:pt x="475" y="674"/>
                  <a:pt x="475" y="685"/>
                  <a:pt x="477" y="696"/>
                </a:cubicBezTo>
                <a:lnTo>
                  <a:pt x="550" y="769"/>
                </a:lnTo>
                <a:cubicBezTo>
                  <a:pt x="550" y="770"/>
                  <a:pt x="551" y="771"/>
                  <a:pt x="551" y="771"/>
                </a:cubicBezTo>
                <a:cubicBezTo>
                  <a:pt x="551" y="772"/>
                  <a:pt x="551" y="773"/>
                  <a:pt x="550" y="774"/>
                </a:cubicBezTo>
                <a:cubicBezTo>
                  <a:pt x="550" y="775"/>
                  <a:pt x="549" y="776"/>
                  <a:pt x="548" y="778"/>
                </a:cubicBezTo>
                <a:cubicBezTo>
                  <a:pt x="547" y="779"/>
                  <a:pt x="546" y="781"/>
                  <a:pt x="544" y="783"/>
                </a:cubicBezTo>
                <a:cubicBezTo>
                  <a:pt x="542" y="784"/>
                  <a:pt x="540" y="786"/>
                  <a:pt x="539" y="787"/>
                </a:cubicBezTo>
                <a:cubicBezTo>
                  <a:pt x="537" y="788"/>
                  <a:pt x="536" y="789"/>
                  <a:pt x="535" y="789"/>
                </a:cubicBezTo>
                <a:cubicBezTo>
                  <a:pt x="534" y="790"/>
                  <a:pt x="533" y="790"/>
                  <a:pt x="532" y="790"/>
                </a:cubicBezTo>
                <a:cubicBezTo>
                  <a:pt x="532" y="789"/>
                  <a:pt x="531" y="789"/>
                  <a:pt x="530" y="788"/>
                </a:cubicBezTo>
                <a:lnTo>
                  <a:pt x="375" y="633"/>
                </a:lnTo>
                <a:cubicBezTo>
                  <a:pt x="375" y="633"/>
                  <a:pt x="374" y="632"/>
                  <a:pt x="374" y="631"/>
                </a:cubicBezTo>
                <a:cubicBezTo>
                  <a:pt x="374" y="631"/>
                  <a:pt x="374" y="630"/>
                  <a:pt x="375" y="629"/>
                </a:cubicBezTo>
                <a:cubicBezTo>
                  <a:pt x="375" y="628"/>
                  <a:pt x="376" y="627"/>
                  <a:pt x="377" y="625"/>
                </a:cubicBezTo>
                <a:cubicBezTo>
                  <a:pt x="378" y="624"/>
                  <a:pt x="379" y="622"/>
                  <a:pt x="381" y="620"/>
                </a:cubicBezTo>
                <a:cubicBezTo>
                  <a:pt x="383" y="618"/>
                  <a:pt x="385" y="617"/>
                  <a:pt x="386" y="616"/>
                </a:cubicBezTo>
                <a:cubicBezTo>
                  <a:pt x="388" y="615"/>
                  <a:pt x="389" y="614"/>
                  <a:pt x="390" y="614"/>
                </a:cubicBezTo>
                <a:cubicBezTo>
                  <a:pt x="391" y="613"/>
                  <a:pt x="392" y="613"/>
                  <a:pt x="393" y="613"/>
                </a:cubicBezTo>
                <a:cubicBezTo>
                  <a:pt x="393" y="613"/>
                  <a:pt x="394" y="614"/>
                  <a:pt x="395" y="614"/>
                </a:cubicBezTo>
                <a:lnTo>
                  <a:pt x="457" y="677"/>
                </a:lnTo>
                <a:cubicBezTo>
                  <a:pt x="457" y="666"/>
                  <a:pt x="458" y="656"/>
                  <a:pt x="461" y="647"/>
                </a:cubicBezTo>
                <a:cubicBezTo>
                  <a:pt x="464" y="639"/>
                  <a:pt x="468" y="632"/>
                  <a:pt x="473" y="626"/>
                </a:cubicBezTo>
                <a:cubicBezTo>
                  <a:pt x="480" y="619"/>
                  <a:pt x="487" y="615"/>
                  <a:pt x="495" y="612"/>
                </a:cubicBezTo>
                <a:cubicBezTo>
                  <a:pt x="502" y="610"/>
                  <a:pt x="509" y="609"/>
                  <a:pt x="516" y="610"/>
                </a:cubicBezTo>
                <a:cubicBezTo>
                  <a:pt x="522" y="611"/>
                  <a:pt x="529" y="614"/>
                  <a:pt x="536" y="618"/>
                </a:cubicBezTo>
                <a:cubicBezTo>
                  <a:pt x="542" y="622"/>
                  <a:pt x="549" y="627"/>
                  <a:pt x="557" y="635"/>
                </a:cubicBezTo>
                <a:lnTo>
                  <a:pt x="620" y="699"/>
                </a:lnTo>
                <a:close/>
                <a:moveTo>
                  <a:pt x="810" y="509"/>
                </a:moveTo>
                <a:cubicBezTo>
                  <a:pt x="810" y="510"/>
                  <a:pt x="811" y="510"/>
                  <a:pt x="811" y="511"/>
                </a:cubicBezTo>
                <a:cubicBezTo>
                  <a:pt x="811" y="512"/>
                  <a:pt x="811" y="513"/>
                  <a:pt x="811" y="514"/>
                </a:cubicBezTo>
                <a:cubicBezTo>
                  <a:pt x="810" y="515"/>
                  <a:pt x="809" y="516"/>
                  <a:pt x="808" y="517"/>
                </a:cubicBezTo>
                <a:cubicBezTo>
                  <a:pt x="807" y="519"/>
                  <a:pt x="806" y="520"/>
                  <a:pt x="804" y="522"/>
                </a:cubicBezTo>
                <a:cubicBezTo>
                  <a:pt x="802" y="524"/>
                  <a:pt x="800" y="526"/>
                  <a:pt x="799" y="527"/>
                </a:cubicBezTo>
                <a:cubicBezTo>
                  <a:pt x="798" y="528"/>
                  <a:pt x="796" y="529"/>
                  <a:pt x="795" y="529"/>
                </a:cubicBezTo>
                <a:cubicBezTo>
                  <a:pt x="794" y="529"/>
                  <a:pt x="793" y="530"/>
                  <a:pt x="793" y="529"/>
                </a:cubicBezTo>
                <a:cubicBezTo>
                  <a:pt x="792" y="529"/>
                  <a:pt x="791" y="529"/>
                  <a:pt x="791" y="528"/>
                </a:cubicBezTo>
                <a:lnTo>
                  <a:pt x="727" y="465"/>
                </a:lnTo>
                <a:cubicBezTo>
                  <a:pt x="723" y="461"/>
                  <a:pt x="718" y="457"/>
                  <a:pt x="714" y="454"/>
                </a:cubicBezTo>
                <a:cubicBezTo>
                  <a:pt x="709" y="451"/>
                  <a:pt x="705" y="449"/>
                  <a:pt x="701" y="448"/>
                </a:cubicBezTo>
                <a:cubicBezTo>
                  <a:pt x="696" y="447"/>
                  <a:pt x="692" y="448"/>
                  <a:pt x="688" y="449"/>
                </a:cubicBezTo>
                <a:cubicBezTo>
                  <a:pt x="684" y="450"/>
                  <a:pt x="680" y="452"/>
                  <a:pt x="677" y="456"/>
                </a:cubicBezTo>
                <a:cubicBezTo>
                  <a:pt x="672" y="460"/>
                  <a:pt x="670" y="467"/>
                  <a:pt x="669" y="474"/>
                </a:cubicBezTo>
                <a:cubicBezTo>
                  <a:pt x="668" y="482"/>
                  <a:pt x="668" y="492"/>
                  <a:pt x="669" y="504"/>
                </a:cubicBezTo>
                <a:lnTo>
                  <a:pt x="742" y="577"/>
                </a:lnTo>
                <a:cubicBezTo>
                  <a:pt x="743" y="578"/>
                  <a:pt x="743" y="578"/>
                  <a:pt x="743" y="579"/>
                </a:cubicBezTo>
                <a:cubicBezTo>
                  <a:pt x="743" y="580"/>
                  <a:pt x="743" y="581"/>
                  <a:pt x="743" y="582"/>
                </a:cubicBezTo>
                <a:cubicBezTo>
                  <a:pt x="742" y="583"/>
                  <a:pt x="741" y="584"/>
                  <a:pt x="740" y="585"/>
                </a:cubicBezTo>
                <a:cubicBezTo>
                  <a:pt x="739" y="587"/>
                  <a:pt x="738" y="588"/>
                  <a:pt x="736" y="590"/>
                </a:cubicBezTo>
                <a:cubicBezTo>
                  <a:pt x="734" y="592"/>
                  <a:pt x="733" y="593"/>
                  <a:pt x="731" y="595"/>
                </a:cubicBezTo>
                <a:cubicBezTo>
                  <a:pt x="730" y="596"/>
                  <a:pt x="728" y="596"/>
                  <a:pt x="727" y="597"/>
                </a:cubicBezTo>
                <a:cubicBezTo>
                  <a:pt x="726" y="597"/>
                  <a:pt x="725" y="597"/>
                  <a:pt x="725" y="597"/>
                </a:cubicBezTo>
                <a:cubicBezTo>
                  <a:pt x="724" y="597"/>
                  <a:pt x="723" y="597"/>
                  <a:pt x="723" y="596"/>
                </a:cubicBezTo>
                <a:lnTo>
                  <a:pt x="659" y="533"/>
                </a:lnTo>
                <a:cubicBezTo>
                  <a:pt x="655" y="528"/>
                  <a:pt x="650" y="525"/>
                  <a:pt x="646" y="522"/>
                </a:cubicBezTo>
                <a:cubicBezTo>
                  <a:pt x="642" y="519"/>
                  <a:pt x="637" y="517"/>
                  <a:pt x="633" y="516"/>
                </a:cubicBezTo>
                <a:cubicBezTo>
                  <a:pt x="628" y="515"/>
                  <a:pt x="624" y="516"/>
                  <a:pt x="620" y="517"/>
                </a:cubicBezTo>
                <a:cubicBezTo>
                  <a:pt x="616" y="518"/>
                  <a:pt x="613" y="520"/>
                  <a:pt x="609" y="524"/>
                </a:cubicBezTo>
                <a:cubicBezTo>
                  <a:pt x="605" y="528"/>
                  <a:pt x="602" y="534"/>
                  <a:pt x="601" y="542"/>
                </a:cubicBezTo>
                <a:cubicBezTo>
                  <a:pt x="600" y="550"/>
                  <a:pt x="600" y="560"/>
                  <a:pt x="601" y="572"/>
                </a:cubicBezTo>
                <a:lnTo>
                  <a:pt x="674" y="645"/>
                </a:lnTo>
                <a:cubicBezTo>
                  <a:pt x="675" y="645"/>
                  <a:pt x="675" y="646"/>
                  <a:pt x="675" y="647"/>
                </a:cubicBezTo>
                <a:cubicBezTo>
                  <a:pt x="675" y="648"/>
                  <a:pt x="675" y="648"/>
                  <a:pt x="675" y="649"/>
                </a:cubicBezTo>
                <a:cubicBezTo>
                  <a:pt x="674" y="651"/>
                  <a:pt x="674" y="652"/>
                  <a:pt x="673" y="653"/>
                </a:cubicBezTo>
                <a:cubicBezTo>
                  <a:pt x="671" y="654"/>
                  <a:pt x="670" y="656"/>
                  <a:pt x="668" y="658"/>
                </a:cubicBezTo>
                <a:cubicBezTo>
                  <a:pt x="666" y="660"/>
                  <a:pt x="665" y="661"/>
                  <a:pt x="663" y="662"/>
                </a:cubicBezTo>
                <a:cubicBezTo>
                  <a:pt x="662" y="664"/>
                  <a:pt x="661" y="664"/>
                  <a:pt x="660" y="665"/>
                </a:cubicBezTo>
                <a:cubicBezTo>
                  <a:pt x="658" y="665"/>
                  <a:pt x="658" y="665"/>
                  <a:pt x="657" y="665"/>
                </a:cubicBezTo>
                <a:cubicBezTo>
                  <a:pt x="656" y="665"/>
                  <a:pt x="656" y="665"/>
                  <a:pt x="655" y="664"/>
                </a:cubicBezTo>
                <a:lnTo>
                  <a:pt x="551" y="560"/>
                </a:lnTo>
                <a:cubicBezTo>
                  <a:pt x="550" y="559"/>
                  <a:pt x="550" y="558"/>
                  <a:pt x="549" y="558"/>
                </a:cubicBezTo>
                <a:cubicBezTo>
                  <a:pt x="549" y="557"/>
                  <a:pt x="549" y="556"/>
                  <a:pt x="550" y="555"/>
                </a:cubicBezTo>
                <a:cubicBezTo>
                  <a:pt x="550" y="554"/>
                  <a:pt x="551" y="553"/>
                  <a:pt x="552" y="552"/>
                </a:cubicBezTo>
                <a:cubicBezTo>
                  <a:pt x="552" y="551"/>
                  <a:pt x="554" y="549"/>
                  <a:pt x="556" y="547"/>
                </a:cubicBezTo>
                <a:cubicBezTo>
                  <a:pt x="557" y="546"/>
                  <a:pt x="559" y="544"/>
                  <a:pt x="560" y="543"/>
                </a:cubicBezTo>
                <a:cubicBezTo>
                  <a:pt x="561" y="542"/>
                  <a:pt x="562" y="542"/>
                  <a:pt x="563" y="541"/>
                </a:cubicBezTo>
                <a:cubicBezTo>
                  <a:pt x="564" y="541"/>
                  <a:pt x="565" y="541"/>
                  <a:pt x="566" y="541"/>
                </a:cubicBezTo>
                <a:cubicBezTo>
                  <a:pt x="567" y="541"/>
                  <a:pt x="567" y="542"/>
                  <a:pt x="568" y="542"/>
                </a:cubicBezTo>
                <a:lnTo>
                  <a:pt x="582" y="556"/>
                </a:lnTo>
                <a:cubicBezTo>
                  <a:pt x="581" y="544"/>
                  <a:pt x="582" y="533"/>
                  <a:pt x="584" y="525"/>
                </a:cubicBezTo>
                <a:cubicBezTo>
                  <a:pt x="587" y="516"/>
                  <a:pt x="591" y="509"/>
                  <a:pt x="596" y="503"/>
                </a:cubicBezTo>
                <a:cubicBezTo>
                  <a:pt x="601" y="499"/>
                  <a:pt x="605" y="495"/>
                  <a:pt x="610" y="493"/>
                </a:cubicBezTo>
                <a:cubicBezTo>
                  <a:pt x="614" y="491"/>
                  <a:pt x="619" y="489"/>
                  <a:pt x="623" y="488"/>
                </a:cubicBezTo>
                <a:cubicBezTo>
                  <a:pt x="627" y="487"/>
                  <a:pt x="632" y="487"/>
                  <a:pt x="636" y="488"/>
                </a:cubicBezTo>
                <a:cubicBezTo>
                  <a:pt x="641" y="489"/>
                  <a:pt x="645" y="490"/>
                  <a:pt x="649" y="492"/>
                </a:cubicBezTo>
                <a:cubicBezTo>
                  <a:pt x="649" y="484"/>
                  <a:pt x="649" y="478"/>
                  <a:pt x="650" y="472"/>
                </a:cubicBezTo>
                <a:cubicBezTo>
                  <a:pt x="650" y="466"/>
                  <a:pt x="651" y="461"/>
                  <a:pt x="652" y="457"/>
                </a:cubicBezTo>
                <a:cubicBezTo>
                  <a:pt x="653" y="452"/>
                  <a:pt x="655" y="448"/>
                  <a:pt x="657" y="445"/>
                </a:cubicBezTo>
                <a:cubicBezTo>
                  <a:pt x="659" y="441"/>
                  <a:pt x="662" y="438"/>
                  <a:pt x="664" y="435"/>
                </a:cubicBezTo>
                <a:cubicBezTo>
                  <a:pt x="671" y="429"/>
                  <a:pt x="678" y="424"/>
                  <a:pt x="685" y="422"/>
                </a:cubicBezTo>
                <a:cubicBezTo>
                  <a:pt x="692" y="420"/>
                  <a:pt x="699" y="419"/>
                  <a:pt x="705" y="420"/>
                </a:cubicBezTo>
                <a:cubicBezTo>
                  <a:pt x="712" y="421"/>
                  <a:pt x="719" y="424"/>
                  <a:pt x="725" y="428"/>
                </a:cubicBezTo>
                <a:cubicBezTo>
                  <a:pt x="732" y="432"/>
                  <a:pt x="738" y="437"/>
                  <a:pt x="744" y="443"/>
                </a:cubicBezTo>
                <a:lnTo>
                  <a:pt x="810" y="509"/>
                </a:lnTo>
                <a:close/>
                <a:moveTo>
                  <a:pt x="1002" y="317"/>
                </a:moveTo>
                <a:cubicBezTo>
                  <a:pt x="1003" y="317"/>
                  <a:pt x="1003" y="318"/>
                  <a:pt x="1003" y="319"/>
                </a:cubicBezTo>
                <a:cubicBezTo>
                  <a:pt x="1003" y="320"/>
                  <a:pt x="1003" y="320"/>
                  <a:pt x="1003" y="321"/>
                </a:cubicBezTo>
                <a:cubicBezTo>
                  <a:pt x="1002" y="322"/>
                  <a:pt x="1002" y="324"/>
                  <a:pt x="1001" y="325"/>
                </a:cubicBezTo>
                <a:cubicBezTo>
                  <a:pt x="1000" y="326"/>
                  <a:pt x="998" y="328"/>
                  <a:pt x="996" y="330"/>
                </a:cubicBezTo>
                <a:cubicBezTo>
                  <a:pt x="994" y="332"/>
                  <a:pt x="993" y="333"/>
                  <a:pt x="991" y="334"/>
                </a:cubicBezTo>
                <a:cubicBezTo>
                  <a:pt x="990" y="336"/>
                  <a:pt x="989" y="336"/>
                  <a:pt x="988" y="337"/>
                </a:cubicBezTo>
                <a:cubicBezTo>
                  <a:pt x="987" y="337"/>
                  <a:pt x="986" y="337"/>
                  <a:pt x="985" y="337"/>
                </a:cubicBezTo>
                <a:cubicBezTo>
                  <a:pt x="984" y="337"/>
                  <a:pt x="984" y="337"/>
                  <a:pt x="983" y="336"/>
                </a:cubicBezTo>
                <a:lnTo>
                  <a:pt x="919" y="273"/>
                </a:lnTo>
                <a:cubicBezTo>
                  <a:pt x="915" y="268"/>
                  <a:pt x="911" y="265"/>
                  <a:pt x="906" y="262"/>
                </a:cubicBezTo>
                <a:cubicBezTo>
                  <a:pt x="902" y="259"/>
                  <a:pt x="897" y="257"/>
                  <a:pt x="893" y="256"/>
                </a:cubicBezTo>
                <a:cubicBezTo>
                  <a:pt x="889" y="255"/>
                  <a:pt x="885" y="255"/>
                  <a:pt x="881" y="256"/>
                </a:cubicBezTo>
                <a:cubicBezTo>
                  <a:pt x="877" y="258"/>
                  <a:pt x="873" y="260"/>
                  <a:pt x="869" y="264"/>
                </a:cubicBezTo>
                <a:cubicBezTo>
                  <a:pt x="865" y="268"/>
                  <a:pt x="862" y="274"/>
                  <a:pt x="861" y="282"/>
                </a:cubicBezTo>
                <a:cubicBezTo>
                  <a:pt x="860" y="290"/>
                  <a:pt x="860" y="300"/>
                  <a:pt x="861" y="312"/>
                </a:cubicBezTo>
                <a:lnTo>
                  <a:pt x="934" y="385"/>
                </a:lnTo>
                <a:cubicBezTo>
                  <a:pt x="935" y="385"/>
                  <a:pt x="935" y="386"/>
                  <a:pt x="935" y="387"/>
                </a:cubicBezTo>
                <a:cubicBezTo>
                  <a:pt x="935" y="387"/>
                  <a:pt x="935" y="388"/>
                  <a:pt x="935" y="389"/>
                </a:cubicBezTo>
                <a:cubicBezTo>
                  <a:pt x="934" y="390"/>
                  <a:pt x="934" y="392"/>
                  <a:pt x="933" y="393"/>
                </a:cubicBezTo>
                <a:cubicBezTo>
                  <a:pt x="932" y="394"/>
                  <a:pt x="930" y="396"/>
                  <a:pt x="928" y="398"/>
                </a:cubicBezTo>
                <a:cubicBezTo>
                  <a:pt x="926" y="400"/>
                  <a:pt x="925" y="401"/>
                  <a:pt x="923" y="402"/>
                </a:cubicBezTo>
                <a:cubicBezTo>
                  <a:pt x="922" y="403"/>
                  <a:pt x="921" y="404"/>
                  <a:pt x="920" y="405"/>
                </a:cubicBezTo>
                <a:cubicBezTo>
                  <a:pt x="919" y="405"/>
                  <a:pt x="918" y="405"/>
                  <a:pt x="917" y="405"/>
                </a:cubicBezTo>
                <a:cubicBezTo>
                  <a:pt x="916" y="405"/>
                  <a:pt x="916" y="404"/>
                  <a:pt x="915" y="404"/>
                </a:cubicBezTo>
                <a:lnTo>
                  <a:pt x="852" y="340"/>
                </a:lnTo>
                <a:cubicBezTo>
                  <a:pt x="847" y="336"/>
                  <a:pt x="843" y="332"/>
                  <a:pt x="838" y="330"/>
                </a:cubicBezTo>
                <a:cubicBezTo>
                  <a:pt x="834" y="327"/>
                  <a:pt x="829" y="325"/>
                  <a:pt x="825" y="324"/>
                </a:cubicBezTo>
                <a:cubicBezTo>
                  <a:pt x="821" y="323"/>
                  <a:pt x="817" y="323"/>
                  <a:pt x="813" y="324"/>
                </a:cubicBezTo>
                <a:cubicBezTo>
                  <a:pt x="809" y="326"/>
                  <a:pt x="805" y="328"/>
                  <a:pt x="801" y="332"/>
                </a:cubicBezTo>
                <a:cubicBezTo>
                  <a:pt x="797" y="336"/>
                  <a:pt x="794" y="342"/>
                  <a:pt x="793" y="350"/>
                </a:cubicBezTo>
                <a:cubicBezTo>
                  <a:pt x="792" y="358"/>
                  <a:pt x="792" y="368"/>
                  <a:pt x="793" y="380"/>
                </a:cubicBezTo>
                <a:lnTo>
                  <a:pt x="866" y="453"/>
                </a:lnTo>
                <a:cubicBezTo>
                  <a:pt x="867" y="453"/>
                  <a:pt x="867" y="454"/>
                  <a:pt x="868" y="455"/>
                </a:cubicBezTo>
                <a:cubicBezTo>
                  <a:pt x="868" y="455"/>
                  <a:pt x="867" y="456"/>
                  <a:pt x="867" y="457"/>
                </a:cubicBezTo>
                <a:cubicBezTo>
                  <a:pt x="867" y="458"/>
                  <a:pt x="866" y="459"/>
                  <a:pt x="865" y="461"/>
                </a:cubicBezTo>
                <a:cubicBezTo>
                  <a:pt x="864" y="462"/>
                  <a:pt x="862" y="464"/>
                  <a:pt x="860" y="466"/>
                </a:cubicBezTo>
                <a:cubicBezTo>
                  <a:pt x="859" y="468"/>
                  <a:pt x="857" y="469"/>
                  <a:pt x="856" y="470"/>
                </a:cubicBezTo>
                <a:cubicBezTo>
                  <a:pt x="854" y="471"/>
                  <a:pt x="853" y="472"/>
                  <a:pt x="852" y="472"/>
                </a:cubicBezTo>
                <a:cubicBezTo>
                  <a:pt x="851" y="473"/>
                  <a:pt x="850" y="473"/>
                  <a:pt x="849" y="473"/>
                </a:cubicBezTo>
                <a:cubicBezTo>
                  <a:pt x="849" y="473"/>
                  <a:pt x="848" y="472"/>
                  <a:pt x="847" y="472"/>
                </a:cubicBezTo>
                <a:lnTo>
                  <a:pt x="743" y="367"/>
                </a:lnTo>
                <a:cubicBezTo>
                  <a:pt x="742" y="367"/>
                  <a:pt x="742" y="366"/>
                  <a:pt x="742" y="365"/>
                </a:cubicBezTo>
                <a:cubicBezTo>
                  <a:pt x="741" y="365"/>
                  <a:pt x="742" y="364"/>
                  <a:pt x="742" y="363"/>
                </a:cubicBezTo>
                <a:cubicBezTo>
                  <a:pt x="742" y="362"/>
                  <a:pt x="743" y="361"/>
                  <a:pt x="744" y="359"/>
                </a:cubicBezTo>
                <a:cubicBezTo>
                  <a:pt x="745" y="358"/>
                  <a:pt x="746" y="357"/>
                  <a:pt x="748" y="355"/>
                </a:cubicBezTo>
                <a:cubicBezTo>
                  <a:pt x="750" y="353"/>
                  <a:pt x="751" y="352"/>
                  <a:pt x="752" y="351"/>
                </a:cubicBezTo>
                <a:cubicBezTo>
                  <a:pt x="754" y="350"/>
                  <a:pt x="755" y="349"/>
                  <a:pt x="756" y="349"/>
                </a:cubicBezTo>
                <a:cubicBezTo>
                  <a:pt x="757" y="349"/>
                  <a:pt x="757" y="349"/>
                  <a:pt x="758" y="349"/>
                </a:cubicBezTo>
                <a:cubicBezTo>
                  <a:pt x="759" y="349"/>
                  <a:pt x="760" y="349"/>
                  <a:pt x="760" y="350"/>
                </a:cubicBezTo>
                <a:lnTo>
                  <a:pt x="774" y="364"/>
                </a:lnTo>
                <a:cubicBezTo>
                  <a:pt x="773" y="351"/>
                  <a:pt x="774" y="341"/>
                  <a:pt x="777" y="332"/>
                </a:cubicBezTo>
                <a:cubicBezTo>
                  <a:pt x="779" y="324"/>
                  <a:pt x="783" y="317"/>
                  <a:pt x="789" y="311"/>
                </a:cubicBezTo>
                <a:cubicBezTo>
                  <a:pt x="793" y="307"/>
                  <a:pt x="798" y="303"/>
                  <a:pt x="802" y="301"/>
                </a:cubicBezTo>
                <a:cubicBezTo>
                  <a:pt x="806" y="298"/>
                  <a:pt x="811" y="297"/>
                  <a:pt x="815" y="296"/>
                </a:cubicBezTo>
                <a:cubicBezTo>
                  <a:pt x="820" y="295"/>
                  <a:pt x="824" y="295"/>
                  <a:pt x="829" y="296"/>
                </a:cubicBezTo>
                <a:cubicBezTo>
                  <a:pt x="833" y="296"/>
                  <a:pt x="837" y="298"/>
                  <a:pt x="842" y="299"/>
                </a:cubicBezTo>
                <a:cubicBezTo>
                  <a:pt x="841" y="292"/>
                  <a:pt x="841" y="286"/>
                  <a:pt x="842" y="280"/>
                </a:cubicBezTo>
                <a:cubicBezTo>
                  <a:pt x="842" y="274"/>
                  <a:pt x="843" y="269"/>
                  <a:pt x="845" y="264"/>
                </a:cubicBezTo>
                <a:cubicBezTo>
                  <a:pt x="846" y="260"/>
                  <a:pt x="847" y="256"/>
                  <a:pt x="849" y="252"/>
                </a:cubicBezTo>
                <a:cubicBezTo>
                  <a:pt x="851" y="249"/>
                  <a:pt x="854" y="246"/>
                  <a:pt x="857" y="243"/>
                </a:cubicBezTo>
                <a:cubicBezTo>
                  <a:pt x="863" y="236"/>
                  <a:pt x="870" y="232"/>
                  <a:pt x="877" y="230"/>
                </a:cubicBezTo>
                <a:cubicBezTo>
                  <a:pt x="884" y="227"/>
                  <a:pt x="891" y="227"/>
                  <a:pt x="898" y="228"/>
                </a:cubicBezTo>
                <a:cubicBezTo>
                  <a:pt x="904" y="229"/>
                  <a:pt x="911" y="232"/>
                  <a:pt x="918" y="236"/>
                </a:cubicBezTo>
                <a:cubicBezTo>
                  <a:pt x="924" y="240"/>
                  <a:pt x="930" y="245"/>
                  <a:pt x="936" y="251"/>
                </a:cubicBezTo>
                <a:lnTo>
                  <a:pt x="1002" y="317"/>
                </a:lnTo>
                <a:close/>
                <a:moveTo>
                  <a:pt x="1072" y="134"/>
                </a:moveTo>
                <a:cubicBezTo>
                  <a:pt x="1075" y="137"/>
                  <a:pt x="1076" y="139"/>
                  <a:pt x="1076" y="142"/>
                </a:cubicBezTo>
                <a:cubicBezTo>
                  <a:pt x="1076" y="145"/>
                  <a:pt x="1075" y="147"/>
                  <a:pt x="1073" y="149"/>
                </a:cubicBezTo>
                <a:lnTo>
                  <a:pt x="1004" y="218"/>
                </a:lnTo>
                <a:cubicBezTo>
                  <a:pt x="1010" y="224"/>
                  <a:pt x="1016" y="229"/>
                  <a:pt x="1022" y="232"/>
                </a:cubicBezTo>
                <a:cubicBezTo>
                  <a:pt x="1027" y="235"/>
                  <a:pt x="1033" y="238"/>
                  <a:pt x="1039" y="238"/>
                </a:cubicBezTo>
                <a:cubicBezTo>
                  <a:pt x="1045" y="239"/>
                  <a:pt x="1051" y="238"/>
                  <a:pt x="1058" y="235"/>
                </a:cubicBezTo>
                <a:cubicBezTo>
                  <a:pt x="1064" y="233"/>
                  <a:pt x="1070" y="228"/>
                  <a:pt x="1076" y="222"/>
                </a:cubicBezTo>
                <a:cubicBezTo>
                  <a:pt x="1081" y="217"/>
                  <a:pt x="1085" y="212"/>
                  <a:pt x="1088" y="207"/>
                </a:cubicBezTo>
                <a:cubicBezTo>
                  <a:pt x="1091" y="203"/>
                  <a:pt x="1094" y="198"/>
                  <a:pt x="1096" y="195"/>
                </a:cubicBezTo>
                <a:cubicBezTo>
                  <a:pt x="1097" y="191"/>
                  <a:pt x="1099" y="187"/>
                  <a:pt x="1100" y="185"/>
                </a:cubicBezTo>
                <a:cubicBezTo>
                  <a:pt x="1101" y="182"/>
                  <a:pt x="1102" y="180"/>
                  <a:pt x="1103" y="179"/>
                </a:cubicBezTo>
                <a:cubicBezTo>
                  <a:pt x="1103" y="179"/>
                  <a:pt x="1104" y="179"/>
                  <a:pt x="1105" y="178"/>
                </a:cubicBezTo>
                <a:cubicBezTo>
                  <a:pt x="1105" y="178"/>
                  <a:pt x="1106" y="178"/>
                  <a:pt x="1107" y="179"/>
                </a:cubicBezTo>
                <a:cubicBezTo>
                  <a:pt x="1108" y="179"/>
                  <a:pt x="1109" y="180"/>
                  <a:pt x="1110" y="180"/>
                </a:cubicBezTo>
                <a:cubicBezTo>
                  <a:pt x="1111" y="181"/>
                  <a:pt x="1112" y="182"/>
                  <a:pt x="1113" y="184"/>
                </a:cubicBezTo>
                <a:cubicBezTo>
                  <a:pt x="1114" y="185"/>
                  <a:pt x="1115" y="186"/>
                  <a:pt x="1116" y="186"/>
                </a:cubicBezTo>
                <a:cubicBezTo>
                  <a:pt x="1117" y="187"/>
                  <a:pt x="1117" y="188"/>
                  <a:pt x="1118" y="189"/>
                </a:cubicBezTo>
                <a:cubicBezTo>
                  <a:pt x="1118" y="189"/>
                  <a:pt x="1118" y="190"/>
                  <a:pt x="1119" y="191"/>
                </a:cubicBezTo>
                <a:cubicBezTo>
                  <a:pt x="1119" y="192"/>
                  <a:pt x="1119" y="192"/>
                  <a:pt x="1119" y="193"/>
                </a:cubicBezTo>
                <a:cubicBezTo>
                  <a:pt x="1119" y="194"/>
                  <a:pt x="1118" y="196"/>
                  <a:pt x="1117" y="199"/>
                </a:cubicBezTo>
                <a:cubicBezTo>
                  <a:pt x="1116" y="202"/>
                  <a:pt x="1114" y="206"/>
                  <a:pt x="1112" y="210"/>
                </a:cubicBezTo>
                <a:cubicBezTo>
                  <a:pt x="1109" y="214"/>
                  <a:pt x="1106" y="219"/>
                  <a:pt x="1103" y="224"/>
                </a:cubicBezTo>
                <a:cubicBezTo>
                  <a:pt x="1099" y="229"/>
                  <a:pt x="1095" y="234"/>
                  <a:pt x="1090" y="239"/>
                </a:cubicBezTo>
                <a:cubicBezTo>
                  <a:pt x="1081" y="248"/>
                  <a:pt x="1073" y="254"/>
                  <a:pt x="1064" y="258"/>
                </a:cubicBezTo>
                <a:cubicBezTo>
                  <a:pt x="1055" y="262"/>
                  <a:pt x="1046" y="264"/>
                  <a:pt x="1037" y="264"/>
                </a:cubicBezTo>
                <a:cubicBezTo>
                  <a:pt x="1028" y="263"/>
                  <a:pt x="1018" y="261"/>
                  <a:pt x="1009" y="256"/>
                </a:cubicBezTo>
                <a:cubicBezTo>
                  <a:pt x="1000" y="251"/>
                  <a:pt x="990" y="244"/>
                  <a:pt x="981" y="235"/>
                </a:cubicBezTo>
                <a:cubicBezTo>
                  <a:pt x="972" y="226"/>
                  <a:pt x="965" y="216"/>
                  <a:pt x="960" y="207"/>
                </a:cubicBezTo>
                <a:cubicBezTo>
                  <a:pt x="955" y="197"/>
                  <a:pt x="953" y="188"/>
                  <a:pt x="952" y="179"/>
                </a:cubicBezTo>
                <a:cubicBezTo>
                  <a:pt x="951" y="169"/>
                  <a:pt x="953" y="160"/>
                  <a:pt x="956" y="151"/>
                </a:cubicBezTo>
                <a:cubicBezTo>
                  <a:pt x="960" y="142"/>
                  <a:pt x="965" y="134"/>
                  <a:pt x="973" y="127"/>
                </a:cubicBezTo>
                <a:cubicBezTo>
                  <a:pt x="981" y="118"/>
                  <a:pt x="990" y="113"/>
                  <a:pt x="998" y="110"/>
                </a:cubicBezTo>
                <a:cubicBezTo>
                  <a:pt x="1006" y="106"/>
                  <a:pt x="1015" y="105"/>
                  <a:pt x="1023" y="106"/>
                </a:cubicBezTo>
                <a:cubicBezTo>
                  <a:pt x="1031" y="107"/>
                  <a:pt x="1039" y="109"/>
                  <a:pt x="1047" y="113"/>
                </a:cubicBezTo>
                <a:cubicBezTo>
                  <a:pt x="1054" y="118"/>
                  <a:pt x="1062" y="123"/>
                  <a:pt x="1068" y="130"/>
                </a:cubicBezTo>
                <a:lnTo>
                  <a:pt x="1072" y="134"/>
                </a:lnTo>
                <a:close/>
                <a:moveTo>
                  <a:pt x="1047" y="147"/>
                </a:moveTo>
                <a:cubicBezTo>
                  <a:pt x="1037" y="137"/>
                  <a:pt x="1027" y="131"/>
                  <a:pt x="1017" y="130"/>
                </a:cubicBezTo>
                <a:cubicBezTo>
                  <a:pt x="1006" y="129"/>
                  <a:pt x="996" y="133"/>
                  <a:pt x="987" y="142"/>
                </a:cubicBezTo>
                <a:cubicBezTo>
                  <a:pt x="982" y="147"/>
                  <a:pt x="979" y="152"/>
                  <a:pt x="977" y="158"/>
                </a:cubicBezTo>
                <a:cubicBezTo>
                  <a:pt x="975" y="163"/>
                  <a:pt x="975" y="168"/>
                  <a:pt x="975" y="174"/>
                </a:cubicBezTo>
                <a:cubicBezTo>
                  <a:pt x="976" y="179"/>
                  <a:pt x="977" y="184"/>
                  <a:pt x="980" y="190"/>
                </a:cubicBezTo>
                <a:cubicBezTo>
                  <a:pt x="983" y="195"/>
                  <a:pt x="986" y="200"/>
                  <a:pt x="990" y="204"/>
                </a:cubicBezTo>
                <a:lnTo>
                  <a:pt x="1047" y="147"/>
                </a:lnTo>
                <a:close/>
                <a:moveTo>
                  <a:pt x="1116" y="8"/>
                </a:moveTo>
                <a:cubicBezTo>
                  <a:pt x="1118" y="9"/>
                  <a:pt x="1119" y="11"/>
                  <a:pt x="1120" y="12"/>
                </a:cubicBezTo>
                <a:cubicBezTo>
                  <a:pt x="1121" y="13"/>
                  <a:pt x="1122" y="14"/>
                  <a:pt x="1123" y="15"/>
                </a:cubicBezTo>
                <a:cubicBezTo>
                  <a:pt x="1123" y="16"/>
                  <a:pt x="1123" y="17"/>
                  <a:pt x="1123" y="18"/>
                </a:cubicBezTo>
                <a:cubicBezTo>
                  <a:pt x="1123" y="18"/>
                  <a:pt x="1123" y="19"/>
                  <a:pt x="1122" y="20"/>
                </a:cubicBezTo>
                <a:cubicBezTo>
                  <a:pt x="1122" y="20"/>
                  <a:pt x="1121" y="21"/>
                  <a:pt x="1120" y="21"/>
                </a:cubicBezTo>
                <a:cubicBezTo>
                  <a:pt x="1118" y="22"/>
                  <a:pt x="1117" y="22"/>
                  <a:pt x="1116" y="23"/>
                </a:cubicBezTo>
                <a:cubicBezTo>
                  <a:pt x="1114" y="24"/>
                  <a:pt x="1112" y="25"/>
                  <a:pt x="1111" y="26"/>
                </a:cubicBezTo>
                <a:cubicBezTo>
                  <a:pt x="1109" y="27"/>
                  <a:pt x="1107" y="28"/>
                  <a:pt x="1106" y="30"/>
                </a:cubicBezTo>
                <a:cubicBezTo>
                  <a:pt x="1104" y="32"/>
                  <a:pt x="1102" y="34"/>
                  <a:pt x="1101" y="37"/>
                </a:cubicBezTo>
                <a:cubicBezTo>
                  <a:pt x="1100" y="40"/>
                  <a:pt x="1099" y="43"/>
                  <a:pt x="1099" y="47"/>
                </a:cubicBezTo>
                <a:cubicBezTo>
                  <a:pt x="1099" y="50"/>
                  <a:pt x="1099" y="55"/>
                  <a:pt x="1100" y="60"/>
                </a:cubicBezTo>
                <a:cubicBezTo>
                  <a:pt x="1101" y="65"/>
                  <a:pt x="1102" y="71"/>
                  <a:pt x="1103" y="78"/>
                </a:cubicBezTo>
                <a:lnTo>
                  <a:pt x="1172" y="147"/>
                </a:lnTo>
                <a:cubicBezTo>
                  <a:pt x="1173" y="148"/>
                  <a:pt x="1173" y="148"/>
                  <a:pt x="1173" y="149"/>
                </a:cubicBezTo>
                <a:cubicBezTo>
                  <a:pt x="1173" y="150"/>
                  <a:pt x="1173" y="151"/>
                  <a:pt x="1173" y="152"/>
                </a:cubicBezTo>
                <a:cubicBezTo>
                  <a:pt x="1172" y="153"/>
                  <a:pt x="1171" y="154"/>
                  <a:pt x="1170" y="155"/>
                </a:cubicBezTo>
                <a:cubicBezTo>
                  <a:pt x="1169" y="157"/>
                  <a:pt x="1168" y="158"/>
                  <a:pt x="1166" y="160"/>
                </a:cubicBezTo>
                <a:cubicBezTo>
                  <a:pt x="1164" y="162"/>
                  <a:pt x="1162" y="164"/>
                  <a:pt x="1161" y="165"/>
                </a:cubicBezTo>
                <a:cubicBezTo>
                  <a:pt x="1160" y="166"/>
                  <a:pt x="1158" y="167"/>
                  <a:pt x="1157" y="167"/>
                </a:cubicBezTo>
                <a:cubicBezTo>
                  <a:pt x="1156" y="167"/>
                  <a:pt x="1155" y="168"/>
                  <a:pt x="1155" y="167"/>
                </a:cubicBezTo>
                <a:cubicBezTo>
                  <a:pt x="1154" y="167"/>
                  <a:pt x="1153" y="167"/>
                  <a:pt x="1153" y="166"/>
                </a:cubicBezTo>
                <a:lnTo>
                  <a:pt x="1048" y="62"/>
                </a:lnTo>
                <a:cubicBezTo>
                  <a:pt x="1048" y="61"/>
                  <a:pt x="1047" y="61"/>
                  <a:pt x="1047" y="60"/>
                </a:cubicBezTo>
                <a:cubicBezTo>
                  <a:pt x="1047" y="59"/>
                  <a:pt x="1047" y="58"/>
                  <a:pt x="1047" y="57"/>
                </a:cubicBezTo>
                <a:cubicBezTo>
                  <a:pt x="1048" y="56"/>
                  <a:pt x="1048" y="55"/>
                  <a:pt x="1049" y="54"/>
                </a:cubicBezTo>
                <a:cubicBezTo>
                  <a:pt x="1050" y="53"/>
                  <a:pt x="1052" y="51"/>
                  <a:pt x="1053" y="49"/>
                </a:cubicBezTo>
                <a:cubicBezTo>
                  <a:pt x="1055" y="48"/>
                  <a:pt x="1057" y="46"/>
                  <a:pt x="1058" y="45"/>
                </a:cubicBezTo>
                <a:cubicBezTo>
                  <a:pt x="1059" y="44"/>
                  <a:pt x="1060" y="44"/>
                  <a:pt x="1061" y="44"/>
                </a:cubicBezTo>
                <a:cubicBezTo>
                  <a:pt x="1062" y="43"/>
                  <a:pt x="1063" y="43"/>
                  <a:pt x="1064" y="43"/>
                </a:cubicBezTo>
                <a:cubicBezTo>
                  <a:pt x="1064" y="43"/>
                  <a:pt x="1065" y="44"/>
                  <a:pt x="1066" y="45"/>
                </a:cubicBezTo>
                <a:lnTo>
                  <a:pt x="1081" y="60"/>
                </a:lnTo>
                <a:cubicBezTo>
                  <a:pt x="1080" y="53"/>
                  <a:pt x="1079" y="47"/>
                  <a:pt x="1079" y="41"/>
                </a:cubicBezTo>
                <a:cubicBezTo>
                  <a:pt x="1079" y="36"/>
                  <a:pt x="1079" y="32"/>
                  <a:pt x="1080" y="28"/>
                </a:cubicBezTo>
                <a:cubicBezTo>
                  <a:pt x="1080" y="24"/>
                  <a:pt x="1082" y="21"/>
                  <a:pt x="1083" y="18"/>
                </a:cubicBezTo>
                <a:cubicBezTo>
                  <a:pt x="1085" y="15"/>
                  <a:pt x="1087" y="13"/>
                  <a:pt x="1089" y="11"/>
                </a:cubicBezTo>
                <a:cubicBezTo>
                  <a:pt x="1090" y="10"/>
                  <a:pt x="1091" y="9"/>
                  <a:pt x="1093" y="7"/>
                </a:cubicBezTo>
                <a:cubicBezTo>
                  <a:pt x="1094" y="6"/>
                  <a:pt x="1095" y="5"/>
                  <a:pt x="1097" y="4"/>
                </a:cubicBezTo>
                <a:cubicBezTo>
                  <a:pt x="1099" y="3"/>
                  <a:pt x="1100" y="2"/>
                  <a:pt x="1102" y="1"/>
                </a:cubicBezTo>
                <a:cubicBezTo>
                  <a:pt x="1103" y="1"/>
                  <a:pt x="1105" y="0"/>
                  <a:pt x="1106" y="0"/>
                </a:cubicBezTo>
                <a:cubicBezTo>
                  <a:pt x="1106" y="0"/>
                  <a:pt x="1107" y="0"/>
                  <a:pt x="1108" y="0"/>
                </a:cubicBezTo>
                <a:cubicBezTo>
                  <a:pt x="1108" y="1"/>
                  <a:pt x="1109" y="1"/>
                  <a:pt x="1109" y="1"/>
                </a:cubicBezTo>
                <a:cubicBezTo>
                  <a:pt x="1110" y="2"/>
                  <a:pt x="1111" y="2"/>
                  <a:pt x="1112" y="3"/>
                </a:cubicBezTo>
                <a:cubicBezTo>
                  <a:pt x="1113" y="4"/>
                  <a:pt x="1114" y="6"/>
                  <a:pt x="1116"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6" name="Freeform 46"/>
          <p:cNvSpPr>
            <a:spLocks noEditPoints="1"/>
          </p:cNvSpPr>
          <p:nvPr/>
        </p:nvSpPr>
        <p:spPr bwMode="auto">
          <a:xfrm>
            <a:off x="2493963" y="5135563"/>
            <a:ext cx="760413" cy="731838"/>
          </a:xfrm>
          <a:custGeom>
            <a:avLst/>
            <a:gdLst/>
            <a:ahLst/>
            <a:cxnLst>
              <a:cxn ang="0">
                <a:pos x="175" y="937"/>
              </a:cxn>
              <a:cxn ang="0">
                <a:pos x="123" y="920"/>
              </a:cxn>
              <a:cxn ang="0">
                <a:pos x="41" y="971"/>
              </a:cxn>
              <a:cxn ang="0">
                <a:pos x="12" y="799"/>
              </a:cxn>
              <a:cxn ang="0">
                <a:pos x="149" y="866"/>
              </a:cxn>
              <a:cxn ang="0">
                <a:pos x="268" y="748"/>
              </a:cxn>
              <a:cxn ang="0">
                <a:pos x="224" y="881"/>
              </a:cxn>
              <a:cxn ang="0">
                <a:pos x="201" y="869"/>
              </a:cxn>
              <a:cxn ang="0">
                <a:pos x="258" y="822"/>
              </a:cxn>
              <a:cxn ang="0">
                <a:pos x="181" y="780"/>
              </a:cxn>
              <a:cxn ang="0">
                <a:pos x="86" y="726"/>
              </a:cxn>
              <a:cxn ang="0">
                <a:pos x="170" y="677"/>
              </a:cxn>
              <a:cxn ang="0">
                <a:pos x="247" y="733"/>
              </a:cxn>
              <a:cxn ang="0">
                <a:pos x="372" y="740"/>
              </a:cxn>
              <a:cxn ang="0">
                <a:pos x="301" y="658"/>
              </a:cxn>
              <a:cxn ang="0">
                <a:pos x="226" y="588"/>
              </a:cxn>
              <a:cxn ang="0">
                <a:pos x="336" y="585"/>
              </a:cxn>
              <a:cxn ang="0">
                <a:pos x="304" y="577"/>
              </a:cxn>
              <a:cxn ang="0">
                <a:pos x="263" y="635"/>
              </a:cxn>
              <a:cxn ang="0">
                <a:pos x="377" y="644"/>
              </a:cxn>
              <a:cxn ang="0">
                <a:pos x="327" y="712"/>
              </a:cxn>
              <a:cxn ang="0">
                <a:pos x="490" y="625"/>
              </a:cxn>
              <a:cxn ang="0">
                <a:pos x="567" y="483"/>
              </a:cxn>
              <a:cxn ang="0">
                <a:pos x="527" y="578"/>
              </a:cxn>
              <a:cxn ang="0">
                <a:pos x="505" y="562"/>
              </a:cxn>
              <a:cxn ang="0">
                <a:pos x="556" y="512"/>
              </a:cxn>
              <a:cxn ang="0">
                <a:pos x="474" y="516"/>
              </a:cxn>
              <a:cxn ang="0">
                <a:pos x="462" y="427"/>
              </a:cxn>
              <a:cxn ang="0">
                <a:pos x="496" y="422"/>
              </a:cxn>
              <a:cxn ang="0">
                <a:pos x="478" y="441"/>
              </a:cxn>
              <a:cxn ang="0">
                <a:pos x="484" y="489"/>
              </a:cxn>
              <a:cxn ang="0">
                <a:pos x="647" y="469"/>
              </a:cxn>
              <a:cxn ang="0">
                <a:pos x="641" y="550"/>
              </a:cxn>
              <a:cxn ang="0">
                <a:pos x="629" y="534"/>
              </a:cxn>
              <a:cxn ang="0">
                <a:pos x="518" y="380"/>
              </a:cxn>
              <a:cxn ang="0">
                <a:pos x="536" y="359"/>
              </a:cxn>
              <a:cxn ang="0">
                <a:pos x="481" y="347"/>
              </a:cxn>
              <a:cxn ang="0">
                <a:pos x="710" y="300"/>
              </a:cxn>
              <a:cxn ang="0">
                <a:pos x="733" y="345"/>
              </a:cxn>
              <a:cxn ang="0">
                <a:pos x="753" y="337"/>
              </a:cxn>
              <a:cxn ang="0">
                <a:pos x="728" y="389"/>
              </a:cxn>
              <a:cxn ang="0">
                <a:pos x="594" y="302"/>
              </a:cxn>
              <a:cxn ang="0">
                <a:pos x="685" y="297"/>
              </a:cxn>
              <a:cxn ang="0">
                <a:pos x="685" y="297"/>
              </a:cxn>
              <a:cxn ang="0">
                <a:pos x="866" y="246"/>
              </a:cxn>
              <a:cxn ang="0">
                <a:pos x="746" y="175"/>
              </a:cxn>
              <a:cxn ang="0">
                <a:pos x="803" y="311"/>
              </a:cxn>
              <a:cxn ang="0">
                <a:pos x="685" y="208"/>
              </a:cxn>
              <a:cxn ang="0">
                <a:pos x="717" y="209"/>
              </a:cxn>
              <a:cxn ang="0">
                <a:pos x="880" y="227"/>
              </a:cxn>
              <a:cxn ang="0">
                <a:pos x="931" y="63"/>
              </a:cxn>
              <a:cxn ang="0">
                <a:pos x="895" y="153"/>
              </a:cxn>
              <a:cxn ang="0">
                <a:pos x="1010" y="115"/>
              </a:cxn>
              <a:cxn ang="0">
                <a:pos x="934" y="229"/>
              </a:cxn>
              <a:cxn ang="0">
                <a:pos x="881" y="174"/>
              </a:cxn>
              <a:cxn ang="0">
                <a:pos x="827" y="66"/>
              </a:cxn>
              <a:cxn ang="0">
                <a:pos x="900" y="63"/>
              </a:cxn>
              <a:cxn ang="0">
                <a:pos x="878" y="118"/>
              </a:cxn>
              <a:cxn ang="0">
                <a:pos x="976" y="131"/>
              </a:cxn>
              <a:cxn ang="0">
                <a:pos x="956" y="204"/>
              </a:cxn>
            </a:cxnLst>
            <a:rect l="0" t="0" r="r" b="b"/>
            <a:pathLst>
              <a:path w="1024" h="984">
                <a:moveTo>
                  <a:pt x="156" y="871"/>
                </a:moveTo>
                <a:cubicBezTo>
                  <a:pt x="159" y="874"/>
                  <a:pt x="160" y="876"/>
                  <a:pt x="161" y="878"/>
                </a:cubicBezTo>
                <a:cubicBezTo>
                  <a:pt x="162" y="880"/>
                  <a:pt x="161" y="882"/>
                  <a:pt x="160" y="884"/>
                </a:cubicBezTo>
                <a:lnTo>
                  <a:pt x="143" y="901"/>
                </a:lnTo>
                <a:lnTo>
                  <a:pt x="175" y="932"/>
                </a:lnTo>
                <a:cubicBezTo>
                  <a:pt x="175" y="933"/>
                  <a:pt x="176" y="933"/>
                  <a:pt x="176" y="934"/>
                </a:cubicBezTo>
                <a:cubicBezTo>
                  <a:pt x="176" y="935"/>
                  <a:pt x="176" y="936"/>
                  <a:pt x="175" y="937"/>
                </a:cubicBezTo>
                <a:cubicBezTo>
                  <a:pt x="175" y="938"/>
                  <a:pt x="174" y="939"/>
                  <a:pt x="173" y="941"/>
                </a:cubicBezTo>
                <a:cubicBezTo>
                  <a:pt x="172" y="942"/>
                  <a:pt x="170" y="944"/>
                  <a:pt x="168" y="946"/>
                </a:cubicBezTo>
                <a:cubicBezTo>
                  <a:pt x="166" y="948"/>
                  <a:pt x="165" y="949"/>
                  <a:pt x="163" y="950"/>
                </a:cubicBezTo>
                <a:cubicBezTo>
                  <a:pt x="162" y="952"/>
                  <a:pt x="160" y="952"/>
                  <a:pt x="159" y="953"/>
                </a:cubicBezTo>
                <a:cubicBezTo>
                  <a:pt x="158" y="953"/>
                  <a:pt x="157" y="953"/>
                  <a:pt x="157" y="953"/>
                </a:cubicBezTo>
                <a:cubicBezTo>
                  <a:pt x="156" y="953"/>
                  <a:pt x="155" y="953"/>
                  <a:pt x="155" y="952"/>
                </a:cubicBezTo>
                <a:lnTo>
                  <a:pt x="123" y="920"/>
                </a:lnTo>
                <a:lnTo>
                  <a:pt x="62" y="982"/>
                </a:lnTo>
                <a:cubicBezTo>
                  <a:pt x="61" y="983"/>
                  <a:pt x="60" y="983"/>
                  <a:pt x="59" y="984"/>
                </a:cubicBezTo>
                <a:cubicBezTo>
                  <a:pt x="58" y="984"/>
                  <a:pt x="57" y="984"/>
                  <a:pt x="56" y="984"/>
                </a:cubicBezTo>
                <a:cubicBezTo>
                  <a:pt x="55" y="984"/>
                  <a:pt x="54" y="984"/>
                  <a:pt x="52" y="983"/>
                </a:cubicBezTo>
                <a:cubicBezTo>
                  <a:pt x="51" y="982"/>
                  <a:pt x="49" y="980"/>
                  <a:pt x="48" y="978"/>
                </a:cubicBezTo>
                <a:cubicBezTo>
                  <a:pt x="46" y="977"/>
                  <a:pt x="45" y="976"/>
                  <a:pt x="44" y="974"/>
                </a:cubicBezTo>
                <a:cubicBezTo>
                  <a:pt x="43" y="973"/>
                  <a:pt x="42" y="972"/>
                  <a:pt x="41" y="971"/>
                </a:cubicBezTo>
                <a:cubicBezTo>
                  <a:pt x="40" y="969"/>
                  <a:pt x="40" y="968"/>
                  <a:pt x="39" y="967"/>
                </a:cubicBezTo>
                <a:cubicBezTo>
                  <a:pt x="39" y="966"/>
                  <a:pt x="38" y="964"/>
                  <a:pt x="38" y="963"/>
                </a:cubicBezTo>
                <a:lnTo>
                  <a:pt x="0" y="818"/>
                </a:lnTo>
                <a:cubicBezTo>
                  <a:pt x="0" y="817"/>
                  <a:pt x="0" y="816"/>
                  <a:pt x="0" y="815"/>
                </a:cubicBezTo>
                <a:cubicBezTo>
                  <a:pt x="0" y="814"/>
                  <a:pt x="1" y="812"/>
                  <a:pt x="2" y="811"/>
                </a:cubicBezTo>
                <a:cubicBezTo>
                  <a:pt x="3" y="809"/>
                  <a:pt x="4" y="807"/>
                  <a:pt x="6" y="806"/>
                </a:cubicBezTo>
                <a:cubicBezTo>
                  <a:pt x="7" y="804"/>
                  <a:pt x="9" y="802"/>
                  <a:pt x="12" y="799"/>
                </a:cubicBezTo>
                <a:cubicBezTo>
                  <a:pt x="14" y="797"/>
                  <a:pt x="17" y="795"/>
                  <a:pt x="19" y="793"/>
                </a:cubicBezTo>
                <a:cubicBezTo>
                  <a:pt x="21" y="791"/>
                  <a:pt x="23" y="790"/>
                  <a:pt x="24" y="789"/>
                </a:cubicBezTo>
                <a:cubicBezTo>
                  <a:pt x="26" y="788"/>
                  <a:pt x="27" y="788"/>
                  <a:pt x="28" y="787"/>
                </a:cubicBezTo>
                <a:cubicBezTo>
                  <a:pt x="29" y="787"/>
                  <a:pt x="30" y="788"/>
                  <a:pt x="31" y="788"/>
                </a:cubicBezTo>
                <a:lnTo>
                  <a:pt x="127" y="884"/>
                </a:lnTo>
                <a:lnTo>
                  <a:pt x="144" y="867"/>
                </a:lnTo>
                <a:cubicBezTo>
                  <a:pt x="145" y="866"/>
                  <a:pt x="147" y="865"/>
                  <a:pt x="149" y="866"/>
                </a:cubicBezTo>
                <a:cubicBezTo>
                  <a:pt x="151" y="867"/>
                  <a:pt x="153" y="868"/>
                  <a:pt x="156" y="871"/>
                </a:cubicBezTo>
                <a:close/>
                <a:moveTo>
                  <a:pt x="24" y="822"/>
                </a:moveTo>
                <a:lnTo>
                  <a:pt x="24" y="822"/>
                </a:lnTo>
                <a:lnTo>
                  <a:pt x="58" y="953"/>
                </a:lnTo>
                <a:lnTo>
                  <a:pt x="107" y="904"/>
                </a:lnTo>
                <a:lnTo>
                  <a:pt x="24" y="822"/>
                </a:lnTo>
                <a:close/>
                <a:moveTo>
                  <a:pt x="268" y="748"/>
                </a:moveTo>
                <a:cubicBezTo>
                  <a:pt x="276" y="756"/>
                  <a:pt x="282" y="765"/>
                  <a:pt x="285" y="774"/>
                </a:cubicBezTo>
                <a:cubicBezTo>
                  <a:pt x="289" y="783"/>
                  <a:pt x="290" y="792"/>
                  <a:pt x="290" y="801"/>
                </a:cubicBezTo>
                <a:cubicBezTo>
                  <a:pt x="289" y="810"/>
                  <a:pt x="286" y="819"/>
                  <a:pt x="282" y="828"/>
                </a:cubicBezTo>
                <a:cubicBezTo>
                  <a:pt x="277" y="837"/>
                  <a:pt x="271" y="846"/>
                  <a:pt x="262" y="855"/>
                </a:cubicBezTo>
                <a:cubicBezTo>
                  <a:pt x="258" y="859"/>
                  <a:pt x="253" y="863"/>
                  <a:pt x="248" y="867"/>
                </a:cubicBezTo>
                <a:cubicBezTo>
                  <a:pt x="243" y="870"/>
                  <a:pt x="239" y="873"/>
                  <a:pt x="235" y="875"/>
                </a:cubicBezTo>
                <a:cubicBezTo>
                  <a:pt x="230" y="878"/>
                  <a:pt x="227" y="879"/>
                  <a:pt x="224" y="881"/>
                </a:cubicBezTo>
                <a:cubicBezTo>
                  <a:pt x="221" y="882"/>
                  <a:pt x="219" y="882"/>
                  <a:pt x="218" y="882"/>
                </a:cubicBezTo>
                <a:cubicBezTo>
                  <a:pt x="216" y="882"/>
                  <a:pt x="216" y="882"/>
                  <a:pt x="215" y="882"/>
                </a:cubicBezTo>
                <a:cubicBezTo>
                  <a:pt x="214" y="882"/>
                  <a:pt x="213" y="882"/>
                  <a:pt x="213" y="881"/>
                </a:cubicBezTo>
                <a:cubicBezTo>
                  <a:pt x="212" y="881"/>
                  <a:pt x="211" y="880"/>
                  <a:pt x="210" y="879"/>
                </a:cubicBezTo>
                <a:cubicBezTo>
                  <a:pt x="209" y="878"/>
                  <a:pt x="207" y="877"/>
                  <a:pt x="206" y="876"/>
                </a:cubicBezTo>
                <a:cubicBezTo>
                  <a:pt x="205" y="874"/>
                  <a:pt x="204" y="873"/>
                  <a:pt x="203" y="872"/>
                </a:cubicBezTo>
                <a:cubicBezTo>
                  <a:pt x="202" y="871"/>
                  <a:pt x="201" y="870"/>
                  <a:pt x="201" y="869"/>
                </a:cubicBezTo>
                <a:cubicBezTo>
                  <a:pt x="200" y="868"/>
                  <a:pt x="200" y="867"/>
                  <a:pt x="200" y="866"/>
                </a:cubicBezTo>
                <a:cubicBezTo>
                  <a:pt x="200" y="865"/>
                  <a:pt x="201" y="865"/>
                  <a:pt x="201" y="864"/>
                </a:cubicBezTo>
                <a:cubicBezTo>
                  <a:pt x="202" y="863"/>
                  <a:pt x="204" y="863"/>
                  <a:pt x="206" y="862"/>
                </a:cubicBezTo>
                <a:cubicBezTo>
                  <a:pt x="209" y="861"/>
                  <a:pt x="212" y="860"/>
                  <a:pt x="216" y="859"/>
                </a:cubicBezTo>
                <a:cubicBezTo>
                  <a:pt x="220" y="857"/>
                  <a:pt x="224" y="855"/>
                  <a:pt x="229" y="852"/>
                </a:cubicBezTo>
                <a:cubicBezTo>
                  <a:pt x="235" y="848"/>
                  <a:pt x="240" y="844"/>
                  <a:pt x="245" y="839"/>
                </a:cubicBezTo>
                <a:cubicBezTo>
                  <a:pt x="251" y="833"/>
                  <a:pt x="255" y="828"/>
                  <a:pt x="258" y="822"/>
                </a:cubicBezTo>
                <a:cubicBezTo>
                  <a:pt x="261" y="817"/>
                  <a:pt x="263" y="811"/>
                  <a:pt x="263" y="805"/>
                </a:cubicBezTo>
                <a:cubicBezTo>
                  <a:pt x="264" y="800"/>
                  <a:pt x="263" y="794"/>
                  <a:pt x="261" y="788"/>
                </a:cubicBezTo>
                <a:cubicBezTo>
                  <a:pt x="258" y="782"/>
                  <a:pt x="254" y="777"/>
                  <a:pt x="249" y="771"/>
                </a:cubicBezTo>
                <a:cubicBezTo>
                  <a:pt x="244" y="766"/>
                  <a:pt x="239" y="763"/>
                  <a:pt x="234" y="761"/>
                </a:cubicBezTo>
                <a:cubicBezTo>
                  <a:pt x="229" y="758"/>
                  <a:pt x="223" y="758"/>
                  <a:pt x="218" y="758"/>
                </a:cubicBezTo>
                <a:cubicBezTo>
                  <a:pt x="212" y="759"/>
                  <a:pt x="206" y="761"/>
                  <a:pt x="200" y="765"/>
                </a:cubicBezTo>
                <a:cubicBezTo>
                  <a:pt x="194" y="768"/>
                  <a:pt x="188" y="773"/>
                  <a:pt x="181" y="780"/>
                </a:cubicBezTo>
                <a:cubicBezTo>
                  <a:pt x="177" y="785"/>
                  <a:pt x="173" y="789"/>
                  <a:pt x="170" y="793"/>
                </a:cubicBezTo>
                <a:cubicBezTo>
                  <a:pt x="167" y="797"/>
                  <a:pt x="164" y="800"/>
                  <a:pt x="161" y="803"/>
                </a:cubicBezTo>
                <a:cubicBezTo>
                  <a:pt x="159" y="805"/>
                  <a:pt x="157" y="806"/>
                  <a:pt x="155" y="806"/>
                </a:cubicBezTo>
                <a:cubicBezTo>
                  <a:pt x="153" y="806"/>
                  <a:pt x="151" y="805"/>
                  <a:pt x="148" y="802"/>
                </a:cubicBezTo>
                <a:lnTo>
                  <a:pt x="87" y="741"/>
                </a:lnTo>
                <a:cubicBezTo>
                  <a:pt x="84" y="738"/>
                  <a:pt x="83" y="736"/>
                  <a:pt x="83" y="733"/>
                </a:cubicBezTo>
                <a:cubicBezTo>
                  <a:pt x="83" y="731"/>
                  <a:pt x="84" y="729"/>
                  <a:pt x="86" y="726"/>
                </a:cubicBezTo>
                <a:lnTo>
                  <a:pt x="152" y="660"/>
                </a:lnTo>
                <a:cubicBezTo>
                  <a:pt x="153" y="659"/>
                  <a:pt x="154" y="659"/>
                  <a:pt x="155" y="659"/>
                </a:cubicBezTo>
                <a:cubicBezTo>
                  <a:pt x="156" y="658"/>
                  <a:pt x="157" y="658"/>
                  <a:pt x="158" y="659"/>
                </a:cubicBezTo>
                <a:cubicBezTo>
                  <a:pt x="159" y="659"/>
                  <a:pt x="160" y="660"/>
                  <a:pt x="161" y="660"/>
                </a:cubicBezTo>
                <a:cubicBezTo>
                  <a:pt x="163" y="661"/>
                  <a:pt x="164" y="663"/>
                  <a:pt x="165" y="664"/>
                </a:cubicBezTo>
                <a:cubicBezTo>
                  <a:pt x="168" y="667"/>
                  <a:pt x="170" y="669"/>
                  <a:pt x="171" y="672"/>
                </a:cubicBezTo>
                <a:cubicBezTo>
                  <a:pt x="172" y="674"/>
                  <a:pt x="171" y="676"/>
                  <a:pt x="170" y="677"/>
                </a:cubicBezTo>
                <a:lnTo>
                  <a:pt x="116" y="731"/>
                </a:lnTo>
                <a:lnTo>
                  <a:pt x="159" y="773"/>
                </a:lnTo>
                <a:cubicBezTo>
                  <a:pt x="161" y="770"/>
                  <a:pt x="163" y="767"/>
                  <a:pt x="166" y="764"/>
                </a:cubicBezTo>
                <a:cubicBezTo>
                  <a:pt x="168" y="761"/>
                  <a:pt x="172" y="758"/>
                  <a:pt x="175" y="755"/>
                </a:cubicBezTo>
                <a:cubicBezTo>
                  <a:pt x="183" y="746"/>
                  <a:pt x="192" y="740"/>
                  <a:pt x="200" y="736"/>
                </a:cubicBezTo>
                <a:cubicBezTo>
                  <a:pt x="208" y="732"/>
                  <a:pt x="216" y="730"/>
                  <a:pt x="224" y="729"/>
                </a:cubicBezTo>
                <a:cubicBezTo>
                  <a:pt x="232" y="729"/>
                  <a:pt x="240" y="730"/>
                  <a:pt x="247" y="733"/>
                </a:cubicBezTo>
                <a:cubicBezTo>
                  <a:pt x="255" y="737"/>
                  <a:pt x="262" y="742"/>
                  <a:pt x="268" y="748"/>
                </a:cubicBezTo>
                <a:close/>
                <a:moveTo>
                  <a:pt x="406" y="629"/>
                </a:moveTo>
                <a:cubicBezTo>
                  <a:pt x="413" y="636"/>
                  <a:pt x="418" y="643"/>
                  <a:pt x="420" y="650"/>
                </a:cubicBezTo>
                <a:cubicBezTo>
                  <a:pt x="423" y="657"/>
                  <a:pt x="424" y="665"/>
                  <a:pt x="423" y="673"/>
                </a:cubicBezTo>
                <a:cubicBezTo>
                  <a:pt x="422" y="681"/>
                  <a:pt x="419" y="689"/>
                  <a:pt x="415" y="697"/>
                </a:cubicBezTo>
                <a:cubicBezTo>
                  <a:pt x="410" y="705"/>
                  <a:pt x="404" y="713"/>
                  <a:pt x="395" y="722"/>
                </a:cubicBezTo>
                <a:cubicBezTo>
                  <a:pt x="388" y="729"/>
                  <a:pt x="380" y="735"/>
                  <a:pt x="372" y="740"/>
                </a:cubicBezTo>
                <a:cubicBezTo>
                  <a:pt x="364" y="744"/>
                  <a:pt x="357" y="747"/>
                  <a:pt x="349" y="748"/>
                </a:cubicBezTo>
                <a:cubicBezTo>
                  <a:pt x="342" y="749"/>
                  <a:pt x="335" y="749"/>
                  <a:pt x="328" y="746"/>
                </a:cubicBezTo>
                <a:cubicBezTo>
                  <a:pt x="321" y="744"/>
                  <a:pt x="315" y="740"/>
                  <a:pt x="309" y="734"/>
                </a:cubicBezTo>
                <a:cubicBezTo>
                  <a:pt x="304" y="729"/>
                  <a:pt x="300" y="724"/>
                  <a:pt x="298" y="718"/>
                </a:cubicBezTo>
                <a:cubicBezTo>
                  <a:pt x="296" y="713"/>
                  <a:pt x="294" y="707"/>
                  <a:pt x="294" y="701"/>
                </a:cubicBezTo>
                <a:cubicBezTo>
                  <a:pt x="293" y="695"/>
                  <a:pt x="294" y="688"/>
                  <a:pt x="295" y="681"/>
                </a:cubicBezTo>
                <a:cubicBezTo>
                  <a:pt x="297" y="674"/>
                  <a:pt x="299" y="666"/>
                  <a:pt x="301" y="658"/>
                </a:cubicBezTo>
                <a:cubicBezTo>
                  <a:pt x="294" y="660"/>
                  <a:pt x="288" y="662"/>
                  <a:pt x="281" y="663"/>
                </a:cubicBezTo>
                <a:cubicBezTo>
                  <a:pt x="275" y="664"/>
                  <a:pt x="269" y="664"/>
                  <a:pt x="264" y="663"/>
                </a:cubicBezTo>
                <a:cubicBezTo>
                  <a:pt x="258" y="663"/>
                  <a:pt x="253" y="661"/>
                  <a:pt x="248" y="659"/>
                </a:cubicBezTo>
                <a:cubicBezTo>
                  <a:pt x="243" y="656"/>
                  <a:pt x="239" y="653"/>
                  <a:pt x="234" y="649"/>
                </a:cubicBezTo>
                <a:cubicBezTo>
                  <a:pt x="229" y="644"/>
                  <a:pt x="225" y="638"/>
                  <a:pt x="223" y="631"/>
                </a:cubicBezTo>
                <a:cubicBezTo>
                  <a:pt x="220" y="625"/>
                  <a:pt x="219" y="618"/>
                  <a:pt x="219" y="611"/>
                </a:cubicBezTo>
                <a:cubicBezTo>
                  <a:pt x="220" y="604"/>
                  <a:pt x="222" y="596"/>
                  <a:pt x="226" y="588"/>
                </a:cubicBezTo>
                <a:cubicBezTo>
                  <a:pt x="230" y="580"/>
                  <a:pt x="236" y="572"/>
                  <a:pt x="243" y="565"/>
                </a:cubicBezTo>
                <a:cubicBezTo>
                  <a:pt x="251" y="557"/>
                  <a:pt x="258" y="551"/>
                  <a:pt x="266" y="548"/>
                </a:cubicBezTo>
                <a:cubicBezTo>
                  <a:pt x="273" y="544"/>
                  <a:pt x="280" y="542"/>
                  <a:pt x="287" y="541"/>
                </a:cubicBezTo>
                <a:cubicBezTo>
                  <a:pt x="294" y="541"/>
                  <a:pt x="300" y="542"/>
                  <a:pt x="306" y="544"/>
                </a:cubicBezTo>
                <a:cubicBezTo>
                  <a:pt x="312" y="547"/>
                  <a:pt x="317" y="551"/>
                  <a:pt x="322" y="556"/>
                </a:cubicBezTo>
                <a:cubicBezTo>
                  <a:pt x="326" y="560"/>
                  <a:pt x="329" y="564"/>
                  <a:pt x="332" y="569"/>
                </a:cubicBezTo>
                <a:cubicBezTo>
                  <a:pt x="334" y="574"/>
                  <a:pt x="336" y="579"/>
                  <a:pt x="336" y="585"/>
                </a:cubicBezTo>
                <a:cubicBezTo>
                  <a:pt x="337" y="591"/>
                  <a:pt x="337" y="597"/>
                  <a:pt x="336" y="603"/>
                </a:cubicBezTo>
                <a:cubicBezTo>
                  <a:pt x="336" y="609"/>
                  <a:pt x="334" y="616"/>
                  <a:pt x="332" y="623"/>
                </a:cubicBezTo>
                <a:cubicBezTo>
                  <a:pt x="340" y="621"/>
                  <a:pt x="348" y="618"/>
                  <a:pt x="355" y="617"/>
                </a:cubicBezTo>
                <a:cubicBezTo>
                  <a:pt x="362" y="616"/>
                  <a:pt x="369" y="615"/>
                  <a:pt x="375" y="615"/>
                </a:cubicBezTo>
                <a:cubicBezTo>
                  <a:pt x="381" y="616"/>
                  <a:pt x="387" y="617"/>
                  <a:pt x="392" y="619"/>
                </a:cubicBezTo>
                <a:cubicBezTo>
                  <a:pt x="397" y="621"/>
                  <a:pt x="402" y="625"/>
                  <a:pt x="406" y="629"/>
                </a:cubicBezTo>
                <a:close/>
                <a:moveTo>
                  <a:pt x="304" y="577"/>
                </a:moveTo>
                <a:cubicBezTo>
                  <a:pt x="301" y="574"/>
                  <a:pt x="298" y="572"/>
                  <a:pt x="294" y="570"/>
                </a:cubicBezTo>
                <a:cubicBezTo>
                  <a:pt x="290" y="569"/>
                  <a:pt x="286" y="568"/>
                  <a:pt x="282" y="568"/>
                </a:cubicBezTo>
                <a:cubicBezTo>
                  <a:pt x="278" y="569"/>
                  <a:pt x="274" y="570"/>
                  <a:pt x="270" y="572"/>
                </a:cubicBezTo>
                <a:cubicBezTo>
                  <a:pt x="266" y="574"/>
                  <a:pt x="262" y="577"/>
                  <a:pt x="257" y="582"/>
                </a:cubicBezTo>
                <a:cubicBezTo>
                  <a:pt x="249" y="590"/>
                  <a:pt x="245" y="598"/>
                  <a:pt x="244" y="606"/>
                </a:cubicBezTo>
                <a:cubicBezTo>
                  <a:pt x="244" y="614"/>
                  <a:pt x="247" y="622"/>
                  <a:pt x="253" y="628"/>
                </a:cubicBezTo>
                <a:cubicBezTo>
                  <a:pt x="256" y="631"/>
                  <a:pt x="260" y="634"/>
                  <a:pt x="263" y="635"/>
                </a:cubicBezTo>
                <a:cubicBezTo>
                  <a:pt x="267" y="637"/>
                  <a:pt x="271" y="637"/>
                  <a:pt x="275" y="638"/>
                </a:cubicBezTo>
                <a:cubicBezTo>
                  <a:pt x="280" y="638"/>
                  <a:pt x="285" y="637"/>
                  <a:pt x="291" y="636"/>
                </a:cubicBezTo>
                <a:cubicBezTo>
                  <a:pt x="296" y="635"/>
                  <a:pt x="302" y="633"/>
                  <a:pt x="310" y="631"/>
                </a:cubicBezTo>
                <a:cubicBezTo>
                  <a:pt x="313" y="619"/>
                  <a:pt x="315" y="609"/>
                  <a:pt x="314" y="600"/>
                </a:cubicBezTo>
                <a:cubicBezTo>
                  <a:pt x="313" y="591"/>
                  <a:pt x="310" y="583"/>
                  <a:pt x="304" y="577"/>
                </a:cubicBezTo>
                <a:close/>
                <a:moveTo>
                  <a:pt x="388" y="651"/>
                </a:moveTo>
                <a:cubicBezTo>
                  <a:pt x="385" y="648"/>
                  <a:pt x="381" y="645"/>
                  <a:pt x="377" y="644"/>
                </a:cubicBezTo>
                <a:cubicBezTo>
                  <a:pt x="372" y="642"/>
                  <a:pt x="368" y="641"/>
                  <a:pt x="363" y="642"/>
                </a:cubicBezTo>
                <a:cubicBezTo>
                  <a:pt x="357" y="642"/>
                  <a:pt x="352" y="643"/>
                  <a:pt x="345" y="644"/>
                </a:cubicBezTo>
                <a:cubicBezTo>
                  <a:pt x="339" y="646"/>
                  <a:pt x="332" y="648"/>
                  <a:pt x="324" y="651"/>
                </a:cubicBezTo>
                <a:cubicBezTo>
                  <a:pt x="322" y="658"/>
                  <a:pt x="320" y="665"/>
                  <a:pt x="318" y="671"/>
                </a:cubicBezTo>
                <a:cubicBezTo>
                  <a:pt x="317" y="677"/>
                  <a:pt x="317" y="682"/>
                  <a:pt x="317" y="687"/>
                </a:cubicBezTo>
                <a:cubicBezTo>
                  <a:pt x="317" y="692"/>
                  <a:pt x="318" y="697"/>
                  <a:pt x="319" y="701"/>
                </a:cubicBezTo>
                <a:cubicBezTo>
                  <a:pt x="321" y="705"/>
                  <a:pt x="324" y="708"/>
                  <a:pt x="327" y="712"/>
                </a:cubicBezTo>
                <a:cubicBezTo>
                  <a:pt x="335" y="719"/>
                  <a:pt x="343" y="722"/>
                  <a:pt x="352" y="721"/>
                </a:cubicBezTo>
                <a:cubicBezTo>
                  <a:pt x="361" y="720"/>
                  <a:pt x="371" y="715"/>
                  <a:pt x="381" y="705"/>
                </a:cubicBezTo>
                <a:cubicBezTo>
                  <a:pt x="391" y="695"/>
                  <a:pt x="397" y="685"/>
                  <a:pt x="398" y="676"/>
                </a:cubicBezTo>
                <a:cubicBezTo>
                  <a:pt x="398" y="667"/>
                  <a:pt x="395" y="659"/>
                  <a:pt x="388" y="651"/>
                </a:cubicBezTo>
                <a:close/>
                <a:moveTo>
                  <a:pt x="488" y="599"/>
                </a:moveTo>
                <a:cubicBezTo>
                  <a:pt x="494" y="604"/>
                  <a:pt x="497" y="609"/>
                  <a:pt x="497" y="612"/>
                </a:cubicBezTo>
                <a:cubicBezTo>
                  <a:pt x="497" y="616"/>
                  <a:pt x="494" y="620"/>
                  <a:pt x="490" y="625"/>
                </a:cubicBezTo>
                <a:cubicBezTo>
                  <a:pt x="485" y="630"/>
                  <a:pt x="481" y="632"/>
                  <a:pt x="477" y="632"/>
                </a:cubicBezTo>
                <a:cubicBezTo>
                  <a:pt x="474" y="632"/>
                  <a:pt x="469" y="629"/>
                  <a:pt x="464" y="624"/>
                </a:cubicBezTo>
                <a:cubicBezTo>
                  <a:pt x="458" y="619"/>
                  <a:pt x="456" y="614"/>
                  <a:pt x="456" y="610"/>
                </a:cubicBezTo>
                <a:cubicBezTo>
                  <a:pt x="456" y="607"/>
                  <a:pt x="458" y="603"/>
                  <a:pt x="463" y="598"/>
                </a:cubicBezTo>
                <a:cubicBezTo>
                  <a:pt x="467" y="593"/>
                  <a:pt x="472" y="591"/>
                  <a:pt x="475" y="591"/>
                </a:cubicBezTo>
                <a:cubicBezTo>
                  <a:pt x="479" y="591"/>
                  <a:pt x="483" y="593"/>
                  <a:pt x="488" y="599"/>
                </a:cubicBezTo>
                <a:close/>
                <a:moveTo>
                  <a:pt x="567" y="483"/>
                </a:moveTo>
                <a:cubicBezTo>
                  <a:pt x="573" y="488"/>
                  <a:pt x="576" y="494"/>
                  <a:pt x="579" y="500"/>
                </a:cubicBezTo>
                <a:cubicBezTo>
                  <a:pt x="581" y="506"/>
                  <a:pt x="581" y="512"/>
                  <a:pt x="581" y="519"/>
                </a:cubicBezTo>
                <a:cubicBezTo>
                  <a:pt x="580" y="525"/>
                  <a:pt x="578" y="532"/>
                  <a:pt x="574" y="538"/>
                </a:cubicBezTo>
                <a:cubicBezTo>
                  <a:pt x="571" y="545"/>
                  <a:pt x="566" y="551"/>
                  <a:pt x="560" y="557"/>
                </a:cubicBezTo>
                <a:cubicBezTo>
                  <a:pt x="556" y="561"/>
                  <a:pt x="552" y="564"/>
                  <a:pt x="548" y="567"/>
                </a:cubicBezTo>
                <a:cubicBezTo>
                  <a:pt x="544" y="570"/>
                  <a:pt x="541" y="572"/>
                  <a:pt x="537" y="574"/>
                </a:cubicBezTo>
                <a:cubicBezTo>
                  <a:pt x="533" y="576"/>
                  <a:pt x="530" y="577"/>
                  <a:pt x="527" y="578"/>
                </a:cubicBezTo>
                <a:cubicBezTo>
                  <a:pt x="525" y="579"/>
                  <a:pt x="522" y="579"/>
                  <a:pt x="521" y="579"/>
                </a:cubicBezTo>
                <a:cubicBezTo>
                  <a:pt x="519" y="579"/>
                  <a:pt x="517" y="579"/>
                  <a:pt x="516" y="578"/>
                </a:cubicBezTo>
                <a:cubicBezTo>
                  <a:pt x="514" y="577"/>
                  <a:pt x="512" y="575"/>
                  <a:pt x="509" y="573"/>
                </a:cubicBezTo>
                <a:cubicBezTo>
                  <a:pt x="508" y="571"/>
                  <a:pt x="507" y="570"/>
                  <a:pt x="506" y="569"/>
                </a:cubicBezTo>
                <a:cubicBezTo>
                  <a:pt x="505" y="568"/>
                  <a:pt x="504" y="567"/>
                  <a:pt x="504" y="566"/>
                </a:cubicBezTo>
                <a:cubicBezTo>
                  <a:pt x="504" y="565"/>
                  <a:pt x="504" y="564"/>
                  <a:pt x="504" y="563"/>
                </a:cubicBezTo>
                <a:cubicBezTo>
                  <a:pt x="504" y="563"/>
                  <a:pt x="504" y="562"/>
                  <a:pt x="505" y="562"/>
                </a:cubicBezTo>
                <a:cubicBezTo>
                  <a:pt x="506" y="561"/>
                  <a:pt x="507" y="560"/>
                  <a:pt x="510" y="559"/>
                </a:cubicBezTo>
                <a:cubicBezTo>
                  <a:pt x="513" y="559"/>
                  <a:pt x="516" y="558"/>
                  <a:pt x="520" y="557"/>
                </a:cubicBezTo>
                <a:cubicBezTo>
                  <a:pt x="523" y="555"/>
                  <a:pt x="527" y="554"/>
                  <a:pt x="532" y="551"/>
                </a:cubicBezTo>
                <a:cubicBezTo>
                  <a:pt x="536" y="549"/>
                  <a:pt x="540" y="546"/>
                  <a:pt x="545" y="542"/>
                </a:cubicBezTo>
                <a:cubicBezTo>
                  <a:pt x="548" y="538"/>
                  <a:pt x="551" y="535"/>
                  <a:pt x="553" y="532"/>
                </a:cubicBezTo>
                <a:cubicBezTo>
                  <a:pt x="555" y="528"/>
                  <a:pt x="556" y="525"/>
                  <a:pt x="556" y="522"/>
                </a:cubicBezTo>
                <a:cubicBezTo>
                  <a:pt x="557" y="518"/>
                  <a:pt x="557" y="515"/>
                  <a:pt x="556" y="512"/>
                </a:cubicBezTo>
                <a:cubicBezTo>
                  <a:pt x="555" y="509"/>
                  <a:pt x="553" y="506"/>
                  <a:pt x="550" y="503"/>
                </a:cubicBezTo>
                <a:cubicBezTo>
                  <a:pt x="547" y="500"/>
                  <a:pt x="544" y="498"/>
                  <a:pt x="540" y="498"/>
                </a:cubicBezTo>
                <a:cubicBezTo>
                  <a:pt x="537" y="497"/>
                  <a:pt x="533" y="498"/>
                  <a:pt x="529" y="499"/>
                </a:cubicBezTo>
                <a:cubicBezTo>
                  <a:pt x="525" y="500"/>
                  <a:pt x="521" y="501"/>
                  <a:pt x="516" y="503"/>
                </a:cubicBezTo>
                <a:cubicBezTo>
                  <a:pt x="512" y="505"/>
                  <a:pt x="508" y="507"/>
                  <a:pt x="503" y="509"/>
                </a:cubicBezTo>
                <a:cubicBezTo>
                  <a:pt x="498" y="511"/>
                  <a:pt x="494" y="512"/>
                  <a:pt x="489" y="514"/>
                </a:cubicBezTo>
                <a:cubicBezTo>
                  <a:pt x="484" y="515"/>
                  <a:pt x="479" y="516"/>
                  <a:pt x="474" y="516"/>
                </a:cubicBezTo>
                <a:cubicBezTo>
                  <a:pt x="470" y="516"/>
                  <a:pt x="465" y="515"/>
                  <a:pt x="460" y="513"/>
                </a:cubicBezTo>
                <a:cubicBezTo>
                  <a:pt x="455" y="512"/>
                  <a:pt x="450" y="508"/>
                  <a:pt x="446" y="504"/>
                </a:cubicBezTo>
                <a:cubicBezTo>
                  <a:pt x="442" y="500"/>
                  <a:pt x="438" y="495"/>
                  <a:pt x="436" y="490"/>
                </a:cubicBezTo>
                <a:cubicBezTo>
                  <a:pt x="434" y="484"/>
                  <a:pt x="433" y="479"/>
                  <a:pt x="434" y="473"/>
                </a:cubicBezTo>
                <a:cubicBezTo>
                  <a:pt x="434" y="467"/>
                  <a:pt x="436" y="460"/>
                  <a:pt x="439" y="454"/>
                </a:cubicBezTo>
                <a:cubicBezTo>
                  <a:pt x="442" y="448"/>
                  <a:pt x="446" y="441"/>
                  <a:pt x="453" y="435"/>
                </a:cubicBezTo>
                <a:cubicBezTo>
                  <a:pt x="456" y="432"/>
                  <a:pt x="459" y="429"/>
                  <a:pt x="462" y="427"/>
                </a:cubicBezTo>
                <a:cubicBezTo>
                  <a:pt x="465" y="425"/>
                  <a:pt x="468" y="423"/>
                  <a:pt x="471" y="421"/>
                </a:cubicBezTo>
                <a:cubicBezTo>
                  <a:pt x="474" y="420"/>
                  <a:pt x="477" y="419"/>
                  <a:pt x="479" y="418"/>
                </a:cubicBezTo>
                <a:cubicBezTo>
                  <a:pt x="481" y="417"/>
                  <a:pt x="483" y="417"/>
                  <a:pt x="485" y="416"/>
                </a:cubicBezTo>
                <a:cubicBezTo>
                  <a:pt x="486" y="416"/>
                  <a:pt x="487" y="416"/>
                  <a:pt x="488" y="416"/>
                </a:cubicBezTo>
                <a:cubicBezTo>
                  <a:pt x="489" y="417"/>
                  <a:pt x="489" y="417"/>
                  <a:pt x="490" y="417"/>
                </a:cubicBezTo>
                <a:cubicBezTo>
                  <a:pt x="491" y="418"/>
                  <a:pt x="492" y="418"/>
                  <a:pt x="493" y="419"/>
                </a:cubicBezTo>
                <a:cubicBezTo>
                  <a:pt x="494" y="420"/>
                  <a:pt x="495" y="421"/>
                  <a:pt x="496" y="422"/>
                </a:cubicBezTo>
                <a:cubicBezTo>
                  <a:pt x="497" y="423"/>
                  <a:pt x="498" y="425"/>
                  <a:pt x="499" y="426"/>
                </a:cubicBezTo>
                <a:cubicBezTo>
                  <a:pt x="500" y="427"/>
                  <a:pt x="501" y="428"/>
                  <a:pt x="501" y="429"/>
                </a:cubicBezTo>
                <a:cubicBezTo>
                  <a:pt x="501" y="430"/>
                  <a:pt x="501" y="430"/>
                  <a:pt x="501" y="431"/>
                </a:cubicBezTo>
                <a:cubicBezTo>
                  <a:pt x="501" y="432"/>
                  <a:pt x="501" y="432"/>
                  <a:pt x="501" y="433"/>
                </a:cubicBezTo>
                <a:cubicBezTo>
                  <a:pt x="500" y="433"/>
                  <a:pt x="498" y="434"/>
                  <a:pt x="496" y="434"/>
                </a:cubicBezTo>
                <a:cubicBezTo>
                  <a:pt x="494" y="435"/>
                  <a:pt x="491" y="436"/>
                  <a:pt x="488" y="437"/>
                </a:cubicBezTo>
                <a:cubicBezTo>
                  <a:pt x="485" y="438"/>
                  <a:pt x="482" y="439"/>
                  <a:pt x="478" y="441"/>
                </a:cubicBezTo>
                <a:cubicBezTo>
                  <a:pt x="475" y="443"/>
                  <a:pt x="471" y="446"/>
                  <a:pt x="467" y="450"/>
                </a:cubicBezTo>
                <a:cubicBezTo>
                  <a:pt x="464" y="453"/>
                  <a:pt x="462" y="456"/>
                  <a:pt x="460" y="460"/>
                </a:cubicBezTo>
                <a:cubicBezTo>
                  <a:pt x="458" y="463"/>
                  <a:pt x="457" y="466"/>
                  <a:pt x="457" y="469"/>
                </a:cubicBezTo>
                <a:cubicBezTo>
                  <a:pt x="457" y="472"/>
                  <a:pt x="457" y="475"/>
                  <a:pt x="458" y="477"/>
                </a:cubicBezTo>
                <a:cubicBezTo>
                  <a:pt x="459" y="480"/>
                  <a:pt x="461" y="482"/>
                  <a:pt x="463" y="484"/>
                </a:cubicBezTo>
                <a:cubicBezTo>
                  <a:pt x="466" y="487"/>
                  <a:pt x="469" y="489"/>
                  <a:pt x="473" y="490"/>
                </a:cubicBezTo>
                <a:cubicBezTo>
                  <a:pt x="476" y="490"/>
                  <a:pt x="480" y="490"/>
                  <a:pt x="484" y="489"/>
                </a:cubicBezTo>
                <a:cubicBezTo>
                  <a:pt x="488" y="488"/>
                  <a:pt x="493" y="487"/>
                  <a:pt x="497" y="485"/>
                </a:cubicBezTo>
                <a:cubicBezTo>
                  <a:pt x="501" y="483"/>
                  <a:pt x="506" y="481"/>
                  <a:pt x="510" y="479"/>
                </a:cubicBezTo>
                <a:cubicBezTo>
                  <a:pt x="515" y="477"/>
                  <a:pt x="520" y="475"/>
                  <a:pt x="525" y="474"/>
                </a:cubicBezTo>
                <a:cubicBezTo>
                  <a:pt x="529" y="472"/>
                  <a:pt x="534" y="471"/>
                  <a:pt x="539" y="471"/>
                </a:cubicBezTo>
                <a:cubicBezTo>
                  <a:pt x="544" y="471"/>
                  <a:pt x="549" y="472"/>
                  <a:pt x="553" y="473"/>
                </a:cubicBezTo>
                <a:cubicBezTo>
                  <a:pt x="558" y="475"/>
                  <a:pt x="563" y="478"/>
                  <a:pt x="567" y="483"/>
                </a:cubicBezTo>
                <a:close/>
                <a:moveTo>
                  <a:pt x="647" y="469"/>
                </a:moveTo>
                <a:cubicBezTo>
                  <a:pt x="654" y="477"/>
                  <a:pt x="660" y="484"/>
                  <a:pt x="664" y="490"/>
                </a:cubicBezTo>
                <a:cubicBezTo>
                  <a:pt x="667" y="496"/>
                  <a:pt x="669" y="502"/>
                  <a:pt x="670" y="507"/>
                </a:cubicBezTo>
                <a:cubicBezTo>
                  <a:pt x="671" y="513"/>
                  <a:pt x="670" y="519"/>
                  <a:pt x="668" y="524"/>
                </a:cubicBezTo>
                <a:cubicBezTo>
                  <a:pt x="666" y="530"/>
                  <a:pt x="662" y="535"/>
                  <a:pt x="656" y="541"/>
                </a:cubicBezTo>
                <a:cubicBezTo>
                  <a:pt x="654" y="543"/>
                  <a:pt x="652" y="545"/>
                  <a:pt x="650" y="547"/>
                </a:cubicBezTo>
                <a:cubicBezTo>
                  <a:pt x="648" y="548"/>
                  <a:pt x="646" y="549"/>
                  <a:pt x="645" y="550"/>
                </a:cubicBezTo>
                <a:cubicBezTo>
                  <a:pt x="643" y="550"/>
                  <a:pt x="642" y="550"/>
                  <a:pt x="641" y="550"/>
                </a:cubicBezTo>
                <a:cubicBezTo>
                  <a:pt x="641" y="550"/>
                  <a:pt x="640" y="550"/>
                  <a:pt x="639" y="549"/>
                </a:cubicBezTo>
                <a:cubicBezTo>
                  <a:pt x="638" y="549"/>
                  <a:pt x="637" y="548"/>
                  <a:pt x="637" y="547"/>
                </a:cubicBezTo>
                <a:cubicBezTo>
                  <a:pt x="636" y="547"/>
                  <a:pt x="635" y="546"/>
                  <a:pt x="634" y="545"/>
                </a:cubicBezTo>
                <a:cubicBezTo>
                  <a:pt x="633" y="544"/>
                  <a:pt x="631" y="542"/>
                  <a:pt x="631" y="541"/>
                </a:cubicBezTo>
                <a:cubicBezTo>
                  <a:pt x="630" y="540"/>
                  <a:pt x="629" y="539"/>
                  <a:pt x="629" y="538"/>
                </a:cubicBezTo>
                <a:cubicBezTo>
                  <a:pt x="628" y="537"/>
                  <a:pt x="628" y="537"/>
                  <a:pt x="628" y="536"/>
                </a:cubicBezTo>
                <a:cubicBezTo>
                  <a:pt x="628" y="535"/>
                  <a:pt x="629" y="535"/>
                  <a:pt x="629" y="534"/>
                </a:cubicBezTo>
                <a:cubicBezTo>
                  <a:pt x="630" y="534"/>
                  <a:pt x="631" y="533"/>
                  <a:pt x="632" y="532"/>
                </a:cubicBezTo>
                <a:cubicBezTo>
                  <a:pt x="634" y="531"/>
                  <a:pt x="635" y="529"/>
                  <a:pt x="637" y="527"/>
                </a:cubicBezTo>
                <a:cubicBezTo>
                  <a:pt x="640" y="525"/>
                  <a:pt x="642" y="522"/>
                  <a:pt x="643" y="520"/>
                </a:cubicBezTo>
                <a:cubicBezTo>
                  <a:pt x="644" y="517"/>
                  <a:pt x="644" y="514"/>
                  <a:pt x="643" y="511"/>
                </a:cubicBezTo>
                <a:cubicBezTo>
                  <a:pt x="643" y="508"/>
                  <a:pt x="641" y="505"/>
                  <a:pt x="639" y="502"/>
                </a:cubicBezTo>
                <a:cubicBezTo>
                  <a:pt x="637" y="499"/>
                  <a:pt x="633" y="494"/>
                  <a:pt x="627" y="489"/>
                </a:cubicBezTo>
                <a:lnTo>
                  <a:pt x="518" y="380"/>
                </a:lnTo>
                <a:cubicBezTo>
                  <a:pt x="518" y="379"/>
                  <a:pt x="517" y="378"/>
                  <a:pt x="517" y="378"/>
                </a:cubicBezTo>
                <a:cubicBezTo>
                  <a:pt x="517" y="377"/>
                  <a:pt x="517" y="376"/>
                  <a:pt x="518" y="375"/>
                </a:cubicBezTo>
                <a:cubicBezTo>
                  <a:pt x="518" y="374"/>
                  <a:pt x="519" y="373"/>
                  <a:pt x="520" y="371"/>
                </a:cubicBezTo>
                <a:cubicBezTo>
                  <a:pt x="521" y="370"/>
                  <a:pt x="522" y="368"/>
                  <a:pt x="524" y="366"/>
                </a:cubicBezTo>
                <a:cubicBezTo>
                  <a:pt x="526" y="365"/>
                  <a:pt x="528" y="363"/>
                  <a:pt x="529" y="362"/>
                </a:cubicBezTo>
                <a:cubicBezTo>
                  <a:pt x="531" y="361"/>
                  <a:pt x="532" y="360"/>
                  <a:pt x="533" y="360"/>
                </a:cubicBezTo>
                <a:cubicBezTo>
                  <a:pt x="534" y="359"/>
                  <a:pt x="535" y="359"/>
                  <a:pt x="536" y="359"/>
                </a:cubicBezTo>
                <a:cubicBezTo>
                  <a:pt x="536" y="359"/>
                  <a:pt x="537" y="360"/>
                  <a:pt x="538" y="360"/>
                </a:cubicBezTo>
                <a:lnTo>
                  <a:pt x="647" y="469"/>
                </a:lnTo>
                <a:close/>
                <a:moveTo>
                  <a:pt x="504" y="323"/>
                </a:moveTo>
                <a:cubicBezTo>
                  <a:pt x="509" y="327"/>
                  <a:pt x="511" y="331"/>
                  <a:pt x="511" y="335"/>
                </a:cubicBezTo>
                <a:cubicBezTo>
                  <a:pt x="511" y="338"/>
                  <a:pt x="509" y="342"/>
                  <a:pt x="504" y="346"/>
                </a:cubicBezTo>
                <a:cubicBezTo>
                  <a:pt x="500" y="351"/>
                  <a:pt x="496" y="353"/>
                  <a:pt x="493" y="353"/>
                </a:cubicBezTo>
                <a:cubicBezTo>
                  <a:pt x="489" y="353"/>
                  <a:pt x="486" y="351"/>
                  <a:pt x="481" y="347"/>
                </a:cubicBezTo>
                <a:cubicBezTo>
                  <a:pt x="477" y="342"/>
                  <a:pt x="474" y="338"/>
                  <a:pt x="474" y="335"/>
                </a:cubicBezTo>
                <a:cubicBezTo>
                  <a:pt x="475" y="332"/>
                  <a:pt x="477" y="328"/>
                  <a:pt x="481" y="323"/>
                </a:cubicBezTo>
                <a:cubicBezTo>
                  <a:pt x="486" y="319"/>
                  <a:pt x="490" y="316"/>
                  <a:pt x="493" y="316"/>
                </a:cubicBezTo>
                <a:cubicBezTo>
                  <a:pt x="496" y="316"/>
                  <a:pt x="500" y="319"/>
                  <a:pt x="504" y="323"/>
                </a:cubicBezTo>
                <a:close/>
                <a:moveTo>
                  <a:pt x="710" y="284"/>
                </a:moveTo>
                <a:cubicBezTo>
                  <a:pt x="713" y="287"/>
                  <a:pt x="714" y="290"/>
                  <a:pt x="714" y="292"/>
                </a:cubicBezTo>
                <a:cubicBezTo>
                  <a:pt x="713" y="295"/>
                  <a:pt x="712" y="298"/>
                  <a:pt x="710" y="300"/>
                </a:cubicBezTo>
                <a:lnTo>
                  <a:pt x="642" y="368"/>
                </a:lnTo>
                <a:cubicBezTo>
                  <a:pt x="647" y="374"/>
                  <a:pt x="653" y="379"/>
                  <a:pt x="659" y="382"/>
                </a:cubicBezTo>
                <a:cubicBezTo>
                  <a:pt x="665" y="386"/>
                  <a:pt x="671" y="388"/>
                  <a:pt x="677" y="388"/>
                </a:cubicBezTo>
                <a:cubicBezTo>
                  <a:pt x="683" y="389"/>
                  <a:pt x="689" y="388"/>
                  <a:pt x="695" y="385"/>
                </a:cubicBezTo>
                <a:cubicBezTo>
                  <a:pt x="701" y="383"/>
                  <a:pt x="707" y="378"/>
                  <a:pt x="714" y="372"/>
                </a:cubicBezTo>
                <a:cubicBezTo>
                  <a:pt x="719" y="367"/>
                  <a:pt x="723" y="362"/>
                  <a:pt x="726" y="358"/>
                </a:cubicBezTo>
                <a:cubicBezTo>
                  <a:pt x="729" y="353"/>
                  <a:pt x="731" y="349"/>
                  <a:pt x="733" y="345"/>
                </a:cubicBezTo>
                <a:cubicBezTo>
                  <a:pt x="735" y="341"/>
                  <a:pt x="736" y="338"/>
                  <a:pt x="737" y="335"/>
                </a:cubicBezTo>
                <a:cubicBezTo>
                  <a:pt x="738" y="332"/>
                  <a:pt x="739" y="331"/>
                  <a:pt x="740" y="330"/>
                </a:cubicBezTo>
                <a:cubicBezTo>
                  <a:pt x="741" y="329"/>
                  <a:pt x="742" y="329"/>
                  <a:pt x="742" y="329"/>
                </a:cubicBezTo>
                <a:cubicBezTo>
                  <a:pt x="743" y="328"/>
                  <a:pt x="744" y="329"/>
                  <a:pt x="744" y="329"/>
                </a:cubicBezTo>
                <a:cubicBezTo>
                  <a:pt x="745" y="329"/>
                  <a:pt x="746" y="330"/>
                  <a:pt x="747" y="331"/>
                </a:cubicBezTo>
                <a:cubicBezTo>
                  <a:pt x="748" y="331"/>
                  <a:pt x="750" y="333"/>
                  <a:pt x="751" y="334"/>
                </a:cubicBezTo>
                <a:cubicBezTo>
                  <a:pt x="752" y="335"/>
                  <a:pt x="753" y="336"/>
                  <a:pt x="753" y="337"/>
                </a:cubicBezTo>
                <a:cubicBezTo>
                  <a:pt x="754" y="338"/>
                  <a:pt x="755" y="338"/>
                  <a:pt x="755" y="339"/>
                </a:cubicBezTo>
                <a:cubicBezTo>
                  <a:pt x="756" y="340"/>
                  <a:pt x="756" y="340"/>
                  <a:pt x="756" y="341"/>
                </a:cubicBezTo>
                <a:cubicBezTo>
                  <a:pt x="756" y="342"/>
                  <a:pt x="756" y="343"/>
                  <a:pt x="756" y="343"/>
                </a:cubicBezTo>
                <a:cubicBezTo>
                  <a:pt x="756" y="344"/>
                  <a:pt x="756" y="346"/>
                  <a:pt x="755" y="349"/>
                </a:cubicBezTo>
                <a:cubicBezTo>
                  <a:pt x="754" y="352"/>
                  <a:pt x="752" y="356"/>
                  <a:pt x="749" y="360"/>
                </a:cubicBezTo>
                <a:cubicBezTo>
                  <a:pt x="747" y="365"/>
                  <a:pt x="744" y="369"/>
                  <a:pt x="740" y="374"/>
                </a:cubicBezTo>
                <a:cubicBezTo>
                  <a:pt x="737" y="379"/>
                  <a:pt x="732" y="384"/>
                  <a:pt x="728" y="389"/>
                </a:cubicBezTo>
                <a:cubicBezTo>
                  <a:pt x="719" y="398"/>
                  <a:pt x="710" y="404"/>
                  <a:pt x="701" y="408"/>
                </a:cubicBezTo>
                <a:cubicBezTo>
                  <a:pt x="693" y="412"/>
                  <a:pt x="684" y="414"/>
                  <a:pt x="674" y="414"/>
                </a:cubicBezTo>
                <a:cubicBezTo>
                  <a:pt x="665" y="414"/>
                  <a:pt x="656" y="411"/>
                  <a:pt x="647" y="406"/>
                </a:cubicBezTo>
                <a:cubicBezTo>
                  <a:pt x="637" y="401"/>
                  <a:pt x="628" y="394"/>
                  <a:pt x="618" y="385"/>
                </a:cubicBezTo>
                <a:cubicBezTo>
                  <a:pt x="610" y="376"/>
                  <a:pt x="603" y="367"/>
                  <a:pt x="598" y="357"/>
                </a:cubicBezTo>
                <a:cubicBezTo>
                  <a:pt x="593" y="348"/>
                  <a:pt x="590" y="338"/>
                  <a:pt x="590" y="329"/>
                </a:cubicBezTo>
                <a:cubicBezTo>
                  <a:pt x="589" y="320"/>
                  <a:pt x="590" y="310"/>
                  <a:pt x="594" y="302"/>
                </a:cubicBezTo>
                <a:cubicBezTo>
                  <a:pt x="597" y="293"/>
                  <a:pt x="603" y="284"/>
                  <a:pt x="611" y="277"/>
                </a:cubicBezTo>
                <a:cubicBezTo>
                  <a:pt x="619" y="269"/>
                  <a:pt x="627" y="263"/>
                  <a:pt x="636" y="260"/>
                </a:cubicBezTo>
                <a:cubicBezTo>
                  <a:pt x="644" y="257"/>
                  <a:pt x="652" y="255"/>
                  <a:pt x="660" y="256"/>
                </a:cubicBezTo>
                <a:cubicBezTo>
                  <a:pt x="669" y="257"/>
                  <a:pt x="677" y="259"/>
                  <a:pt x="684" y="264"/>
                </a:cubicBezTo>
                <a:cubicBezTo>
                  <a:pt x="692" y="268"/>
                  <a:pt x="699" y="273"/>
                  <a:pt x="706" y="280"/>
                </a:cubicBezTo>
                <a:lnTo>
                  <a:pt x="710" y="284"/>
                </a:lnTo>
                <a:close/>
                <a:moveTo>
                  <a:pt x="685" y="297"/>
                </a:moveTo>
                <a:cubicBezTo>
                  <a:pt x="675" y="287"/>
                  <a:pt x="665" y="281"/>
                  <a:pt x="654" y="280"/>
                </a:cubicBezTo>
                <a:cubicBezTo>
                  <a:pt x="644" y="279"/>
                  <a:pt x="634" y="283"/>
                  <a:pt x="625" y="293"/>
                </a:cubicBezTo>
                <a:cubicBezTo>
                  <a:pt x="620" y="297"/>
                  <a:pt x="617" y="303"/>
                  <a:pt x="615" y="308"/>
                </a:cubicBezTo>
                <a:cubicBezTo>
                  <a:pt x="613" y="313"/>
                  <a:pt x="612" y="319"/>
                  <a:pt x="613" y="324"/>
                </a:cubicBezTo>
                <a:cubicBezTo>
                  <a:pt x="613" y="329"/>
                  <a:pt x="615" y="335"/>
                  <a:pt x="618" y="340"/>
                </a:cubicBezTo>
                <a:cubicBezTo>
                  <a:pt x="620" y="345"/>
                  <a:pt x="624" y="350"/>
                  <a:pt x="628" y="354"/>
                </a:cubicBezTo>
                <a:lnTo>
                  <a:pt x="685" y="297"/>
                </a:lnTo>
                <a:close/>
                <a:moveTo>
                  <a:pt x="880" y="227"/>
                </a:moveTo>
                <a:cubicBezTo>
                  <a:pt x="881" y="227"/>
                  <a:pt x="881" y="228"/>
                  <a:pt x="881" y="229"/>
                </a:cubicBezTo>
                <a:cubicBezTo>
                  <a:pt x="881" y="229"/>
                  <a:pt x="881" y="230"/>
                  <a:pt x="881" y="231"/>
                </a:cubicBezTo>
                <a:cubicBezTo>
                  <a:pt x="881" y="232"/>
                  <a:pt x="880" y="233"/>
                  <a:pt x="879" y="235"/>
                </a:cubicBezTo>
                <a:cubicBezTo>
                  <a:pt x="878" y="236"/>
                  <a:pt x="876" y="238"/>
                  <a:pt x="874" y="240"/>
                </a:cubicBezTo>
                <a:cubicBezTo>
                  <a:pt x="872" y="242"/>
                  <a:pt x="871" y="243"/>
                  <a:pt x="869" y="244"/>
                </a:cubicBezTo>
                <a:cubicBezTo>
                  <a:pt x="868" y="245"/>
                  <a:pt x="867" y="246"/>
                  <a:pt x="866" y="246"/>
                </a:cubicBezTo>
                <a:cubicBezTo>
                  <a:pt x="865" y="247"/>
                  <a:pt x="864" y="247"/>
                  <a:pt x="863" y="247"/>
                </a:cubicBezTo>
                <a:cubicBezTo>
                  <a:pt x="862" y="247"/>
                  <a:pt x="862" y="246"/>
                  <a:pt x="861" y="246"/>
                </a:cubicBezTo>
                <a:lnTo>
                  <a:pt x="800" y="185"/>
                </a:lnTo>
                <a:cubicBezTo>
                  <a:pt x="794" y="179"/>
                  <a:pt x="789" y="174"/>
                  <a:pt x="784" y="172"/>
                </a:cubicBezTo>
                <a:cubicBezTo>
                  <a:pt x="780" y="169"/>
                  <a:pt x="775" y="167"/>
                  <a:pt x="771" y="166"/>
                </a:cubicBezTo>
                <a:cubicBezTo>
                  <a:pt x="766" y="165"/>
                  <a:pt x="762" y="166"/>
                  <a:pt x="758" y="167"/>
                </a:cubicBezTo>
                <a:cubicBezTo>
                  <a:pt x="754" y="169"/>
                  <a:pt x="750" y="171"/>
                  <a:pt x="746" y="175"/>
                </a:cubicBezTo>
                <a:cubicBezTo>
                  <a:pt x="741" y="180"/>
                  <a:pt x="738" y="186"/>
                  <a:pt x="737" y="194"/>
                </a:cubicBezTo>
                <a:cubicBezTo>
                  <a:pt x="735" y="202"/>
                  <a:pt x="735" y="212"/>
                  <a:pt x="736" y="224"/>
                </a:cubicBezTo>
                <a:lnTo>
                  <a:pt x="809" y="297"/>
                </a:lnTo>
                <a:cubicBezTo>
                  <a:pt x="810" y="298"/>
                  <a:pt x="810" y="299"/>
                  <a:pt x="811" y="299"/>
                </a:cubicBezTo>
                <a:cubicBezTo>
                  <a:pt x="811" y="300"/>
                  <a:pt x="811" y="301"/>
                  <a:pt x="810" y="302"/>
                </a:cubicBezTo>
                <a:cubicBezTo>
                  <a:pt x="810" y="303"/>
                  <a:pt x="809" y="304"/>
                  <a:pt x="808" y="306"/>
                </a:cubicBezTo>
                <a:cubicBezTo>
                  <a:pt x="807" y="307"/>
                  <a:pt x="805" y="309"/>
                  <a:pt x="803" y="311"/>
                </a:cubicBezTo>
                <a:cubicBezTo>
                  <a:pt x="802" y="312"/>
                  <a:pt x="800" y="314"/>
                  <a:pt x="799" y="315"/>
                </a:cubicBezTo>
                <a:cubicBezTo>
                  <a:pt x="797" y="316"/>
                  <a:pt x="796" y="317"/>
                  <a:pt x="795" y="317"/>
                </a:cubicBezTo>
                <a:cubicBezTo>
                  <a:pt x="794" y="318"/>
                  <a:pt x="793" y="318"/>
                  <a:pt x="792" y="318"/>
                </a:cubicBezTo>
                <a:cubicBezTo>
                  <a:pt x="792" y="317"/>
                  <a:pt x="791" y="317"/>
                  <a:pt x="790" y="316"/>
                </a:cubicBezTo>
                <a:lnTo>
                  <a:pt x="686" y="212"/>
                </a:lnTo>
                <a:cubicBezTo>
                  <a:pt x="685" y="211"/>
                  <a:pt x="685" y="211"/>
                  <a:pt x="685" y="210"/>
                </a:cubicBezTo>
                <a:cubicBezTo>
                  <a:pt x="684" y="209"/>
                  <a:pt x="685" y="209"/>
                  <a:pt x="685" y="208"/>
                </a:cubicBezTo>
                <a:cubicBezTo>
                  <a:pt x="685" y="207"/>
                  <a:pt x="686" y="205"/>
                  <a:pt x="687" y="204"/>
                </a:cubicBezTo>
                <a:cubicBezTo>
                  <a:pt x="688" y="203"/>
                  <a:pt x="689" y="202"/>
                  <a:pt x="691" y="200"/>
                </a:cubicBezTo>
                <a:cubicBezTo>
                  <a:pt x="693" y="198"/>
                  <a:pt x="694" y="197"/>
                  <a:pt x="695" y="196"/>
                </a:cubicBezTo>
                <a:cubicBezTo>
                  <a:pt x="697" y="195"/>
                  <a:pt x="698" y="194"/>
                  <a:pt x="699" y="194"/>
                </a:cubicBezTo>
                <a:cubicBezTo>
                  <a:pt x="700" y="193"/>
                  <a:pt x="701" y="193"/>
                  <a:pt x="701" y="194"/>
                </a:cubicBezTo>
                <a:cubicBezTo>
                  <a:pt x="702" y="194"/>
                  <a:pt x="703" y="194"/>
                  <a:pt x="703" y="195"/>
                </a:cubicBezTo>
                <a:lnTo>
                  <a:pt x="717" y="209"/>
                </a:lnTo>
                <a:cubicBezTo>
                  <a:pt x="716" y="196"/>
                  <a:pt x="717" y="185"/>
                  <a:pt x="720" y="177"/>
                </a:cubicBezTo>
                <a:cubicBezTo>
                  <a:pt x="723" y="168"/>
                  <a:pt x="727" y="160"/>
                  <a:pt x="733" y="154"/>
                </a:cubicBezTo>
                <a:cubicBezTo>
                  <a:pt x="740" y="147"/>
                  <a:pt x="747" y="143"/>
                  <a:pt x="754" y="140"/>
                </a:cubicBezTo>
                <a:cubicBezTo>
                  <a:pt x="761" y="138"/>
                  <a:pt x="768" y="137"/>
                  <a:pt x="775" y="138"/>
                </a:cubicBezTo>
                <a:cubicBezTo>
                  <a:pt x="782" y="139"/>
                  <a:pt x="789" y="142"/>
                  <a:pt x="796" y="146"/>
                </a:cubicBezTo>
                <a:cubicBezTo>
                  <a:pt x="802" y="150"/>
                  <a:pt x="809" y="155"/>
                  <a:pt x="817" y="163"/>
                </a:cubicBezTo>
                <a:lnTo>
                  <a:pt x="880" y="227"/>
                </a:lnTo>
                <a:close/>
                <a:moveTo>
                  <a:pt x="902" y="5"/>
                </a:moveTo>
                <a:cubicBezTo>
                  <a:pt x="905" y="8"/>
                  <a:pt x="907" y="10"/>
                  <a:pt x="907" y="12"/>
                </a:cubicBezTo>
                <a:cubicBezTo>
                  <a:pt x="908" y="14"/>
                  <a:pt x="907" y="16"/>
                  <a:pt x="906" y="17"/>
                </a:cubicBezTo>
                <a:lnTo>
                  <a:pt x="891" y="32"/>
                </a:lnTo>
                <a:cubicBezTo>
                  <a:pt x="897" y="32"/>
                  <a:pt x="902" y="33"/>
                  <a:pt x="906" y="35"/>
                </a:cubicBezTo>
                <a:cubicBezTo>
                  <a:pt x="910" y="37"/>
                  <a:pt x="914" y="40"/>
                  <a:pt x="918" y="44"/>
                </a:cubicBezTo>
                <a:cubicBezTo>
                  <a:pt x="924" y="50"/>
                  <a:pt x="929" y="56"/>
                  <a:pt x="931" y="63"/>
                </a:cubicBezTo>
                <a:cubicBezTo>
                  <a:pt x="934" y="70"/>
                  <a:pt x="935" y="76"/>
                  <a:pt x="935" y="83"/>
                </a:cubicBezTo>
                <a:cubicBezTo>
                  <a:pt x="934" y="90"/>
                  <a:pt x="933" y="97"/>
                  <a:pt x="929" y="103"/>
                </a:cubicBezTo>
                <a:cubicBezTo>
                  <a:pt x="926" y="110"/>
                  <a:pt x="921" y="116"/>
                  <a:pt x="915" y="122"/>
                </a:cubicBezTo>
                <a:cubicBezTo>
                  <a:pt x="911" y="127"/>
                  <a:pt x="906" y="130"/>
                  <a:pt x="902" y="133"/>
                </a:cubicBezTo>
                <a:cubicBezTo>
                  <a:pt x="897" y="135"/>
                  <a:pt x="892" y="137"/>
                  <a:pt x="888" y="137"/>
                </a:cubicBezTo>
                <a:cubicBezTo>
                  <a:pt x="888" y="140"/>
                  <a:pt x="889" y="143"/>
                  <a:pt x="890" y="146"/>
                </a:cubicBezTo>
                <a:cubicBezTo>
                  <a:pt x="891" y="148"/>
                  <a:pt x="892" y="151"/>
                  <a:pt x="895" y="153"/>
                </a:cubicBezTo>
                <a:cubicBezTo>
                  <a:pt x="897" y="156"/>
                  <a:pt x="901" y="157"/>
                  <a:pt x="905" y="156"/>
                </a:cubicBezTo>
                <a:cubicBezTo>
                  <a:pt x="909" y="155"/>
                  <a:pt x="914" y="153"/>
                  <a:pt x="918" y="149"/>
                </a:cubicBezTo>
                <a:lnTo>
                  <a:pt x="946" y="123"/>
                </a:lnTo>
                <a:cubicBezTo>
                  <a:pt x="952" y="118"/>
                  <a:pt x="957" y="114"/>
                  <a:pt x="963" y="111"/>
                </a:cubicBezTo>
                <a:cubicBezTo>
                  <a:pt x="968" y="108"/>
                  <a:pt x="974" y="106"/>
                  <a:pt x="980" y="105"/>
                </a:cubicBezTo>
                <a:cubicBezTo>
                  <a:pt x="985" y="104"/>
                  <a:pt x="990" y="104"/>
                  <a:pt x="996" y="106"/>
                </a:cubicBezTo>
                <a:cubicBezTo>
                  <a:pt x="1001" y="108"/>
                  <a:pt x="1006" y="111"/>
                  <a:pt x="1010" y="115"/>
                </a:cubicBezTo>
                <a:cubicBezTo>
                  <a:pt x="1015" y="120"/>
                  <a:pt x="1019" y="126"/>
                  <a:pt x="1021" y="132"/>
                </a:cubicBezTo>
                <a:cubicBezTo>
                  <a:pt x="1023" y="138"/>
                  <a:pt x="1024" y="145"/>
                  <a:pt x="1023" y="153"/>
                </a:cubicBezTo>
                <a:cubicBezTo>
                  <a:pt x="1022" y="160"/>
                  <a:pt x="1020" y="168"/>
                  <a:pt x="1015" y="176"/>
                </a:cubicBezTo>
                <a:cubicBezTo>
                  <a:pt x="1011" y="185"/>
                  <a:pt x="1004" y="193"/>
                  <a:pt x="995" y="202"/>
                </a:cubicBezTo>
                <a:cubicBezTo>
                  <a:pt x="987" y="210"/>
                  <a:pt x="979" y="217"/>
                  <a:pt x="972" y="221"/>
                </a:cubicBezTo>
                <a:cubicBezTo>
                  <a:pt x="964" y="226"/>
                  <a:pt x="957" y="229"/>
                  <a:pt x="951" y="230"/>
                </a:cubicBezTo>
                <a:cubicBezTo>
                  <a:pt x="945" y="231"/>
                  <a:pt x="939" y="231"/>
                  <a:pt x="934" y="229"/>
                </a:cubicBezTo>
                <a:cubicBezTo>
                  <a:pt x="929" y="228"/>
                  <a:pt x="924" y="225"/>
                  <a:pt x="920" y="221"/>
                </a:cubicBezTo>
                <a:cubicBezTo>
                  <a:pt x="918" y="218"/>
                  <a:pt x="916" y="215"/>
                  <a:pt x="914" y="212"/>
                </a:cubicBezTo>
                <a:cubicBezTo>
                  <a:pt x="912" y="209"/>
                  <a:pt x="911" y="206"/>
                  <a:pt x="910" y="203"/>
                </a:cubicBezTo>
                <a:cubicBezTo>
                  <a:pt x="909" y="199"/>
                  <a:pt x="908" y="196"/>
                  <a:pt x="908" y="192"/>
                </a:cubicBezTo>
                <a:cubicBezTo>
                  <a:pt x="908" y="188"/>
                  <a:pt x="909" y="184"/>
                  <a:pt x="909" y="179"/>
                </a:cubicBezTo>
                <a:cubicBezTo>
                  <a:pt x="903" y="181"/>
                  <a:pt x="898" y="182"/>
                  <a:pt x="893" y="180"/>
                </a:cubicBezTo>
                <a:cubicBezTo>
                  <a:pt x="889" y="179"/>
                  <a:pt x="885" y="177"/>
                  <a:pt x="881" y="174"/>
                </a:cubicBezTo>
                <a:cubicBezTo>
                  <a:pt x="876" y="169"/>
                  <a:pt x="873" y="164"/>
                  <a:pt x="871" y="158"/>
                </a:cubicBezTo>
                <a:cubicBezTo>
                  <a:pt x="870" y="152"/>
                  <a:pt x="869" y="147"/>
                  <a:pt x="869" y="141"/>
                </a:cubicBezTo>
                <a:cubicBezTo>
                  <a:pt x="863" y="140"/>
                  <a:pt x="858" y="139"/>
                  <a:pt x="853" y="137"/>
                </a:cubicBezTo>
                <a:cubicBezTo>
                  <a:pt x="848" y="135"/>
                  <a:pt x="843" y="131"/>
                  <a:pt x="838" y="126"/>
                </a:cubicBezTo>
                <a:cubicBezTo>
                  <a:pt x="832" y="120"/>
                  <a:pt x="828" y="114"/>
                  <a:pt x="825" y="107"/>
                </a:cubicBezTo>
                <a:cubicBezTo>
                  <a:pt x="822" y="100"/>
                  <a:pt x="821" y="93"/>
                  <a:pt x="821" y="87"/>
                </a:cubicBezTo>
                <a:cubicBezTo>
                  <a:pt x="822" y="80"/>
                  <a:pt x="824" y="73"/>
                  <a:pt x="827" y="66"/>
                </a:cubicBezTo>
                <a:cubicBezTo>
                  <a:pt x="830" y="60"/>
                  <a:pt x="835" y="53"/>
                  <a:pt x="841" y="47"/>
                </a:cubicBezTo>
                <a:cubicBezTo>
                  <a:pt x="844" y="44"/>
                  <a:pt x="847" y="41"/>
                  <a:pt x="850" y="39"/>
                </a:cubicBezTo>
                <a:cubicBezTo>
                  <a:pt x="853" y="37"/>
                  <a:pt x="856" y="35"/>
                  <a:pt x="859" y="33"/>
                </a:cubicBezTo>
                <a:lnTo>
                  <a:pt x="891" y="1"/>
                </a:lnTo>
                <a:cubicBezTo>
                  <a:pt x="892" y="0"/>
                  <a:pt x="894" y="0"/>
                  <a:pt x="896" y="0"/>
                </a:cubicBezTo>
                <a:cubicBezTo>
                  <a:pt x="897" y="1"/>
                  <a:pt x="900" y="2"/>
                  <a:pt x="902" y="5"/>
                </a:cubicBezTo>
                <a:close/>
                <a:moveTo>
                  <a:pt x="900" y="63"/>
                </a:moveTo>
                <a:cubicBezTo>
                  <a:pt x="893" y="55"/>
                  <a:pt x="885" y="52"/>
                  <a:pt x="877" y="52"/>
                </a:cubicBezTo>
                <a:cubicBezTo>
                  <a:pt x="870" y="52"/>
                  <a:pt x="862" y="55"/>
                  <a:pt x="855" y="62"/>
                </a:cubicBezTo>
                <a:cubicBezTo>
                  <a:pt x="851" y="66"/>
                  <a:pt x="848" y="70"/>
                  <a:pt x="847" y="74"/>
                </a:cubicBezTo>
                <a:cubicBezTo>
                  <a:pt x="845" y="78"/>
                  <a:pt x="845" y="82"/>
                  <a:pt x="845" y="86"/>
                </a:cubicBezTo>
                <a:cubicBezTo>
                  <a:pt x="846" y="90"/>
                  <a:pt x="847" y="94"/>
                  <a:pt x="849" y="97"/>
                </a:cubicBezTo>
                <a:cubicBezTo>
                  <a:pt x="851" y="101"/>
                  <a:pt x="853" y="105"/>
                  <a:pt x="856" y="108"/>
                </a:cubicBezTo>
                <a:cubicBezTo>
                  <a:pt x="863" y="115"/>
                  <a:pt x="870" y="118"/>
                  <a:pt x="878" y="118"/>
                </a:cubicBezTo>
                <a:cubicBezTo>
                  <a:pt x="886" y="118"/>
                  <a:pt x="894" y="115"/>
                  <a:pt x="901" y="108"/>
                </a:cubicBezTo>
                <a:cubicBezTo>
                  <a:pt x="904" y="104"/>
                  <a:pt x="907" y="100"/>
                  <a:pt x="909" y="96"/>
                </a:cubicBezTo>
                <a:cubicBezTo>
                  <a:pt x="910" y="92"/>
                  <a:pt x="911" y="88"/>
                  <a:pt x="911" y="84"/>
                </a:cubicBezTo>
                <a:cubicBezTo>
                  <a:pt x="910" y="80"/>
                  <a:pt x="909" y="76"/>
                  <a:pt x="907" y="73"/>
                </a:cubicBezTo>
                <a:cubicBezTo>
                  <a:pt x="905" y="69"/>
                  <a:pt x="903" y="66"/>
                  <a:pt x="900" y="63"/>
                </a:cubicBezTo>
                <a:close/>
                <a:moveTo>
                  <a:pt x="992" y="136"/>
                </a:moveTo>
                <a:cubicBezTo>
                  <a:pt x="988" y="131"/>
                  <a:pt x="982" y="129"/>
                  <a:pt x="976" y="131"/>
                </a:cubicBezTo>
                <a:cubicBezTo>
                  <a:pt x="970" y="132"/>
                  <a:pt x="964" y="136"/>
                  <a:pt x="958" y="142"/>
                </a:cubicBezTo>
                <a:lnTo>
                  <a:pt x="930" y="168"/>
                </a:lnTo>
                <a:cubicBezTo>
                  <a:pt x="929" y="172"/>
                  <a:pt x="929" y="176"/>
                  <a:pt x="929" y="179"/>
                </a:cubicBezTo>
                <a:cubicBezTo>
                  <a:pt x="929" y="183"/>
                  <a:pt x="930" y="186"/>
                  <a:pt x="930" y="188"/>
                </a:cubicBezTo>
                <a:cubicBezTo>
                  <a:pt x="931" y="191"/>
                  <a:pt x="932" y="193"/>
                  <a:pt x="933" y="195"/>
                </a:cubicBezTo>
                <a:cubicBezTo>
                  <a:pt x="934" y="197"/>
                  <a:pt x="936" y="198"/>
                  <a:pt x="937" y="200"/>
                </a:cubicBezTo>
                <a:cubicBezTo>
                  <a:pt x="942" y="205"/>
                  <a:pt x="949" y="206"/>
                  <a:pt x="956" y="204"/>
                </a:cubicBezTo>
                <a:cubicBezTo>
                  <a:pt x="964" y="201"/>
                  <a:pt x="972" y="196"/>
                  <a:pt x="982" y="186"/>
                </a:cubicBezTo>
                <a:cubicBezTo>
                  <a:pt x="987" y="181"/>
                  <a:pt x="992" y="175"/>
                  <a:pt x="994" y="170"/>
                </a:cubicBezTo>
                <a:cubicBezTo>
                  <a:pt x="997" y="165"/>
                  <a:pt x="999" y="161"/>
                  <a:pt x="999" y="156"/>
                </a:cubicBezTo>
                <a:cubicBezTo>
                  <a:pt x="1000" y="152"/>
                  <a:pt x="1000" y="148"/>
                  <a:pt x="998" y="145"/>
                </a:cubicBezTo>
                <a:cubicBezTo>
                  <a:pt x="997" y="141"/>
                  <a:pt x="995" y="138"/>
                  <a:pt x="992" y="13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7" name="Freeform 47"/>
          <p:cNvSpPr>
            <a:spLocks noEditPoints="1"/>
          </p:cNvSpPr>
          <p:nvPr/>
        </p:nvSpPr>
        <p:spPr bwMode="auto">
          <a:xfrm>
            <a:off x="3379788" y="5137150"/>
            <a:ext cx="668338" cy="623888"/>
          </a:xfrm>
          <a:custGeom>
            <a:avLst/>
            <a:gdLst/>
            <a:ahLst/>
            <a:cxnLst>
              <a:cxn ang="0">
                <a:pos x="174" y="788"/>
              </a:cxn>
              <a:cxn ang="0">
                <a:pos x="163" y="806"/>
              </a:cxn>
              <a:cxn ang="0">
                <a:pos x="62" y="838"/>
              </a:cxn>
              <a:cxn ang="0">
                <a:pos x="44" y="830"/>
              </a:cxn>
              <a:cxn ang="0">
                <a:pos x="0" y="671"/>
              </a:cxn>
              <a:cxn ang="0">
                <a:pos x="24" y="645"/>
              </a:cxn>
              <a:cxn ang="0">
                <a:pos x="149" y="722"/>
              </a:cxn>
              <a:cxn ang="0">
                <a:pos x="107" y="760"/>
              </a:cxn>
              <a:cxn ang="0">
                <a:pos x="290" y="674"/>
              </a:cxn>
              <a:cxn ang="0">
                <a:pos x="194" y="711"/>
              </a:cxn>
              <a:cxn ang="0">
                <a:pos x="109" y="609"/>
              </a:cxn>
              <a:cxn ang="0">
                <a:pos x="151" y="517"/>
              </a:cxn>
              <a:cxn ang="0">
                <a:pos x="171" y="514"/>
              </a:cxn>
              <a:cxn ang="0">
                <a:pos x="179" y="527"/>
              </a:cxn>
              <a:cxn ang="0">
                <a:pos x="133" y="572"/>
              </a:cxn>
              <a:cxn ang="0">
                <a:pos x="168" y="622"/>
              </a:cxn>
              <a:cxn ang="0">
                <a:pos x="253" y="584"/>
              </a:cxn>
              <a:cxn ang="0">
                <a:pos x="212" y="608"/>
              </a:cxn>
              <a:cxn ang="0">
                <a:pos x="176" y="660"/>
              </a:cxn>
              <a:cxn ang="0">
                <a:pos x="268" y="667"/>
              </a:cxn>
              <a:cxn ang="0">
                <a:pos x="436" y="523"/>
              </a:cxn>
              <a:cxn ang="0">
                <a:pos x="351" y="617"/>
              </a:cxn>
              <a:cxn ang="0">
                <a:pos x="332" y="604"/>
              </a:cxn>
              <a:cxn ang="0">
                <a:pos x="322" y="473"/>
              </a:cxn>
              <a:cxn ang="0">
                <a:pos x="267" y="436"/>
              </a:cxn>
              <a:cxn ang="0">
                <a:pos x="231" y="493"/>
              </a:cxn>
              <a:cxn ang="0">
                <a:pos x="216" y="484"/>
              </a:cxn>
              <a:cxn ang="0">
                <a:pos x="219" y="454"/>
              </a:cxn>
              <a:cxn ang="0">
                <a:pos x="303" y="408"/>
              </a:cxn>
              <a:cxn ang="0">
                <a:pos x="353" y="531"/>
              </a:cxn>
              <a:cxn ang="0">
                <a:pos x="429" y="515"/>
              </a:cxn>
              <a:cxn ang="0">
                <a:pos x="477" y="488"/>
              </a:cxn>
              <a:cxn ang="0">
                <a:pos x="488" y="455"/>
              </a:cxn>
              <a:cxn ang="0">
                <a:pos x="543" y="427"/>
              </a:cxn>
              <a:cxn ang="0">
                <a:pos x="375" y="278"/>
              </a:cxn>
              <a:cxn ang="0">
                <a:pos x="386" y="260"/>
              </a:cxn>
              <a:cxn ang="0">
                <a:pos x="606" y="357"/>
              </a:cxn>
              <a:cxn ang="0">
                <a:pos x="595" y="375"/>
              </a:cxn>
              <a:cxn ang="0">
                <a:pos x="481" y="270"/>
              </a:cxn>
              <a:cxn ang="0">
                <a:pos x="497" y="252"/>
              </a:cxn>
              <a:cxn ang="0">
                <a:pos x="475" y="227"/>
              </a:cxn>
              <a:cxn ang="0">
                <a:pos x="445" y="215"/>
              </a:cxn>
              <a:cxn ang="0">
                <a:pos x="717" y="224"/>
              </a:cxn>
              <a:cxn ang="0">
                <a:pos x="664" y="289"/>
              </a:cxn>
              <a:cxn ang="0">
                <a:pos x="659" y="310"/>
              </a:cxn>
              <a:cxn ang="0">
                <a:pos x="643" y="319"/>
              </a:cxn>
              <a:cxn ang="0">
                <a:pos x="494" y="151"/>
              </a:cxn>
              <a:cxn ang="0">
                <a:pos x="570" y="208"/>
              </a:cxn>
              <a:cxn ang="0">
                <a:pos x="611" y="141"/>
              </a:cxn>
              <a:cxn ang="0">
                <a:pos x="651" y="178"/>
              </a:cxn>
              <a:cxn ang="0">
                <a:pos x="590" y="195"/>
              </a:cxn>
              <a:cxn ang="0">
                <a:pos x="681" y="259"/>
              </a:cxn>
              <a:cxn ang="0">
                <a:pos x="898" y="147"/>
              </a:cxn>
              <a:cxn ang="0">
                <a:pos x="888" y="165"/>
              </a:cxn>
              <a:cxn ang="0">
                <a:pos x="825" y="130"/>
              </a:cxn>
              <a:cxn ang="0">
                <a:pos x="759" y="181"/>
              </a:cxn>
              <a:cxn ang="0">
                <a:pos x="681" y="70"/>
              </a:cxn>
              <a:cxn ang="0">
                <a:pos x="748" y="31"/>
              </a:cxn>
              <a:cxn ang="0">
                <a:pos x="741" y="6"/>
              </a:cxn>
              <a:cxn ang="0">
                <a:pos x="898" y="147"/>
              </a:cxn>
              <a:cxn ang="0">
                <a:pos x="706" y="95"/>
              </a:cxn>
              <a:cxn ang="0">
                <a:pos x="779" y="154"/>
              </a:cxn>
              <a:cxn ang="0">
                <a:pos x="806" y="93"/>
              </a:cxn>
            </a:cxnLst>
            <a:rect l="0" t="0" r="r" b="b"/>
            <a:pathLst>
              <a:path w="900" h="840">
                <a:moveTo>
                  <a:pt x="156" y="727"/>
                </a:moveTo>
                <a:cubicBezTo>
                  <a:pt x="159" y="729"/>
                  <a:pt x="160" y="732"/>
                  <a:pt x="161" y="734"/>
                </a:cubicBezTo>
                <a:cubicBezTo>
                  <a:pt x="162" y="736"/>
                  <a:pt x="161" y="738"/>
                  <a:pt x="160" y="740"/>
                </a:cubicBezTo>
                <a:lnTo>
                  <a:pt x="143" y="757"/>
                </a:lnTo>
                <a:lnTo>
                  <a:pt x="174" y="788"/>
                </a:lnTo>
                <a:cubicBezTo>
                  <a:pt x="175" y="789"/>
                  <a:pt x="175" y="789"/>
                  <a:pt x="176" y="790"/>
                </a:cubicBezTo>
                <a:cubicBezTo>
                  <a:pt x="176" y="791"/>
                  <a:pt x="175" y="792"/>
                  <a:pt x="175" y="793"/>
                </a:cubicBezTo>
                <a:cubicBezTo>
                  <a:pt x="175" y="794"/>
                  <a:pt x="174" y="795"/>
                  <a:pt x="173" y="797"/>
                </a:cubicBezTo>
                <a:cubicBezTo>
                  <a:pt x="171" y="798"/>
                  <a:pt x="170" y="800"/>
                  <a:pt x="168" y="802"/>
                </a:cubicBezTo>
                <a:cubicBezTo>
                  <a:pt x="166" y="804"/>
                  <a:pt x="164" y="805"/>
                  <a:pt x="163" y="806"/>
                </a:cubicBezTo>
                <a:cubicBezTo>
                  <a:pt x="161" y="807"/>
                  <a:pt x="160" y="808"/>
                  <a:pt x="159" y="809"/>
                </a:cubicBezTo>
                <a:cubicBezTo>
                  <a:pt x="158" y="809"/>
                  <a:pt x="157" y="809"/>
                  <a:pt x="157" y="809"/>
                </a:cubicBezTo>
                <a:cubicBezTo>
                  <a:pt x="156" y="809"/>
                  <a:pt x="155" y="809"/>
                  <a:pt x="155" y="808"/>
                </a:cubicBezTo>
                <a:lnTo>
                  <a:pt x="123" y="776"/>
                </a:lnTo>
                <a:lnTo>
                  <a:pt x="62" y="838"/>
                </a:lnTo>
                <a:cubicBezTo>
                  <a:pt x="61" y="839"/>
                  <a:pt x="60" y="839"/>
                  <a:pt x="59" y="840"/>
                </a:cubicBezTo>
                <a:cubicBezTo>
                  <a:pt x="58" y="840"/>
                  <a:pt x="57" y="840"/>
                  <a:pt x="56" y="840"/>
                </a:cubicBezTo>
                <a:cubicBezTo>
                  <a:pt x="55" y="840"/>
                  <a:pt x="54" y="840"/>
                  <a:pt x="52" y="839"/>
                </a:cubicBezTo>
                <a:cubicBezTo>
                  <a:pt x="51" y="838"/>
                  <a:pt x="49" y="836"/>
                  <a:pt x="47" y="834"/>
                </a:cubicBezTo>
                <a:cubicBezTo>
                  <a:pt x="46" y="833"/>
                  <a:pt x="45" y="832"/>
                  <a:pt x="44" y="830"/>
                </a:cubicBezTo>
                <a:cubicBezTo>
                  <a:pt x="43" y="829"/>
                  <a:pt x="42" y="828"/>
                  <a:pt x="41" y="827"/>
                </a:cubicBezTo>
                <a:cubicBezTo>
                  <a:pt x="40" y="825"/>
                  <a:pt x="40" y="824"/>
                  <a:pt x="39" y="823"/>
                </a:cubicBezTo>
                <a:cubicBezTo>
                  <a:pt x="39" y="822"/>
                  <a:pt x="38" y="820"/>
                  <a:pt x="38" y="819"/>
                </a:cubicBezTo>
                <a:lnTo>
                  <a:pt x="0" y="674"/>
                </a:lnTo>
                <a:cubicBezTo>
                  <a:pt x="0" y="673"/>
                  <a:pt x="0" y="672"/>
                  <a:pt x="0" y="671"/>
                </a:cubicBezTo>
                <a:cubicBezTo>
                  <a:pt x="0" y="669"/>
                  <a:pt x="1" y="668"/>
                  <a:pt x="2" y="667"/>
                </a:cubicBezTo>
                <a:cubicBezTo>
                  <a:pt x="3" y="665"/>
                  <a:pt x="4" y="663"/>
                  <a:pt x="5" y="662"/>
                </a:cubicBezTo>
                <a:cubicBezTo>
                  <a:pt x="7" y="660"/>
                  <a:pt x="9" y="658"/>
                  <a:pt x="11" y="655"/>
                </a:cubicBezTo>
                <a:cubicBezTo>
                  <a:pt x="14" y="653"/>
                  <a:pt x="16" y="651"/>
                  <a:pt x="19" y="649"/>
                </a:cubicBezTo>
                <a:cubicBezTo>
                  <a:pt x="21" y="647"/>
                  <a:pt x="22" y="646"/>
                  <a:pt x="24" y="645"/>
                </a:cubicBezTo>
                <a:cubicBezTo>
                  <a:pt x="25" y="644"/>
                  <a:pt x="27" y="643"/>
                  <a:pt x="28" y="643"/>
                </a:cubicBezTo>
                <a:cubicBezTo>
                  <a:pt x="29" y="643"/>
                  <a:pt x="30" y="644"/>
                  <a:pt x="31" y="644"/>
                </a:cubicBezTo>
                <a:lnTo>
                  <a:pt x="126" y="740"/>
                </a:lnTo>
                <a:lnTo>
                  <a:pt x="143" y="723"/>
                </a:lnTo>
                <a:cubicBezTo>
                  <a:pt x="145" y="722"/>
                  <a:pt x="146" y="721"/>
                  <a:pt x="149" y="722"/>
                </a:cubicBezTo>
                <a:cubicBezTo>
                  <a:pt x="151" y="722"/>
                  <a:pt x="153" y="724"/>
                  <a:pt x="156" y="727"/>
                </a:cubicBezTo>
                <a:close/>
                <a:moveTo>
                  <a:pt x="24" y="678"/>
                </a:moveTo>
                <a:lnTo>
                  <a:pt x="24" y="678"/>
                </a:lnTo>
                <a:lnTo>
                  <a:pt x="58" y="808"/>
                </a:lnTo>
                <a:lnTo>
                  <a:pt x="107" y="760"/>
                </a:lnTo>
                <a:lnTo>
                  <a:pt x="24" y="678"/>
                </a:lnTo>
                <a:close/>
                <a:moveTo>
                  <a:pt x="272" y="599"/>
                </a:moveTo>
                <a:cubicBezTo>
                  <a:pt x="279" y="606"/>
                  <a:pt x="284" y="613"/>
                  <a:pt x="288" y="621"/>
                </a:cubicBezTo>
                <a:cubicBezTo>
                  <a:pt x="292" y="629"/>
                  <a:pt x="295" y="638"/>
                  <a:pt x="295" y="647"/>
                </a:cubicBezTo>
                <a:cubicBezTo>
                  <a:pt x="296" y="656"/>
                  <a:pt x="294" y="665"/>
                  <a:pt x="290" y="674"/>
                </a:cubicBezTo>
                <a:cubicBezTo>
                  <a:pt x="287" y="683"/>
                  <a:pt x="281" y="692"/>
                  <a:pt x="272" y="701"/>
                </a:cubicBezTo>
                <a:cubicBezTo>
                  <a:pt x="266" y="707"/>
                  <a:pt x="259" y="712"/>
                  <a:pt x="253" y="715"/>
                </a:cubicBezTo>
                <a:cubicBezTo>
                  <a:pt x="247" y="718"/>
                  <a:pt x="240" y="720"/>
                  <a:pt x="234" y="721"/>
                </a:cubicBezTo>
                <a:cubicBezTo>
                  <a:pt x="227" y="722"/>
                  <a:pt x="221" y="721"/>
                  <a:pt x="214" y="719"/>
                </a:cubicBezTo>
                <a:cubicBezTo>
                  <a:pt x="208" y="718"/>
                  <a:pt x="201" y="715"/>
                  <a:pt x="194" y="711"/>
                </a:cubicBezTo>
                <a:cubicBezTo>
                  <a:pt x="188" y="707"/>
                  <a:pt x="181" y="702"/>
                  <a:pt x="174" y="696"/>
                </a:cubicBezTo>
                <a:cubicBezTo>
                  <a:pt x="167" y="691"/>
                  <a:pt x="160" y="684"/>
                  <a:pt x="153" y="677"/>
                </a:cubicBezTo>
                <a:cubicBezTo>
                  <a:pt x="146" y="670"/>
                  <a:pt x="140" y="664"/>
                  <a:pt x="134" y="656"/>
                </a:cubicBezTo>
                <a:cubicBezTo>
                  <a:pt x="128" y="649"/>
                  <a:pt x="123" y="641"/>
                  <a:pt x="119" y="634"/>
                </a:cubicBezTo>
                <a:cubicBezTo>
                  <a:pt x="114" y="626"/>
                  <a:pt x="111" y="618"/>
                  <a:pt x="109" y="609"/>
                </a:cubicBezTo>
                <a:cubicBezTo>
                  <a:pt x="106" y="601"/>
                  <a:pt x="106" y="592"/>
                  <a:pt x="106" y="584"/>
                </a:cubicBezTo>
                <a:cubicBezTo>
                  <a:pt x="107" y="575"/>
                  <a:pt x="109" y="566"/>
                  <a:pt x="113" y="558"/>
                </a:cubicBezTo>
                <a:cubicBezTo>
                  <a:pt x="117" y="549"/>
                  <a:pt x="124" y="540"/>
                  <a:pt x="132" y="532"/>
                </a:cubicBezTo>
                <a:cubicBezTo>
                  <a:pt x="135" y="529"/>
                  <a:pt x="138" y="526"/>
                  <a:pt x="141" y="524"/>
                </a:cubicBezTo>
                <a:cubicBezTo>
                  <a:pt x="145" y="521"/>
                  <a:pt x="148" y="519"/>
                  <a:pt x="151" y="517"/>
                </a:cubicBezTo>
                <a:cubicBezTo>
                  <a:pt x="154" y="515"/>
                  <a:pt x="157" y="513"/>
                  <a:pt x="159" y="512"/>
                </a:cubicBezTo>
                <a:cubicBezTo>
                  <a:pt x="162" y="511"/>
                  <a:pt x="163" y="511"/>
                  <a:pt x="164" y="511"/>
                </a:cubicBezTo>
                <a:cubicBezTo>
                  <a:pt x="165" y="511"/>
                  <a:pt x="166" y="511"/>
                  <a:pt x="167" y="511"/>
                </a:cubicBezTo>
                <a:cubicBezTo>
                  <a:pt x="168" y="511"/>
                  <a:pt x="168" y="512"/>
                  <a:pt x="169" y="512"/>
                </a:cubicBezTo>
                <a:cubicBezTo>
                  <a:pt x="170" y="512"/>
                  <a:pt x="171" y="513"/>
                  <a:pt x="171" y="514"/>
                </a:cubicBezTo>
                <a:cubicBezTo>
                  <a:pt x="172" y="514"/>
                  <a:pt x="173" y="515"/>
                  <a:pt x="174" y="516"/>
                </a:cubicBezTo>
                <a:cubicBezTo>
                  <a:pt x="176" y="518"/>
                  <a:pt x="177" y="519"/>
                  <a:pt x="178" y="520"/>
                </a:cubicBezTo>
                <a:cubicBezTo>
                  <a:pt x="179" y="521"/>
                  <a:pt x="179" y="522"/>
                  <a:pt x="180" y="523"/>
                </a:cubicBezTo>
                <a:cubicBezTo>
                  <a:pt x="180" y="524"/>
                  <a:pt x="180" y="524"/>
                  <a:pt x="180" y="525"/>
                </a:cubicBezTo>
                <a:cubicBezTo>
                  <a:pt x="180" y="526"/>
                  <a:pt x="180" y="527"/>
                  <a:pt x="179" y="527"/>
                </a:cubicBezTo>
                <a:cubicBezTo>
                  <a:pt x="178" y="528"/>
                  <a:pt x="177" y="529"/>
                  <a:pt x="175" y="530"/>
                </a:cubicBezTo>
                <a:cubicBezTo>
                  <a:pt x="173" y="531"/>
                  <a:pt x="170" y="532"/>
                  <a:pt x="167" y="534"/>
                </a:cubicBezTo>
                <a:cubicBezTo>
                  <a:pt x="165" y="535"/>
                  <a:pt x="162" y="537"/>
                  <a:pt x="158" y="539"/>
                </a:cubicBezTo>
                <a:cubicBezTo>
                  <a:pt x="155" y="542"/>
                  <a:pt x="151" y="545"/>
                  <a:pt x="147" y="549"/>
                </a:cubicBezTo>
                <a:cubicBezTo>
                  <a:pt x="140" y="556"/>
                  <a:pt x="135" y="564"/>
                  <a:pt x="133" y="572"/>
                </a:cubicBezTo>
                <a:cubicBezTo>
                  <a:pt x="130" y="580"/>
                  <a:pt x="130" y="588"/>
                  <a:pt x="132" y="596"/>
                </a:cubicBezTo>
                <a:cubicBezTo>
                  <a:pt x="133" y="605"/>
                  <a:pt x="137" y="613"/>
                  <a:pt x="142" y="621"/>
                </a:cubicBezTo>
                <a:cubicBezTo>
                  <a:pt x="147" y="629"/>
                  <a:pt x="153" y="637"/>
                  <a:pt x="159" y="644"/>
                </a:cubicBezTo>
                <a:cubicBezTo>
                  <a:pt x="160" y="641"/>
                  <a:pt x="161" y="638"/>
                  <a:pt x="163" y="634"/>
                </a:cubicBezTo>
                <a:cubicBezTo>
                  <a:pt x="164" y="630"/>
                  <a:pt x="166" y="626"/>
                  <a:pt x="168" y="622"/>
                </a:cubicBezTo>
                <a:cubicBezTo>
                  <a:pt x="170" y="619"/>
                  <a:pt x="172" y="615"/>
                  <a:pt x="175" y="611"/>
                </a:cubicBezTo>
                <a:cubicBezTo>
                  <a:pt x="178" y="607"/>
                  <a:pt x="181" y="603"/>
                  <a:pt x="185" y="599"/>
                </a:cubicBezTo>
                <a:cubicBezTo>
                  <a:pt x="193" y="591"/>
                  <a:pt x="201" y="585"/>
                  <a:pt x="209" y="582"/>
                </a:cubicBezTo>
                <a:cubicBezTo>
                  <a:pt x="217" y="579"/>
                  <a:pt x="224" y="577"/>
                  <a:pt x="231" y="578"/>
                </a:cubicBezTo>
                <a:cubicBezTo>
                  <a:pt x="239" y="578"/>
                  <a:pt x="246" y="580"/>
                  <a:pt x="253" y="584"/>
                </a:cubicBezTo>
                <a:cubicBezTo>
                  <a:pt x="259" y="588"/>
                  <a:pt x="266" y="593"/>
                  <a:pt x="272" y="599"/>
                </a:cubicBezTo>
                <a:close/>
                <a:moveTo>
                  <a:pt x="254" y="621"/>
                </a:moveTo>
                <a:cubicBezTo>
                  <a:pt x="249" y="617"/>
                  <a:pt x="245" y="613"/>
                  <a:pt x="240" y="610"/>
                </a:cubicBezTo>
                <a:cubicBezTo>
                  <a:pt x="236" y="607"/>
                  <a:pt x="231" y="606"/>
                  <a:pt x="226" y="605"/>
                </a:cubicBezTo>
                <a:cubicBezTo>
                  <a:pt x="222" y="605"/>
                  <a:pt x="217" y="606"/>
                  <a:pt x="212" y="608"/>
                </a:cubicBezTo>
                <a:cubicBezTo>
                  <a:pt x="207" y="610"/>
                  <a:pt x="202" y="614"/>
                  <a:pt x="197" y="619"/>
                </a:cubicBezTo>
                <a:cubicBezTo>
                  <a:pt x="194" y="621"/>
                  <a:pt x="192" y="625"/>
                  <a:pt x="189" y="628"/>
                </a:cubicBezTo>
                <a:cubicBezTo>
                  <a:pt x="187" y="631"/>
                  <a:pt x="185" y="635"/>
                  <a:pt x="183" y="638"/>
                </a:cubicBezTo>
                <a:cubicBezTo>
                  <a:pt x="181" y="642"/>
                  <a:pt x="180" y="645"/>
                  <a:pt x="179" y="649"/>
                </a:cubicBezTo>
                <a:cubicBezTo>
                  <a:pt x="177" y="653"/>
                  <a:pt x="176" y="656"/>
                  <a:pt x="176" y="660"/>
                </a:cubicBezTo>
                <a:cubicBezTo>
                  <a:pt x="186" y="670"/>
                  <a:pt x="195" y="677"/>
                  <a:pt x="203" y="683"/>
                </a:cubicBezTo>
                <a:cubicBezTo>
                  <a:pt x="211" y="688"/>
                  <a:pt x="218" y="692"/>
                  <a:pt x="224" y="693"/>
                </a:cubicBezTo>
                <a:cubicBezTo>
                  <a:pt x="231" y="695"/>
                  <a:pt x="237" y="695"/>
                  <a:pt x="242" y="693"/>
                </a:cubicBezTo>
                <a:cubicBezTo>
                  <a:pt x="248" y="691"/>
                  <a:pt x="253" y="688"/>
                  <a:pt x="258" y="683"/>
                </a:cubicBezTo>
                <a:cubicBezTo>
                  <a:pt x="263" y="678"/>
                  <a:pt x="266" y="673"/>
                  <a:pt x="268" y="667"/>
                </a:cubicBezTo>
                <a:cubicBezTo>
                  <a:pt x="270" y="662"/>
                  <a:pt x="270" y="656"/>
                  <a:pt x="269" y="651"/>
                </a:cubicBezTo>
                <a:cubicBezTo>
                  <a:pt x="269" y="645"/>
                  <a:pt x="267" y="640"/>
                  <a:pt x="264" y="635"/>
                </a:cubicBezTo>
                <a:cubicBezTo>
                  <a:pt x="261" y="630"/>
                  <a:pt x="258" y="625"/>
                  <a:pt x="254" y="621"/>
                </a:cubicBezTo>
                <a:close/>
                <a:moveTo>
                  <a:pt x="433" y="519"/>
                </a:moveTo>
                <a:cubicBezTo>
                  <a:pt x="434" y="520"/>
                  <a:pt x="435" y="521"/>
                  <a:pt x="436" y="523"/>
                </a:cubicBezTo>
                <a:cubicBezTo>
                  <a:pt x="437" y="524"/>
                  <a:pt x="438" y="525"/>
                  <a:pt x="438" y="526"/>
                </a:cubicBezTo>
                <a:cubicBezTo>
                  <a:pt x="438" y="527"/>
                  <a:pt x="438" y="528"/>
                  <a:pt x="438" y="529"/>
                </a:cubicBezTo>
                <a:cubicBezTo>
                  <a:pt x="438" y="530"/>
                  <a:pt x="438" y="531"/>
                  <a:pt x="437" y="532"/>
                </a:cubicBezTo>
                <a:lnTo>
                  <a:pt x="354" y="614"/>
                </a:lnTo>
                <a:cubicBezTo>
                  <a:pt x="353" y="616"/>
                  <a:pt x="352" y="616"/>
                  <a:pt x="351" y="617"/>
                </a:cubicBezTo>
                <a:cubicBezTo>
                  <a:pt x="350" y="617"/>
                  <a:pt x="348" y="618"/>
                  <a:pt x="347" y="618"/>
                </a:cubicBezTo>
                <a:cubicBezTo>
                  <a:pt x="346" y="618"/>
                  <a:pt x="345" y="617"/>
                  <a:pt x="343" y="616"/>
                </a:cubicBezTo>
                <a:cubicBezTo>
                  <a:pt x="342" y="615"/>
                  <a:pt x="340" y="614"/>
                  <a:pt x="339" y="612"/>
                </a:cubicBezTo>
                <a:cubicBezTo>
                  <a:pt x="337" y="611"/>
                  <a:pt x="336" y="609"/>
                  <a:pt x="335" y="608"/>
                </a:cubicBezTo>
                <a:cubicBezTo>
                  <a:pt x="334" y="607"/>
                  <a:pt x="333" y="606"/>
                  <a:pt x="332" y="604"/>
                </a:cubicBezTo>
                <a:cubicBezTo>
                  <a:pt x="332" y="603"/>
                  <a:pt x="332" y="602"/>
                  <a:pt x="331" y="600"/>
                </a:cubicBezTo>
                <a:cubicBezTo>
                  <a:pt x="331" y="599"/>
                  <a:pt x="331" y="597"/>
                  <a:pt x="331" y="595"/>
                </a:cubicBezTo>
                <a:lnTo>
                  <a:pt x="330" y="534"/>
                </a:lnTo>
                <a:cubicBezTo>
                  <a:pt x="330" y="520"/>
                  <a:pt x="329" y="508"/>
                  <a:pt x="327" y="498"/>
                </a:cubicBezTo>
                <a:cubicBezTo>
                  <a:pt x="326" y="488"/>
                  <a:pt x="324" y="480"/>
                  <a:pt x="322" y="473"/>
                </a:cubicBezTo>
                <a:cubicBezTo>
                  <a:pt x="319" y="466"/>
                  <a:pt x="317" y="461"/>
                  <a:pt x="313" y="456"/>
                </a:cubicBezTo>
                <a:cubicBezTo>
                  <a:pt x="310" y="452"/>
                  <a:pt x="307" y="448"/>
                  <a:pt x="304" y="444"/>
                </a:cubicBezTo>
                <a:cubicBezTo>
                  <a:pt x="301" y="441"/>
                  <a:pt x="297" y="438"/>
                  <a:pt x="293" y="436"/>
                </a:cubicBezTo>
                <a:cubicBezTo>
                  <a:pt x="289" y="435"/>
                  <a:pt x="284" y="434"/>
                  <a:pt x="280" y="434"/>
                </a:cubicBezTo>
                <a:cubicBezTo>
                  <a:pt x="276" y="433"/>
                  <a:pt x="271" y="434"/>
                  <a:pt x="267" y="436"/>
                </a:cubicBezTo>
                <a:cubicBezTo>
                  <a:pt x="262" y="438"/>
                  <a:pt x="258" y="441"/>
                  <a:pt x="254" y="445"/>
                </a:cubicBezTo>
                <a:cubicBezTo>
                  <a:pt x="249" y="450"/>
                  <a:pt x="245" y="455"/>
                  <a:pt x="243" y="460"/>
                </a:cubicBezTo>
                <a:cubicBezTo>
                  <a:pt x="240" y="465"/>
                  <a:pt x="238" y="470"/>
                  <a:pt x="237" y="475"/>
                </a:cubicBezTo>
                <a:cubicBezTo>
                  <a:pt x="235" y="479"/>
                  <a:pt x="234" y="483"/>
                  <a:pt x="234" y="486"/>
                </a:cubicBezTo>
                <a:cubicBezTo>
                  <a:pt x="233" y="490"/>
                  <a:pt x="232" y="492"/>
                  <a:pt x="231" y="493"/>
                </a:cubicBezTo>
                <a:cubicBezTo>
                  <a:pt x="231" y="493"/>
                  <a:pt x="230" y="494"/>
                  <a:pt x="229" y="494"/>
                </a:cubicBezTo>
                <a:cubicBezTo>
                  <a:pt x="229" y="494"/>
                  <a:pt x="228" y="494"/>
                  <a:pt x="227" y="493"/>
                </a:cubicBezTo>
                <a:cubicBezTo>
                  <a:pt x="226" y="493"/>
                  <a:pt x="225" y="492"/>
                  <a:pt x="223" y="491"/>
                </a:cubicBezTo>
                <a:cubicBezTo>
                  <a:pt x="222" y="490"/>
                  <a:pt x="221" y="489"/>
                  <a:pt x="219" y="487"/>
                </a:cubicBezTo>
                <a:cubicBezTo>
                  <a:pt x="218" y="486"/>
                  <a:pt x="217" y="485"/>
                  <a:pt x="216" y="484"/>
                </a:cubicBezTo>
                <a:cubicBezTo>
                  <a:pt x="215" y="483"/>
                  <a:pt x="215" y="482"/>
                  <a:pt x="214" y="481"/>
                </a:cubicBezTo>
                <a:cubicBezTo>
                  <a:pt x="214" y="481"/>
                  <a:pt x="214" y="480"/>
                  <a:pt x="213" y="479"/>
                </a:cubicBezTo>
                <a:cubicBezTo>
                  <a:pt x="213" y="478"/>
                  <a:pt x="213" y="477"/>
                  <a:pt x="213" y="475"/>
                </a:cubicBezTo>
                <a:cubicBezTo>
                  <a:pt x="213" y="473"/>
                  <a:pt x="214" y="471"/>
                  <a:pt x="215" y="467"/>
                </a:cubicBezTo>
                <a:cubicBezTo>
                  <a:pt x="216" y="463"/>
                  <a:pt x="217" y="459"/>
                  <a:pt x="219" y="454"/>
                </a:cubicBezTo>
                <a:cubicBezTo>
                  <a:pt x="221" y="449"/>
                  <a:pt x="224" y="445"/>
                  <a:pt x="227" y="439"/>
                </a:cubicBezTo>
                <a:cubicBezTo>
                  <a:pt x="230" y="434"/>
                  <a:pt x="234" y="430"/>
                  <a:pt x="239" y="425"/>
                </a:cubicBezTo>
                <a:cubicBezTo>
                  <a:pt x="246" y="418"/>
                  <a:pt x="253" y="412"/>
                  <a:pt x="261" y="409"/>
                </a:cubicBezTo>
                <a:cubicBezTo>
                  <a:pt x="268" y="406"/>
                  <a:pt x="276" y="404"/>
                  <a:pt x="283" y="404"/>
                </a:cubicBezTo>
                <a:cubicBezTo>
                  <a:pt x="290" y="404"/>
                  <a:pt x="297" y="405"/>
                  <a:pt x="303" y="408"/>
                </a:cubicBezTo>
                <a:cubicBezTo>
                  <a:pt x="310" y="411"/>
                  <a:pt x="316" y="415"/>
                  <a:pt x="321" y="421"/>
                </a:cubicBezTo>
                <a:cubicBezTo>
                  <a:pt x="326" y="425"/>
                  <a:pt x="330" y="431"/>
                  <a:pt x="334" y="436"/>
                </a:cubicBezTo>
                <a:cubicBezTo>
                  <a:pt x="338" y="442"/>
                  <a:pt x="341" y="449"/>
                  <a:pt x="344" y="457"/>
                </a:cubicBezTo>
                <a:cubicBezTo>
                  <a:pt x="347" y="465"/>
                  <a:pt x="349" y="475"/>
                  <a:pt x="351" y="487"/>
                </a:cubicBezTo>
                <a:cubicBezTo>
                  <a:pt x="352" y="499"/>
                  <a:pt x="353" y="514"/>
                  <a:pt x="353" y="531"/>
                </a:cubicBezTo>
                <a:lnTo>
                  <a:pt x="354" y="580"/>
                </a:lnTo>
                <a:lnTo>
                  <a:pt x="420" y="515"/>
                </a:lnTo>
                <a:cubicBezTo>
                  <a:pt x="420" y="514"/>
                  <a:pt x="421" y="514"/>
                  <a:pt x="422" y="513"/>
                </a:cubicBezTo>
                <a:cubicBezTo>
                  <a:pt x="423" y="513"/>
                  <a:pt x="424" y="513"/>
                  <a:pt x="425" y="513"/>
                </a:cubicBezTo>
                <a:cubicBezTo>
                  <a:pt x="426" y="514"/>
                  <a:pt x="427" y="514"/>
                  <a:pt x="429" y="515"/>
                </a:cubicBezTo>
                <a:cubicBezTo>
                  <a:pt x="430" y="516"/>
                  <a:pt x="431" y="517"/>
                  <a:pt x="433" y="519"/>
                </a:cubicBezTo>
                <a:close/>
                <a:moveTo>
                  <a:pt x="488" y="455"/>
                </a:moveTo>
                <a:cubicBezTo>
                  <a:pt x="494" y="460"/>
                  <a:pt x="497" y="465"/>
                  <a:pt x="497" y="468"/>
                </a:cubicBezTo>
                <a:cubicBezTo>
                  <a:pt x="497" y="472"/>
                  <a:pt x="494" y="476"/>
                  <a:pt x="489" y="481"/>
                </a:cubicBezTo>
                <a:cubicBezTo>
                  <a:pt x="485" y="486"/>
                  <a:pt x="481" y="488"/>
                  <a:pt x="477" y="488"/>
                </a:cubicBezTo>
                <a:cubicBezTo>
                  <a:pt x="474" y="488"/>
                  <a:pt x="469" y="485"/>
                  <a:pt x="464" y="480"/>
                </a:cubicBezTo>
                <a:cubicBezTo>
                  <a:pt x="458" y="475"/>
                  <a:pt x="455" y="470"/>
                  <a:pt x="455" y="466"/>
                </a:cubicBezTo>
                <a:cubicBezTo>
                  <a:pt x="455" y="463"/>
                  <a:pt x="458" y="458"/>
                  <a:pt x="463" y="454"/>
                </a:cubicBezTo>
                <a:cubicBezTo>
                  <a:pt x="467" y="449"/>
                  <a:pt x="471" y="447"/>
                  <a:pt x="475" y="447"/>
                </a:cubicBezTo>
                <a:cubicBezTo>
                  <a:pt x="479" y="447"/>
                  <a:pt x="483" y="449"/>
                  <a:pt x="488" y="455"/>
                </a:cubicBezTo>
                <a:close/>
                <a:moveTo>
                  <a:pt x="549" y="413"/>
                </a:moveTo>
                <a:cubicBezTo>
                  <a:pt x="550" y="414"/>
                  <a:pt x="550" y="415"/>
                  <a:pt x="550" y="416"/>
                </a:cubicBezTo>
                <a:cubicBezTo>
                  <a:pt x="550" y="416"/>
                  <a:pt x="550" y="417"/>
                  <a:pt x="550" y="418"/>
                </a:cubicBezTo>
                <a:cubicBezTo>
                  <a:pt x="549" y="419"/>
                  <a:pt x="549" y="420"/>
                  <a:pt x="548" y="422"/>
                </a:cubicBezTo>
                <a:cubicBezTo>
                  <a:pt x="546" y="423"/>
                  <a:pt x="545" y="425"/>
                  <a:pt x="543" y="427"/>
                </a:cubicBezTo>
                <a:cubicBezTo>
                  <a:pt x="541" y="429"/>
                  <a:pt x="540" y="430"/>
                  <a:pt x="538" y="431"/>
                </a:cubicBezTo>
                <a:cubicBezTo>
                  <a:pt x="537" y="432"/>
                  <a:pt x="536" y="433"/>
                  <a:pt x="535" y="433"/>
                </a:cubicBezTo>
                <a:cubicBezTo>
                  <a:pt x="533" y="434"/>
                  <a:pt x="533" y="434"/>
                  <a:pt x="532" y="434"/>
                </a:cubicBezTo>
                <a:cubicBezTo>
                  <a:pt x="531" y="434"/>
                  <a:pt x="531" y="433"/>
                  <a:pt x="530" y="433"/>
                </a:cubicBezTo>
                <a:lnTo>
                  <a:pt x="375" y="278"/>
                </a:lnTo>
                <a:cubicBezTo>
                  <a:pt x="374" y="277"/>
                  <a:pt x="374" y="276"/>
                  <a:pt x="374" y="276"/>
                </a:cubicBezTo>
                <a:cubicBezTo>
                  <a:pt x="374" y="275"/>
                  <a:pt x="374" y="274"/>
                  <a:pt x="374" y="273"/>
                </a:cubicBezTo>
                <a:cubicBezTo>
                  <a:pt x="374" y="272"/>
                  <a:pt x="375" y="271"/>
                  <a:pt x="376" y="269"/>
                </a:cubicBezTo>
                <a:cubicBezTo>
                  <a:pt x="377" y="268"/>
                  <a:pt x="379" y="266"/>
                  <a:pt x="381" y="264"/>
                </a:cubicBezTo>
                <a:cubicBezTo>
                  <a:pt x="383" y="262"/>
                  <a:pt x="384" y="261"/>
                  <a:pt x="386" y="260"/>
                </a:cubicBezTo>
                <a:cubicBezTo>
                  <a:pt x="387" y="259"/>
                  <a:pt x="388" y="258"/>
                  <a:pt x="389" y="258"/>
                </a:cubicBezTo>
                <a:cubicBezTo>
                  <a:pt x="390" y="257"/>
                  <a:pt x="391" y="257"/>
                  <a:pt x="392" y="257"/>
                </a:cubicBezTo>
                <a:cubicBezTo>
                  <a:pt x="393" y="257"/>
                  <a:pt x="393" y="258"/>
                  <a:pt x="394" y="258"/>
                </a:cubicBezTo>
                <a:lnTo>
                  <a:pt x="549" y="413"/>
                </a:lnTo>
                <a:close/>
                <a:moveTo>
                  <a:pt x="606" y="357"/>
                </a:moveTo>
                <a:cubicBezTo>
                  <a:pt x="606" y="358"/>
                  <a:pt x="607" y="358"/>
                  <a:pt x="607" y="359"/>
                </a:cubicBezTo>
                <a:cubicBezTo>
                  <a:pt x="607" y="360"/>
                  <a:pt x="607" y="361"/>
                  <a:pt x="606" y="362"/>
                </a:cubicBezTo>
                <a:cubicBezTo>
                  <a:pt x="606" y="363"/>
                  <a:pt x="605" y="364"/>
                  <a:pt x="604" y="365"/>
                </a:cubicBezTo>
                <a:cubicBezTo>
                  <a:pt x="603" y="367"/>
                  <a:pt x="602" y="368"/>
                  <a:pt x="600" y="370"/>
                </a:cubicBezTo>
                <a:cubicBezTo>
                  <a:pt x="598" y="372"/>
                  <a:pt x="596" y="373"/>
                  <a:pt x="595" y="375"/>
                </a:cubicBezTo>
                <a:cubicBezTo>
                  <a:pt x="593" y="376"/>
                  <a:pt x="592" y="376"/>
                  <a:pt x="591" y="377"/>
                </a:cubicBezTo>
                <a:cubicBezTo>
                  <a:pt x="590" y="377"/>
                  <a:pt x="589" y="377"/>
                  <a:pt x="588" y="377"/>
                </a:cubicBezTo>
                <a:cubicBezTo>
                  <a:pt x="588" y="377"/>
                  <a:pt x="587" y="377"/>
                  <a:pt x="587" y="376"/>
                </a:cubicBezTo>
                <a:lnTo>
                  <a:pt x="482" y="272"/>
                </a:lnTo>
                <a:cubicBezTo>
                  <a:pt x="482" y="271"/>
                  <a:pt x="481" y="270"/>
                  <a:pt x="481" y="270"/>
                </a:cubicBezTo>
                <a:cubicBezTo>
                  <a:pt x="481" y="269"/>
                  <a:pt x="481" y="268"/>
                  <a:pt x="481" y="267"/>
                </a:cubicBezTo>
                <a:cubicBezTo>
                  <a:pt x="482" y="266"/>
                  <a:pt x="483" y="265"/>
                  <a:pt x="484" y="263"/>
                </a:cubicBezTo>
                <a:cubicBezTo>
                  <a:pt x="485" y="262"/>
                  <a:pt x="486" y="260"/>
                  <a:pt x="488" y="259"/>
                </a:cubicBezTo>
                <a:cubicBezTo>
                  <a:pt x="490" y="257"/>
                  <a:pt x="492" y="255"/>
                  <a:pt x="493" y="254"/>
                </a:cubicBezTo>
                <a:cubicBezTo>
                  <a:pt x="494" y="253"/>
                  <a:pt x="496" y="252"/>
                  <a:pt x="497" y="252"/>
                </a:cubicBezTo>
                <a:cubicBezTo>
                  <a:pt x="498" y="251"/>
                  <a:pt x="498" y="251"/>
                  <a:pt x="499" y="251"/>
                </a:cubicBezTo>
                <a:cubicBezTo>
                  <a:pt x="500" y="252"/>
                  <a:pt x="501" y="252"/>
                  <a:pt x="501" y="253"/>
                </a:cubicBezTo>
                <a:lnTo>
                  <a:pt x="606" y="357"/>
                </a:lnTo>
                <a:close/>
                <a:moveTo>
                  <a:pt x="468" y="215"/>
                </a:moveTo>
                <a:cubicBezTo>
                  <a:pt x="473" y="220"/>
                  <a:pt x="475" y="223"/>
                  <a:pt x="475" y="227"/>
                </a:cubicBezTo>
                <a:cubicBezTo>
                  <a:pt x="475" y="230"/>
                  <a:pt x="472" y="234"/>
                  <a:pt x="468" y="239"/>
                </a:cubicBezTo>
                <a:cubicBezTo>
                  <a:pt x="463" y="243"/>
                  <a:pt x="459" y="245"/>
                  <a:pt x="456" y="245"/>
                </a:cubicBezTo>
                <a:cubicBezTo>
                  <a:pt x="453" y="246"/>
                  <a:pt x="449" y="243"/>
                  <a:pt x="445" y="239"/>
                </a:cubicBezTo>
                <a:cubicBezTo>
                  <a:pt x="440" y="234"/>
                  <a:pt x="438" y="231"/>
                  <a:pt x="438" y="227"/>
                </a:cubicBezTo>
                <a:cubicBezTo>
                  <a:pt x="438" y="224"/>
                  <a:pt x="441" y="220"/>
                  <a:pt x="445" y="215"/>
                </a:cubicBezTo>
                <a:cubicBezTo>
                  <a:pt x="450" y="211"/>
                  <a:pt x="453" y="209"/>
                  <a:pt x="457" y="209"/>
                </a:cubicBezTo>
                <a:cubicBezTo>
                  <a:pt x="460" y="208"/>
                  <a:pt x="464" y="211"/>
                  <a:pt x="468" y="215"/>
                </a:cubicBezTo>
                <a:close/>
                <a:moveTo>
                  <a:pt x="686" y="170"/>
                </a:moveTo>
                <a:cubicBezTo>
                  <a:pt x="695" y="179"/>
                  <a:pt x="702" y="188"/>
                  <a:pt x="707" y="197"/>
                </a:cubicBezTo>
                <a:cubicBezTo>
                  <a:pt x="712" y="206"/>
                  <a:pt x="716" y="215"/>
                  <a:pt x="717" y="224"/>
                </a:cubicBezTo>
                <a:cubicBezTo>
                  <a:pt x="718" y="233"/>
                  <a:pt x="717" y="242"/>
                  <a:pt x="714" y="250"/>
                </a:cubicBezTo>
                <a:cubicBezTo>
                  <a:pt x="712" y="259"/>
                  <a:pt x="707" y="266"/>
                  <a:pt x="699" y="273"/>
                </a:cubicBezTo>
                <a:cubicBezTo>
                  <a:pt x="696" y="277"/>
                  <a:pt x="693" y="280"/>
                  <a:pt x="689" y="282"/>
                </a:cubicBezTo>
                <a:cubicBezTo>
                  <a:pt x="686" y="284"/>
                  <a:pt x="682" y="286"/>
                  <a:pt x="678" y="287"/>
                </a:cubicBezTo>
                <a:cubicBezTo>
                  <a:pt x="673" y="288"/>
                  <a:pt x="669" y="289"/>
                  <a:pt x="664" y="289"/>
                </a:cubicBezTo>
                <a:cubicBezTo>
                  <a:pt x="659" y="290"/>
                  <a:pt x="653" y="290"/>
                  <a:pt x="647" y="290"/>
                </a:cubicBezTo>
                <a:lnTo>
                  <a:pt x="660" y="303"/>
                </a:lnTo>
                <a:cubicBezTo>
                  <a:pt x="661" y="303"/>
                  <a:pt x="661" y="304"/>
                  <a:pt x="661" y="305"/>
                </a:cubicBezTo>
                <a:cubicBezTo>
                  <a:pt x="661" y="305"/>
                  <a:pt x="661" y="306"/>
                  <a:pt x="661" y="307"/>
                </a:cubicBezTo>
                <a:cubicBezTo>
                  <a:pt x="660" y="308"/>
                  <a:pt x="660" y="309"/>
                  <a:pt x="659" y="310"/>
                </a:cubicBezTo>
                <a:cubicBezTo>
                  <a:pt x="658" y="312"/>
                  <a:pt x="657" y="313"/>
                  <a:pt x="655" y="315"/>
                </a:cubicBezTo>
                <a:cubicBezTo>
                  <a:pt x="653" y="316"/>
                  <a:pt x="652" y="318"/>
                  <a:pt x="651" y="318"/>
                </a:cubicBezTo>
                <a:cubicBezTo>
                  <a:pt x="650" y="319"/>
                  <a:pt x="649" y="320"/>
                  <a:pt x="648" y="320"/>
                </a:cubicBezTo>
                <a:cubicBezTo>
                  <a:pt x="647" y="321"/>
                  <a:pt x="646" y="321"/>
                  <a:pt x="645" y="321"/>
                </a:cubicBezTo>
                <a:cubicBezTo>
                  <a:pt x="644" y="321"/>
                  <a:pt x="644" y="320"/>
                  <a:pt x="643" y="319"/>
                </a:cubicBezTo>
                <a:lnTo>
                  <a:pt x="488" y="165"/>
                </a:lnTo>
                <a:cubicBezTo>
                  <a:pt x="487" y="164"/>
                  <a:pt x="487" y="163"/>
                  <a:pt x="487" y="162"/>
                </a:cubicBezTo>
                <a:cubicBezTo>
                  <a:pt x="487" y="162"/>
                  <a:pt x="487" y="161"/>
                  <a:pt x="487" y="160"/>
                </a:cubicBezTo>
                <a:cubicBezTo>
                  <a:pt x="488" y="159"/>
                  <a:pt x="488" y="158"/>
                  <a:pt x="489" y="156"/>
                </a:cubicBezTo>
                <a:cubicBezTo>
                  <a:pt x="491" y="155"/>
                  <a:pt x="492" y="153"/>
                  <a:pt x="494" y="151"/>
                </a:cubicBezTo>
                <a:cubicBezTo>
                  <a:pt x="496" y="149"/>
                  <a:pt x="497" y="148"/>
                  <a:pt x="499" y="147"/>
                </a:cubicBezTo>
                <a:cubicBezTo>
                  <a:pt x="500" y="146"/>
                  <a:pt x="501" y="145"/>
                  <a:pt x="502" y="145"/>
                </a:cubicBezTo>
                <a:cubicBezTo>
                  <a:pt x="503" y="144"/>
                  <a:pt x="504" y="144"/>
                  <a:pt x="505" y="144"/>
                </a:cubicBezTo>
                <a:cubicBezTo>
                  <a:pt x="506" y="144"/>
                  <a:pt x="507" y="145"/>
                  <a:pt x="507" y="145"/>
                </a:cubicBezTo>
                <a:lnTo>
                  <a:pt x="570" y="208"/>
                </a:lnTo>
                <a:cubicBezTo>
                  <a:pt x="570" y="202"/>
                  <a:pt x="570" y="196"/>
                  <a:pt x="571" y="191"/>
                </a:cubicBezTo>
                <a:cubicBezTo>
                  <a:pt x="571" y="186"/>
                  <a:pt x="573" y="181"/>
                  <a:pt x="574" y="177"/>
                </a:cubicBezTo>
                <a:cubicBezTo>
                  <a:pt x="575" y="173"/>
                  <a:pt x="577" y="169"/>
                  <a:pt x="579" y="166"/>
                </a:cubicBezTo>
                <a:cubicBezTo>
                  <a:pt x="582" y="162"/>
                  <a:pt x="584" y="159"/>
                  <a:pt x="587" y="156"/>
                </a:cubicBezTo>
                <a:cubicBezTo>
                  <a:pt x="595" y="148"/>
                  <a:pt x="603" y="143"/>
                  <a:pt x="611" y="141"/>
                </a:cubicBezTo>
                <a:cubicBezTo>
                  <a:pt x="620" y="139"/>
                  <a:pt x="628" y="138"/>
                  <a:pt x="636" y="140"/>
                </a:cubicBezTo>
                <a:cubicBezTo>
                  <a:pt x="645" y="142"/>
                  <a:pt x="653" y="145"/>
                  <a:pt x="662" y="151"/>
                </a:cubicBezTo>
                <a:cubicBezTo>
                  <a:pt x="670" y="156"/>
                  <a:pt x="678" y="162"/>
                  <a:pt x="686" y="170"/>
                </a:cubicBezTo>
                <a:close/>
                <a:moveTo>
                  <a:pt x="668" y="192"/>
                </a:moveTo>
                <a:cubicBezTo>
                  <a:pt x="663" y="187"/>
                  <a:pt x="657" y="182"/>
                  <a:pt x="651" y="178"/>
                </a:cubicBezTo>
                <a:cubicBezTo>
                  <a:pt x="645" y="173"/>
                  <a:pt x="639" y="170"/>
                  <a:pt x="634" y="168"/>
                </a:cubicBezTo>
                <a:cubicBezTo>
                  <a:pt x="628" y="167"/>
                  <a:pt x="622" y="166"/>
                  <a:pt x="616" y="167"/>
                </a:cubicBezTo>
                <a:cubicBezTo>
                  <a:pt x="610" y="168"/>
                  <a:pt x="605" y="171"/>
                  <a:pt x="600" y="176"/>
                </a:cubicBezTo>
                <a:cubicBezTo>
                  <a:pt x="598" y="179"/>
                  <a:pt x="596" y="181"/>
                  <a:pt x="594" y="185"/>
                </a:cubicBezTo>
                <a:cubicBezTo>
                  <a:pt x="592" y="188"/>
                  <a:pt x="591" y="191"/>
                  <a:pt x="590" y="195"/>
                </a:cubicBezTo>
                <a:cubicBezTo>
                  <a:pt x="589" y="199"/>
                  <a:pt x="589" y="204"/>
                  <a:pt x="588" y="209"/>
                </a:cubicBezTo>
                <a:cubicBezTo>
                  <a:pt x="588" y="215"/>
                  <a:pt x="589" y="221"/>
                  <a:pt x="589" y="228"/>
                </a:cubicBezTo>
                <a:lnTo>
                  <a:pt x="631" y="269"/>
                </a:lnTo>
                <a:cubicBezTo>
                  <a:pt x="643" y="270"/>
                  <a:pt x="653" y="270"/>
                  <a:pt x="661" y="269"/>
                </a:cubicBezTo>
                <a:cubicBezTo>
                  <a:pt x="669" y="267"/>
                  <a:pt x="676" y="264"/>
                  <a:pt x="681" y="259"/>
                </a:cubicBezTo>
                <a:cubicBezTo>
                  <a:pt x="686" y="254"/>
                  <a:pt x="689" y="249"/>
                  <a:pt x="690" y="243"/>
                </a:cubicBezTo>
                <a:cubicBezTo>
                  <a:pt x="691" y="237"/>
                  <a:pt x="691" y="231"/>
                  <a:pt x="689" y="225"/>
                </a:cubicBezTo>
                <a:cubicBezTo>
                  <a:pt x="687" y="219"/>
                  <a:pt x="685" y="214"/>
                  <a:pt x="681" y="208"/>
                </a:cubicBezTo>
                <a:cubicBezTo>
                  <a:pt x="677" y="202"/>
                  <a:pt x="673" y="197"/>
                  <a:pt x="668" y="192"/>
                </a:cubicBezTo>
                <a:close/>
                <a:moveTo>
                  <a:pt x="898" y="147"/>
                </a:moveTo>
                <a:cubicBezTo>
                  <a:pt x="899" y="148"/>
                  <a:pt x="899" y="148"/>
                  <a:pt x="899" y="149"/>
                </a:cubicBezTo>
                <a:cubicBezTo>
                  <a:pt x="900" y="150"/>
                  <a:pt x="899" y="151"/>
                  <a:pt x="899" y="152"/>
                </a:cubicBezTo>
                <a:cubicBezTo>
                  <a:pt x="899" y="153"/>
                  <a:pt x="898" y="154"/>
                  <a:pt x="897" y="155"/>
                </a:cubicBezTo>
                <a:cubicBezTo>
                  <a:pt x="896" y="157"/>
                  <a:pt x="894" y="158"/>
                  <a:pt x="892" y="160"/>
                </a:cubicBezTo>
                <a:cubicBezTo>
                  <a:pt x="891" y="162"/>
                  <a:pt x="889" y="164"/>
                  <a:pt x="888" y="165"/>
                </a:cubicBezTo>
                <a:cubicBezTo>
                  <a:pt x="886" y="166"/>
                  <a:pt x="885" y="167"/>
                  <a:pt x="884" y="167"/>
                </a:cubicBezTo>
                <a:cubicBezTo>
                  <a:pt x="883" y="168"/>
                  <a:pt x="882" y="168"/>
                  <a:pt x="881" y="167"/>
                </a:cubicBezTo>
                <a:cubicBezTo>
                  <a:pt x="880" y="167"/>
                  <a:pt x="880" y="167"/>
                  <a:pt x="879" y="166"/>
                </a:cubicBezTo>
                <a:lnTo>
                  <a:pt x="826" y="113"/>
                </a:lnTo>
                <a:cubicBezTo>
                  <a:pt x="826" y="119"/>
                  <a:pt x="825" y="125"/>
                  <a:pt x="825" y="130"/>
                </a:cubicBezTo>
                <a:cubicBezTo>
                  <a:pt x="824" y="135"/>
                  <a:pt x="823" y="140"/>
                  <a:pt x="822" y="144"/>
                </a:cubicBezTo>
                <a:cubicBezTo>
                  <a:pt x="820" y="148"/>
                  <a:pt x="818" y="152"/>
                  <a:pt x="816" y="155"/>
                </a:cubicBezTo>
                <a:cubicBezTo>
                  <a:pt x="814" y="158"/>
                  <a:pt x="811" y="162"/>
                  <a:pt x="808" y="165"/>
                </a:cubicBezTo>
                <a:cubicBezTo>
                  <a:pt x="801" y="172"/>
                  <a:pt x="793" y="177"/>
                  <a:pt x="784" y="180"/>
                </a:cubicBezTo>
                <a:cubicBezTo>
                  <a:pt x="776" y="182"/>
                  <a:pt x="768" y="182"/>
                  <a:pt x="759" y="181"/>
                </a:cubicBezTo>
                <a:cubicBezTo>
                  <a:pt x="751" y="179"/>
                  <a:pt x="742" y="175"/>
                  <a:pt x="734" y="170"/>
                </a:cubicBezTo>
                <a:cubicBezTo>
                  <a:pt x="726" y="165"/>
                  <a:pt x="718" y="158"/>
                  <a:pt x="710" y="151"/>
                </a:cubicBezTo>
                <a:cubicBezTo>
                  <a:pt x="701" y="142"/>
                  <a:pt x="694" y="133"/>
                  <a:pt x="689" y="124"/>
                </a:cubicBezTo>
                <a:cubicBezTo>
                  <a:pt x="683" y="114"/>
                  <a:pt x="680" y="105"/>
                  <a:pt x="679" y="96"/>
                </a:cubicBezTo>
                <a:cubicBezTo>
                  <a:pt x="677" y="87"/>
                  <a:pt x="678" y="79"/>
                  <a:pt x="681" y="70"/>
                </a:cubicBezTo>
                <a:cubicBezTo>
                  <a:pt x="684" y="62"/>
                  <a:pt x="689" y="54"/>
                  <a:pt x="696" y="47"/>
                </a:cubicBezTo>
                <a:cubicBezTo>
                  <a:pt x="699" y="44"/>
                  <a:pt x="703" y="41"/>
                  <a:pt x="706" y="39"/>
                </a:cubicBezTo>
                <a:cubicBezTo>
                  <a:pt x="709" y="37"/>
                  <a:pt x="713" y="35"/>
                  <a:pt x="717" y="34"/>
                </a:cubicBezTo>
                <a:cubicBezTo>
                  <a:pt x="721" y="33"/>
                  <a:pt x="726" y="32"/>
                  <a:pt x="731" y="32"/>
                </a:cubicBezTo>
                <a:cubicBezTo>
                  <a:pt x="736" y="31"/>
                  <a:pt x="742" y="31"/>
                  <a:pt x="748" y="31"/>
                </a:cubicBezTo>
                <a:lnTo>
                  <a:pt x="736" y="18"/>
                </a:lnTo>
                <a:cubicBezTo>
                  <a:pt x="735" y="18"/>
                  <a:pt x="734" y="17"/>
                  <a:pt x="734" y="16"/>
                </a:cubicBezTo>
                <a:cubicBezTo>
                  <a:pt x="734" y="15"/>
                  <a:pt x="734" y="14"/>
                  <a:pt x="735" y="13"/>
                </a:cubicBezTo>
                <a:cubicBezTo>
                  <a:pt x="735" y="12"/>
                  <a:pt x="736" y="11"/>
                  <a:pt x="737" y="10"/>
                </a:cubicBezTo>
                <a:cubicBezTo>
                  <a:pt x="738" y="9"/>
                  <a:pt x="739" y="8"/>
                  <a:pt x="741" y="6"/>
                </a:cubicBezTo>
                <a:cubicBezTo>
                  <a:pt x="742" y="4"/>
                  <a:pt x="744" y="3"/>
                  <a:pt x="745" y="2"/>
                </a:cubicBezTo>
                <a:cubicBezTo>
                  <a:pt x="746" y="1"/>
                  <a:pt x="747" y="1"/>
                  <a:pt x="748" y="0"/>
                </a:cubicBezTo>
                <a:cubicBezTo>
                  <a:pt x="749" y="0"/>
                  <a:pt x="750" y="0"/>
                  <a:pt x="750" y="0"/>
                </a:cubicBezTo>
                <a:cubicBezTo>
                  <a:pt x="751" y="0"/>
                  <a:pt x="752" y="0"/>
                  <a:pt x="753" y="1"/>
                </a:cubicBezTo>
                <a:lnTo>
                  <a:pt x="898" y="147"/>
                </a:lnTo>
                <a:close/>
                <a:moveTo>
                  <a:pt x="764" y="51"/>
                </a:moveTo>
                <a:cubicBezTo>
                  <a:pt x="753" y="50"/>
                  <a:pt x="743" y="50"/>
                  <a:pt x="735" y="52"/>
                </a:cubicBezTo>
                <a:cubicBezTo>
                  <a:pt x="726" y="53"/>
                  <a:pt x="720" y="57"/>
                  <a:pt x="714" y="62"/>
                </a:cubicBezTo>
                <a:cubicBezTo>
                  <a:pt x="710" y="67"/>
                  <a:pt x="707" y="72"/>
                  <a:pt x="705" y="78"/>
                </a:cubicBezTo>
                <a:cubicBezTo>
                  <a:pt x="704" y="83"/>
                  <a:pt x="705" y="89"/>
                  <a:pt x="706" y="95"/>
                </a:cubicBezTo>
                <a:cubicBezTo>
                  <a:pt x="708" y="101"/>
                  <a:pt x="711" y="107"/>
                  <a:pt x="715" y="113"/>
                </a:cubicBezTo>
                <a:cubicBezTo>
                  <a:pt x="718" y="118"/>
                  <a:pt x="723" y="124"/>
                  <a:pt x="728" y="129"/>
                </a:cubicBezTo>
                <a:cubicBezTo>
                  <a:pt x="733" y="134"/>
                  <a:pt x="739" y="139"/>
                  <a:pt x="744" y="143"/>
                </a:cubicBezTo>
                <a:cubicBezTo>
                  <a:pt x="750" y="147"/>
                  <a:pt x="756" y="150"/>
                  <a:pt x="762" y="152"/>
                </a:cubicBezTo>
                <a:cubicBezTo>
                  <a:pt x="768" y="154"/>
                  <a:pt x="774" y="155"/>
                  <a:pt x="779" y="154"/>
                </a:cubicBezTo>
                <a:cubicBezTo>
                  <a:pt x="785" y="153"/>
                  <a:pt x="790" y="150"/>
                  <a:pt x="795" y="145"/>
                </a:cubicBezTo>
                <a:cubicBezTo>
                  <a:pt x="798" y="142"/>
                  <a:pt x="800" y="139"/>
                  <a:pt x="802" y="136"/>
                </a:cubicBezTo>
                <a:cubicBezTo>
                  <a:pt x="803" y="133"/>
                  <a:pt x="805" y="130"/>
                  <a:pt x="806" y="125"/>
                </a:cubicBezTo>
                <a:cubicBezTo>
                  <a:pt x="806" y="121"/>
                  <a:pt x="807" y="117"/>
                  <a:pt x="807" y="111"/>
                </a:cubicBezTo>
                <a:cubicBezTo>
                  <a:pt x="807" y="106"/>
                  <a:pt x="807" y="100"/>
                  <a:pt x="806" y="93"/>
                </a:cubicBezTo>
                <a:lnTo>
                  <a:pt x="764"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8" name="Freeform 48"/>
          <p:cNvSpPr>
            <a:spLocks noEditPoints="1"/>
          </p:cNvSpPr>
          <p:nvPr/>
        </p:nvSpPr>
        <p:spPr bwMode="auto">
          <a:xfrm>
            <a:off x="3868738" y="5081588"/>
            <a:ext cx="925513" cy="971550"/>
          </a:xfrm>
          <a:custGeom>
            <a:avLst/>
            <a:gdLst/>
            <a:ahLst/>
            <a:cxnLst>
              <a:cxn ang="0">
                <a:pos x="173" y="1265"/>
              </a:cxn>
              <a:cxn ang="0">
                <a:pos x="59" y="1308"/>
              </a:cxn>
              <a:cxn ang="0">
                <a:pos x="0" y="1142"/>
              </a:cxn>
              <a:cxn ang="0">
                <a:pos x="31" y="1113"/>
              </a:cxn>
              <a:cxn ang="0">
                <a:pos x="107" y="1228"/>
              </a:cxn>
              <a:cxn ang="0">
                <a:pos x="234" y="1189"/>
              </a:cxn>
              <a:cxn ang="0">
                <a:pos x="107" y="1052"/>
              </a:cxn>
              <a:cxn ang="0">
                <a:pos x="169" y="980"/>
              </a:cxn>
              <a:cxn ang="0">
                <a:pos x="168" y="1002"/>
              </a:cxn>
              <a:cxn ang="0">
                <a:pos x="168" y="1091"/>
              </a:cxn>
              <a:cxn ang="0">
                <a:pos x="241" y="1079"/>
              </a:cxn>
              <a:cxn ang="0">
                <a:pos x="203" y="1151"/>
              </a:cxn>
              <a:cxn ang="0">
                <a:pos x="405" y="946"/>
              </a:cxn>
              <a:cxn ang="0">
                <a:pos x="417" y="1021"/>
              </a:cxn>
              <a:cxn ang="0">
                <a:pos x="305" y="1060"/>
              </a:cxn>
              <a:cxn ang="0">
                <a:pos x="249" y="890"/>
              </a:cxn>
              <a:cxn ang="0">
                <a:pos x="376" y="960"/>
              </a:cxn>
              <a:cxn ang="0">
                <a:pos x="273" y="897"/>
              </a:cxn>
              <a:cxn ang="0">
                <a:pos x="475" y="915"/>
              </a:cxn>
              <a:cxn ang="0">
                <a:pos x="606" y="831"/>
              </a:cxn>
              <a:cxn ang="0">
                <a:pos x="477" y="779"/>
              </a:cxn>
              <a:cxn ang="0">
                <a:pos x="535" y="902"/>
              </a:cxn>
              <a:cxn ang="0">
                <a:pos x="386" y="728"/>
              </a:cxn>
              <a:cxn ang="0">
                <a:pos x="515" y="723"/>
              </a:cxn>
              <a:cxn ang="0">
                <a:pos x="743" y="694"/>
              </a:cxn>
              <a:cxn ang="0">
                <a:pos x="637" y="763"/>
              </a:cxn>
              <a:cxn ang="0">
                <a:pos x="586" y="596"/>
              </a:cxn>
              <a:cxn ang="0">
                <a:pos x="533" y="656"/>
              </a:cxn>
              <a:cxn ang="0">
                <a:pos x="525" y="617"/>
              </a:cxn>
              <a:cxn ang="0">
                <a:pos x="650" y="620"/>
              </a:cxn>
              <a:cxn ang="0">
                <a:pos x="739" y="681"/>
              </a:cxn>
              <a:cxn ang="0">
                <a:pos x="769" y="633"/>
              </a:cxn>
              <a:cxn ang="0">
                <a:pos x="668" y="472"/>
              </a:cxn>
              <a:cxn ang="0">
                <a:pos x="726" y="428"/>
              </a:cxn>
              <a:cxn ang="0">
                <a:pos x="713" y="453"/>
              </a:cxn>
              <a:cxn ang="0">
                <a:pos x="730" y="525"/>
              </a:cxn>
              <a:cxn ang="0">
                <a:pos x="781" y="519"/>
              </a:cxn>
              <a:cxn ang="0">
                <a:pos x="779" y="607"/>
              </a:cxn>
              <a:cxn ang="0">
                <a:pos x="965" y="399"/>
              </a:cxn>
              <a:cxn ang="0">
                <a:pos x="967" y="472"/>
              </a:cxn>
              <a:cxn ang="0">
                <a:pos x="856" y="504"/>
              </a:cxn>
              <a:cxn ang="0">
                <a:pos x="805" y="332"/>
              </a:cxn>
              <a:cxn ang="0">
                <a:pos x="947" y="388"/>
              </a:cxn>
              <a:cxn ang="0">
                <a:pos x="992" y="245"/>
              </a:cxn>
              <a:cxn ang="0">
                <a:pos x="981" y="267"/>
              </a:cxn>
              <a:cxn ang="0">
                <a:pos x="1046" y="392"/>
              </a:cxn>
              <a:cxn ang="0">
                <a:pos x="923" y="294"/>
              </a:cxn>
              <a:cxn ang="0">
                <a:pos x="954" y="278"/>
              </a:cxn>
              <a:cxn ang="0">
                <a:pos x="983" y="237"/>
              </a:cxn>
              <a:cxn ang="0">
                <a:pos x="1089" y="277"/>
              </a:cxn>
              <a:cxn ang="0">
                <a:pos x="1172" y="223"/>
              </a:cxn>
              <a:cxn ang="0">
                <a:pos x="1185" y="244"/>
              </a:cxn>
              <a:cxn ang="0">
                <a:pos x="1028" y="252"/>
              </a:cxn>
              <a:cxn ang="0">
                <a:pos x="1140" y="178"/>
              </a:cxn>
              <a:cxn ang="0">
                <a:pos x="1115" y="192"/>
              </a:cxn>
              <a:cxn ang="0">
                <a:pos x="1123" y="22"/>
              </a:cxn>
              <a:cxn ang="0">
                <a:pos x="1163" y="55"/>
              </a:cxn>
              <a:cxn ang="0">
                <a:pos x="1246" y="189"/>
              </a:cxn>
              <a:cxn ang="0">
                <a:pos x="1134" y="114"/>
              </a:cxn>
              <a:cxn ang="0">
                <a:pos x="1118" y="98"/>
              </a:cxn>
              <a:cxn ang="0">
                <a:pos x="1120" y="0"/>
              </a:cxn>
            </a:cxnLst>
            <a:rect l="0" t="0" r="r" b="b"/>
            <a:pathLst>
              <a:path w="1246" h="1309">
                <a:moveTo>
                  <a:pt x="156" y="1195"/>
                </a:moveTo>
                <a:cubicBezTo>
                  <a:pt x="159" y="1198"/>
                  <a:pt x="161" y="1200"/>
                  <a:pt x="161" y="1203"/>
                </a:cubicBezTo>
                <a:cubicBezTo>
                  <a:pt x="162" y="1205"/>
                  <a:pt x="162" y="1207"/>
                  <a:pt x="160" y="1208"/>
                </a:cubicBezTo>
                <a:lnTo>
                  <a:pt x="143" y="1225"/>
                </a:lnTo>
                <a:lnTo>
                  <a:pt x="175" y="1256"/>
                </a:lnTo>
                <a:cubicBezTo>
                  <a:pt x="176" y="1257"/>
                  <a:pt x="176" y="1258"/>
                  <a:pt x="176" y="1259"/>
                </a:cubicBezTo>
                <a:cubicBezTo>
                  <a:pt x="176" y="1259"/>
                  <a:pt x="176" y="1260"/>
                  <a:pt x="175" y="1261"/>
                </a:cubicBezTo>
                <a:cubicBezTo>
                  <a:pt x="175" y="1262"/>
                  <a:pt x="174" y="1264"/>
                  <a:pt x="173" y="1265"/>
                </a:cubicBezTo>
                <a:cubicBezTo>
                  <a:pt x="172" y="1267"/>
                  <a:pt x="170" y="1268"/>
                  <a:pt x="168" y="1270"/>
                </a:cubicBezTo>
                <a:cubicBezTo>
                  <a:pt x="166" y="1272"/>
                  <a:pt x="165" y="1274"/>
                  <a:pt x="163" y="1275"/>
                </a:cubicBezTo>
                <a:cubicBezTo>
                  <a:pt x="162" y="1276"/>
                  <a:pt x="161" y="1277"/>
                  <a:pt x="160" y="1277"/>
                </a:cubicBezTo>
                <a:cubicBezTo>
                  <a:pt x="159" y="1278"/>
                  <a:pt x="158" y="1278"/>
                  <a:pt x="157" y="1278"/>
                </a:cubicBezTo>
                <a:cubicBezTo>
                  <a:pt x="156" y="1277"/>
                  <a:pt x="156" y="1277"/>
                  <a:pt x="155" y="1276"/>
                </a:cubicBezTo>
                <a:lnTo>
                  <a:pt x="123" y="1245"/>
                </a:lnTo>
                <a:lnTo>
                  <a:pt x="62" y="1306"/>
                </a:lnTo>
                <a:cubicBezTo>
                  <a:pt x="61" y="1307"/>
                  <a:pt x="60" y="1308"/>
                  <a:pt x="59" y="1308"/>
                </a:cubicBezTo>
                <a:cubicBezTo>
                  <a:pt x="58" y="1309"/>
                  <a:pt x="57" y="1309"/>
                  <a:pt x="56" y="1309"/>
                </a:cubicBezTo>
                <a:cubicBezTo>
                  <a:pt x="55" y="1309"/>
                  <a:pt x="54" y="1308"/>
                  <a:pt x="53" y="1307"/>
                </a:cubicBezTo>
                <a:cubicBezTo>
                  <a:pt x="51" y="1306"/>
                  <a:pt x="50" y="1305"/>
                  <a:pt x="48" y="1303"/>
                </a:cubicBezTo>
                <a:cubicBezTo>
                  <a:pt x="46" y="1301"/>
                  <a:pt x="45" y="1300"/>
                  <a:pt x="44" y="1299"/>
                </a:cubicBezTo>
                <a:cubicBezTo>
                  <a:pt x="43" y="1297"/>
                  <a:pt x="42" y="1296"/>
                  <a:pt x="41" y="1295"/>
                </a:cubicBezTo>
                <a:cubicBezTo>
                  <a:pt x="41" y="1294"/>
                  <a:pt x="40" y="1293"/>
                  <a:pt x="39" y="1291"/>
                </a:cubicBezTo>
                <a:cubicBezTo>
                  <a:pt x="39" y="1290"/>
                  <a:pt x="38" y="1289"/>
                  <a:pt x="38" y="1287"/>
                </a:cubicBezTo>
                <a:lnTo>
                  <a:pt x="0" y="1142"/>
                </a:lnTo>
                <a:cubicBezTo>
                  <a:pt x="0" y="1141"/>
                  <a:pt x="0" y="1140"/>
                  <a:pt x="0" y="1139"/>
                </a:cubicBezTo>
                <a:cubicBezTo>
                  <a:pt x="1" y="1138"/>
                  <a:pt x="1" y="1137"/>
                  <a:pt x="2" y="1135"/>
                </a:cubicBezTo>
                <a:cubicBezTo>
                  <a:pt x="3" y="1134"/>
                  <a:pt x="4" y="1132"/>
                  <a:pt x="6" y="1130"/>
                </a:cubicBezTo>
                <a:cubicBezTo>
                  <a:pt x="7" y="1128"/>
                  <a:pt x="9" y="1126"/>
                  <a:pt x="12" y="1124"/>
                </a:cubicBezTo>
                <a:cubicBezTo>
                  <a:pt x="14" y="1121"/>
                  <a:pt x="17" y="1119"/>
                  <a:pt x="19" y="1117"/>
                </a:cubicBezTo>
                <a:cubicBezTo>
                  <a:pt x="21" y="1115"/>
                  <a:pt x="23" y="1114"/>
                  <a:pt x="24" y="1113"/>
                </a:cubicBezTo>
                <a:cubicBezTo>
                  <a:pt x="26" y="1112"/>
                  <a:pt x="27" y="1112"/>
                  <a:pt x="28" y="1112"/>
                </a:cubicBezTo>
                <a:cubicBezTo>
                  <a:pt x="29" y="1112"/>
                  <a:pt x="30" y="1112"/>
                  <a:pt x="31" y="1113"/>
                </a:cubicBezTo>
                <a:lnTo>
                  <a:pt x="127" y="1208"/>
                </a:lnTo>
                <a:lnTo>
                  <a:pt x="144" y="1192"/>
                </a:lnTo>
                <a:cubicBezTo>
                  <a:pt x="145" y="1190"/>
                  <a:pt x="147" y="1190"/>
                  <a:pt x="149" y="1190"/>
                </a:cubicBezTo>
                <a:cubicBezTo>
                  <a:pt x="151" y="1191"/>
                  <a:pt x="154" y="1193"/>
                  <a:pt x="156" y="1195"/>
                </a:cubicBezTo>
                <a:close/>
                <a:moveTo>
                  <a:pt x="25" y="1146"/>
                </a:moveTo>
                <a:lnTo>
                  <a:pt x="24" y="1146"/>
                </a:lnTo>
                <a:lnTo>
                  <a:pt x="58" y="1277"/>
                </a:lnTo>
                <a:lnTo>
                  <a:pt x="107" y="1228"/>
                </a:lnTo>
                <a:lnTo>
                  <a:pt x="25" y="1146"/>
                </a:lnTo>
                <a:close/>
                <a:moveTo>
                  <a:pt x="272" y="1068"/>
                </a:moveTo>
                <a:cubicBezTo>
                  <a:pt x="279" y="1074"/>
                  <a:pt x="284" y="1081"/>
                  <a:pt x="288" y="1090"/>
                </a:cubicBezTo>
                <a:cubicBezTo>
                  <a:pt x="293" y="1098"/>
                  <a:pt x="295" y="1106"/>
                  <a:pt x="295" y="1115"/>
                </a:cubicBezTo>
                <a:cubicBezTo>
                  <a:pt x="296" y="1124"/>
                  <a:pt x="294" y="1133"/>
                  <a:pt x="291" y="1142"/>
                </a:cubicBezTo>
                <a:cubicBezTo>
                  <a:pt x="287" y="1152"/>
                  <a:pt x="281" y="1161"/>
                  <a:pt x="272" y="1169"/>
                </a:cubicBezTo>
                <a:cubicBezTo>
                  <a:pt x="266" y="1176"/>
                  <a:pt x="260" y="1180"/>
                  <a:pt x="253" y="1184"/>
                </a:cubicBezTo>
                <a:cubicBezTo>
                  <a:pt x="247" y="1187"/>
                  <a:pt x="241" y="1189"/>
                  <a:pt x="234" y="1189"/>
                </a:cubicBezTo>
                <a:cubicBezTo>
                  <a:pt x="228" y="1190"/>
                  <a:pt x="221" y="1190"/>
                  <a:pt x="215" y="1188"/>
                </a:cubicBezTo>
                <a:cubicBezTo>
                  <a:pt x="208" y="1186"/>
                  <a:pt x="202" y="1183"/>
                  <a:pt x="195" y="1179"/>
                </a:cubicBezTo>
                <a:cubicBezTo>
                  <a:pt x="188" y="1175"/>
                  <a:pt x="181" y="1170"/>
                  <a:pt x="174" y="1165"/>
                </a:cubicBezTo>
                <a:cubicBezTo>
                  <a:pt x="167" y="1159"/>
                  <a:pt x="160" y="1153"/>
                  <a:pt x="153" y="1145"/>
                </a:cubicBezTo>
                <a:cubicBezTo>
                  <a:pt x="147" y="1139"/>
                  <a:pt x="140" y="1132"/>
                  <a:pt x="134" y="1125"/>
                </a:cubicBezTo>
                <a:cubicBezTo>
                  <a:pt x="129" y="1117"/>
                  <a:pt x="124" y="1110"/>
                  <a:pt x="119" y="1102"/>
                </a:cubicBezTo>
                <a:cubicBezTo>
                  <a:pt x="115" y="1094"/>
                  <a:pt x="112" y="1086"/>
                  <a:pt x="109" y="1078"/>
                </a:cubicBezTo>
                <a:cubicBezTo>
                  <a:pt x="107" y="1069"/>
                  <a:pt x="106" y="1061"/>
                  <a:pt x="107" y="1052"/>
                </a:cubicBezTo>
                <a:cubicBezTo>
                  <a:pt x="107" y="1043"/>
                  <a:pt x="110" y="1035"/>
                  <a:pt x="114" y="1026"/>
                </a:cubicBezTo>
                <a:cubicBezTo>
                  <a:pt x="118" y="1017"/>
                  <a:pt x="124" y="1009"/>
                  <a:pt x="133" y="1000"/>
                </a:cubicBezTo>
                <a:cubicBezTo>
                  <a:pt x="135" y="997"/>
                  <a:pt x="139" y="995"/>
                  <a:pt x="142" y="992"/>
                </a:cubicBezTo>
                <a:cubicBezTo>
                  <a:pt x="145" y="989"/>
                  <a:pt x="148" y="987"/>
                  <a:pt x="151" y="985"/>
                </a:cubicBezTo>
                <a:cubicBezTo>
                  <a:pt x="154" y="983"/>
                  <a:pt x="157" y="982"/>
                  <a:pt x="160" y="981"/>
                </a:cubicBezTo>
                <a:cubicBezTo>
                  <a:pt x="162" y="980"/>
                  <a:pt x="164" y="979"/>
                  <a:pt x="165" y="979"/>
                </a:cubicBezTo>
                <a:cubicBezTo>
                  <a:pt x="166" y="979"/>
                  <a:pt x="166" y="979"/>
                  <a:pt x="167" y="979"/>
                </a:cubicBezTo>
                <a:cubicBezTo>
                  <a:pt x="168" y="980"/>
                  <a:pt x="169" y="980"/>
                  <a:pt x="169" y="980"/>
                </a:cubicBezTo>
                <a:cubicBezTo>
                  <a:pt x="170" y="981"/>
                  <a:pt x="171" y="981"/>
                  <a:pt x="172" y="982"/>
                </a:cubicBezTo>
                <a:cubicBezTo>
                  <a:pt x="173" y="983"/>
                  <a:pt x="174" y="984"/>
                  <a:pt x="175" y="985"/>
                </a:cubicBezTo>
                <a:cubicBezTo>
                  <a:pt x="176" y="986"/>
                  <a:pt x="177" y="987"/>
                  <a:pt x="178" y="988"/>
                </a:cubicBezTo>
                <a:cubicBezTo>
                  <a:pt x="179" y="989"/>
                  <a:pt x="180" y="990"/>
                  <a:pt x="180" y="991"/>
                </a:cubicBezTo>
                <a:cubicBezTo>
                  <a:pt x="180" y="992"/>
                  <a:pt x="181" y="993"/>
                  <a:pt x="180" y="994"/>
                </a:cubicBezTo>
                <a:cubicBezTo>
                  <a:pt x="180" y="994"/>
                  <a:pt x="180" y="995"/>
                  <a:pt x="179" y="996"/>
                </a:cubicBezTo>
                <a:cubicBezTo>
                  <a:pt x="178" y="997"/>
                  <a:pt x="177" y="997"/>
                  <a:pt x="175" y="998"/>
                </a:cubicBezTo>
                <a:cubicBezTo>
                  <a:pt x="173" y="999"/>
                  <a:pt x="171" y="1000"/>
                  <a:pt x="168" y="1002"/>
                </a:cubicBezTo>
                <a:cubicBezTo>
                  <a:pt x="165" y="1003"/>
                  <a:pt x="162" y="1005"/>
                  <a:pt x="158" y="1008"/>
                </a:cubicBezTo>
                <a:cubicBezTo>
                  <a:pt x="155" y="1010"/>
                  <a:pt x="151" y="1013"/>
                  <a:pt x="147" y="1017"/>
                </a:cubicBezTo>
                <a:cubicBezTo>
                  <a:pt x="140" y="1024"/>
                  <a:pt x="135" y="1032"/>
                  <a:pt x="133" y="1040"/>
                </a:cubicBezTo>
                <a:cubicBezTo>
                  <a:pt x="131" y="1048"/>
                  <a:pt x="131" y="1057"/>
                  <a:pt x="132" y="1065"/>
                </a:cubicBezTo>
                <a:cubicBezTo>
                  <a:pt x="134" y="1073"/>
                  <a:pt x="137" y="1081"/>
                  <a:pt x="142" y="1089"/>
                </a:cubicBezTo>
                <a:cubicBezTo>
                  <a:pt x="147" y="1097"/>
                  <a:pt x="153" y="1105"/>
                  <a:pt x="160" y="1113"/>
                </a:cubicBezTo>
                <a:cubicBezTo>
                  <a:pt x="161" y="1109"/>
                  <a:pt x="162" y="1106"/>
                  <a:pt x="163" y="1102"/>
                </a:cubicBezTo>
                <a:cubicBezTo>
                  <a:pt x="165" y="1099"/>
                  <a:pt x="166" y="1095"/>
                  <a:pt x="168" y="1091"/>
                </a:cubicBezTo>
                <a:cubicBezTo>
                  <a:pt x="170" y="1087"/>
                  <a:pt x="173" y="1083"/>
                  <a:pt x="175" y="1079"/>
                </a:cubicBezTo>
                <a:cubicBezTo>
                  <a:pt x="178" y="1075"/>
                  <a:pt x="182" y="1071"/>
                  <a:pt x="185" y="1068"/>
                </a:cubicBezTo>
                <a:cubicBezTo>
                  <a:pt x="193" y="1060"/>
                  <a:pt x="201" y="1054"/>
                  <a:pt x="209" y="1050"/>
                </a:cubicBezTo>
                <a:cubicBezTo>
                  <a:pt x="217" y="1047"/>
                  <a:pt x="224" y="1046"/>
                  <a:pt x="232" y="1046"/>
                </a:cubicBezTo>
                <a:cubicBezTo>
                  <a:pt x="239" y="1047"/>
                  <a:pt x="246" y="1049"/>
                  <a:pt x="253" y="1053"/>
                </a:cubicBezTo>
                <a:cubicBezTo>
                  <a:pt x="260" y="1056"/>
                  <a:pt x="266" y="1061"/>
                  <a:pt x="272" y="1068"/>
                </a:cubicBezTo>
                <a:close/>
                <a:moveTo>
                  <a:pt x="254" y="1090"/>
                </a:moveTo>
                <a:cubicBezTo>
                  <a:pt x="250" y="1085"/>
                  <a:pt x="245" y="1081"/>
                  <a:pt x="241" y="1079"/>
                </a:cubicBezTo>
                <a:cubicBezTo>
                  <a:pt x="236" y="1076"/>
                  <a:pt x="231" y="1074"/>
                  <a:pt x="227" y="1074"/>
                </a:cubicBezTo>
                <a:cubicBezTo>
                  <a:pt x="222" y="1073"/>
                  <a:pt x="217" y="1074"/>
                  <a:pt x="212" y="1076"/>
                </a:cubicBezTo>
                <a:cubicBezTo>
                  <a:pt x="208" y="1078"/>
                  <a:pt x="203" y="1082"/>
                  <a:pt x="197" y="1087"/>
                </a:cubicBezTo>
                <a:cubicBezTo>
                  <a:pt x="195" y="1090"/>
                  <a:pt x="192" y="1093"/>
                  <a:pt x="190" y="1096"/>
                </a:cubicBezTo>
                <a:cubicBezTo>
                  <a:pt x="187" y="1100"/>
                  <a:pt x="185" y="1103"/>
                  <a:pt x="183" y="1107"/>
                </a:cubicBezTo>
                <a:cubicBezTo>
                  <a:pt x="182" y="1110"/>
                  <a:pt x="180" y="1114"/>
                  <a:pt x="179" y="1118"/>
                </a:cubicBezTo>
                <a:cubicBezTo>
                  <a:pt x="178" y="1121"/>
                  <a:pt x="177" y="1125"/>
                  <a:pt x="176" y="1128"/>
                </a:cubicBezTo>
                <a:cubicBezTo>
                  <a:pt x="186" y="1138"/>
                  <a:pt x="195" y="1146"/>
                  <a:pt x="203" y="1151"/>
                </a:cubicBezTo>
                <a:cubicBezTo>
                  <a:pt x="211" y="1157"/>
                  <a:pt x="218" y="1160"/>
                  <a:pt x="225" y="1162"/>
                </a:cubicBezTo>
                <a:cubicBezTo>
                  <a:pt x="231" y="1163"/>
                  <a:pt x="237" y="1163"/>
                  <a:pt x="243" y="1161"/>
                </a:cubicBezTo>
                <a:cubicBezTo>
                  <a:pt x="248" y="1160"/>
                  <a:pt x="253" y="1156"/>
                  <a:pt x="258" y="1151"/>
                </a:cubicBezTo>
                <a:cubicBezTo>
                  <a:pt x="263" y="1146"/>
                  <a:pt x="266" y="1141"/>
                  <a:pt x="268" y="1136"/>
                </a:cubicBezTo>
                <a:cubicBezTo>
                  <a:pt x="270" y="1130"/>
                  <a:pt x="270" y="1125"/>
                  <a:pt x="270" y="1119"/>
                </a:cubicBezTo>
                <a:cubicBezTo>
                  <a:pt x="269" y="1114"/>
                  <a:pt x="267" y="1108"/>
                  <a:pt x="264" y="1103"/>
                </a:cubicBezTo>
                <a:cubicBezTo>
                  <a:pt x="262" y="1098"/>
                  <a:pt x="258" y="1094"/>
                  <a:pt x="254" y="1090"/>
                </a:cubicBezTo>
                <a:close/>
                <a:moveTo>
                  <a:pt x="405" y="946"/>
                </a:moveTo>
                <a:cubicBezTo>
                  <a:pt x="408" y="949"/>
                  <a:pt x="410" y="951"/>
                  <a:pt x="410" y="954"/>
                </a:cubicBezTo>
                <a:cubicBezTo>
                  <a:pt x="411" y="956"/>
                  <a:pt x="411" y="958"/>
                  <a:pt x="409" y="959"/>
                </a:cubicBezTo>
                <a:lnTo>
                  <a:pt x="392" y="976"/>
                </a:lnTo>
                <a:lnTo>
                  <a:pt x="424" y="1008"/>
                </a:lnTo>
                <a:cubicBezTo>
                  <a:pt x="424" y="1008"/>
                  <a:pt x="425" y="1009"/>
                  <a:pt x="425" y="1010"/>
                </a:cubicBezTo>
                <a:cubicBezTo>
                  <a:pt x="425" y="1010"/>
                  <a:pt x="425" y="1011"/>
                  <a:pt x="424" y="1012"/>
                </a:cubicBezTo>
                <a:cubicBezTo>
                  <a:pt x="424" y="1014"/>
                  <a:pt x="423" y="1015"/>
                  <a:pt x="422" y="1016"/>
                </a:cubicBezTo>
                <a:cubicBezTo>
                  <a:pt x="421" y="1018"/>
                  <a:pt x="419" y="1019"/>
                  <a:pt x="417" y="1021"/>
                </a:cubicBezTo>
                <a:cubicBezTo>
                  <a:pt x="415" y="1023"/>
                  <a:pt x="414" y="1025"/>
                  <a:pt x="412" y="1026"/>
                </a:cubicBezTo>
                <a:cubicBezTo>
                  <a:pt x="411" y="1027"/>
                  <a:pt x="410" y="1028"/>
                  <a:pt x="408" y="1028"/>
                </a:cubicBezTo>
                <a:cubicBezTo>
                  <a:pt x="407" y="1029"/>
                  <a:pt x="407" y="1029"/>
                  <a:pt x="406" y="1029"/>
                </a:cubicBezTo>
                <a:cubicBezTo>
                  <a:pt x="405" y="1029"/>
                  <a:pt x="404" y="1028"/>
                  <a:pt x="404" y="1028"/>
                </a:cubicBezTo>
                <a:lnTo>
                  <a:pt x="372" y="996"/>
                </a:lnTo>
                <a:lnTo>
                  <a:pt x="311" y="1057"/>
                </a:lnTo>
                <a:cubicBezTo>
                  <a:pt x="310" y="1058"/>
                  <a:pt x="309" y="1059"/>
                  <a:pt x="308" y="1059"/>
                </a:cubicBezTo>
                <a:cubicBezTo>
                  <a:pt x="307" y="1060"/>
                  <a:pt x="306" y="1060"/>
                  <a:pt x="305" y="1060"/>
                </a:cubicBezTo>
                <a:cubicBezTo>
                  <a:pt x="304" y="1060"/>
                  <a:pt x="303" y="1059"/>
                  <a:pt x="302" y="1058"/>
                </a:cubicBezTo>
                <a:cubicBezTo>
                  <a:pt x="300" y="1057"/>
                  <a:pt x="299" y="1056"/>
                  <a:pt x="297" y="1054"/>
                </a:cubicBezTo>
                <a:cubicBezTo>
                  <a:pt x="295" y="1052"/>
                  <a:pt x="294" y="1051"/>
                  <a:pt x="293" y="1050"/>
                </a:cubicBezTo>
                <a:cubicBezTo>
                  <a:pt x="292" y="1049"/>
                  <a:pt x="291" y="1047"/>
                  <a:pt x="290" y="1046"/>
                </a:cubicBezTo>
                <a:cubicBezTo>
                  <a:pt x="289" y="1045"/>
                  <a:pt x="289" y="1044"/>
                  <a:pt x="288" y="1042"/>
                </a:cubicBezTo>
                <a:cubicBezTo>
                  <a:pt x="288" y="1041"/>
                  <a:pt x="287" y="1040"/>
                  <a:pt x="287" y="1038"/>
                </a:cubicBezTo>
                <a:lnTo>
                  <a:pt x="249" y="894"/>
                </a:lnTo>
                <a:cubicBezTo>
                  <a:pt x="249" y="893"/>
                  <a:pt x="249" y="891"/>
                  <a:pt x="249" y="890"/>
                </a:cubicBezTo>
                <a:cubicBezTo>
                  <a:pt x="250" y="889"/>
                  <a:pt x="250" y="888"/>
                  <a:pt x="251" y="886"/>
                </a:cubicBezTo>
                <a:cubicBezTo>
                  <a:pt x="252" y="885"/>
                  <a:pt x="253" y="883"/>
                  <a:pt x="255" y="881"/>
                </a:cubicBezTo>
                <a:cubicBezTo>
                  <a:pt x="256" y="879"/>
                  <a:pt x="258" y="877"/>
                  <a:pt x="261" y="875"/>
                </a:cubicBezTo>
                <a:cubicBezTo>
                  <a:pt x="263" y="872"/>
                  <a:pt x="266" y="870"/>
                  <a:pt x="268" y="868"/>
                </a:cubicBezTo>
                <a:cubicBezTo>
                  <a:pt x="270" y="867"/>
                  <a:pt x="272" y="865"/>
                  <a:pt x="273" y="864"/>
                </a:cubicBezTo>
                <a:cubicBezTo>
                  <a:pt x="275" y="864"/>
                  <a:pt x="276" y="863"/>
                  <a:pt x="277" y="863"/>
                </a:cubicBezTo>
                <a:cubicBezTo>
                  <a:pt x="278" y="863"/>
                  <a:pt x="279" y="863"/>
                  <a:pt x="280" y="864"/>
                </a:cubicBezTo>
                <a:lnTo>
                  <a:pt x="376" y="960"/>
                </a:lnTo>
                <a:lnTo>
                  <a:pt x="393" y="943"/>
                </a:lnTo>
                <a:cubicBezTo>
                  <a:pt x="394" y="941"/>
                  <a:pt x="396" y="941"/>
                  <a:pt x="398" y="941"/>
                </a:cubicBezTo>
                <a:cubicBezTo>
                  <a:pt x="400" y="942"/>
                  <a:pt x="403" y="944"/>
                  <a:pt x="405" y="946"/>
                </a:cubicBezTo>
                <a:close/>
                <a:moveTo>
                  <a:pt x="273" y="897"/>
                </a:moveTo>
                <a:lnTo>
                  <a:pt x="273" y="897"/>
                </a:lnTo>
                <a:lnTo>
                  <a:pt x="307" y="1028"/>
                </a:lnTo>
                <a:lnTo>
                  <a:pt x="356" y="980"/>
                </a:lnTo>
                <a:lnTo>
                  <a:pt x="273" y="897"/>
                </a:lnTo>
                <a:close/>
                <a:moveTo>
                  <a:pt x="489" y="923"/>
                </a:moveTo>
                <a:cubicBezTo>
                  <a:pt x="494" y="929"/>
                  <a:pt x="497" y="933"/>
                  <a:pt x="497" y="937"/>
                </a:cubicBezTo>
                <a:cubicBezTo>
                  <a:pt x="497" y="940"/>
                  <a:pt x="495" y="945"/>
                  <a:pt x="490" y="949"/>
                </a:cubicBezTo>
                <a:cubicBezTo>
                  <a:pt x="485" y="954"/>
                  <a:pt x="481" y="956"/>
                  <a:pt x="477" y="956"/>
                </a:cubicBezTo>
                <a:cubicBezTo>
                  <a:pt x="474" y="956"/>
                  <a:pt x="469" y="954"/>
                  <a:pt x="464" y="948"/>
                </a:cubicBezTo>
                <a:cubicBezTo>
                  <a:pt x="459" y="943"/>
                  <a:pt x="456" y="938"/>
                  <a:pt x="456" y="935"/>
                </a:cubicBezTo>
                <a:cubicBezTo>
                  <a:pt x="456" y="931"/>
                  <a:pt x="458" y="927"/>
                  <a:pt x="463" y="922"/>
                </a:cubicBezTo>
                <a:cubicBezTo>
                  <a:pt x="468" y="917"/>
                  <a:pt x="472" y="915"/>
                  <a:pt x="475" y="915"/>
                </a:cubicBezTo>
                <a:cubicBezTo>
                  <a:pt x="479" y="915"/>
                  <a:pt x="483" y="918"/>
                  <a:pt x="489" y="923"/>
                </a:cubicBezTo>
                <a:close/>
                <a:moveTo>
                  <a:pt x="620" y="811"/>
                </a:moveTo>
                <a:cubicBezTo>
                  <a:pt x="621" y="812"/>
                  <a:pt x="621" y="812"/>
                  <a:pt x="621" y="813"/>
                </a:cubicBezTo>
                <a:cubicBezTo>
                  <a:pt x="621" y="814"/>
                  <a:pt x="621" y="815"/>
                  <a:pt x="621" y="816"/>
                </a:cubicBezTo>
                <a:cubicBezTo>
                  <a:pt x="621" y="817"/>
                  <a:pt x="620" y="818"/>
                  <a:pt x="619" y="819"/>
                </a:cubicBezTo>
                <a:cubicBezTo>
                  <a:pt x="618" y="821"/>
                  <a:pt x="616" y="822"/>
                  <a:pt x="614" y="824"/>
                </a:cubicBezTo>
                <a:cubicBezTo>
                  <a:pt x="612" y="826"/>
                  <a:pt x="611" y="828"/>
                  <a:pt x="609" y="829"/>
                </a:cubicBezTo>
                <a:cubicBezTo>
                  <a:pt x="608" y="830"/>
                  <a:pt x="607" y="831"/>
                  <a:pt x="606" y="831"/>
                </a:cubicBezTo>
                <a:cubicBezTo>
                  <a:pt x="605" y="831"/>
                  <a:pt x="604" y="831"/>
                  <a:pt x="603" y="831"/>
                </a:cubicBezTo>
                <a:cubicBezTo>
                  <a:pt x="602" y="831"/>
                  <a:pt x="602" y="831"/>
                  <a:pt x="601" y="830"/>
                </a:cubicBezTo>
                <a:lnTo>
                  <a:pt x="540" y="769"/>
                </a:lnTo>
                <a:cubicBezTo>
                  <a:pt x="534" y="763"/>
                  <a:pt x="529" y="759"/>
                  <a:pt x="524" y="756"/>
                </a:cubicBezTo>
                <a:cubicBezTo>
                  <a:pt x="520" y="753"/>
                  <a:pt x="515" y="752"/>
                  <a:pt x="511" y="751"/>
                </a:cubicBezTo>
                <a:cubicBezTo>
                  <a:pt x="506" y="750"/>
                  <a:pt x="502" y="750"/>
                  <a:pt x="498" y="752"/>
                </a:cubicBezTo>
                <a:cubicBezTo>
                  <a:pt x="494" y="753"/>
                  <a:pt x="490" y="756"/>
                  <a:pt x="486" y="759"/>
                </a:cubicBezTo>
                <a:cubicBezTo>
                  <a:pt x="481" y="764"/>
                  <a:pt x="478" y="771"/>
                  <a:pt x="477" y="779"/>
                </a:cubicBezTo>
                <a:cubicBezTo>
                  <a:pt x="475" y="787"/>
                  <a:pt x="475" y="797"/>
                  <a:pt x="476" y="809"/>
                </a:cubicBezTo>
                <a:lnTo>
                  <a:pt x="549" y="882"/>
                </a:lnTo>
                <a:cubicBezTo>
                  <a:pt x="550" y="883"/>
                  <a:pt x="550" y="883"/>
                  <a:pt x="551" y="884"/>
                </a:cubicBezTo>
                <a:cubicBezTo>
                  <a:pt x="551" y="885"/>
                  <a:pt x="551" y="886"/>
                  <a:pt x="550" y="887"/>
                </a:cubicBezTo>
                <a:cubicBezTo>
                  <a:pt x="550" y="888"/>
                  <a:pt x="549" y="889"/>
                  <a:pt x="548" y="890"/>
                </a:cubicBezTo>
                <a:cubicBezTo>
                  <a:pt x="547" y="892"/>
                  <a:pt x="545" y="893"/>
                  <a:pt x="543" y="895"/>
                </a:cubicBezTo>
                <a:cubicBezTo>
                  <a:pt x="542" y="897"/>
                  <a:pt x="540" y="898"/>
                  <a:pt x="539" y="900"/>
                </a:cubicBezTo>
                <a:cubicBezTo>
                  <a:pt x="537" y="901"/>
                  <a:pt x="536" y="901"/>
                  <a:pt x="535" y="902"/>
                </a:cubicBezTo>
                <a:cubicBezTo>
                  <a:pt x="534" y="902"/>
                  <a:pt x="533" y="902"/>
                  <a:pt x="532" y="902"/>
                </a:cubicBezTo>
                <a:cubicBezTo>
                  <a:pt x="532" y="902"/>
                  <a:pt x="531" y="902"/>
                  <a:pt x="530" y="901"/>
                </a:cubicBezTo>
                <a:lnTo>
                  <a:pt x="375" y="746"/>
                </a:lnTo>
                <a:cubicBezTo>
                  <a:pt x="375" y="745"/>
                  <a:pt x="374" y="745"/>
                  <a:pt x="374" y="744"/>
                </a:cubicBezTo>
                <a:cubicBezTo>
                  <a:pt x="374" y="743"/>
                  <a:pt x="374" y="742"/>
                  <a:pt x="374" y="741"/>
                </a:cubicBezTo>
                <a:cubicBezTo>
                  <a:pt x="375" y="740"/>
                  <a:pt x="376" y="739"/>
                  <a:pt x="377" y="738"/>
                </a:cubicBezTo>
                <a:cubicBezTo>
                  <a:pt x="378" y="736"/>
                  <a:pt x="379" y="735"/>
                  <a:pt x="381" y="733"/>
                </a:cubicBezTo>
                <a:cubicBezTo>
                  <a:pt x="383" y="731"/>
                  <a:pt x="385" y="729"/>
                  <a:pt x="386" y="728"/>
                </a:cubicBezTo>
                <a:cubicBezTo>
                  <a:pt x="388" y="727"/>
                  <a:pt x="389" y="726"/>
                  <a:pt x="390" y="726"/>
                </a:cubicBezTo>
                <a:cubicBezTo>
                  <a:pt x="391" y="726"/>
                  <a:pt x="392" y="726"/>
                  <a:pt x="392" y="726"/>
                </a:cubicBezTo>
                <a:cubicBezTo>
                  <a:pt x="393" y="726"/>
                  <a:pt x="394" y="726"/>
                  <a:pt x="394" y="727"/>
                </a:cubicBezTo>
                <a:lnTo>
                  <a:pt x="457" y="789"/>
                </a:lnTo>
                <a:cubicBezTo>
                  <a:pt x="457" y="778"/>
                  <a:pt x="458" y="768"/>
                  <a:pt x="461" y="760"/>
                </a:cubicBezTo>
                <a:cubicBezTo>
                  <a:pt x="463" y="752"/>
                  <a:pt x="468" y="745"/>
                  <a:pt x="473" y="739"/>
                </a:cubicBezTo>
                <a:cubicBezTo>
                  <a:pt x="480" y="732"/>
                  <a:pt x="487" y="727"/>
                  <a:pt x="494" y="725"/>
                </a:cubicBezTo>
                <a:cubicBezTo>
                  <a:pt x="501" y="722"/>
                  <a:pt x="508" y="722"/>
                  <a:pt x="515" y="723"/>
                </a:cubicBezTo>
                <a:cubicBezTo>
                  <a:pt x="522" y="724"/>
                  <a:pt x="529" y="726"/>
                  <a:pt x="536" y="730"/>
                </a:cubicBezTo>
                <a:cubicBezTo>
                  <a:pt x="542" y="734"/>
                  <a:pt x="549" y="740"/>
                  <a:pt x="557" y="748"/>
                </a:cubicBezTo>
                <a:lnTo>
                  <a:pt x="620" y="811"/>
                </a:lnTo>
                <a:close/>
                <a:moveTo>
                  <a:pt x="739" y="681"/>
                </a:moveTo>
                <a:cubicBezTo>
                  <a:pt x="740" y="683"/>
                  <a:pt x="741" y="684"/>
                  <a:pt x="742" y="685"/>
                </a:cubicBezTo>
                <a:cubicBezTo>
                  <a:pt x="743" y="687"/>
                  <a:pt x="743" y="688"/>
                  <a:pt x="744" y="689"/>
                </a:cubicBezTo>
                <a:cubicBezTo>
                  <a:pt x="744" y="690"/>
                  <a:pt x="744" y="691"/>
                  <a:pt x="744" y="692"/>
                </a:cubicBezTo>
                <a:cubicBezTo>
                  <a:pt x="744" y="693"/>
                  <a:pt x="743" y="694"/>
                  <a:pt x="743" y="694"/>
                </a:cubicBezTo>
                <a:lnTo>
                  <a:pt x="660" y="777"/>
                </a:lnTo>
                <a:cubicBezTo>
                  <a:pt x="659" y="778"/>
                  <a:pt x="658" y="779"/>
                  <a:pt x="657" y="780"/>
                </a:cubicBezTo>
                <a:cubicBezTo>
                  <a:pt x="655" y="780"/>
                  <a:pt x="654" y="781"/>
                  <a:pt x="653" y="781"/>
                </a:cubicBezTo>
                <a:cubicBezTo>
                  <a:pt x="652" y="781"/>
                  <a:pt x="651" y="780"/>
                  <a:pt x="649" y="779"/>
                </a:cubicBezTo>
                <a:cubicBezTo>
                  <a:pt x="648" y="778"/>
                  <a:pt x="646" y="777"/>
                  <a:pt x="644" y="775"/>
                </a:cubicBezTo>
                <a:cubicBezTo>
                  <a:pt x="643" y="774"/>
                  <a:pt x="642" y="772"/>
                  <a:pt x="641" y="771"/>
                </a:cubicBezTo>
                <a:cubicBezTo>
                  <a:pt x="640" y="770"/>
                  <a:pt x="639" y="769"/>
                  <a:pt x="638" y="767"/>
                </a:cubicBezTo>
                <a:cubicBezTo>
                  <a:pt x="638" y="766"/>
                  <a:pt x="637" y="765"/>
                  <a:pt x="637" y="763"/>
                </a:cubicBezTo>
                <a:cubicBezTo>
                  <a:pt x="637" y="762"/>
                  <a:pt x="637" y="760"/>
                  <a:pt x="637" y="758"/>
                </a:cubicBezTo>
                <a:lnTo>
                  <a:pt x="636" y="697"/>
                </a:lnTo>
                <a:cubicBezTo>
                  <a:pt x="636" y="683"/>
                  <a:pt x="635" y="671"/>
                  <a:pt x="633" y="661"/>
                </a:cubicBezTo>
                <a:cubicBezTo>
                  <a:pt x="632" y="651"/>
                  <a:pt x="630" y="643"/>
                  <a:pt x="628" y="636"/>
                </a:cubicBezTo>
                <a:cubicBezTo>
                  <a:pt x="625" y="629"/>
                  <a:pt x="622" y="623"/>
                  <a:pt x="619" y="619"/>
                </a:cubicBezTo>
                <a:cubicBezTo>
                  <a:pt x="616" y="614"/>
                  <a:pt x="613" y="611"/>
                  <a:pt x="610" y="607"/>
                </a:cubicBezTo>
                <a:cubicBezTo>
                  <a:pt x="606" y="604"/>
                  <a:pt x="603" y="601"/>
                  <a:pt x="599" y="599"/>
                </a:cubicBezTo>
                <a:cubicBezTo>
                  <a:pt x="595" y="598"/>
                  <a:pt x="590" y="597"/>
                  <a:pt x="586" y="596"/>
                </a:cubicBezTo>
                <a:cubicBezTo>
                  <a:pt x="582" y="596"/>
                  <a:pt x="577" y="597"/>
                  <a:pt x="573" y="599"/>
                </a:cubicBezTo>
                <a:cubicBezTo>
                  <a:pt x="568" y="601"/>
                  <a:pt x="564" y="604"/>
                  <a:pt x="560" y="608"/>
                </a:cubicBezTo>
                <a:cubicBezTo>
                  <a:pt x="555" y="613"/>
                  <a:pt x="551" y="618"/>
                  <a:pt x="549" y="623"/>
                </a:cubicBezTo>
                <a:cubicBezTo>
                  <a:pt x="546" y="628"/>
                  <a:pt x="544" y="633"/>
                  <a:pt x="543" y="638"/>
                </a:cubicBezTo>
                <a:cubicBezTo>
                  <a:pt x="541" y="642"/>
                  <a:pt x="540" y="646"/>
                  <a:pt x="540" y="649"/>
                </a:cubicBezTo>
                <a:cubicBezTo>
                  <a:pt x="539" y="653"/>
                  <a:pt x="538" y="655"/>
                  <a:pt x="537" y="656"/>
                </a:cubicBezTo>
                <a:cubicBezTo>
                  <a:pt x="537" y="656"/>
                  <a:pt x="536" y="657"/>
                  <a:pt x="535" y="657"/>
                </a:cubicBezTo>
                <a:cubicBezTo>
                  <a:pt x="535" y="657"/>
                  <a:pt x="534" y="657"/>
                  <a:pt x="533" y="656"/>
                </a:cubicBezTo>
                <a:cubicBezTo>
                  <a:pt x="532" y="656"/>
                  <a:pt x="531" y="655"/>
                  <a:pt x="529" y="654"/>
                </a:cubicBezTo>
                <a:cubicBezTo>
                  <a:pt x="528" y="653"/>
                  <a:pt x="526" y="652"/>
                  <a:pt x="525" y="650"/>
                </a:cubicBezTo>
                <a:cubicBezTo>
                  <a:pt x="524" y="649"/>
                  <a:pt x="523" y="648"/>
                  <a:pt x="522" y="647"/>
                </a:cubicBezTo>
                <a:cubicBezTo>
                  <a:pt x="521" y="646"/>
                  <a:pt x="521" y="645"/>
                  <a:pt x="520" y="644"/>
                </a:cubicBezTo>
                <a:cubicBezTo>
                  <a:pt x="520" y="644"/>
                  <a:pt x="519" y="643"/>
                  <a:pt x="519" y="642"/>
                </a:cubicBezTo>
                <a:cubicBezTo>
                  <a:pt x="519" y="641"/>
                  <a:pt x="519" y="640"/>
                  <a:pt x="519" y="638"/>
                </a:cubicBezTo>
                <a:cubicBezTo>
                  <a:pt x="519" y="636"/>
                  <a:pt x="520" y="634"/>
                  <a:pt x="520" y="630"/>
                </a:cubicBezTo>
                <a:cubicBezTo>
                  <a:pt x="521" y="626"/>
                  <a:pt x="523" y="622"/>
                  <a:pt x="525" y="617"/>
                </a:cubicBezTo>
                <a:cubicBezTo>
                  <a:pt x="527" y="612"/>
                  <a:pt x="530" y="607"/>
                  <a:pt x="533" y="602"/>
                </a:cubicBezTo>
                <a:cubicBezTo>
                  <a:pt x="536" y="597"/>
                  <a:pt x="540" y="593"/>
                  <a:pt x="545" y="588"/>
                </a:cubicBezTo>
                <a:cubicBezTo>
                  <a:pt x="552" y="581"/>
                  <a:pt x="559" y="575"/>
                  <a:pt x="567" y="572"/>
                </a:cubicBezTo>
                <a:cubicBezTo>
                  <a:pt x="574" y="569"/>
                  <a:pt x="582" y="567"/>
                  <a:pt x="589" y="567"/>
                </a:cubicBezTo>
                <a:cubicBezTo>
                  <a:pt x="596" y="567"/>
                  <a:pt x="603" y="568"/>
                  <a:pt x="609" y="571"/>
                </a:cubicBezTo>
                <a:cubicBezTo>
                  <a:pt x="616" y="574"/>
                  <a:pt x="622" y="578"/>
                  <a:pt x="627" y="584"/>
                </a:cubicBezTo>
                <a:cubicBezTo>
                  <a:pt x="632" y="588"/>
                  <a:pt x="636" y="594"/>
                  <a:pt x="640" y="599"/>
                </a:cubicBezTo>
                <a:cubicBezTo>
                  <a:pt x="644" y="605"/>
                  <a:pt x="647" y="612"/>
                  <a:pt x="650" y="620"/>
                </a:cubicBezTo>
                <a:cubicBezTo>
                  <a:pt x="653" y="628"/>
                  <a:pt x="655" y="638"/>
                  <a:pt x="657" y="650"/>
                </a:cubicBezTo>
                <a:cubicBezTo>
                  <a:pt x="658" y="662"/>
                  <a:pt x="659" y="677"/>
                  <a:pt x="659" y="694"/>
                </a:cubicBezTo>
                <a:lnTo>
                  <a:pt x="660" y="743"/>
                </a:lnTo>
                <a:lnTo>
                  <a:pt x="726" y="678"/>
                </a:lnTo>
                <a:cubicBezTo>
                  <a:pt x="726" y="677"/>
                  <a:pt x="727" y="677"/>
                  <a:pt x="728" y="676"/>
                </a:cubicBezTo>
                <a:cubicBezTo>
                  <a:pt x="729" y="676"/>
                  <a:pt x="730" y="676"/>
                  <a:pt x="731" y="676"/>
                </a:cubicBezTo>
                <a:cubicBezTo>
                  <a:pt x="732" y="677"/>
                  <a:pt x="733" y="677"/>
                  <a:pt x="735" y="678"/>
                </a:cubicBezTo>
                <a:cubicBezTo>
                  <a:pt x="736" y="679"/>
                  <a:pt x="737" y="680"/>
                  <a:pt x="739" y="681"/>
                </a:cubicBezTo>
                <a:close/>
                <a:moveTo>
                  <a:pt x="827" y="513"/>
                </a:moveTo>
                <a:cubicBezTo>
                  <a:pt x="833" y="520"/>
                  <a:pt x="839" y="527"/>
                  <a:pt x="843" y="535"/>
                </a:cubicBezTo>
                <a:cubicBezTo>
                  <a:pt x="847" y="543"/>
                  <a:pt x="849" y="552"/>
                  <a:pt x="850" y="561"/>
                </a:cubicBezTo>
                <a:cubicBezTo>
                  <a:pt x="850" y="570"/>
                  <a:pt x="849" y="579"/>
                  <a:pt x="845" y="588"/>
                </a:cubicBezTo>
                <a:cubicBezTo>
                  <a:pt x="842" y="597"/>
                  <a:pt x="835" y="606"/>
                  <a:pt x="827" y="615"/>
                </a:cubicBezTo>
                <a:cubicBezTo>
                  <a:pt x="820" y="621"/>
                  <a:pt x="814" y="626"/>
                  <a:pt x="808" y="629"/>
                </a:cubicBezTo>
                <a:cubicBezTo>
                  <a:pt x="801" y="632"/>
                  <a:pt x="795" y="634"/>
                  <a:pt x="789" y="635"/>
                </a:cubicBezTo>
                <a:cubicBezTo>
                  <a:pt x="782" y="636"/>
                  <a:pt x="776" y="635"/>
                  <a:pt x="769" y="633"/>
                </a:cubicBezTo>
                <a:cubicBezTo>
                  <a:pt x="763" y="632"/>
                  <a:pt x="756" y="629"/>
                  <a:pt x="749" y="625"/>
                </a:cubicBezTo>
                <a:cubicBezTo>
                  <a:pt x="742" y="621"/>
                  <a:pt x="736" y="616"/>
                  <a:pt x="729" y="610"/>
                </a:cubicBezTo>
                <a:cubicBezTo>
                  <a:pt x="722" y="605"/>
                  <a:pt x="715" y="598"/>
                  <a:pt x="707" y="591"/>
                </a:cubicBezTo>
                <a:cubicBezTo>
                  <a:pt x="701" y="584"/>
                  <a:pt x="695" y="578"/>
                  <a:pt x="689" y="570"/>
                </a:cubicBezTo>
                <a:cubicBezTo>
                  <a:pt x="683" y="563"/>
                  <a:pt x="678" y="556"/>
                  <a:pt x="674" y="548"/>
                </a:cubicBezTo>
                <a:cubicBezTo>
                  <a:pt x="669" y="540"/>
                  <a:pt x="666" y="532"/>
                  <a:pt x="664" y="523"/>
                </a:cubicBezTo>
                <a:cubicBezTo>
                  <a:pt x="661" y="515"/>
                  <a:pt x="660" y="506"/>
                  <a:pt x="661" y="498"/>
                </a:cubicBezTo>
                <a:cubicBezTo>
                  <a:pt x="662" y="489"/>
                  <a:pt x="664" y="480"/>
                  <a:pt x="668" y="472"/>
                </a:cubicBezTo>
                <a:cubicBezTo>
                  <a:pt x="672" y="463"/>
                  <a:pt x="678" y="454"/>
                  <a:pt x="687" y="446"/>
                </a:cubicBezTo>
                <a:cubicBezTo>
                  <a:pt x="690" y="443"/>
                  <a:pt x="693" y="440"/>
                  <a:pt x="696" y="438"/>
                </a:cubicBezTo>
                <a:cubicBezTo>
                  <a:pt x="700" y="435"/>
                  <a:pt x="703" y="433"/>
                  <a:pt x="706" y="431"/>
                </a:cubicBezTo>
                <a:cubicBezTo>
                  <a:pt x="709" y="429"/>
                  <a:pt x="712" y="428"/>
                  <a:pt x="714" y="427"/>
                </a:cubicBezTo>
                <a:cubicBezTo>
                  <a:pt x="716" y="425"/>
                  <a:pt x="718" y="425"/>
                  <a:pt x="719" y="425"/>
                </a:cubicBezTo>
                <a:cubicBezTo>
                  <a:pt x="720" y="425"/>
                  <a:pt x="721" y="425"/>
                  <a:pt x="722" y="425"/>
                </a:cubicBezTo>
                <a:cubicBezTo>
                  <a:pt x="722" y="425"/>
                  <a:pt x="723" y="426"/>
                  <a:pt x="724" y="426"/>
                </a:cubicBezTo>
                <a:cubicBezTo>
                  <a:pt x="725" y="426"/>
                  <a:pt x="725" y="427"/>
                  <a:pt x="726" y="428"/>
                </a:cubicBezTo>
                <a:cubicBezTo>
                  <a:pt x="727" y="428"/>
                  <a:pt x="728" y="429"/>
                  <a:pt x="729" y="430"/>
                </a:cubicBezTo>
                <a:cubicBezTo>
                  <a:pt x="730" y="432"/>
                  <a:pt x="732" y="433"/>
                  <a:pt x="733" y="434"/>
                </a:cubicBezTo>
                <a:cubicBezTo>
                  <a:pt x="734" y="435"/>
                  <a:pt x="734" y="436"/>
                  <a:pt x="735" y="437"/>
                </a:cubicBezTo>
                <a:cubicBezTo>
                  <a:pt x="735" y="438"/>
                  <a:pt x="735" y="438"/>
                  <a:pt x="735" y="439"/>
                </a:cubicBezTo>
                <a:cubicBezTo>
                  <a:pt x="735" y="440"/>
                  <a:pt x="734" y="441"/>
                  <a:pt x="734" y="441"/>
                </a:cubicBezTo>
                <a:cubicBezTo>
                  <a:pt x="733" y="442"/>
                  <a:pt x="731" y="443"/>
                  <a:pt x="729" y="444"/>
                </a:cubicBezTo>
                <a:cubicBezTo>
                  <a:pt x="727" y="445"/>
                  <a:pt x="725" y="446"/>
                  <a:pt x="722" y="448"/>
                </a:cubicBezTo>
                <a:cubicBezTo>
                  <a:pt x="719" y="449"/>
                  <a:pt x="716" y="451"/>
                  <a:pt x="713" y="453"/>
                </a:cubicBezTo>
                <a:cubicBezTo>
                  <a:pt x="709" y="456"/>
                  <a:pt x="706" y="459"/>
                  <a:pt x="702" y="463"/>
                </a:cubicBezTo>
                <a:cubicBezTo>
                  <a:pt x="694" y="470"/>
                  <a:pt x="690" y="478"/>
                  <a:pt x="687" y="486"/>
                </a:cubicBezTo>
                <a:cubicBezTo>
                  <a:pt x="685" y="494"/>
                  <a:pt x="685" y="502"/>
                  <a:pt x="687" y="510"/>
                </a:cubicBezTo>
                <a:cubicBezTo>
                  <a:pt x="688" y="519"/>
                  <a:pt x="692" y="527"/>
                  <a:pt x="697" y="535"/>
                </a:cubicBezTo>
                <a:cubicBezTo>
                  <a:pt x="701" y="543"/>
                  <a:pt x="707" y="551"/>
                  <a:pt x="714" y="558"/>
                </a:cubicBezTo>
                <a:cubicBezTo>
                  <a:pt x="715" y="555"/>
                  <a:pt x="716" y="552"/>
                  <a:pt x="718" y="548"/>
                </a:cubicBezTo>
                <a:cubicBezTo>
                  <a:pt x="719" y="544"/>
                  <a:pt x="721" y="540"/>
                  <a:pt x="723" y="537"/>
                </a:cubicBezTo>
                <a:cubicBezTo>
                  <a:pt x="725" y="533"/>
                  <a:pt x="727" y="529"/>
                  <a:pt x="730" y="525"/>
                </a:cubicBezTo>
                <a:cubicBezTo>
                  <a:pt x="733" y="521"/>
                  <a:pt x="736" y="517"/>
                  <a:pt x="740" y="513"/>
                </a:cubicBezTo>
                <a:cubicBezTo>
                  <a:pt x="748" y="505"/>
                  <a:pt x="756" y="499"/>
                  <a:pt x="764" y="496"/>
                </a:cubicBezTo>
                <a:cubicBezTo>
                  <a:pt x="771" y="493"/>
                  <a:pt x="779" y="491"/>
                  <a:pt x="786" y="492"/>
                </a:cubicBezTo>
                <a:cubicBezTo>
                  <a:pt x="794" y="492"/>
                  <a:pt x="801" y="494"/>
                  <a:pt x="807" y="498"/>
                </a:cubicBezTo>
                <a:cubicBezTo>
                  <a:pt x="814" y="502"/>
                  <a:pt x="821" y="507"/>
                  <a:pt x="827" y="513"/>
                </a:cubicBezTo>
                <a:close/>
                <a:moveTo>
                  <a:pt x="808" y="535"/>
                </a:moveTo>
                <a:cubicBezTo>
                  <a:pt x="804" y="531"/>
                  <a:pt x="799" y="527"/>
                  <a:pt x="795" y="524"/>
                </a:cubicBezTo>
                <a:cubicBezTo>
                  <a:pt x="790" y="522"/>
                  <a:pt x="786" y="520"/>
                  <a:pt x="781" y="519"/>
                </a:cubicBezTo>
                <a:cubicBezTo>
                  <a:pt x="776" y="519"/>
                  <a:pt x="772" y="520"/>
                  <a:pt x="767" y="522"/>
                </a:cubicBezTo>
                <a:cubicBezTo>
                  <a:pt x="762" y="524"/>
                  <a:pt x="757" y="528"/>
                  <a:pt x="752" y="533"/>
                </a:cubicBezTo>
                <a:cubicBezTo>
                  <a:pt x="749" y="536"/>
                  <a:pt x="746" y="539"/>
                  <a:pt x="744" y="542"/>
                </a:cubicBezTo>
                <a:cubicBezTo>
                  <a:pt x="742" y="545"/>
                  <a:pt x="740" y="549"/>
                  <a:pt x="738" y="552"/>
                </a:cubicBezTo>
                <a:cubicBezTo>
                  <a:pt x="736" y="556"/>
                  <a:pt x="735" y="560"/>
                  <a:pt x="733" y="563"/>
                </a:cubicBezTo>
                <a:cubicBezTo>
                  <a:pt x="732" y="567"/>
                  <a:pt x="731" y="570"/>
                  <a:pt x="731" y="574"/>
                </a:cubicBezTo>
                <a:cubicBezTo>
                  <a:pt x="740" y="584"/>
                  <a:pt x="749" y="591"/>
                  <a:pt x="757" y="597"/>
                </a:cubicBezTo>
                <a:cubicBezTo>
                  <a:pt x="765" y="602"/>
                  <a:pt x="773" y="606"/>
                  <a:pt x="779" y="607"/>
                </a:cubicBezTo>
                <a:cubicBezTo>
                  <a:pt x="786" y="609"/>
                  <a:pt x="792" y="609"/>
                  <a:pt x="797" y="607"/>
                </a:cubicBezTo>
                <a:cubicBezTo>
                  <a:pt x="802" y="605"/>
                  <a:pt x="808" y="602"/>
                  <a:pt x="812" y="597"/>
                </a:cubicBezTo>
                <a:cubicBezTo>
                  <a:pt x="817" y="592"/>
                  <a:pt x="821" y="587"/>
                  <a:pt x="823" y="581"/>
                </a:cubicBezTo>
                <a:cubicBezTo>
                  <a:pt x="824" y="576"/>
                  <a:pt x="825" y="570"/>
                  <a:pt x="824" y="565"/>
                </a:cubicBezTo>
                <a:cubicBezTo>
                  <a:pt x="823" y="559"/>
                  <a:pt x="822" y="554"/>
                  <a:pt x="819" y="549"/>
                </a:cubicBezTo>
                <a:cubicBezTo>
                  <a:pt x="816" y="544"/>
                  <a:pt x="813" y="539"/>
                  <a:pt x="808" y="535"/>
                </a:cubicBezTo>
                <a:close/>
                <a:moveTo>
                  <a:pt x="960" y="392"/>
                </a:moveTo>
                <a:cubicBezTo>
                  <a:pt x="962" y="395"/>
                  <a:pt x="964" y="397"/>
                  <a:pt x="965" y="399"/>
                </a:cubicBezTo>
                <a:cubicBezTo>
                  <a:pt x="965" y="402"/>
                  <a:pt x="965" y="403"/>
                  <a:pt x="964" y="405"/>
                </a:cubicBezTo>
                <a:lnTo>
                  <a:pt x="947" y="422"/>
                </a:lnTo>
                <a:lnTo>
                  <a:pt x="978" y="453"/>
                </a:lnTo>
                <a:cubicBezTo>
                  <a:pt x="979" y="454"/>
                  <a:pt x="979" y="455"/>
                  <a:pt x="979" y="455"/>
                </a:cubicBezTo>
                <a:cubicBezTo>
                  <a:pt x="979" y="456"/>
                  <a:pt x="979" y="457"/>
                  <a:pt x="979" y="458"/>
                </a:cubicBezTo>
                <a:cubicBezTo>
                  <a:pt x="978" y="459"/>
                  <a:pt x="977" y="460"/>
                  <a:pt x="976" y="462"/>
                </a:cubicBezTo>
                <a:cubicBezTo>
                  <a:pt x="975" y="463"/>
                  <a:pt x="974" y="465"/>
                  <a:pt x="972" y="467"/>
                </a:cubicBezTo>
                <a:cubicBezTo>
                  <a:pt x="970" y="469"/>
                  <a:pt x="968" y="470"/>
                  <a:pt x="967" y="472"/>
                </a:cubicBezTo>
                <a:cubicBezTo>
                  <a:pt x="965" y="473"/>
                  <a:pt x="964" y="473"/>
                  <a:pt x="963" y="474"/>
                </a:cubicBezTo>
                <a:cubicBezTo>
                  <a:pt x="962" y="474"/>
                  <a:pt x="961" y="474"/>
                  <a:pt x="960" y="474"/>
                </a:cubicBezTo>
                <a:cubicBezTo>
                  <a:pt x="959" y="474"/>
                  <a:pt x="959" y="474"/>
                  <a:pt x="958" y="473"/>
                </a:cubicBezTo>
                <a:lnTo>
                  <a:pt x="927" y="442"/>
                </a:lnTo>
                <a:lnTo>
                  <a:pt x="865" y="503"/>
                </a:lnTo>
                <a:cubicBezTo>
                  <a:pt x="864" y="504"/>
                  <a:pt x="863" y="505"/>
                  <a:pt x="863" y="505"/>
                </a:cubicBezTo>
                <a:cubicBezTo>
                  <a:pt x="862" y="505"/>
                  <a:pt x="861" y="505"/>
                  <a:pt x="860" y="505"/>
                </a:cubicBezTo>
                <a:cubicBezTo>
                  <a:pt x="859" y="505"/>
                  <a:pt x="857" y="505"/>
                  <a:pt x="856" y="504"/>
                </a:cubicBezTo>
                <a:cubicBezTo>
                  <a:pt x="855" y="503"/>
                  <a:pt x="853" y="501"/>
                  <a:pt x="851" y="500"/>
                </a:cubicBezTo>
                <a:cubicBezTo>
                  <a:pt x="850" y="498"/>
                  <a:pt x="848" y="497"/>
                  <a:pt x="847" y="495"/>
                </a:cubicBezTo>
                <a:cubicBezTo>
                  <a:pt x="846" y="494"/>
                  <a:pt x="845" y="493"/>
                  <a:pt x="845" y="492"/>
                </a:cubicBezTo>
                <a:cubicBezTo>
                  <a:pt x="844" y="491"/>
                  <a:pt x="843" y="489"/>
                  <a:pt x="843" y="488"/>
                </a:cubicBezTo>
                <a:cubicBezTo>
                  <a:pt x="842" y="487"/>
                  <a:pt x="842" y="485"/>
                  <a:pt x="841" y="484"/>
                </a:cubicBezTo>
                <a:lnTo>
                  <a:pt x="804" y="339"/>
                </a:lnTo>
                <a:cubicBezTo>
                  <a:pt x="803" y="338"/>
                  <a:pt x="803" y="337"/>
                  <a:pt x="804" y="336"/>
                </a:cubicBezTo>
                <a:cubicBezTo>
                  <a:pt x="804" y="335"/>
                  <a:pt x="805" y="333"/>
                  <a:pt x="805" y="332"/>
                </a:cubicBezTo>
                <a:cubicBezTo>
                  <a:pt x="806" y="330"/>
                  <a:pt x="808" y="329"/>
                  <a:pt x="809" y="327"/>
                </a:cubicBezTo>
                <a:cubicBezTo>
                  <a:pt x="811" y="325"/>
                  <a:pt x="813" y="323"/>
                  <a:pt x="815" y="320"/>
                </a:cubicBezTo>
                <a:cubicBezTo>
                  <a:pt x="818" y="318"/>
                  <a:pt x="820" y="316"/>
                  <a:pt x="822" y="314"/>
                </a:cubicBezTo>
                <a:cubicBezTo>
                  <a:pt x="824" y="312"/>
                  <a:pt x="826" y="311"/>
                  <a:pt x="828" y="310"/>
                </a:cubicBezTo>
                <a:cubicBezTo>
                  <a:pt x="829" y="309"/>
                  <a:pt x="830" y="309"/>
                  <a:pt x="832" y="309"/>
                </a:cubicBezTo>
                <a:cubicBezTo>
                  <a:pt x="833" y="308"/>
                  <a:pt x="834" y="309"/>
                  <a:pt x="834" y="309"/>
                </a:cubicBezTo>
                <a:lnTo>
                  <a:pt x="930" y="405"/>
                </a:lnTo>
                <a:lnTo>
                  <a:pt x="947" y="388"/>
                </a:lnTo>
                <a:cubicBezTo>
                  <a:pt x="948" y="387"/>
                  <a:pt x="950" y="387"/>
                  <a:pt x="952" y="387"/>
                </a:cubicBezTo>
                <a:cubicBezTo>
                  <a:pt x="954" y="388"/>
                  <a:pt x="957" y="389"/>
                  <a:pt x="960" y="392"/>
                </a:cubicBezTo>
                <a:close/>
                <a:moveTo>
                  <a:pt x="828" y="343"/>
                </a:moveTo>
                <a:lnTo>
                  <a:pt x="828" y="343"/>
                </a:lnTo>
                <a:lnTo>
                  <a:pt x="862" y="474"/>
                </a:lnTo>
                <a:lnTo>
                  <a:pt x="910" y="425"/>
                </a:lnTo>
                <a:lnTo>
                  <a:pt x="828" y="343"/>
                </a:lnTo>
                <a:close/>
                <a:moveTo>
                  <a:pt x="992" y="245"/>
                </a:moveTo>
                <a:cubicBezTo>
                  <a:pt x="993" y="246"/>
                  <a:pt x="995" y="248"/>
                  <a:pt x="996" y="249"/>
                </a:cubicBezTo>
                <a:cubicBezTo>
                  <a:pt x="997" y="250"/>
                  <a:pt x="998" y="251"/>
                  <a:pt x="998" y="252"/>
                </a:cubicBezTo>
                <a:cubicBezTo>
                  <a:pt x="998" y="253"/>
                  <a:pt x="999" y="254"/>
                  <a:pt x="999" y="255"/>
                </a:cubicBezTo>
                <a:cubicBezTo>
                  <a:pt x="999" y="255"/>
                  <a:pt x="998" y="256"/>
                  <a:pt x="998" y="257"/>
                </a:cubicBezTo>
                <a:cubicBezTo>
                  <a:pt x="997" y="257"/>
                  <a:pt x="996" y="258"/>
                  <a:pt x="995" y="258"/>
                </a:cubicBezTo>
                <a:cubicBezTo>
                  <a:pt x="994" y="259"/>
                  <a:pt x="992" y="260"/>
                  <a:pt x="991" y="260"/>
                </a:cubicBezTo>
                <a:cubicBezTo>
                  <a:pt x="989" y="261"/>
                  <a:pt x="988" y="262"/>
                  <a:pt x="986" y="263"/>
                </a:cubicBezTo>
                <a:cubicBezTo>
                  <a:pt x="984" y="264"/>
                  <a:pt x="983" y="266"/>
                  <a:pt x="981" y="267"/>
                </a:cubicBezTo>
                <a:cubicBezTo>
                  <a:pt x="979" y="269"/>
                  <a:pt x="978" y="271"/>
                  <a:pt x="977" y="274"/>
                </a:cubicBezTo>
                <a:cubicBezTo>
                  <a:pt x="976" y="277"/>
                  <a:pt x="975" y="280"/>
                  <a:pt x="975" y="284"/>
                </a:cubicBezTo>
                <a:cubicBezTo>
                  <a:pt x="974" y="288"/>
                  <a:pt x="975" y="292"/>
                  <a:pt x="975" y="297"/>
                </a:cubicBezTo>
                <a:cubicBezTo>
                  <a:pt x="976" y="302"/>
                  <a:pt x="977" y="308"/>
                  <a:pt x="979" y="315"/>
                </a:cubicBezTo>
                <a:lnTo>
                  <a:pt x="1047" y="384"/>
                </a:lnTo>
                <a:cubicBezTo>
                  <a:pt x="1048" y="385"/>
                  <a:pt x="1048" y="385"/>
                  <a:pt x="1048" y="386"/>
                </a:cubicBezTo>
                <a:cubicBezTo>
                  <a:pt x="1048" y="387"/>
                  <a:pt x="1048" y="388"/>
                  <a:pt x="1048" y="389"/>
                </a:cubicBezTo>
                <a:cubicBezTo>
                  <a:pt x="1048" y="390"/>
                  <a:pt x="1047" y="391"/>
                  <a:pt x="1046" y="392"/>
                </a:cubicBezTo>
                <a:cubicBezTo>
                  <a:pt x="1045" y="394"/>
                  <a:pt x="1043" y="395"/>
                  <a:pt x="1041" y="397"/>
                </a:cubicBezTo>
                <a:cubicBezTo>
                  <a:pt x="1039" y="399"/>
                  <a:pt x="1038" y="401"/>
                  <a:pt x="1036" y="402"/>
                </a:cubicBezTo>
                <a:cubicBezTo>
                  <a:pt x="1035" y="403"/>
                  <a:pt x="1034" y="404"/>
                  <a:pt x="1033" y="404"/>
                </a:cubicBezTo>
                <a:cubicBezTo>
                  <a:pt x="1032" y="404"/>
                  <a:pt x="1031" y="405"/>
                  <a:pt x="1030" y="404"/>
                </a:cubicBezTo>
                <a:cubicBezTo>
                  <a:pt x="1029" y="404"/>
                  <a:pt x="1029" y="404"/>
                  <a:pt x="1028" y="403"/>
                </a:cubicBezTo>
                <a:lnTo>
                  <a:pt x="924" y="299"/>
                </a:lnTo>
                <a:cubicBezTo>
                  <a:pt x="923" y="298"/>
                  <a:pt x="923" y="298"/>
                  <a:pt x="923" y="297"/>
                </a:cubicBezTo>
                <a:cubicBezTo>
                  <a:pt x="922" y="296"/>
                  <a:pt x="922" y="295"/>
                  <a:pt x="923" y="294"/>
                </a:cubicBezTo>
                <a:cubicBezTo>
                  <a:pt x="923" y="293"/>
                  <a:pt x="924" y="292"/>
                  <a:pt x="925" y="291"/>
                </a:cubicBezTo>
                <a:cubicBezTo>
                  <a:pt x="926" y="290"/>
                  <a:pt x="927" y="288"/>
                  <a:pt x="929" y="287"/>
                </a:cubicBezTo>
                <a:cubicBezTo>
                  <a:pt x="931" y="285"/>
                  <a:pt x="932" y="283"/>
                  <a:pt x="933" y="282"/>
                </a:cubicBezTo>
                <a:cubicBezTo>
                  <a:pt x="934" y="281"/>
                  <a:pt x="936" y="281"/>
                  <a:pt x="937" y="281"/>
                </a:cubicBezTo>
                <a:cubicBezTo>
                  <a:pt x="938" y="280"/>
                  <a:pt x="938" y="280"/>
                  <a:pt x="939" y="280"/>
                </a:cubicBezTo>
                <a:cubicBezTo>
                  <a:pt x="940" y="281"/>
                  <a:pt x="940" y="281"/>
                  <a:pt x="941" y="282"/>
                </a:cubicBezTo>
                <a:lnTo>
                  <a:pt x="956" y="297"/>
                </a:lnTo>
                <a:cubicBezTo>
                  <a:pt x="955" y="290"/>
                  <a:pt x="954" y="284"/>
                  <a:pt x="954" y="278"/>
                </a:cubicBezTo>
                <a:cubicBezTo>
                  <a:pt x="954" y="273"/>
                  <a:pt x="954" y="269"/>
                  <a:pt x="955" y="265"/>
                </a:cubicBezTo>
                <a:cubicBezTo>
                  <a:pt x="956" y="261"/>
                  <a:pt x="957" y="258"/>
                  <a:pt x="959" y="255"/>
                </a:cubicBezTo>
                <a:cubicBezTo>
                  <a:pt x="960" y="253"/>
                  <a:pt x="962" y="250"/>
                  <a:pt x="964" y="248"/>
                </a:cubicBezTo>
                <a:cubicBezTo>
                  <a:pt x="965" y="247"/>
                  <a:pt x="967" y="246"/>
                  <a:pt x="968" y="245"/>
                </a:cubicBezTo>
                <a:cubicBezTo>
                  <a:pt x="969" y="243"/>
                  <a:pt x="971" y="242"/>
                  <a:pt x="973" y="241"/>
                </a:cubicBezTo>
                <a:cubicBezTo>
                  <a:pt x="974" y="240"/>
                  <a:pt x="976" y="239"/>
                  <a:pt x="977" y="238"/>
                </a:cubicBezTo>
                <a:cubicBezTo>
                  <a:pt x="979" y="238"/>
                  <a:pt x="980" y="237"/>
                  <a:pt x="981" y="237"/>
                </a:cubicBezTo>
                <a:cubicBezTo>
                  <a:pt x="982" y="237"/>
                  <a:pt x="982" y="237"/>
                  <a:pt x="983" y="237"/>
                </a:cubicBezTo>
                <a:cubicBezTo>
                  <a:pt x="983" y="238"/>
                  <a:pt x="984" y="238"/>
                  <a:pt x="985" y="238"/>
                </a:cubicBezTo>
                <a:cubicBezTo>
                  <a:pt x="985" y="239"/>
                  <a:pt x="986" y="239"/>
                  <a:pt x="987" y="240"/>
                </a:cubicBezTo>
                <a:cubicBezTo>
                  <a:pt x="988" y="241"/>
                  <a:pt x="990" y="243"/>
                  <a:pt x="992" y="245"/>
                </a:cubicBezTo>
                <a:close/>
                <a:moveTo>
                  <a:pt x="1140" y="178"/>
                </a:moveTo>
                <a:cubicBezTo>
                  <a:pt x="1143" y="181"/>
                  <a:pt x="1144" y="184"/>
                  <a:pt x="1144" y="187"/>
                </a:cubicBezTo>
                <a:cubicBezTo>
                  <a:pt x="1144" y="190"/>
                  <a:pt x="1143" y="192"/>
                  <a:pt x="1141" y="194"/>
                </a:cubicBezTo>
                <a:lnTo>
                  <a:pt x="1072" y="263"/>
                </a:lnTo>
                <a:cubicBezTo>
                  <a:pt x="1078" y="269"/>
                  <a:pt x="1083" y="273"/>
                  <a:pt x="1089" y="277"/>
                </a:cubicBezTo>
                <a:cubicBezTo>
                  <a:pt x="1095" y="280"/>
                  <a:pt x="1101" y="282"/>
                  <a:pt x="1107" y="283"/>
                </a:cubicBezTo>
                <a:cubicBezTo>
                  <a:pt x="1113" y="283"/>
                  <a:pt x="1119" y="282"/>
                  <a:pt x="1125" y="280"/>
                </a:cubicBezTo>
                <a:cubicBezTo>
                  <a:pt x="1131" y="277"/>
                  <a:pt x="1138" y="273"/>
                  <a:pt x="1144" y="267"/>
                </a:cubicBezTo>
                <a:cubicBezTo>
                  <a:pt x="1149" y="262"/>
                  <a:pt x="1153" y="257"/>
                  <a:pt x="1156" y="252"/>
                </a:cubicBezTo>
                <a:cubicBezTo>
                  <a:pt x="1159" y="247"/>
                  <a:pt x="1162" y="243"/>
                  <a:pt x="1163" y="239"/>
                </a:cubicBezTo>
                <a:cubicBezTo>
                  <a:pt x="1165" y="235"/>
                  <a:pt x="1167" y="232"/>
                  <a:pt x="1168" y="230"/>
                </a:cubicBezTo>
                <a:cubicBezTo>
                  <a:pt x="1169" y="227"/>
                  <a:pt x="1170" y="225"/>
                  <a:pt x="1171" y="224"/>
                </a:cubicBezTo>
                <a:cubicBezTo>
                  <a:pt x="1171" y="224"/>
                  <a:pt x="1172" y="223"/>
                  <a:pt x="1172" y="223"/>
                </a:cubicBezTo>
                <a:cubicBezTo>
                  <a:pt x="1173" y="223"/>
                  <a:pt x="1174" y="223"/>
                  <a:pt x="1175" y="223"/>
                </a:cubicBezTo>
                <a:cubicBezTo>
                  <a:pt x="1175" y="224"/>
                  <a:pt x="1176" y="224"/>
                  <a:pt x="1177" y="225"/>
                </a:cubicBezTo>
                <a:cubicBezTo>
                  <a:pt x="1178" y="226"/>
                  <a:pt x="1180" y="227"/>
                  <a:pt x="1181" y="228"/>
                </a:cubicBezTo>
                <a:cubicBezTo>
                  <a:pt x="1182" y="229"/>
                  <a:pt x="1183" y="230"/>
                  <a:pt x="1184" y="231"/>
                </a:cubicBezTo>
                <a:cubicBezTo>
                  <a:pt x="1184" y="232"/>
                  <a:pt x="1185" y="233"/>
                  <a:pt x="1185" y="233"/>
                </a:cubicBezTo>
                <a:cubicBezTo>
                  <a:pt x="1186" y="234"/>
                  <a:pt x="1186" y="235"/>
                  <a:pt x="1186" y="236"/>
                </a:cubicBezTo>
                <a:cubicBezTo>
                  <a:pt x="1186" y="236"/>
                  <a:pt x="1187" y="237"/>
                  <a:pt x="1187" y="238"/>
                </a:cubicBezTo>
                <a:cubicBezTo>
                  <a:pt x="1187" y="239"/>
                  <a:pt x="1186" y="241"/>
                  <a:pt x="1185" y="244"/>
                </a:cubicBezTo>
                <a:cubicBezTo>
                  <a:pt x="1184" y="247"/>
                  <a:pt x="1182" y="251"/>
                  <a:pt x="1180" y="255"/>
                </a:cubicBezTo>
                <a:cubicBezTo>
                  <a:pt x="1177" y="259"/>
                  <a:pt x="1174" y="264"/>
                  <a:pt x="1171" y="269"/>
                </a:cubicBezTo>
                <a:cubicBezTo>
                  <a:pt x="1167" y="274"/>
                  <a:pt x="1163" y="279"/>
                  <a:pt x="1158" y="284"/>
                </a:cubicBezTo>
                <a:cubicBezTo>
                  <a:pt x="1149" y="292"/>
                  <a:pt x="1140" y="299"/>
                  <a:pt x="1132" y="303"/>
                </a:cubicBezTo>
                <a:cubicBezTo>
                  <a:pt x="1123" y="307"/>
                  <a:pt x="1114" y="309"/>
                  <a:pt x="1105" y="308"/>
                </a:cubicBezTo>
                <a:cubicBezTo>
                  <a:pt x="1095" y="308"/>
                  <a:pt x="1086" y="306"/>
                  <a:pt x="1077" y="301"/>
                </a:cubicBezTo>
                <a:cubicBezTo>
                  <a:pt x="1067" y="296"/>
                  <a:pt x="1058" y="289"/>
                  <a:pt x="1049" y="279"/>
                </a:cubicBezTo>
                <a:cubicBezTo>
                  <a:pt x="1040" y="270"/>
                  <a:pt x="1033" y="261"/>
                  <a:pt x="1028" y="252"/>
                </a:cubicBezTo>
                <a:cubicBezTo>
                  <a:pt x="1023" y="242"/>
                  <a:pt x="1020" y="233"/>
                  <a:pt x="1020" y="223"/>
                </a:cubicBezTo>
                <a:cubicBezTo>
                  <a:pt x="1019" y="214"/>
                  <a:pt x="1021" y="205"/>
                  <a:pt x="1024" y="196"/>
                </a:cubicBezTo>
                <a:cubicBezTo>
                  <a:pt x="1028" y="187"/>
                  <a:pt x="1033" y="179"/>
                  <a:pt x="1041" y="171"/>
                </a:cubicBezTo>
                <a:cubicBezTo>
                  <a:pt x="1049" y="163"/>
                  <a:pt x="1057" y="157"/>
                  <a:pt x="1066" y="154"/>
                </a:cubicBezTo>
                <a:cubicBezTo>
                  <a:pt x="1074" y="151"/>
                  <a:pt x="1082" y="150"/>
                  <a:pt x="1091" y="151"/>
                </a:cubicBezTo>
                <a:cubicBezTo>
                  <a:pt x="1099" y="151"/>
                  <a:pt x="1107" y="154"/>
                  <a:pt x="1114" y="158"/>
                </a:cubicBezTo>
                <a:cubicBezTo>
                  <a:pt x="1122" y="162"/>
                  <a:pt x="1129" y="168"/>
                  <a:pt x="1136" y="175"/>
                </a:cubicBezTo>
                <a:lnTo>
                  <a:pt x="1140" y="178"/>
                </a:lnTo>
                <a:close/>
                <a:moveTo>
                  <a:pt x="1115" y="192"/>
                </a:moveTo>
                <a:cubicBezTo>
                  <a:pt x="1105" y="182"/>
                  <a:pt x="1095" y="176"/>
                  <a:pt x="1084" y="175"/>
                </a:cubicBezTo>
                <a:cubicBezTo>
                  <a:pt x="1074" y="174"/>
                  <a:pt x="1064" y="178"/>
                  <a:pt x="1055" y="187"/>
                </a:cubicBezTo>
                <a:cubicBezTo>
                  <a:pt x="1050" y="192"/>
                  <a:pt x="1047" y="197"/>
                  <a:pt x="1045" y="202"/>
                </a:cubicBezTo>
                <a:cubicBezTo>
                  <a:pt x="1043" y="208"/>
                  <a:pt x="1043" y="213"/>
                  <a:pt x="1043" y="218"/>
                </a:cubicBezTo>
                <a:cubicBezTo>
                  <a:pt x="1044" y="224"/>
                  <a:pt x="1045" y="229"/>
                  <a:pt x="1048" y="234"/>
                </a:cubicBezTo>
                <a:cubicBezTo>
                  <a:pt x="1050" y="240"/>
                  <a:pt x="1054" y="244"/>
                  <a:pt x="1058" y="249"/>
                </a:cubicBezTo>
                <a:lnTo>
                  <a:pt x="1115" y="192"/>
                </a:lnTo>
                <a:close/>
                <a:moveTo>
                  <a:pt x="1130" y="6"/>
                </a:moveTo>
                <a:cubicBezTo>
                  <a:pt x="1132" y="8"/>
                  <a:pt x="1133" y="9"/>
                  <a:pt x="1134" y="10"/>
                </a:cubicBezTo>
                <a:cubicBezTo>
                  <a:pt x="1134" y="11"/>
                  <a:pt x="1135" y="12"/>
                  <a:pt x="1135" y="13"/>
                </a:cubicBezTo>
                <a:cubicBezTo>
                  <a:pt x="1136" y="14"/>
                  <a:pt x="1136" y="14"/>
                  <a:pt x="1136" y="15"/>
                </a:cubicBezTo>
                <a:cubicBezTo>
                  <a:pt x="1135" y="15"/>
                  <a:pt x="1135" y="16"/>
                  <a:pt x="1135" y="16"/>
                </a:cubicBezTo>
                <a:cubicBezTo>
                  <a:pt x="1134" y="17"/>
                  <a:pt x="1133" y="17"/>
                  <a:pt x="1132" y="18"/>
                </a:cubicBezTo>
                <a:cubicBezTo>
                  <a:pt x="1131" y="18"/>
                  <a:pt x="1130" y="19"/>
                  <a:pt x="1128" y="19"/>
                </a:cubicBezTo>
                <a:cubicBezTo>
                  <a:pt x="1126" y="20"/>
                  <a:pt x="1125" y="21"/>
                  <a:pt x="1123" y="22"/>
                </a:cubicBezTo>
                <a:cubicBezTo>
                  <a:pt x="1121" y="24"/>
                  <a:pt x="1119" y="25"/>
                  <a:pt x="1117" y="27"/>
                </a:cubicBezTo>
                <a:cubicBezTo>
                  <a:pt x="1114" y="30"/>
                  <a:pt x="1112" y="33"/>
                  <a:pt x="1111" y="36"/>
                </a:cubicBezTo>
                <a:cubicBezTo>
                  <a:pt x="1110" y="39"/>
                  <a:pt x="1110" y="42"/>
                  <a:pt x="1110" y="45"/>
                </a:cubicBezTo>
                <a:cubicBezTo>
                  <a:pt x="1111" y="49"/>
                  <a:pt x="1113" y="52"/>
                  <a:pt x="1115" y="56"/>
                </a:cubicBezTo>
                <a:cubicBezTo>
                  <a:pt x="1118" y="59"/>
                  <a:pt x="1121" y="63"/>
                  <a:pt x="1126" y="68"/>
                </a:cubicBezTo>
                <a:lnTo>
                  <a:pt x="1137" y="79"/>
                </a:lnTo>
                <a:lnTo>
                  <a:pt x="1161" y="56"/>
                </a:lnTo>
                <a:cubicBezTo>
                  <a:pt x="1161" y="55"/>
                  <a:pt x="1162" y="55"/>
                  <a:pt x="1163" y="55"/>
                </a:cubicBezTo>
                <a:cubicBezTo>
                  <a:pt x="1163" y="55"/>
                  <a:pt x="1164" y="55"/>
                  <a:pt x="1165" y="55"/>
                </a:cubicBezTo>
                <a:cubicBezTo>
                  <a:pt x="1166" y="55"/>
                  <a:pt x="1167" y="56"/>
                  <a:pt x="1168" y="57"/>
                </a:cubicBezTo>
                <a:cubicBezTo>
                  <a:pt x="1170" y="57"/>
                  <a:pt x="1171" y="59"/>
                  <a:pt x="1172" y="60"/>
                </a:cubicBezTo>
                <a:cubicBezTo>
                  <a:pt x="1175" y="63"/>
                  <a:pt x="1177" y="65"/>
                  <a:pt x="1177" y="67"/>
                </a:cubicBezTo>
                <a:cubicBezTo>
                  <a:pt x="1178" y="69"/>
                  <a:pt x="1178" y="71"/>
                  <a:pt x="1176" y="72"/>
                </a:cubicBezTo>
                <a:lnTo>
                  <a:pt x="1153" y="95"/>
                </a:lnTo>
                <a:lnTo>
                  <a:pt x="1245" y="187"/>
                </a:lnTo>
                <a:cubicBezTo>
                  <a:pt x="1245" y="187"/>
                  <a:pt x="1246" y="188"/>
                  <a:pt x="1246" y="189"/>
                </a:cubicBezTo>
                <a:cubicBezTo>
                  <a:pt x="1246" y="189"/>
                  <a:pt x="1246" y="190"/>
                  <a:pt x="1245" y="191"/>
                </a:cubicBezTo>
                <a:cubicBezTo>
                  <a:pt x="1245" y="192"/>
                  <a:pt x="1244" y="194"/>
                  <a:pt x="1243" y="195"/>
                </a:cubicBezTo>
                <a:cubicBezTo>
                  <a:pt x="1242" y="196"/>
                  <a:pt x="1241" y="198"/>
                  <a:pt x="1239" y="200"/>
                </a:cubicBezTo>
                <a:cubicBezTo>
                  <a:pt x="1237" y="202"/>
                  <a:pt x="1235" y="203"/>
                  <a:pt x="1234" y="204"/>
                </a:cubicBezTo>
                <a:cubicBezTo>
                  <a:pt x="1232" y="205"/>
                  <a:pt x="1231" y="206"/>
                  <a:pt x="1230" y="207"/>
                </a:cubicBezTo>
                <a:cubicBezTo>
                  <a:pt x="1229" y="207"/>
                  <a:pt x="1228" y="207"/>
                  <a:pt x="1227" y="207"/>
                </a:cubicBezTo>
                <a:cubicBezTo>
                  <a:pt x="1227" y="207"/>
                  <a:pt x="1226" y="207"/>
                  <a:pt x="1225" y="206"/>
                </a:cubicBezTo>
                <a:lnTo>
                  <a:pt x="1134" y="114"/>
                </a:lnTo>
                <a:lnTo>
                  <a:pt x="1119" y="129"/>
                </a:lnTo>
                <a:cubicBezTo>
                  <a:pt x="1118" y="130"/>
                  <a:pt x="1116" y="131"/>
                  <a:pt x="1115" y="130"/>
                </a:cubicBezTo>
                <a:cubicBezTo>
                  <a:pt x="1113" y="129"/>
                  <a:pt x="1110" y="128"/>
                  <a:pt x="1108" y="125"/>
                </a:cubicBezTo>
                <a:cubicBezTo>
                  <a:pt x="1106" y="123"/>
                  <a:pt x="1105" y="122"/>
                  <a:pt x="1104" y="121"/>
                </a:cubicBezTo>
                <a:cubicBezTo>
                  <a:pt x="1103" y="120"/>
                  <a:pt x="1103" y="119"/>
                  <a:pt x="1102" y="118"/>
                </a:cubicBezTo>
                <a:cubicBezTo>
                  <a:pt x="1102" y="117"/>
                  <a:pt x="1102" y="116"/>
                  <a:pt x="1102" y="115"/>
                </a:cubicBezTo>
                <a:cubicBezTo>
                  <a:pt x="1102" y="115"/>
                  <a:pt x="1103" y="114"/>
                  <a:pt x="1103" y="113"/>
                </a:cubicBezTo>
                <a:lnTo>
                  <a:pt x="1118" y="98"/>
                </a:lnTo>
                <a:lnTo>
                  <a:pt x="1107" y="88"/>
                </a:lnTo>
                <a:cubicBezTo>
                  <a:pt x="1100" y="80"/>
                  <a:pt x="1094" y="74"/>
                  <a:pt x="1091" y="67"/>
                </a:cubicBezTo>
                <a:cubicBezTo>
                  <a:pt x="1087" y="60"/>
                  <a:pt x="1084" y="54"/>
                  <a:pt x="1084" y="48"/>
                </a:cubicBezTo>
                <a:cubicBezTo>
                  <a:pt x="1083" y="42"/>
                  <a:pt x="1084" y="36"/>
                  <a:pt x="1087" y="30"/>
                </a:cubicBezTo>
                <a:cubicBezTo>
                  <a:pt x="1090" y="24"/>
                  <a:pt x="1094" y="18"/>
                  <a:pt x="1100" y="13"/>
                </a:cubicBezTo>
                <a:cubicBezTo>
                  <a:pt x="1102" y="10"/>
                  <a:pt x="1105" y="8"/>
                  <a:pt x="1108" y="6"/>
                </a:cubicBezTo>
                <a:cubicBezTo>
                  <a:pt x="1111" y="4"/>
                  <a:pt x="1114" y="2"/>
                  <a:pt x="1116" y="1"/>
                </a:cubicBezTo>
                <a:cubicBezTo>
                  <a:pt x="1118" y="1"/>
                  <a:pt x="1119" y="0"/>
                  <a:pt x="1120" y="0"/>
                </a:cubicBezTo>
                <a:cubicBezTo>
                  <a:pt x="1121" y="0"/>
                  <a:pt x="1122" y="0"/>
                  <a:pt x="1123" y="1"/>
                </a:cubicBezTo>
                <a:cubicBezTo>
                  <a:pt x="1124" y="1"/>
                  <a:pt x="1125" y="2"/>
                  <a:pt x="1126" y="3"/>
                </a:cubicBezTo>
                <a:cubicBezTo>
                  <a:pt x="1128" y="4"/>
                  <a:pt x="1129" y="5"/>
                  <a:pt x="1130" y="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9" name="Freeform 49"/>
          <p:cNvSpPr>
            <a:spLocks noEditPoints="1"/>
          </p:cNvSpPr>
          <p:nvPr/>
        </p:nvSpPr>
        <p:spPr bwMode="auto">
          <a:xfrm>
            <a:off x="4549775" y="5153025"/>
            <a:ext cx="1011238" cy="1000125"/>
          </a:xfrm>
          <a:custGeom>
            <a:avLst/>
            <a:gdLst/>
            <a:ahLst/>
            <a:cxnLst>
              <a:cxn ang="0">
                <a:pos x="173" y="1304"/>
              </a:cxn>
              <a:cxn ang="0">
                <a:pos x="59" y="1347"/>
              </a:cxn>
              <a:cxn ang="0">
                <a:pos x="0" y="1181"/>
              </a:cxn>
              <a:cxn ang="0">
                <a:pos x="31" y="1151"/>
              </a:cxn>
              <a:cxn ang="0">
                <a:pos x="107" y="1267"/>
              </a:cxn>
              <a:cxn ang="0">
                <a:pos x="260" y="1213"/>
              </a:cxn>
              <a:cxn ang="0">
                <a:pos x="165" y="1045"/>
              </a:cxn>
              <a:cxn ang="0">
                <a:pos x="163" y="1012"/>
              </a:cxn>
              <a:cxn ang="0">
                <a:pos x="439" y="1036"/>
              </a:cxn>
              <a:cxn ang="0">
                <a:pos x="343" y="1105"/>
              </a:cxn>
              <a:cxn ang="0">
                <a:pos x="241" y="1006"/>
              </a:cxn>
              <a:cxn ang="0">
                <a:pos x="245" y="930"/>
              </a:cxn>
              <a:cxn ang="0">
                <a:pos x="422" y="1022"/>
              </a:cxn>
              <a:cxn ang="0">
                <a:pos x="478" y="995"/>
              </a:cxn>
              <a:cxn ang="0">
                <a:pos x="603" y="845"/>
              </a:cxn>
              <a:cxn ang="0">
                <a:pos x="443" y="841"/>
              </a:cxn>
              <a:cxn ang="0">
                <a:pos x="538" y="796"/>
              </a:cxn>
              <a:cxn ang="0">
                <a:pos x="508" y="889"/>
              </a:cxn>
              <a:cxn ang="0">
                <a:pos x="810" y="660"/>
              </a:cxn>
              <a:cxn ang="0">
                <a:pos x="790" y="680"/>
              </a:cxn>
              <a:cxn ang="0">
                <a:pos x="742" y="728"/>
              </a:cxn>
              <a:cxn ang="0">
                <a:pos x="723" y="747"/>
              </a:cxn>
              <a:cxn ang="0">
                <a:pos x="674" y="796"/>
              </a:cxn>
              <a:cxn ang="0">
                <a:pos x="655" y="815"/>
              </a:cxn>
              <a:cxn ang="0">
                <a:pos x="566" y="692"/>
              </a:cxn>
              <a:cxn ang="0">
                <a:pos x="649" y="643"/>
              </a:cxn>
              <a:cxn ang="0">
                <a:pos x="744" y="594"/>
              </a:cxn>
              <a:cxn ang="0">
                <a:pos x="923" y="553"/>
              </a:cxn>
              <a:cxn ang="0">
                <a:pos x="794" y="501"/>
              </a:cxn>
              <a:cxn ang="0">
                <a:pos x="852" y="624"/>
              </a:cxn>
              <a:cxn ang="0">
                <a:pos x="752" y="502"/>
              </a:cxn>
              <a:cxn ang="0">
                <a:pos x="832" y="445"/>
              </a:cxn>
              <a:cxn ang="0">
                <a:pos x="954" y="451"/>
              </a:cxn>
              <a:cxn ang="0">
                <a:pos x="1037" y="398"/>
              </a:cxn>
              <a:cxn ang="0">
                <a:pos x="1049" y="418"/>
              </a:cxn>
              <a:cxn ang="0">
                <a:pos x="892" y="426"/>
              </a:cxn>
              <a:cxn ang="0">
                <a:pos x="1004" y="353"/>
              </a:cxn>
              <a:cxn ang="0">
                <a:pos x="979" y="366"/>
              </a:cxn>
              <a:cxn ang="0">
                <a:pos x="1109" y="367"/>
              </a:cxn>
              <a:cxn ang="0">
                <a:pos x="968" y="296"/>
              </a:cxn>
              <a:cxn ang="0">
                <a:pos x="958" y="240"/>
              </a:cxn>
              <a:cxn ang="0">
                <a:pos x="1030" y="226"/>
              </a:cxn>
              <a:cxn ang="0">
                <a:pos x="1095" y="342"/>
              </a:cxn>
              <a:cxn ang="0">
                <a:pos x="1128" y="320"/>
              </a:cxn>
              <a:cxn ang="0">
                <a:pos x="1200" y="273"/>
              </a:cxn>
              <a:cxn ang="0">
                <a:pos x="1214" y="346"/>
              </a:cxn>
              <a:cxn ang="0">
                <a:pos x="1064" y="190"/>
              </a:cxn>
              <a:cxn ang="0">
                <a:pos x="1100" y="154"/>
              </a:cxn>
              <a:cxn ang="0">
                <a:pos x="1154" y="155"/>
              </a:cxn>
              <a:cxn ang="0">
                <a:pos x="1182" y="256"/>
              </a:cxn>
              <a:cxn ang="0">
                <a:pos x="1362" y="87"/>
              </a:cxn>
              <a:cxn ang="0">
                <a:pos x="1350" y="206"/>
              </a:cxn>
              <a:cxn ang="0">
                <a:pos x="1184" y="77"/>
              </a:cxn>
              <a:cxn ang="0">
                <a:pos x="1201" y="61"/>
              </a:cxn>
              <a:cxn ang="0">
                <a:pos x="1307" y="13"/>
              </a:cxn>
              <a:cxn ang="0">
                <a:pos x="1235" y="58"/>
              </a:cxn>
              <a:cxn ang="0">
                <a:pos x="1326" y="70"/>
              </a:cxn>
            </a:cxnLst>
            <a:rect l="0" t="0" r="r" b="b"/>
            <a:pathLst>
              <a:path w="1363" h="1347">
                <a:moveTo>
                  <a:pt x="157" y="1234"/>
                </a:moveTo>
                <a:cubicBezTo>
                  <a:pt x="159" y="1237"/>
                  <a:pt x="161" y="1239"/>
                  <a:pt x="161" y="1241"/>
                </a:cubicBezTo>
                <a:cubicBezTo>
                  <a:pt x="162" y="1243"/>
                  <a:pt x="162" y="1245"/>
                  <a:pt x="160" y="1247"/>
                </a:cubicBezTo>
                <a:lnTo>
                  <a:pt x="143" y="1264"/>
                </a:lnTo>
                <a:lnTo>
                  <a:pt x="175" y="1295"/>
                </a:lnTo>
                <a:cubicBezTo>
                  <a:pt x="176" y="1296"/>
                  <a:pt x="176" y="1296"/>
                  <a:pt x="176" y="1297"/>
                </a:cubicBezTo>
                <a:cubicBezTo>
                  <a:pt x="176" y="1298"/>
                  <a:pt x="176" y="1299"/>
                  <a:pt x="176" y="1300"/>
                </a:cubicBezTo>
                <a:cubicBezTo>
                  <a:pt x="175" y="1301"/>
                  <a:pt x="174" y="1302"/>
                  <a:pt x="173" y="1304"/>
                </a:cubicBezTo>
                <a:cubicBezTo>
                  <a:pt x="172" y="1305"/>
                  <a:pt x="170" y="1307"/>
                  <a:pt x="168" y="1309"/>
                </a:cubicBezTo>
                <a:cubicBezTo>
                  <a:pt x="167" y="1311"/>
                  <a:pt x="165" y="1312"/>
                  <a:pt x="163" y="1313"/>
                </a:cubicBezTo>
                <a:cubicBezTo>
                  <a:pt x="162" y="1315"/>
                  <a:pt x="161" y="1315"/>
                  <a:pt x="160" y="1316"/>
                </a:cubicBezTo>
                <a:cubicBezTo>
                  <a:pt x="159" y="1316"/>
                  <a:pt x="158" y="1316"/>
                  <a:pt x="157" y="1316"/>
                </a:cubicBezTo>
                <a:cubicBezTo>
                  <a:pt x="156" y="1316"/>
                  <a:pt x="156" y="1316"/>
                  <a:pt x="155" y="1315"/>
                </a:cubicBezTo>
                <a:lnTo>
                  <a:pt x="123" y="1284"/>
                </a:lnTo>
                <a:lnTo>
                  <a:pt x="62" y="1345"/>
                </a:lnTo>
                <a:cubicBezTo>
                  <a:pt x="61" y="1346"/>
                  <a:pt x="60" y="1347"/>
                  <a:pt x="59" y="1347"/>
                </a:cubicBezTo>
                <a:cubicBezTo>
                  <a:pt x="59" y="1347"/>
                  <a:pt x="58" y="1347"/>
                  <a:pt x="56" y="1347"/>
                </a:cubicBezTo>
                <a:cubicBezTo>
                  <a:pt x="55" y="1347"/>
                  <a:pt x="54" y="1347"/>
                  <a:pt x="53" y="1346"/>
                </a:cubicBezTo>
                <a:cubicBezTo>
                  <a:pt x="51" y="1345"/>
                  <a:pt x="50" y="1343"/>
                  <a:pt x="48" y="1341"/>
                </a:cubicBezTo>
                <a:cubicBezTo>
                  <a:pt x="46" y="1340"/>
                  <a:pt x="45" y="1339"/>
                  <a:pt x="44" y="1337"/>
                </a:cubicBezTo>
                <a:cubicBezTo>
                  <a:pt x="43" y="1336"/>
                  <a:pt x="42" y="1335"/>
                  <a:pt x="41" y="1334"/>
                </a:cubicBezTo>
                <a:cubicBezTo>
                  <a:pt x="41" y="1333"/>
                  <a:pt x="40" y="1331"/>
                  <a:pt x="40" y="1330"/>
                </a:cubicBezTo>
                <a:cubicBezTo>
                  <a:pt x="39" y="1329"/>
                  <a:pt x="39" y="1327"/>
                  <a:pt x="38" y="1326"/>
                </a:cubicBezTo>
                <a:lnTo>
                  <a:pt x="0" y="1181"/>
                </a:lnTo>
                <a:cubicBezTo>
                  <a:pt x="0" y="1180"/>
                  <a:pt x="0" y="1179"/>
                  <a:pt x="0" y="1178"/>
                </a:cubicBezTo>
                <a:cubicBezTo>
                  <a:pt x="1" y="1177"/>
                  <a:pt x="1" y="1175"/>
                  <a:pt x="2" y="1174"/>
                </a:cubicBezTo>
                <a:cubicBezTo>
                  <a:pt x="3" y="1172"/>
                  <a:pt x="4" y="1171"/>
                  <a:pt x="6" y="1169"/>
                </a:cubicBezTo>
                <a:cubicBezTo>
                  <a:pt x="8" y="1167"/>
                  <a:pt x="10" y="1165"/>
                  <a:pt x="12" y="1162"/>
                </a:cubicBezTo>
                <a:cubicBezTo>
                  <a:pt x="15" y="1160"/>
                  <a:pt x="17" y="1158"/>
                  <a:pt x="19" y="1156"/>
                </a:cubicBezTo>
                <a:cubicBezTo>
                  <a:pt x="21" y="1154"/>
                  <a:pt x="23" y="1153"/>
                  <a:pt x="24" y="1152"/>
                </a:cubicBezTo>
                <a:cubicBezTo>
                  <a:pt x="26" y="1151"/>
                  <a:pt x="27" y="1151"/>
                  <a:pt x="28" y="1150"/>
                </a:cubicBezTo>
                <a:cubicBezTo>
                  <a:pt x="30" y="1150"/>
                  <a:pt x="30" y="1151"/>
                  <a:pt x="31" y="1151"/>
                </a:cubicBezTo>
                <a:lnTo>
                  <a:pt x="127" y="1247"/>
                </a:lnTo>
                <a:lnTo>
                  <a:pt x="144" y="1230"/>
                </a:lnTo>
                <a:cubicBezTo>
                  <a:pt x="145" y="1229"/>
                  <a:pt x="147" y="1229"/>
                  <a:pt x="149" y="1229"/>
                </a:cubicBezTo>
                <a:cubicBezTo>
                  <a:pt x="151" y="1230"/>
                  <a:pt x="154" y="1231"/>
                  <a:pt x="157" y="1234"/>
                </a:cubicBezTo>
                <a:close/>
                <a:moveTo>
                  <a:pt x="25" y="1185"/>
                </a:moveTo>
                <a:lnTo>
                  <a:pt x="24" y="1185"/>
                </a:lnTo>
                <a:lnTo>
                  <a:pt x="59" y="1316"/>
                </a:lnTo>
                <a:lnTo>
                  <a:pt x="107" y="1267"/>
                </a:lnTo>
                <a:lnTo>
                  <a:pt x="25" y="1185"/>
                </a:lnTo>
                <a:close/>
                <a:moveTo>
                  <a:pt x="178" y="1015"/>
                </a:moveTo>
                <a:cubicBezTo>
                  <a:pt x="179" y="1016"/>
                  <a:pt x="181" y="1018"/>
                  <a:pt x="182" y="1019"/>
                </a:cubicBezTo>
                <a:cubicBezTo>
                  <a:pt x="183" y="1020"/>
                  <a:pt x="184" y="1021"/>
                  <a:pt x="184" y="1023"/>
                </a:cubicBezTo>
                <a:cubicBezTo>
                  <a:pt x="185" y="1024"/>
                  <a:pt x="186" y="1025"/>
                  <a:pt x="187" y="1026"/>
                </a:cubicBezTo>
                <a:cubicBezTo>
                  <a:pt x="187" y="1028"/>
                  <a:pt x="188" y="1029"/>
                  <a:pt x="188" y="1031"/>
                </a:cubicBezTo>
                <a:lnTo>
                  <a:pt x="259" y="1209"/>
                </a:lnTo>
                <a:cubicBezTo>
                  <a:pt x="259" y="1211"/>
                  <a:pt x="260" y="1212"/>
                  <a:pt x="260" y="1213"/>
                </a:cubicBezTo>
                <a:cubicBezTo>
                  <a:pt x="260" y="1214"/>
                  <a:pt x="259" y="1215"/>
                  <a:pt x="259" y="1217"/>
                </a:cubicBezTo>
                <a:cubicBezTo>
                  <a:pt x="258" y="1218"/>
                  <a:pt x="258" y="1219"/>
                  <a:pt x="256" y="1221"/>
                </a:cubicBezTo>
                <a:cubicBezTo>
                  <a:pt x="255" y="1222"/>
                  <a:pt x="253" y="1224"/>
                  <a:pt x="251" y="1226"/>
                </a:cubicBezTo>
                <a:cubicBezTo>
                  <a:pt x="249" y="1229"/>
                  <a:pt x="246" y="1231"/>
                  <a:pt x="245" y="1232"/>
                </a:cubicBezTo>
                <a:cubicBezTo>
                  <a:pt x="243" y="1233"/>
                  <a:pt x="242" y="1234"/>
                  <a:pt x="241" y="1234"/>
                </a:cubicBezTo>
                <a:cubicBezTo>
                  <a:pt x="239" y="1234"/>
                  <a:pt x="238" y="1234"/>
                  <a:pt x="238" y="1233"/>
                </a:cubicBezTo>
                <a:cubicBezTo>
                  <a:pt x="237" y="1232"/>
                  <a:pt x="237" y="1231"/>
                  <a:pt x="236" y="1230"/>
                </a:cubicBezTo>
                <a:lnTo>
                  <a:pt x="165" y="1045"/>
                </a:lnTo>
                <a:lnTo>
                  <a:pt x="93" y="1117"/>
                </a:lnTo>
                <a:cubicBezTo>
                  <a:pt x="92" y="1119"/>
                  <a:pt x="90" y="1119"/>
                  <a:pt x="88" y="1118"/>
                </a:cubicBezTo>
                <a:cubicBezTo>
                  <a:pt x="85" y="1118"/>
                  <a:pt x="83" y="1116"/>
                  <a:pt x="80" y="1113"/>
                </a:cubicBezTo>
                <a:cubicBezTo>
                  <a:pt x="79" y="1112"/>
                  <a:pt x="78" y="1110"/>
                  <a:pt x="77" y="1109"/>
                </a:cubicBezTo>
                <a:cubicBezTo>
                  <a:pt x="76" y="1108"/>
                  <a:pt x="75" y="1106"/>
                  <a:pt x="75" y="1105"/>
                </a:cubicBezTo>
                <a:cubicBezTo>
                  <a:pt x="74" y="1104"/>
                  <a:pt x="74" y="1103"/>
                  <a:pt x="75" y="1102"/>
                </a:cubicBezTo>
                <a:cubicBezTo>
                  <a:pt x="75" y="1101"/>
                  <a:pt x="75" y="1101"/>
                  <a:pt x="76" y="1100"/>
                </a:cubicBezTo>
                <a:lnTo>
                  <a:pt x="163" y="1012"/>
                </a:lnTo>
                <a:cubicBezTo>
                  <a:pt x="164" y="1011"/>
                  <a:pt x="166" y="1010"/>
                  <a:pt x="167" y="1010"/>
                </a:cubicBezTo>
                <a:cubicBezTo>
                  <a:pt x="168" y="1009"/>
                  <a:pt x="169" y="1009"/>
                  <a:pt x="170" y="1009"/>
                </a:cubicBezTo>
                <a:cubicBezTo>
                  <a:pt x="171" y="1010"/>
                  <a:pt x="172" y="1010"/>
                  <a:pt x="173" y="1011"/>
                </a:cubicBezTo>
                <a:cubicBezTo>
                  <a:pt x="175" y="1012"/>
                  <a:pt x="176" y="1013"/>
                  <a:pt x="178" y="1015"/>
                </a:cubicBezTo>
                <a:close/>
                <a:moveTo>
                  <a:pt x="434" y="1026"/>
                </a:moveTo>
                <a:cubicBezTo>
                  <a:pt x="436" y="1027"/>
                  <a:pt x="437" y="1029"/>
                  <a:pt x="438" y="1030"/>
                </a:cubicBezTo>
                <a:cubicBezTo>
                  <a:pt x="438" y="1031"/>
                  <a:pt x="439" y="1032"/>
                  <a:pt x="439" y="1033"/>
                </a:cubicBezTo>
                <a:cubicBezTo>
                  <a:pt x="439" y="1034"/>
                  <a:pt x="439" y="1035"/>
                  <a:pt x="439" y="1036"/>
                </a:cubicBezTo>
                <a:cubicBezTo>
                  <a:pt x="439" y="1037"/>
                  <a:pt x="438" y="1038"/>
                  <a:pt x="438" y="1038"/>
                </a:cubicBezTo>
                <a:lnTo>
                  <a:pt x="360" y="1116"/>
                </a:lnTo>
                <a:cubicBezTo>
                  <a:pt x="359" y="1117"/>
                  <a:pt x="358" y="1117"/>
                  <a:pt x="358" y="1118"/>
                </a:cubicBezTo>
                <a:cubicBezTo>
                  <a:pt x="357" y="1118"/>
                  <a:pt x="356" y="1118"/>
                  <a:pt x="355" y="1118"/>
                </a:cubicBezTo>
                <a:cubicBezTo>
                  <a:pt x="354" y="1117"/>
                  <a:pt x="353" y="1117"/>
                  <a:pt x="351" y="1116"/>
                </a:cubicBezTo>
                <a:cubicBezTo>
                  <a:pt x="350" y="1115"/>
                  <a:pt x="349" y="1114"/>
                  <a:pt x="347" y="1113"/>
                </a:cubicBezTo>
                <a:cubicBezTo>
                  <a:pt x="346" y="1111"/>
                  <a:pt x="345" y="1110"/>
                  <a:pt x="344" y="1109"/>
                </a:cubicBezTo>
                <a:cubicBezTo>
                  <a:pt x="343" y="1108"/>
                  <a:pt x="343" y="1106"/>
                  <a:pt x="343" y="1105"/>
                </a:cubicBezTo>
                <a:cubicBezTo>
                  <a:pt x="342" y="1104"/>
                  <a:pt x="342" y="1104"/>
                  <a:pt x="342" y="1103"/>
                </a:cubicBezTo>
                <a:cubicBezTo>
                  <a:pt x="342" y="1102"/>
                  <a:pt x="343" y="1101"/>
                  <a:pt x="343" y="1100"/>
                </a:cubicBezTo>
                <a:lnTo>
                  <a:pt x="375" y="1069"/>
                </a:lnTo>
                <a:lnTo>
                  <a:pt x="261" y="955"/>
                </a:lnTo>
                <a:lnTo>
                  <a:pt x="249" y="1001"/>
                </a:lnTo>
                <a:cubicBezTo>
                  <a:pt x="248" y="1004"/>
                  <a:pt x="248" y="1005"/>
                  <a:pt x="247" y="1006"/>
                </a:cubicBezTo>
                <a:cubicBezTo>
                  <a:pt x="246" y="1007"/>
                  <a:pt x="245" y="1008"/>
                  <a:pt x="244" y="1008"/>
                </a:cubicBezTo>
                <a:cubicBezTo>
                  <a:pt x="243" y="1008"/>
                  <a:pt x="242" y="1007"/>
                  <a:pt x="241" y="1006"/>
                </a:cubicBezTo>
                <a:cubicBezTo>
                  <a:pt x="239" y="1005"/>
                  <a:pt x="238" y="1004"/>
                  <a:pt x="236" y="1002"/>
                </a:cubicBezTo>
                <a:cubicBezTo>
                  <a:pt x="235" y="1001"/>
                  <a:pt x="233" y="1000"/>
                  <a:pt x="233" y="999"/>
                </a:cubicBezTo>
                <a:cubicBezTo>
                  <a:pt x="232" y="998"/>
                  <a:pt x="231" y="997"/>
                  <a:pt x="231" y="996"/>
                </a:cubicBezTo>
                <a:cubicBezTo>
                  <a:pt x="230" y="995"/>
                  <a:pt x="230" y="994"/>
                  <a:pt x="230" y="993"/>
                </a:cubicBezTo>
                <a:cubicBezTo>
                  <a:pt x="230" y="992"/>
                  <a:pt x="230" y="991"/>
                  <a:pt x="231" y="990"/>
                </a:cubicBezTo>
                <a:lnTo>
                  <a:pt x="243" y="934"/>
                </a:lnTo>
                <a:cubicBezTo>
                  <a:pt x="243" y="933"/>
                  <a:pt x="243" y="932"/>
                  <a:pt x="243" y="932"/>
                </a:cubicBezTo>
                <a:cubicBezTo>
                  <a:pt x="244" y="931"/>
                  <a:pt x="244" y="930"/>
                  <a:pt x="245" y="930"/>
                </a:cubicBezTo>
                <a:cubicBezTo>
                  <a:pt x="245" y="929"/>
                  <a:pt x="246" y="928"/>
                  <a:pt x="247" y="927"/>
                </a:cubicBezTo>
                <a:cubicBezTo>
                  <a:pt x="248" y="926"/>
                  <a:pt x="249" y="925"/>
                  <a:pt x="250" y="923"/>
                </a:cubicBezTo>
                <a:cubicBezTo>
                  <a:pt x="252" y="921"/>
                  <a:pt x="254" y="920"/>
                  <a:pt x="255" y="919"/>
                </a:cubicBezTo>
                <a:cubicBezTo>
                  <a:pt x="257" y="918"/>
                  <a:pt x="258" y="917"/>
                  <a:pt x="259" y="917"/>
                </a:cubicBezTo>
                <a:cubicBezTo>
                  <a:pt x="260" y="916"/>
                  <a:pt x="261" y="916"/>
                  <a:pt x="261" y="916"/>
                </a:cubicBezTo>
                <a:cubicBezTo>
                  <a:pt x="262" y="916"/>
                  <a:pt x="262" y="917"/>
                  <a:pt x="263" y="917"/>
                </a:cubicBezTo>
                <a:lnTo>
                  <a:pt x="395" y="1049"/>
                </a:lnTo>
                <a:lnTo>
                  <a:pt x="422" y="1022"/>
                </a:lnTo>
                <a:cubicBezTo>
                  <a:pt x="423" y="1021"/>
                  <a:pt x="423" y="1021"/>
                  <a:pt x="424" y="1021"/>
                </a:cubicBezTo>
                <a:cubicBezTo>
                  <a:pt x="425" y="1021"/>
                  <a:pt x="426" y="1021"/>
                  <a:pt x="427" y="1021"/>
                </a:cubicBezTo>
                <a:cubicBezTo>
                  <a:pt x="428" y="1021"/>
                  <a:pt x="429" y="1022"/>
                  <a:pt x="430" y="1023"/>
                </a:cubicBezTo>
                <a:cubicBezTo>
                  <a:pt x="432" y="1023"/>
                  <a:pt x="433" y="1025"/>
                  <a:pt x="434" y="1026"/>
                </a:cubicBezTo>
                <a:close/>
                <a:moveTo>
                  <a:pt x="489" y="962"/>
                </a:moveTo>
                <a:cubicBezTo>
                  <a:pt x="494" y="967"/>
                  <a:pt x="497" y="972"/>
                  <a:pt x="497" y="976"/>
                </a:cubicBezTo>
                <a:cubicBezTo>
                  <a:pt x="497" y="979"/>
                  <a:pt x="495" y="983"/>
                  <a:pt x="490" y="988"/>
                </a:cubicBezTo>
                <a:cubicBezTo>
                  <a:pt x="485" y="993"/>
                  <a:pt x="481" y="995"/>
                  <a:pt x="478" y="995"/>
                </a:cubicBezTo>
                <a:cubicBezTo>
                  <a:pt x="474" y="995"/>
                  <a:pt x="470" y="992"/>
                  <a:pt x="464" y="987"/>
                </a:cubicBezTo>
                <a:cubicBezTo>
                  <a:pt x="459" y="982"/>
                  <a:pt x="456" y="977"/>
                  <a:pt x="456" y="973"/>
                </a:cubicBezTo>
                <a:cubicBezTo>
                  <a:pt x="456" y="970"/>
                  <a:pt x="458" y="966"/>
                  <a:pt x="463" y="961"/>
                </a:cubicBezTo>
                <a:cubicBezTo>
                  <a:pt x="468" y="956"/>
                  <a:pt x="472" y="954"/>
                  <a:pt x="475" y="954"/>
                </a:cubicBezTo>
                <a:cubicBezTo>
                  <a:pt x="479" y="954"/>
                  <a:pt x="483" y="957"/>
                  <a:pt x="489" y="962"/>
                </a:cubicBezTo>
                <a:close/>
                <a:moveTo>
                  <a:pt x="574" y="789"/>
                </a:moveTo>
                <a:cubicBezTo>
                  <a:pt x="583" y="798"/>
                  <a:pt x="589" y="807"/>
                  <a:pt x="594" y="816"/>
                </a:cubicBezTo>
                <a:cubicBezTo>
                  <a:pt x="599" y="826"/>
                  <a:pt x="602" y="835"/>
                  <a:pt x="603" y="845"/>
                </a:cubicBezTo>
                <a:cubicBezTo>
                  <a:pt x="603" y="854"/>
                  <a:pt x="602" y="864"/>
                  <a:pt x="598" y="874"/>
                </a:cubicBezTo>
                <a:cubicBezTo>
                  <a:pt x="594" y="883"/>
                  <a:pt x="588" y="892"/>
                  <a:pt x="579" y="901"/>
                </a:cubicBezTo>
                <a:cubicBezTo>
                  <a:pt x="571" y="910"/>
                  <a:pt x="562" y="916"/>
                  <a:pt x="553" y="920"/>
                </a:cubicBezTo>
                <a:cubicBezTo>
                  <a:pt x="544" y="924"/>
                  <a:pt x="535" y="925"/>
                  <a:pt x="526" y="925"/>
                </a:cubicBezTo>
                <a:cubicBezTo>
                  <a:pt x="517" y="924"/>
                  <a:pt x="508" y="921"/>
                  <a:pt x="499" y="916"/>
                </a:cubicBezTo>
                <a:cubicBezTo>
                  <a:pt x="490" y="911"/>
                  <a:pt x="481" y="905"/>
                  <a:pt x="472" y="896"/>
                </a:cubicBezTo>
                <a:cubicBezTo>
                  <a:pt x="463" y="887"/>
                  <a:pt x="457" y="878"/>
                  <a:pt x="452" y="869"/>
                </a:cubicBezTo>
                <a:cubicBezTo>
                  <a:pt x="447" y="860"/>
                  <a:pt x="444" y="850"/>
                  <a:pt x="443" y="841"/>
                </a:cubicBezTo>
                <a:cubicBezTo>
                  <a:pt x="442" y="831"/>
                  <a:pt x="444" y="821"/>
                  <a:pt x="448" y="812"/>
                </a:cubicBezTo>
                <a:cubicBezTo>
                  <a:pt x="452" y="802"/>
                  <a:pt x="458" y="793"/>
                  <a:pt x="467" y="784"/>
                </a:cubicBezTo>
                <a:cubicBezTo>
                  <a:pt x="475" y="776"/>
                  <a:pt x="484" y="769"/>
                  <a:pt x="493" y="766"/>
                </a:cubicBezTo>
                <a:cubicBezTo>
                  <a:pt x="502" y="762"/>
                  <a:pt x="511" y="760"/>
                  <a:pt x="520" y="761"/>
                </a:cubicBezTo>
                <a:cubicBezTo>
                  <a:pt x="529" y="761"/>
                  <a:pt x="538" y="764"/>
                  <a:pt x="547" y="769"/>
                </a:cubicBezTo>
                <a:cubicBezTo>
                  <a:pt x="557" y="774"/>
                  <a:pt x="565" y="781"/>
                  <a:pt x="574" y="789"/>
                </a:cubicBezTo>
                <a:close/>
                <a:moveTo>
                  <a:pt x="556" y="810"/>
                </a:moveTo>
                <a:cubicBezTo>
                  <a:pt x="550" y="805"/>
                  <a:pt x="544" y="800"/>
                  <a:pt x="538" y="796"/>
                </a:cubicBezTo>
                <a:cubicBezTo>
                  <a:pt x="532" y="792"/>
                  <a:pt x="526" y="789"/>
                  <a:pt x="520" y="788"/>
                </a:cubicBezTo>
                <a:cubicBezTo>
                  <a:pt x="513" y="787"/>
                  <a:pt x="507" y="787"/>
                  <a:pt x="501" y="789"/>
                </a:cubicBezTo>
                <a:cubicBezTo>
                  <a:pt x="494" y="791"/>
                  <a:pt x="488" y="795"/>
                  <a:pt x="482" y="801"/>
                </a:cubicBezTo>
                <a:cubicBezTo>
                  <a:pt x="476" y="807"/>
                  <a:pt x="472" y="813"/>
                  <a:pt x="470" y="819"/>
                </a:cubicBezTo>
                <a:cubicBezTo>
                  <a:pt x="468" y="825"/>
                  <a:pt x="468" y="831"/>
                  <a:pt x="469" y="837"/>
                </a:cubicBezTo>
                <a:cubicBezTo>
                  <a:pt x="470" y="844"/>
                  <a:pt x="472" y="850"/>
                  <a:pt x="476" y="856"/>
                </a:cubicBezTo>
                <a:cubicBezTo>
                  <a:pt x="480" y="863"/>
                  <a:pt x="484" y="869"/>
                  <a:pt x="490" y="875"/>
                </a:cubicBezTo>
                <a:cubicBezTo>
                  <a:pt x="496" y="880"/>
                  <a:pt x="502" y="885"/>
                  <a:pt x="508" y="889"/>
                </a:cubicBezTo>
                <a:cubicBezTo>
                  <a:pt x="514" y="893"/>
                  <a:pt x="520" y="896"/>
                  <a:pt x="527" y="897"/>
                </a:cubicBezTo>
                <a:cubicBezTo>
                  <a:pt x="533" y="898"/>
                  <a:pt x="539" y="898"/>
                  <a:pt x="545" y="896"/>
                </a:cubicBezTo>
                <a:cubicBezTo>
                  <a:pt x="552" y="894"/>
                  <a:pt x="558" y="890"/>
                  <a:pt x="564" y="884"/>
                </a:cubicBezTo>
                <a:cubicBezTo>
                  <a:pt x="570" y="878"/>
                  <a:pt x="574" y="873"/>
                  <a:pt x="576" y="866"/>
                </a:cubicBezTo>
                <a:cubicBezTo>
                  <a:pt x="578" y="860"/>
                  <a:pt x="578" y="854"/>
                  <a:pt x="577" y="848"/>
                </a:cubicBezTo>
                <a:cubicBezTo>
                  <a:pt x="576" y="841"/>
                  <a:pt x="574" y="835"/>
                  <a:pt x="570" y="829"/>
                </a:cubicBezTo>
                <a:cubicBezTo>
                  <a:pt x="567" y="823"/>
                  <a:pt x="562" y="816"/>
                  <a:pt x="556" y="810"/>
                </a:cubicBezTo>
                <a:close/>
                <a:moveTo>
                  <a:pt x="810" y="660"/>
                </a:moveTo>
                <a:cubicBezTo>
                  <a:pt x="810" y="661"/>
                  <a:pt x="811" y="662"/>
                  <a:pt x="811" y="662"/>
                </a:cubicBezTo>
                <a:cubicBezTo>
                  <a:pt x="811" y="663"/>
                  <a:pt x="811" y="664"/>
                  <a:pt x="810" y="665"/>
                </a:cubicBezTo>
                <a:cubicBezTo>
                  <a:pt x="810" y="666"/>
                  <a:pt x="809" y="667"/>
                  <a:pt x="808" y="669"/>
                </a:cubicBezTo>
                <a:cubicBezTo>
                  <a:pt x="807" y="670"/>
                  <a:pt x="806" y="672"/>
                  <a:pt x="804" y="674"/>
                </a:cubicBezTo>
                <a:cubicBezTo>
                  <a:pt x="802" y="675"/>
                  <a:pt x="800" y="677"/>
                  <a:pt x="799" y="678"/>
                </a:cubicBezTo>
                <a:cubicBezTo>
                  <a:pt x="797" y="679"/>
                  <a:pt x="796" y="680"/>
                  <a:pt x="795" y="680"/>
                </a:cubicBezTo>
                <a:cubicBezTo>
                  <a:pt x="794" y="681"/>
                  <a:pt x="793" y="681"/>
                  <a:pt x="793" y="681"/>
                </a:cubicBezTo>
                <a:cubicBezTo>
                  <a:pt x="792" y="681"/>
                  <a:pt x="791" y="680"/>
                  <a:pt x="790" y="680"/>
                </a:cubicBezTo>
                <a:lnTo>
                  <a:pt x="727" y="616"/>
                </a:lnTo>
                <a:cubicBezTo>
                  <a:pt x="723" y="612"/>
                  <a:pt x="718" y="608"/>
                  <a:pt x="714" y="605"/>
                </a:cubicBezTo>
                <a:cubicBezTo>
                  <a:pt x="709" y="602"/>
                  <a:pt x="705" y="601"/>
                  <a:pt x="701" y="600"/>
                </a:cubicBezTo>
                <a:cubicBezTo>
                  <a:pt x="696" y="599"/>
                  <a:pt x="692" y="599"/>
                  <a:pt x="688" y="600"/>
                </a:cubicBezTo>
                <a:cubicBezTo>
                  <a:pt x="684" y="601"/>
                  <a:pt x="680" y="604"/>
                  <a:pt x="677" y="607"/>
                </a:cubicBezTo>
                <a:cubicBezTo>
                  <a:pt x="672" y="612"/>
                  <a:pt x="670" y="618"/>
                  <a:pt x="669" y="626"/>
                </a:cubicBezTo>
                <a:cubicBezTo>
                  <a:pt x="668" y="634"/>
                  <a:pt x="668" y="643"/>
                  <a:pt x="669" y="655"/>
                </a:cubicBezTo>
                <a:lnTo>
                  <a:pt x="742" y="728"/>
                </a:lnTo>
                <a:cubicBezTo>
                  <a:pt x="743" y="729"/>
                  <a:pt x="743" y="730"/>
                  <a:pt x="743" y="730"/>
                </a:cubicBezTo>
                <a:cubicBezTo>
                  <a:pt x="743" y="731"/>
                  <a:pt x="743" y="732"/>
                  <a:pt x="743" y="733"/>
                </a:cubicBezTo>
                <a:cubicBezTo>
                  <a:pt x="742" y="734"/>
                  <a:pt x="741" y="735"/>
                  <a:pt x="740" y="737"/>
                </a:cubicBezTo>
                <a:cubicBezTo>
                  <a:pt x="739" y="738"/>
                  <a:pt x="738" y="740"/>
                  <a:pt x="736" y="742"/>
                </a:cubicBezTo>
                <a:cubicBezTo>
                  <a:pt x="734" y="743"/>
                  <a:pt x="732" y="745"/>
                  <a:pt x="731" y="746"/>
                </a:cubicBezTo>
                <a:cubicBezTo>
                  <a:pt x="730" y="747"/>
                  <a:pt x="728" y="748"/>
                  <a:pt x="727" y="748"/>
                </a:cubicBezTo>
                <a:cubicBezTo>
                  <a:pt x="726" y="749"/>
                  <a:pt x="725" y="749"/>
                  <a:pt x="725" y="749"/>
                </a:cubicBezTo>
                <a:cubicBezTo>
                  <a:pt x="724" y="748"/>
                  <a:pt x="723" y="748"/>
                  <a:pt x="723" y="747"/>
                </a:cubicBezTo>
                <a:lnTo>
                  <a:pt x="659" y="684"/>
                </a:lnTo>
                <a:cubicBezTo>
                  <a:pt x="655" y="680"/>
                  <a:pt x="650" y="676"/>
                  <a:pt x="646" y="673"/>
                </a:cubicBezTo>
                <a:cubicBezTo>
                  <a:pt x="641" y="670"/>
                  <a:pt x="637" y="669"/>
                  <a:pt x="633" y="668"/>
                </a:cubicBezTo>
                <a:cubicBezTo>
                  <a:pt x="628" y="667"/>
                  <a:pt x="624" y="667"/>
                  <a:pt x="620" y="668"/>
                </a:cubicBezTo>
                <a:cubicBezTo>
                  <a:pt x="616" y="669"/>
                  <a:pt x="612" y="672"/>
                  <a:pt x="609" y="675"/>
                </a:cubicBezTo>
                <a:cubicBezTo>
                  <a:pt x="605" y="680"/>
                  <a:pt x="602" y="686"/>
                  <a:pt x="601" y="694"/>
                </a:cubicBezTo>
                <a:cubicBezTo>
                  <a:pt x="600" y="701"/>
                  <a:pt x="600" y="711"/>
                  <a:pt x="601" y="723"/>
                </a:cubicBezTo>
                <a:lnTo>
                  <a:pt x="674" y="796"/>
                </a:lnTo>
                <a:cubicBezTo>
                  <a:pt x="675" y="797"/>
                  <a:pt x="675" y="797"/>
                  <a:pt x="675" y="798"/>
                </a:cubicBezTo>
                <a:cubicBezTo>
                  <a:pt x="675" y="799"/>
                  <a:pt x="675" y="800"/>
                  <a:pt x="675" y="801"/>
                </a:cubicBezTo>
                <a:cubicBezTo>
                  <a:pt x="674" y="802"/>
                  <a:pt x="674" y="803"/>
                  <a:pt x="673" y="804"/>
                </a:cubicBezTo>
                <a:cubicBezTo>
                  <a:pt x="671" y="806"/>
                  <a:pt x="670" y="807"/>
                  <a:pt x="668" y="809"/>
                </a:cubicBezTo>
                <a:cubicBezTo>
                  <a:pt x="666" y="811"/>
                  <a:pt x="665" y="813"/>
                  <a:pt x="663" y="814"/>
                </a:cubicBezTo>
                <a:cubicBezTo>
                  <a:pt x="662" y="815"/>
                  <a:pt x="661" y="816"/>
                  <a:pt x="659" y="816"/>
                </a:cubicBezTo>
                <a:cubicBezTo>
                  <a:pt x="658" y="816"/>
                  <a:pt x="658" y="817"/>
                  <a:pt x="657" y="816"/>
                </a:cubicBezTo>
                <a:cubicBezTo>
                  <a:pt x="656" y="816"/>
                  <a:pt x="655" y="816"/>
                  <a:pt x="655" y="815"/>
                </a:cubicBezTo>
                <a:lnTo>
                  <a:pt x="550" y="711"/>
                </a:lnTo>
                <a:cubicBezTo>
                  <a:pt x="550" y="710"/>
                  <a:pt x="549" y="710"/>
                  <a:pt x="549" y="709"/>
                </a:cubicBezTo>
                <a:cubicBezTo>
                  <a:pt x="549" y="708"/>
                  <a:pt x="549" y="707"/>
                  <a:pt x="549" y="706"/>
                </a:cubicBezTo>
                <a:cubicBezTo>
                  <a:pt x="550" y="705"/>
                  <a:pt x="550" y="704"/>
                  <a:pt x="551" y="703"/>
                </a:cubicBezTo>
                <a:cubicBezTo>
                  <a:pt x="552" y="702"/>
                  <a:pt x="554" y="700"/>
                  <a:pt x="556" y="699"/>
                </a:cubicBezTo>
                <a:cubicBezTo>
                  <a:pt x="557" y="697"/>
                  <a:pt x="559" y="696"/>
                  <a:pt x="560" y="695"/>
                </a:cubicBezTo>
                <a:cubicBezTo>
                  <a:pt x="561" y="694"/>
                  <a:pt x="562" y="693"/>
                  <a:pt x="563" y="693"/>
                </a:cubicBezTo>
                <a:cubicBezTo>
                  <a:pt x="564" y="692"/>
                  <a:pt x="565" y="692"/>
                  <a:pt x="566" y="692"/>
                </a:cubicBezTo>
                <a:cubicBezTo>
                  <a:pt x="566" y="693"/>
                  <a:pt x="567" y="693"/>
                  <a:pt x="568" y="694"/>
                </a:cubicBezTo>
                <a:lnTo>
                  <a:pt x="582" y="707"/>
                </a:lnTo>
                <a:cubicBezTo>
                  <a:pt x="581" y="695"/>
                  <a:pt x="582" y="684"/>
                  <a:pt x="584" y="676"/>
                </a:cubicBezTo>
                <a:cubicBezTo>
                  <a:pt x="587" y="667"/>
                  <a:pt x="591" y="660"/>
                  <a:pt x="596" y="655"/>
                </a:cubicBezTo>
                <a:cubicBezTo>
                  <a:pt x="601" y="650"/>
                  <a:pt x="605" y="647"/>
                  <a:pt x="610" y="644"/>
                </a:cubicBezTo>
                <a:cubicBezTo>
                  <a:pt x="614" y="642"/>
                  <a:pt x="618" y="640"/>
                  <a:pt x="623" y="639"/>
                </a:cubicBezTo>
                <a:cubicBezTo>
                  <a:pt x="627" y="639"/>
                  <a:pt x="632" y="639"/>
                  <a:pt x="636" y="639"/>
                </a:cubicBezTo>
                <a:cubicBezTo>
                  <a:pt x="641" y="640"/>
                  <a:pt x="645" y="641"/>
                  <a:pt x="649" y="643"/>
                </a:cubicBezTo>
                <a:cubicBezTo>
                  <a:pt x="649" y="636"/>
                  <a:pt x="649" y="629"/>
                  <a:pt x="649" y="623"/>
                </a:cubicBezTo>
                <a:cubicBezTo>
                  <a:pt x="650" y="618"/>
                  <a:pt x="651" y="613"/>
                  <a:pt x="652" y="608"/>
                </a:cubicBezTo>
                <a:cubicBezTo>
                  <a:pt x="653" y="604"/>
                  <a:pt x="655" y="600"/>
                  <a:pt x="657" y="596"/>
                </a:cubicBezTo>
                <a:cubicBezTo>
                  <a:pt x="659" y="593"/>
                  <a:pt x="661" y="589"/>
                  <a:pt x="664" y="587"/>
                </a:cubicBezTo>
                <a:cubicBezTo>
                  <a:pt x="671" y="580"/>
                  <a:pt x="678" y="575"/>
                  <a:pt x="685" y="573"/>
                </a:cubicBezTo>
                <a:cubicBezTo>
                  <a:pt x="692" y="571"/>
                  <a:pt x="699" y="571"/>
                  <a:pt x="705" y="572"/>
                </a:cubicBezTo>
                <a:cubicBezTo>
                  <a:pt x="712" y="573"/>
                  <a:pt x="719" y="575"/>
                  <a:pt x="725" y="579"/>
                </a:cubicBezTo>
                <a:cubicBezTo>
                  <a:pt x="732" y="584"/>
                  <a:pt x="738" y="589"/>
                  <a:pt x="744" y="594"/>
                </a:cubicBezTo>
                <a:lnTo>
                  <a:pt x="810" y="660"/>
                </a:lnTo>
                <a:close/>
                <a:moveTo>
                  <a:pt x="937" y="533"/>
                </a:moveTo>
                <a:cubicBezTo>
                  <a:pt x="938" y="534"/>
                  <a:pt x="938" y="534"/>
                  <a:pt x="938" y="535"/>
                </a:cubicBezTo>
                <a:cubicBezTo>
                  <a:pt x="938" y="536"/>
                  <a:pt x="938" y="537"/>
                  <a:pt x="938" y="538"/>
                </a:cubicBezTo>
                <a:cubicBezTo>
                  <a:pt x="937" y="539"/>
                  <a:pt x="937" y="540"/>
                  <a:pt x="936" y="541"/>
                </a:cubicBezTo>
                <a:cubicBezTo>
                  <a:pt x="935" y="543"/>
                  <a:pt x="933" y="544"/>
                  <a:pt x="931" y="546"/>
                </a:cubicBezTo>
                <a:cubicBezTo>
                  <a:pt x="929" y="548"/>
                  <a:pt x="928" y="550"/>
                  <a:pt x="926" y="551"/>
                </a:cubicBezTo>
                <a:cubicBezTo>
                  <a:pt x="925" y="552"/>
                  <a:pt x="924" y="553"/>
                  <a:pt x="923" y="553"/>
                </a:cubicBezTo>
                <a:cubicBezTo>
                  <a:pt x="922" y="553"/>
                  <a:pt x="921" y="553"/>
                  <a:pt x="920" y="553"/>
                </a:cubicBezTo>
                <a:cubicBezTo>
                  <a:pt x="919" y="553"/>
                  <a:pt x="919" y="553"/>
                  <a:pt x="918" y="552"/>
                </a:cubicBezTo>
                <a:lnTo>
                  <a:pt x="857" y="491"/>
                </a:lnTo>
                <a:cubicBezTo>
                  <a:pt x="851" y="485"/>
                  <a:pt x="846" y="481"/>
                  <a:pt x="841" y="478"/>
                </a:cubicBezTo>
                <a:cubicBezTo>
                  <a:pt x="837" y="475"/>
                  <a:pt x="832" y="474"/>
                  <a:pt x="828" y="473"/>
                </a:cubicBezTo>
                <a:cubicBezTo>
                  <a:pt x="823" y="472"/>
                  <a:pt x="819" y="472"/>
                  <a:pt x="815" y="474"/>
                </a:cubicBezTo>
                <a:cubicBezTo>
                  <a:pt x="810" y="475"/>
                  <a:pt x="806" y="478"/>
                  <a:pt x="803" y="481"/>
                </a:cubicBezTo>
                <a:cubicBezTo>
                  <a:pt x="798" y="486"/>
                  <a:pt x="795" y="493"/>
                  <a:pt x="794" y="501"/>
                </a:cubicBezTo>
                <a:cubicBezTo>
                  <a:pt x="792" y="509"/>
                  <a:pt x="792" y="519"/>
                  <a:pt x="793" y="531"/>
                </a:cubicBezTo>
                <a:lnTo>
                  <a:pt x="866" y="604"/>
                </a:lnTo>
                <a:cubicBezTo>
                  <a:pt x="867" y="604"/>
                  <a:pt x="867" y="605"/>
                  <a:pt x="867" y="606"/>
                </a:cubicBezTo>
                <a:cubicBezTo>
                  <a:pt x="868" y="607"/>
                  <a:pt x="867" y="607"/>
                  <a:pt x="867" y="608"/>
                </a:cubicBezTo>
                <a:cubicBezTo>
                  <a:pt x="867" y="609"/>
                  <a:pt x="866" y="611"/>
                  <a:pt x="865" y="612"/>
                </a:cubicBezTo>
                <a:cubicBezTo>
                  <a:pt x="864" y="613"/>
                  <a:pt x="862" y="615"/>
                  <a:pt x="860" y="617"/>
                </a:cubicBezTo>
                <a:cubicBezTo>
                  <a:pt x="858" y="619"/>
                  <a:pt x="857" y="620"/>
                  <a:pt x="855" y="621"/>
                </a:cubicBezTo>
                <a:cubicBezTo>
                  <a:pt x="854" y="623"/>
                  <a:pt x="853" y="623"/>
                  <a:pt x="852" y="624"/>
                </a:cubicBezTo>
                <a:cubicBezTo>
                  <a:pt x="851" y="624"/>
                  <a:pt x="850" y="624"/>
                  <a:pt x="849" y="624"/>
                </a:cubicBezTo>
                <a:cubicBezTo>
                  <a:pt x="848" y="624"/>
                  <a:pt x="848" y="624"/>
                  <a:pt x="847" y="623"/>
                </a:cubicBezTo>
                <a:lnTo>
                  <a:pt x="743" y="519"/>
                </a:lnTo>
                <a:cubicBezTo>
                  <a:pt x="742" y="518"/>
                  <a:pt x="742" y="517"/>
                  <a:pt x="742" y="517"/>
                </a:cubicBezTo>
                <a:cubicBezTo>
                  <a:pt x="741" y="516"/>
                  <a:pt x="741" y="515"/>
                  <a:pt x="742" y="514"/>
                </a:cubicBezTo>
                <a:cubicBezTo>
                  <a:pt x="742" y="513"/>
                  <a:pt x="743" y="512"/>
                  <a:pt x="744" y="511"/>
                </a:cubicBezTo>
                <a:cubicBezTo>
                  <a:pt x="745" y="510"/>
                  <a:pt x="746" y="508"/>
                  <a:pt x="748" y="506"/>
                </a:cubicBezTo>
                <a:cubicBezTo>
                  <a:pt x="750" y="505"/>
                  <a:pt x="751" y="503"/>
                  <a:pt x="752" y="502"/>
                </a:cubicBezTo>
                <a:cubicBezTo>
                  <a:pt x="754" y="501"/>
                  <a:pt x="755" y="501"/>
                  <a:pt x="756" y="500"/>
                </a:cubicBezTo>
                <a:cubicBezTo>
                  <a:pt x="757" y="500"/>
                  <a:pt x="757" y="500"/>
                  <a:pt x="758" y="500"/>
                </a:cubicBezTo>
                <a:cubicBezTo>
                  <a:pt x="759" y="500"/>
                  <a:pt x="759" y="501"/>
                  <a:pt x="760" y="501"/>
                </a:cubicBezTo>
                <a:lnTo>
                  <a:pt x="774" y="515"/>
                </a:lnTo>
                <a:cubicBezTo>
                  <a:pt x="773" y="503"/>
                  <a:pt x="774" y="492"/>
                  <a:pt x="777" y="483"/>
                </a:cubicBezTo>
                <a:cubicBezTo>
                  <a:pt x="780" y="474"/>
                  <a:pt x="784" y="467"/>
                  <a:pt x="790" y="461"/>
                </a:cubicBezTo>
                <a:cubicBezTo>
                  <a:pt x="797" y="454"/>
                  <a:pt x="804" y="449"/>
                  <a:pt x="811" y="447"/>
                </a:cubicBezTo>
                <a:cubicBezTo>
                  <a:pt x="818" y="444"/>
                  <a:pt x="825" y="444"/>
                  <a:pt x="832" y="445"/>
                </a:cubicBezTo>
                <a:cubicBezTo>
                  <a:pt x="839" y="446"/>
                  <a:pt x="846" y="448"/>
                  <a:pt x="852" y="452"/>
                </a:cubicBezTo>
                <a:cubicBezTo>
                  <a:pt x="859" y="456"/>
                  <a:pt x="866" y="462"/>
                  <a:pt x="873" y="469"/>
                </a:cubicBezTo>
                <a:lnTo>
                  <a:pt x="937" y="533"/>
                </a:lnTo>
                <a:close/>
                <a:moveTo>
                  <a:pt x="1004" y="353"/>
                </a:moveTo>
                <a:cubicBezTo>
                  <a:pt x="1007" y="356"/>
                  <a:pt x="1008" y="359"/>
                  <a:pt x="1008" y="361"/>
                </a:cubicBezTo>
                <a:cubicBezTo>
                  <a:pt x="1008" y="364"/>
                  <a:pt x="1007" y="367"/>
                  <a:pt x="1005" y="369"/>
                </a:cubicBezTo>
                <a:lnTo>
                  <a:pt x="936" y="437"/>
                </a:lnTo>
                <a:cubicBezTo>
                  <a:pt x="942" y="443"/>
                  <a:pt x="948" y="448"/>
                  <a:pt x="954" y="451"/>
                </a:cubicBezTo>
                <a:cubicBezTo>
                  <a:pt x="959" y="455"/>
                  <a:pt x="965" y="457"/>
                  <a:pt x="971" y="457"/>
                </a:cubicBezTo>
                <a:cubicBezTo>
                  <a:pt x="977" y="458"/>
                  <a:pt x="983" y="457"/>
                  <a:pt x="990" y="454"/>
                </a:cubicBezTo>
                <a:cubicBezTo>
                  <a:pt x="996" y="452"/>
                  <a:pt x="1002" y="447"/>
                  <a:pt x="1008" y="441"/>
                </a:cubicBezTo>
                <a:cubicBezTo>
                  <a:pt x="1013" y="436"/>
                  <a:pt x="1017" y="431"/>
                  <a:pt x="1020" y="427"/>
                </a:cubicBezTo>
                <a:cubicBezTo>
                  <a:pt x="1023" y="422"/>
                  <a:pt x="1026" y="418"/>
                  <a:pt x="1028" y="414"/>
                </a:cubicBezTo>
                <a:cubicBezTo>
                  <a:pt x="1030" y="410"/>
                  <a:pt x="1031" y="407"/>
                  <a:pt x="1032" y="404"/>
                </a:cubicBezTo>
                <a:cubicBezTo>
                  <a:pt x="1033" y="401"/>
                  <a:pt x="1034" y="400"/>
                  <a:pt x="1035" y="399"/>
                </a:cubicBezTo>
                <a:cubicBezTo>
                  <a:pt x="1035" y="398"/>
                  <a:pt x="1036" y="398"/>
                  <a:pt x="1037" y="398"/>
                </a:cubicBezTo>
                <a:cubicBezTo>
                  <a:pt x="1037" y="397"/>
                  <a:pt x="1038" y="398"/>
                  <a:pt x="1039" y="398"/>
                </a:cubicBezTo>
                <a:cubicBezTo>
                  <a:pt x="1040" y="398"/>
                  <a:pt x="1041" y="399"/>
                  <a:pt x="1042" y="400"/>
                </a:cubicBezTo>
                <a:cubicBezTo>
                  <a:pt x="1043" y="400"/>
                  <a:pt x="1044" y="402"/>
                  <a:pt x="1045" y="403"/>
                </a:cubicBezTo>
                <a:cubicBezTo>
                  <a:pt x="1046" y="404"/>
                  <a:pt x="1047" y="405"/>
                  <a:pt x="1048" y="406"/>
                </a:cubicBezTo>
                <a:cubicBezTo>
                  <a:pt x="1049" y="406"/>
                  <a:pt x="1049" y="407"/>
                  <a:pt x="1050" y="408"/>
                </a:cubicBezTo>
                <a:cubicBezTo>
                  <a:pt x="1050" y="409"/>
                  <a:pt x="1050" y="409"/>
                  <a:pt x="1051" y="410"/>
                </a:cubicBezTo>
                <a:cubicBezTo>
                  <a:pt x="1051" y="411"/>
                  <a:pt x="1051" y="412"/>
                  <a:pt x="1051" y="412"/>
                </a:cubicBezTo>
                <a:cubicBezTo>
                  <a:pt x="1051" y="413"/>
                  <a:pt x="1050" y="415"/>
                  <a:pt x="1049" y="418"/>
                </a:cubicBezTo>
                <a:cubicBezTo>
                  <a:pt x="1048" y="421"/>
                  <a:pt x="1046" y="425"/>
                  <a:pt x="1044" y="429"/>
                </a:cubicBezTo>
                <a:cubicBezTo>
                  <a:pt x="1042" y="434"/>
                  <a:pt x="1039" y="438"/>
                  <a:pt x="1035" y="443"/>
                </a:cubicBezTo>
                <a:cubicBezTo>
                  <a:pt x="1031" y="448"/>
                  <a:pt x="1027" y="453"/>
                  <a:pt x="1022" y="458"/>
                </a:cubicBezTo>
                <a:cubicBezTo>
                  <a:pt x="1013" y="467"/>
                  <a:pt x="1005" y="473"/>
                  <a:pt x="996" y="477"/>
                </a:cubicBezTo>
                <a:cubicBezTo>
                  <a:pt x="987" y="481"/>
                  <a:pt x="978" y="483"/>
                  <a:pt x="969" y="483"/>
                </a:cubicBezTo>
                <a:cubicBezTo>
                  <a:pt x="960" y="483"/>
                  <a:pt x="951" y="480"/>
                  <a:pt x="941" y="475"/>
                </a:cubicBezTo>
                <a:cubicBezTo>
                  <a:pt x="932" y="470"/>
                  <a:pt x="922" y="463"/>
                  <a:pt x="913" y="454"/>
                </a:cubicBezTo>
                <a:cubicBezTo>
                  <a:pt x="904" y="445"/>
                  <a:pt x="897" y="436"/>
                  <a:pt x="892" y="426"/>
                </a:cubicBezTo>
                <a:cubicBezTo>
                  <a:pt x="887" y="417"/>
                  <a:pt x="885" y="407"/>
                  <a:pt x="884" y="398"/>
                </a:cubicBezTo>
                <a:cubicBezTo>
                  <a:pt x="883" y="388"/>
                  <a:pt x="885" y="379"/>
                  <a:pt x="888" y="371"/>
                </a:cubicBezTo>
                <a:cubicBezTo>
                  <a:pt x="892" y="362"/>
                  <a:pt x="898" y="353"/>
                  <a:pt x="905" y="346"/>
                </a:cubicBezTo>
                <a:cubicBezTo>
                  <a:pt x="913" y="338"/>
                  <a:pt x="922" y="332"/>
                  <a:pt x="930" y="329"/>
                </a:cubicBezTo>
                <a:cubicBezTo>
                  <a:pt x="938" y="326"/>
                  <a:pt x="947" y="324"/>
                  <a:pt x="955" y="325"/>
                </a:cubicBezTo>
                <a:cubicBezTo>
                  <a:pt x="963" y="326"/>
                  <a:pt x="971" y="328"/>
                  <a:pt x="979" y="333"/>
                </a:cubicBezTo>
                <a:cubicBezTo>
                  <a:pt x="986" y="337"/>
                  <a:pt x="994" y="342"/>
                  <a:pt x="1001" y="349"/>
                </a:cubicBezTo>
                <a:lnTo>
                  <a:pt x="1004" y="353"/>
                </a:lnTo>
                <a:close/>
                <a:moveTo>
                  <a:pt x="979" y="366"/>
                </a:moveTo>
                <a:cubicBezTo>
                  <a:pt x="969" y="356"/>
                  <a:pt x="959" y="350"/>
                  <a:pt x="949" y="349"/>
                </a:cubicBezTo>
                <a:cubicBezTo>
                  <a:pt x="938" y="348"/>
                  <a:pt x="928" y="352"/>
                  <a:pt x="919" y="362"/>
                </a:cubicBezTo>
                <a:cubicBezTo>
                  <a:pt x="914" y="366"/>
                  <a:pt x="911" y="371"/>
                  <a:pt x="909" y="377"/>
                </a:cubicBezTo>
                <a:cubicBezTo>
                  <a:pt x="908" y="382"/>
                  <a:pt x="907" y="388"/>
                  <a:pt x="907" y="393"/>
                </a:cubicBezTo>
                <a:cubicBezTo>
                  <a:pt x="908" y="398"/>
                  <a:pt x="910" y="404"/>
                  <a:pt x="912" y="409"/>
                </a:cubicBezTo>
                <a:cubicBezTo>
                  <a:pt x="915" y="414"/>
                  <a:pt x="918" y="419"/>
                  <a:pt x="922" y="423"/>
                </a:cubicBezTo>
                <a:lnTo>
                  <a:pt x="979" y="366"/>
                </a:lnTo>
                <a:close/>
                <a:moveTo>
                  <a:pt x="1131" y="323"/>
                </a:moveTo>
                <a:cubicBezTo>
                  <a:pt x="1134" y="326"/>
                  <a:pt x="1135" y="328"/>
                  <a:pt x="1136" y="329"/>
                </a:cubicBezTo>
                <a:cubicBezTo>
                  <a:pt x="1137" y="331"/>
                  <a:pt x="1138" y="332"/>
                  <a:pt x="1138" y="334"/>
                </a:cubicBezTo>
                <a:cubicBezTo>
                  <a:pt x="1138" y="335"/>
                  <a:pt x="1137" y="336"/>
                  <a:pt x="1137" y="338"/>
                </a:cubicBezTo>
                <a:cubicBezTo>
                  <a:pt x="1136" y="340"/>
                  <a:pt x="1135" y="342"/>
                  <a:pt x="1134" y="344"/>
                </a:cubicBezTo>
                <a:cubicBezTo>
                  <a:pt x="1133" y="346"/>
                  <a:pt x="1131" y="348"/>
                  <a:pt x="1130" y="350"/>
                </a:cubicBezTo>
                <a:cubicBezTo>
                  <a:pt x="1128" y="352"/>
                  <a:pt x="1126" y="353"/>
                  <a:pt x="1125" y="355"/>
                </a:cubicBezTo>
                <a:cubicBezTo>
                  <a:pt x="1119" y="361"/>
                  <a:pt x="1114" y="365"/>
                  <a:pt x="1109" y="367"/>
                </a:cubicBezTo>
                <a:cubicBezTo>
                  <a:pt x="1103" y="369"/>
                  <a:pt x="1098" y="370"/>
                  <a:pt x="1093" y="370"/>
                </a:cubicBezTo>
                <a:cubicBezTo>
                  <a:pt x="1087" y="370"/>
                  <a:pt x="1082" y="368"/>
                  <a:pt x="1076" y="364"/>
                </a:cubicBezTo>
                <a:cubicBezTo>
                  <a:pt x="1071" y="361"/>
                  <a:pt x="1065" y="356"/>
                  <a:pt x="1059" y="350"/>
                </a:cubicBezTo>
                <a:lnTo>
                  <a:pt x="998" y="289"/>
                </a:lnTo>
                <a:lnTo>
                  <a:pt x="983" y="304"/>
                </a:lnTo>
                <a:cubicBezTo>
                  <a:pt x="982" y="305"/>
                  <a:pt x="980" y="305"/>
                  <a:pt x="979" y="305"/>
                </a:cubicBezTo>
                <a:cubicBezTo>
                  <a:pt x="977" y="304"/>
                  <a:pt x="974" y="303"/>
                  <a:pt x="971" y="300"/>
                </a:cubicBezTo>
                <a:cubicBezTo>
                  <a:pt x="970" y="298"/>
                  <a:pt x="969" y="297"/>
                  <a:pt x="968" y="296"/>
                </a:cubicBezTo>
                <a:cubicBezTo>
                  <a:pt x="967" y="295"/>
                  <a:pt x="967" y="294"/>
                  <a:pt x="966" y="293"/>
                </a:cubicBezTo>
                <a:cubicBezTo>
                  <a:pt x="966" y="292"/>
                  <a:pt x="966" y="291"/>
                  <a:pt x="966" y="290"/>
                </a:cubicBezTo>
                <a:cubicBezTo>
                  <a:pt x="966" y="289"/>
                  <a:pt x="967" y="289"/>
                  <a:pt x="967" y="288"/>
                </a:cubicBezTo>
                <a:lnTo>
                  <a:pt x="982" y="273"/>
                </a:lnTo>
                <a:lnTo>
                  <a:pt x="957" y="249"/>
                </a:lnTo>
                <a:cubicBezTo>
                  <a:pt x="957" y="248"/>
                  <a:pt x="956" y="247"/>
                  <a:pt x="956" y="247"/>
                </a:cubicBezTo>
                <a:cubicBezTo>
                  <a:pt x="956" y="246"/>
                  <a:pt x="956" y="245"/>
                  <a:pt x="956" y="244"/>
                </a:cubicBezTo>
                <a:cubicBezTo>
                  <a:pt x="957" y="243"/>
                  <a:pt x="957" y="242"/>
                  <a:pt x="958" y="240"/>
                </a:cubicBezTo>
                <a:cubicBezTo>
                  <a:pt x="960" y="239"/>
                  <a:pt x="961" y="237"/>
                  <a:pt x="963" y="235"/>
                </a:cubicBezTo>
                <a:cubicBezTo>
                  <a:pt x="965" y="233"/>
                  <a:pt x="966" y="232"/>
                  <a:pt x="968" y="231"/>
                </a:cubicBezTo>
                <a:cubicBezTo>
                  <a:pt x="969" y="230"/>
                  <a:pt x="970" y="229"/>
                  <a:pt x="972" y="229"/>
                </a:cubicBezTo>
                <a:cubicBezTo>
                  <a:pt x="973" y="228"/>
                  <a:pt x="973" y="228"/>
                  <a:pt x="974" y="228"/>
                </a:cubicBezTo>
                <a:cubicBezTo>
                  <a:pt x="975" y="229"/>
                  <a:pt x="976" y="229"/>
                  <a:pt x="976" y="229"/>
                </a:cubicBezTo>
                <a:lnTo>
                  <a:pt x="1001" y="254"/>
                </a:lnTo>
                <a:lnTo>
                  <a:pt x="1028" y="227"/>
                </a:lnTo>
                <a:cubicBezTo>
                  <a:pt x="1028" y="227"/>
                  <a:pt x="1029" y="226"/>
                  <a:pt x="1030" y="226"/>
                </a:cubicBezTo>
                <a:cubicBezTo>
                  <a:pt x="1031" y="226"/>
                  <a:pt x="1031" y="226"/>
                  <a:pt x="1032" y="226"/>
                </a:cubicBezTo>
                <a:cubicBezTo>
                  <a:pt x="1033" y="227"/>
                  <a:pt x="1035" y="227"/>
                  <a:pt x="1036" y="228"/>
                </a:cubicBezTo>
                <a:cubicBezTo>
                  <a:pt x="1037" y="229"/>
                  <a:pt x="1038" y="230"/>
                  <a:pt x="1040" y="232"/>
                </a:cubicBezTo>
                <a:cubicBezTo>
                  <a:pt x="1042" y="234"/>
                  <a:pt x="1044" y="237"/>
                  <a:pt x="1045" y="239"/>
                </a:cubicBezTo>
                <a:cubicBezTo>
                  <a:pt x="1045" y="241"/>
                  <a:pt x="1045" y="242"/>
                  <a:pt x="1044" y="243"/>
                </a:cubicBezTo>
                <a:lnTo>
                  <a:pt x="1017" y="270"/>
                </a:lnTo>
                <a:lnTo>
                  <a:pt x="1075" y="328"/>
                </a:lnTo>
                <a:cubicBezTo>
                  <a:pt x="1082" y="336"/>
                  <a:pt x="1089" y="340"/>
                  <a:pt x="1095" y="342"/>
                </a:cubicBezTo>
                <a:cubicBezTo>
                  <a:pt x="1100" y="343"/>
                  <a:pt x="1106" y="341"/>
                  <a:pt x="1112" y="336"/>
                </a:cubicBezTo>
                <a:cubicBezTo>
                  <a:pt x="1113" y="334"/>
                  <a:pt x="1115" y="332"/>
                  <a:pt x="1116" y="330"/>
                </a:cubicBezTo>
                <a:cubicBezTo>
                  <a:pt x="1117" y="329"/>
                  <a:pt x="1118" y="327"/>
                  <a:pt x="1118" y="326"/>
                </a:cubicBezTo>
                <a:cubicBezTo>
                  <a:pt x="1119" y="324"/>
                  <a:pt x="1120" y="323"/>
                  <a:pt x="1120" y="322"/>
                </a:cubicBezTo>
                <a:cubicBezTo>
                  <a:pt x="1121" y="321"/>
                  <a:pt x="1121" y="320"/>
                  <a:pt x="1122" y="319"/>
                </a:cubicBezTo>
                <a:cubicBezTo>
                  <a:pt x="1122" y="319"/>
                  <a:pt x="1123" y="318"/>
                  <a:pt x="1123" y="318"/>
                </a:cubicBezTo>
                <a:cubicBezTo>
                  <a:pt x="1124" y="318"/>
                  <a:pt x="1124" y="318"/>
                  <a:pt x="1125" y="319"/>
                </a:cubicBezTo>
                <a:cubicBezTo>
                  <a:pt x="1126" y="319"/>
                  <a:pt x="1127" y="319"/>
                  <a:pt x="1128" y="320"/>
                </a:cubicBezTo>
                <a:cubicBezTo>
                  <a:pt x="1129" y="321"/>
                  <a:pt x="1130" y="322"/>
                  <a:pt x="1131" y="323"/>
                </a:cubicBezTo>
                <a:close/>
                <a:moveTo>
                  <a:pt x="1206" y="156"/>
                </a:moveTo>
                <a:cubicBezTo>
                  <a:pt x="1215" y="165"/>
                  <a:pt x="1223" y="175"/>
                  <a:pt x="1228" y="184"/>
                </a:cubicBezTo>
                <a:cubicBezTo>
                  <a:pt x="1233" y="193"/>
                  <a:pt x="1236" y="202"/>
                  <a:pt x="1238" y="211"/>
                </a:cubicBezTo>
                <a:cubicBezTo>
                  <a:pt x="1239" y="220"/>
                  <a:pt x="1238" y="229"/>
                  <a:pt x="1235" y="237"/>
                </a:cubicBezTo>
                <a:cubicBezTo>
                  <a:pt x="1232" y="245"/>
                  <a:pt x="1227" y="253"/>
                  <a:pt x="1220" y="260"/>
                </a:cubicBezTo>
                <a:cubicBezTo>
                  <a:pt x="1217" y="264"/>
                  <a:pt x="1214" y="266"/>
                  <a:pt x="1210" y="268"/>
                </a:cubicBezTo>
                <a:cubicBezTo>
                  <a:pt x="1207" y="270"/>
                  <a:pt x="1204" y="272"/>
                  <a:pt x="1200" y="273"/>
                </a:cubicBezTo>
                <a:cubicBezTo>
                  <a:pt x="1196" y="274"/>
                  <a:pt x="1192" y="275"/>
                  <a:pt x="1187" y="275"/>
                </a:cubicBezTo>
                <a:cubicBezTo>
                  <a:pt x="1183" y="276"/>
                  <a:pt x="1178" y="276"/>
                  <a:pt x="1172" y="276"/>
                </a:cubicBezTo>
                <a:lnTo>
                  <a:pt x="1225" y="328"/>
                </a:lnTo>
                <a:cubicBezTo>
                  <a:pt x="1225" y="329"/>
                  <a:pt x="1226" y="330"/>
                  <a:pt x="1226" y="331"/>
                </a:cubicBezTo>
                <a:cubicBezTo>
                  <a:pt x="1226" y="331"/>
                  <a:pt x="1226" y="332"/>
                  <a:pt x="1225" y="333"/>
                </a:cubicBezTo>
                <a:cubicBezTo>
                  <a:pt x="1225" y="334"/>
                  <a:pt x="1224" y="335"/>
                  <a:pt x="1223" y="337"/>
                </a:cubicBezTo>
                <a:cubicBezTo>
                  <a:pt x="1222" y="338"/>
                  <a:pt x="1221" y="340"/>
                  <a:pt x="1219" y="342"/>
                </a:cubicBezTo>
                <a:cubicBezTo>
                  <a:pt x="1217" y="344"/>
                  <a:pt x="1215" y="345"/>
                  <a:pt x="1214" y="346"/>
                </a:cubicBezTo>
                <a:cubicBezTo>
                  <a:pt x="1212" y="347"/>
                  <a:pt x="1211" y="348"/>
                  <a:pt x="1210" y="348"/>
                </a:cubicBezTo>
                <a:cubicBezTo>
                  <a:pt x="1209" y="349"/>
                  <a:pt x="1208" y="349"/>
                  <a:pt x="1207" y="349"/>
                </a:cubicBezTo>
                <a:cubicBezTo>
                  <a:pt x="1207" y="349"/>
                  <a:pt x="1206" y="348"/>
                  <a:pt x="1205" y="348"/>
                </a:cubicBezTo>
                <a:lnTo>
                  <a:pt x="1060" y="202"/>
                </a:lnTo>
                <a:cubicBezTo>
                  <a:pt x="1059" y="201"/>
                  <a:pt x="1058" y="200"/>
                  <a:pt x="1058" y="200"/>
                </a:cubicBezTo>
                <a:cubicBezTo>
                  <a:pt x="1058" y="199"/>
                  <a:pt x="1058" y="198"/>
                  <a:pt x="1059" y="197"/>
                </a:cubicBezTo>
                <a:cubicBezTo>
                  <a:pt x="1059" y="196"/>
                  <a:pt x="1060" y="195"/>
                  <a:pt x="1061" y="194"/>
                </a:cubicBezTo>
                <a:cubicBezTo>
                  <a:pt x="1062" y="193"/>
                  <a:pt x="1063" y="191"/>
                  <a:pt x="1064" y="190"/>
                </a:cubicBezTo>
                <a:cubicBezTo>
                  <a:pt x="1066" y="188"/>
                  <a:pt x="1067" y="187"/>
                  <a:pt x="1069" y="186"/>
                </a:cubicBezTo>
                <a:cubicBezTo>
                  <a:pt x="1070" y="185"/>
                  <a:pt x="1071" y="184"/>
                  <a:pt x="1072" y="184"/>
                </a:cubicBezTo>
                <a:cubicBezTo>
                  <a:pt x="1073" y="184"/>
                  <a:pt x="1074" y="184"/>
                  <a:pt x="1074" y="184"/>
                </a:cubicBezTo>
                <a:cubicBezTo>
                  <a:pt x="1075" y="184"/>
                  <a:pt x="1076" y="184"/>
                  <a:pt x="1076" y="185"/>
                </a:cubicBezTo>
                <a:lnTo>
                  <a:pt x="1090" y="199"/>
                </a:lnTo>
                <a:cubicBezTo>
                  <a:pt x="1090" y="193"/>
                  <a:pt x="1091" y="187"/>
                  <a:pt x="1091" y="181"/>
                </a:cubicBezTo>
                <a:cubicBezTo>
                  <a:pt x="1092" y="176"/>
                  <a:pt x="1093" y="171"/>
                  <a:pt x="1094" y="167"/>
                </a:cubicBezTo>
                <a:cubicBezTo>
                  <a:pt x="1095" y="162"/>
                  <a:pt x="1097" y="158"/>
                  <a:pt x="1100" y="154"/>
                </a:cubicBezTo>
                <a:cubicBezTo>
                  <a:pt x="1102" y="150"/>
                  <a:pt x="1105" y="146"/>
                  <a:pt x="1108" y="143"/>
                </a:cubicBezTo>
                <a:cubicBezTo>
                  <a:pt x="1116" y="135"/>
                  <a:pt x="1124" y="130"/>
                  <a:pt x="1132" y="128"/>
                </a:cubicBezTo>
                <a:cubicBezTo>
                  <a:pt x="1140" y="125"/>
                  <a:pt x="1149" y="125"/>
                  <a:pt x="1157" y="127"/>
                </a:cubicBezTo>
                <a:cubicBezTo>
                  <a:pt x="1166" y="128"/>
                  <a:pt x="1174" y="132"/>
                  <a:pt x="1182" y="137"/>
                </a:cubicBezTo>
                <a:cubicBezTo>
                  <a:pt x="1191" y="142"/>
                  <a:pt x="1199" y="149"/>
                  <a:pt x="1206" y="156"/>
                </a:cubicBezTo>
                <a:close/>
                <a:moveTo>
                  <a:pt x="1189" y="178"/>
                </a:moveTo>
                <a:cubicBezTo>
                  <a:pt x="1183" y="173"/>
                  <a:pt x="1178" y="168"/>
                  <a:pt x="1172" y="164"/>
                </a:cubicBezTo>
                <a:cubicBezTo>
                  <a:pt x="1166" y="160"/>
                  <a:pt x="1160" y="157"/>
                  <a:pt x="1154" y="155"/>
                </a:cubicBezTo>
                <a:cubicBezTo>
                  <a:pt x="1149" y="153"/>
                  <a:pt x="1143" y="153"/>
                  <a:pt x="1137" y="154"/>
                </a:cubicBezTo>
                <a:cubicBezTo>
                  <a:pt x="1131" y="155"/>
                  <a:pt x="1126" y="158"/>
                  <a:pt x="1121" y="163"/>
                </a:cubicBezTo>
                <a:cubicBezTo>
                  <a:pt x="1119" y="165"/>
                  <a:pt x="1117" y="168"/>
                  <a:pt x="1115" y="171"/>
                </a:cubicBezTo>
                <a:cubicBezTo>
                  <a:pt x="1113" y="174"/>
                  <a:pt x="1112" y="178"/>
                  <a:pt x="1111" y="182"/>
                </a:cubicBezTo>
                <a:cubicBezTo>
                  <a:pt x="1110" y="186"/>
                  <a:pt x="1110" y="191"/>
                  <a:pt x="1109" y="196"/>
                </a:cubicBezTo>
                <a:cubicBezTo>
                  <a:pt x="1109" y="201"/>
                  <a:pt x="1110" y="207"/>
                  <a:pt x="1110" y="214"/>
                </a:cubicBezTo>
                <a:lnTo>
                  <a:pt x="1152" y="256"/>
                </a:lnTo>
                <a:cubicBezTo>
                  <a:pt x="1164" y="257"/>
                  <a:pt x="1174" y="257"/>
                  <a:pt x="1182" y="256"/>
                </a:cubicBezTo>
                <a:cubicBezTo>
                  <a:pt x="1190" y="254"/>
                  <a:pt x="1197" y="251"/>
                  <a:pt x="1202" y="246"/>
                </a:cubicBezTo>
                <a:cubicBezTo>
                  <a:pt x="1207" y="241"/>
                  <a:pt x="1210" y="236"/>
                  <a:pt x="1211" y="230"/>
                </a:cubicBezTo>
                <a:cubicBezTo>
                  <a:pt x="1212" y="224"/>
                  <a:pt x="1212" y="218"/>
                  <a:pt x="1210" y="212"/>
                </a:cubicBezTo>
                <a:cubicBezTo>
                  <a:pt x="1208" y="206"/>
                  <a:pt x="1205" y="200"/>
                  <a:pt x="1202" y="194"/>
                </a:cubicBezTo>
                <a:cubicBezTo>
                  <a:pt x="1198" y="189"/>
                  <a:pt x="1193" y="183"/>
                  <a:pt x="1189" y="178"/>
                </a:cubicBezTo>
                <a:close/>
                <a:moveTo>
                  <a:pt x="1331" y="32"/>
                </a:moveTo>
                <a:cubicBezTo>
                  <a:pt x="1340" y="41"/>
                  <a:pt x="1347" y="50"/>
                  <a:pt x="1352" y="59"/>
                </a:cubicBezTo>
                <a:cubicBezTo>
                  <a:pt x="1358" y="69"/>
                  <a:pt x="1361" y="78"/>
                  <a:pt x="1362" y="87"/>
                </a:cubicBezTo>
                <a:cubicBezTo>
                  <a:pt x="1363" y="96"/>
                  <a:pt x="1363" y="104"/>
                  <a:pt x="1360" y="113"/>
                </a:cubicBezTo>
                <a:cubicBezTo>
                  <a:pt x="1357" y="121"/>
                  <a:pt x="1352" y="129"/>
                  <a:pt x="1344" y="136"/>
                </a:cubicBezTo>
                <a:cubicBezTo>
                  <a:pt x="1341" y="139"/>
                  <a:pt x="1338" y="142"/>
                  <a:pt x="1335" y="144"/>
                </a:cubicBezTo>
                <a:cubicBezTo>
                  <a:pt x="1332" y="146"/>
                  <a:pt x="1328" y="147"/>
                  <a:pt x="1324" y="148"/>
                </a:cubicBezTo>
                <a:cubicBezTo>
                  <a:pt x="1320" y="150"/>
                  <a:pt x="1316" y="151"/>
                  <a:pt x="1312" y="151"/>
                </a:cubicBezTo>
                <a:cubicBezTo>
                  <a:pt x="1307" y="151"/>
                  <a:pt x="1302" y="152"/>
                  <a:pt x="1297" y="152"/>
                </a:cubicBezTo>
                <a:lnTo>
                  <a:pt x="1349" y="204"/>
                </a:lnTo>
                <a:cubicBezTo>
                  <a:pt x="1350" y="205"/>
                  <a:pt x="1350" y="205"/>
                  <a:pt x="1350" y="206"/>
                </a:cubicBezTo>
                <a:cubicBezTo>
                  <a:pt x="1350" y="207"/>
                  <a:pt x="1350" y="208"/>
                  <a:pt x="1350" y="209"/>
                </a:cubicBezTo>
                <a:cubicBezTo>
                  <a:pt x="1349" y="210"/>
                  <a:pt x="1349" y="211"/>
                  <a:pt x="1348" y="212"/>
                </a:cubicBezTo>
                <a:cubicBezTo>
                  <a:pt x="1347" y="214"/>
                  <a:pt x="1345" y="215"/>
                  <a:pt x="1343" y="217"/>
                </a:cubicBezTo>
                <a:cubicBezTo>
                  <a:pt x="1341" y="219"/>
                  <a:pt x="1340" y="221"/>
                  <a:pt x="1338" y="222"/>
                </a:cubicBezTo>
                <a:cubicBezTo>
                  <a:pt x="1337" y="223"/>
                  <a:pt x="1336" y="224"/>
                  <a:pt x="1335" y="224"/>
                </a:cubicBezTo>
                <a:cubicBezTo>
                  <a:pt x="1334" y="224"/>
                  <a:pt x="1333" y="225"/>
                  <a:pt x="1332" y="224"/>
                </a:cubicBezTo>
                <a:cubicBezTo>
                  <a:pt x="1331" y="224"/>
                  <a:pt x="1330" y="224"/>
                  <a:pt x="1330" y="223"/>
                </a:cubicBezTo>
                <a:lnTo>
                  <a:pt x="1184" y="77"/>
                </a:lnTo>
                <a:cubicBezTo>
                  <a:pt x="1183" y="77"/>
                  <a:pt x="1183" y="76"/>
                  <a:pt x="1183" y="75"/>
                </a:cubicBezTo>
                <a:cubicBezTo>
                  <a:pt x="1183" y="75"/>
                  <a:pt x="1183" y="74"/>
                  <a:pt x="1183" y="73"/>
                </a:cubicBezTo>
                <a:cubicBezTo>
                  <a:pt x="1183" y="72"/>
                  <a:pt x="1184" y="71"/>
                  <a:pt x="1185" y="69"/>
                </a:cubicBezTo>
                <a:cubicBezTo>
                  <a:pt x="1186" y="68"/>
                  <a:pt x="1187" y="67"/>
                  <a:pt x="1189" y="65"/>
                </a:cubicBezTo>
                <a:cubicBezTo>
                  <a:pt x="1190" y="64"/>
                  <a:pt x="1192" y="62"/>
                  <a:pt x="1193" y="62"/>
                </a:cubicBezTo>
                <a:cubicBezTo>
                  <a:pt x="1194" y="61"/>
                  <a:pt x="1195" y="60"/>
                  <a:pt x="1196" y="60"/>
                </a:cubicBezTo>
                <a:cubicBezTo>
                  <a:pt x="1197" y="59"/>
                  <a:pt x="1198" y="59"/>
                  <a:pt x="1199" y="59"/>
                </a:cubicBezTo>
                <a:cubicBezTo>
                  <a:pt x="1199" y="59"/>
                  <a:pt x="1200" y="60"/>
                  <a:pt x="1201" y="61"/>
                </a:cubicBezTo>
                <a:lnTo>
                  <a:pt x="1215" y="75"/>
                </a:lnTo>
                <a:cubicBezTo>
                  <a:pt x="1215" y="68"/>
                  <a:pt x="1215" y="62"/>
                  <a:pt x="1216" y="57"/>
                </a:cubicBezTo>
                <a:cubicBezTo>
                  <a:pt x="1216" y="52"/>
                  <a:pt x="1217" y="47"/>
                  <a:pt x="1218" y="42"/>
                </a:cubicBezTo>
                <a:cubicBezTo>
                  <a:pt x="1220" y="37"/>
                  <a:pt x="1222" y="33"/>
                  <a:pt x="1224" y="29"/>
                </a:cubicBezTo>
                <a:cubicBezTo>
                  <a:pt x="1226" y="25"/>
                  <a:pt x="1229" y="22"/>
                  <a:pt x="1233" y="18"/>
                </a:cubicBezTo>
                <a:cubicBezTo>
                  <a:pt x="1240" y="11"/>
                  <a:pt x="1248" y="6"/>
                  <a:pt x="1257" y="3"/>
                </a:cubicBezTo>
                <a:cubicBezTo>
                  <a:pt x="1265" y="1"/>
                  <a:pt x="1273" y="0"/>
                  <a:pt x="1282" y="2"/>
                </a:cubicBezTo>
                <a:cubicBezTo>
                  <a:pt x="1290" y="4"/>
                  <a:pt x="1299" y="7"/>
                  <a:pt x="1307" y="13"/>
                </a:cubicBezTo>
                <a:cubicBezTo>
                  <a:pt x="1315" y="18"/>
                  <a:pt x="1323" y="24"/>
                  <a:pt x="1331" y="32"/>
                </a:cubicBezTo>
                <a:close/>
                <a:moveTo>
                  <a:pt x="1313" y="54"/>
                </a:moveTo>
                <a:cubicBezTo>
                  <a:pt x="1308" y="49"/>
                  <a:pt x="1302" y="44"/>
                  <a:pt x="1296" y="40"/>
                </a:cubicBezTo>
                <a:cubicBezTo>
                  <a:pt x="1291" y="35"/>
                  <a:pt x="1285" y="32"/>
                  <a:pt x="1279" y="31"/>
                </a:cubicBezTo>
                <a:cubicBezTo>
                  <a:pt x="1273" y="29"/>
                  <a:pt x="1267" y="28"/>
                  <a:pt x="1262" y="29"/>
                </a:cubicBezTo>
                <a:cubicBezTo>
                  <a:pt x="1256" y="30"/>
                  <a:pt x="1251" y="33"/>
                  <a:pt x="1246" y="38"/>
                </a:cubicBezTo>
                <a:cubicBezTo>
                  <a:pt x="1243" y="41"/>
                  <a:pt x="1241" y="44"/>
                  <a:pt x="1239" y="47"/>
                </a:cubicBezTo>
                <a:cubicBezTo>
                  <a:pt x="1238" y="50"/>
                  <a:pt x="1236" y="53"/>
                  <a:pt x="1235" y="58"/>
                </a:cubicBezTo>
                <a:cubicBezTo>
                  <a:pt x="1235" y="62"/>
                  <a:pt x="1234" y="66"/>
                  <a:pt x="1234" y="72"/>
                </a:cubicBezTo>
                <a:cubicBezTo>
                  <a:pt x="1234" y="77"/>
                  <a:pt x="1234" y="83"/>
                  <a:pt x="1235" y="90"/>
                </a:cubicBezTo>
                <a:lnTo>
                  <a:pt x="1276" y="131"/>
                </a:lnTo>
                <a:cubicBezTo>
                  <a:pt x="1288" y="133"/>
                  <a:pt x="1298" y="132"/>
                  <a:pt x="1306" y="131"/>
                </a:cubicBezTo>
                <a:cubicBezTo>
                  <a:pt x="1314" y="130"/>
                  <a:pt x="1321" y="126"/>
                  <a:pt x="1326" y="121"/>
                </a:cubicBezTo>
                <a:cubicBezTo>
                  <a:pt x="1331" y="116"/>
                  <a:pt x="1334" y="111"/>
                  <a:pt x="1335" y="105"/>
                </a:cubicBezTo>
                <a:cubicBezTo>
                  <a:pt x="1336" y="100"/>
                  <a:pt x="1336" y="94"/>
                  <a:pt x="1334" y="88"/>
                </a:cubicBezTo>
                <a:cubicBezTo>
                  <a:pt x="1333" y="82"/>
                  <a:pt x="1330" y="76"/>
                  <a:pt x="1326" y="70"/>
                </a:cubicBezTo>
                <a:cubicBezTo>
                  <a:pt x="1322" y="64"/>
                  <a:pt x="1318" y="59"/>
                  <a:pt x="1313" y="5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0" name="Freeform 50"/>
          <p:cNvSpPr>
            <a:spLocks noEditPoints="1"/>
          </p:cNvSpPr>
          <p:nvPr/>
        </p:nvSpPr>
        <p:spPr bwMode="auto">
          <a:xfrm>
            <a:off x="6040438" y="5111750"/>
            <a:ext cx="317500" cy="317500"/>
          </a:xfrm>
          <a:custGeom>
            <a:avLst/>
            <a:gdLst/>
            <a:ahLst/>
            <a:cxnLst>
              <a:cxn ang="0">
                <a:pos x="106" y="218"/>
              </a:cxn>
              <a:cxn ang="0">
                <a:pos x="109" y="224"/>
              </a:cxn>
              <a:cxn ang="0">
                <a:pos x="101" y="228"/>
              </a:cxn>
              <a:cxn ang="0">
                <a:pos x="69" y="240"/>
              </a:cxn>
              <a:cxn ang="0">
                <a:pos x="32" y="283"/>
              </a:cxn>
              <a:cxn ang="0">
                <a:pos x="36" y="342"/>
              </a:cxn>
              <a:cxn ang="0">
                <a:pos x="86" y="391"/>
              </a:cxn>
              <a:cxn ang="0">
                <a:pos x="144" y="393"/>
              </a:cxn>
              <a:cxn ang="0">
                <a:pos x="182" y="360"/>
              </a:cxn>
              <a:cxn ang="0">
                <a:pos x="146" y="298"/>
              </a:cxn>
              <a:cxn ang="0">
                <a:pos x="107" y="334"/>
              </a:cxn>
              <a:cxn ang="0">
                <a:pos x="96" y="325"/>
              </a:cxn>
              <a:cxn ang="0">
                <a:pos x="94" y="319"/>
              </a:cxn>
              <a:cxn ang="0">
                <a:pos x="143" y="269"/>
              </a:cxn>
              <a:cxn ang="0">
                <a:pos x="150" y="266"/>
              </a:cxn>
              <a:cxn ang="0">
                <a:pos x="158" y="270"/>
              </a:cxn>
              <a:cxn ang="0">
                <a:pos x="219" y="333"/>
              </a:cxn>
              <a:cxn ang="0">
                <a:pos x="214" y="354"/>
              </a:cxn>
              <a:cxn ang="0">
                <a:pos x="197" y="382"/>
              </a:cxn>
              <a:cxn ang="0">
                <a:pos x="150" y="420"/>
              </a:cxn>
              <a:cxn ang="0">
                <a:pos x="73" y="418"/>
              </a:cxn>
              <a:cxn ang="0">
                <a:pos x="10" y="354"/>
              </a:cxn>
              <a:cxn ang="0">
                <a:pos x="8" y="275"/>
              </a:cxn>
              <a:cxn ang="0">
                <a:pos x="50" y="224"/>
              </a:cxn>
              <a:cxn ang="0">
                <a:pos x="82" y="209"/>
              </a:cxn>
              <a:cxn ang="0">
                <a:pos x="96" y="209"/>
              </a:cxn>
              <a:cxn ang="0">
                <a:pos x="427" y="143"/>
              </a:cxn>
              <a:cxn ang="0">
                <a:pos x="428" y="148"/>
              </a:cxn>
              <a:cxn ang="0">
                <a:pos x="421" y="157"/>
              </a:cxn>
              <a:cxn ang="0">
                <a:pos x="412" y="163"/>
              </a:cxn>
              <a:cxn ang="0">
                <a:pos x="407" y="163"/>
              </a:cxn>
              <a:cxn ang="0">
                <a:pos x="276" y="32"/>
              </a:cxn>
              <a:cxn ang="0">
                <a:pos x="355" y="219"/>
              </a:cxn>
              <a:cxn ang="0">
                <a:pos x="352" y="225"/>
              </a:cxn>
              <a:cxn ang="0">
                <a:pos x="343" y="233"/>
              </a:cxn>
              <a:cxn ang="0">
                <a:pos x="337" y="236"/>
              </a:cxn>
              <a:cxn ang="0">
                <a:pos x="153" y="155"/>
              </a:cxn>
              <a:cxn ang="0">
                <a:pos x="284" y="286"/>
              </a:cxn>
              <a:cxn ang="0">
                <a:pos x="284" y="291"/>
              </a:cxn>
              <a:cxn ang="0">
                <a:pos x="277" y="300"/>
              </a:cxn>
              <a:cxn ang="0">
                <a:pos x="268" y="307"/>
              </a:cxn>
              <a:cxn ang="0">
                <a:pos x="264" y="306"/>
              </a:cxn>
              <a:cxn ang="0">
                <a:pos x="121" y="158"/>
              </a:cxn>
              <a:cxn ang="0">
                <a:pos x="137" y="138"/>
              </a:cxn>
              <a:cxn ang="0">
                <a:pos x="152" y="130"/>
              </a:cxn>
              <a:cxn ang="0">
                <a:pos x="167" y="133"/>
              </a:cxn>
              <a:cxn ang="0">
                <a:pos x="319" y="198"/>
              </a:cxn>
              <a:cxn ang="0">
                <a:pos x="252" y="36"/>
              </a:cxn>
              <a:cxn ang="0">
                <a:pos x="254" y="23"/>
              </a:cxn>
              <a:cxn ang="0">
                <a:pos x="271" y="4"/>
              </a:cxn>
              <a:cxn ang="0">
                <a:pos x="279" y="0"/>
              </a:cxn>
              <a:cxn ang="0">
                <a:pos x="289" y="5"/>
              </a:cxn>
            </a:cxnLst>
            <a:rect l="0" t="0" r="r" b="b"/>
            <a:pathLst>
              <a:path w="428" h="428">
                <a:moveTo>
                  <a:pt x="103" y="214"/>
                </a:moveTo>
                <a:cubicBezTo>
                  <a:pt x="104" y="215"/>
                  <a:pt x="105" y="217"/>
                  <a:pt x="106" y="218"/>
                </a:cubicBezTo>
                <a:cubicBezTo>
                  <a:pt x="107" y="219"/>
                  <a:pt x="108" y="220"/>
                  <a:pt x="108" y="221"/>
                </a:cubicBezTo>
                <a:cubicBezTo>
                  <a:pt x="109" y="222"/>
                  <a:pt x="109" y="223"/>
                  <a:pt x="109" y="224"/>
                </a:cubicBezTo>
                <a:cubicBezTo>
                  <a:pt x="109" y="225"/>
                  <a:pt x="108" y="225"/>
                  <a:pt x="108" y="226"/>
                </a:cubicBezTo>
                <a:cubicBezTo>
                  <a:pt x="107" y="227"/>
                  <a:pt x="105" y="228"/>
                  <a:pt x="101" y="228"/>
                </a:cubicBezTo>
                <a:cubicBezTo>
                  <a:pt x="97" y="229"/>
                  <a:pt x="93" y="230"/>
                  <a:pt x="87" y="232"/>
                </a:cubicBezTo>
                <a:cubicBezTo>
                  <a:pt x="82" y="234"/>
                  <a:pt x="76" y="237"/>
                  <a:pt x="69" y="240"/>
                </a:cubicBezTo>
                <a:cubicBezTo>
                  <a:pt x="63" y="244"/>
                  <a:pt x="56" y="249"/>
                  <a:pt x="49" y="256"/>
                </a:cubicBezTo>
                <a:cubicBezTo>
                  <a:pt x="41" y="265"/>
                  <a:pt x="35" y="273"/>
                  <a:pt x="32" y="283"/>
                </a:cubicBezTo>
                <a:cubicBezTo>
                  <a:pt x="28" y="293"/>
                  <a:pt x="27" y="302"/>
                  <a:pt x="27" y="312"/>
                </a:cubicBezTo>
                <a:cubicBezTo>
                  <a:pt x="28" y="322"/>
                  <a:pt x="31" y="332"/>
                  <a:pt x="36" y="342"/>
                </a:cubicBezTo>
                <a:cubicBezTo>
                  <a:pt x="41" y="352"/>
                  <a:pt x="48" y="361"/>
                  <a:pt x="56" y="369"/>
                </a:cubicBezTo>
                <a:cubicBezTo>
                  <a:pt x="66" y="379"/>
                  <a:pt x="76" y="386"/>
                  <a:pt x="86" y="391"/>
                </a:cubicBezTo>
                <a:cubicBezTo>
                  <a:pt x="96" y="396"/>
                  <a:pt x="106" y="398"/>
                  <a:pt x="115" y="399"/>
                </a:cubicBezTo>
                <a:cubicBezTo>
                  <a:pt x="125" y="399"/>
                  <a:pt x="135" y="397"/>
                  <a:pt x="144" y="393"/>
                </a:cubicBezTo>
                <a:cubicBezTo>
                  <a:pt x="153" y="389"/>
                  <a:pt x="162" y="384"/>
                  <a:pt x="169" y="376"/>
                </a:cubicBezTo>
                <a:cubicBezTo>
                  <a:pt x="174" y="371"/>
                  <a:pt x="178" y="366"/>
                  <a:pt x="182" y="360"/>
                </a:cubicBezTo>
                <a:cubicBezTo>
                  <a:pt x="185" y="354"/>
                  <a:pt x="188" y="348"/>
                  <a:pt x="190" y="342"/>
                </a:cubicBezTo>
                <a:lnTo>
                  <a:pt x="146" y="298"/>
                </a:lnTo>
                <a:lnTo>
                  <a:pt x="112" y="333"/>
                </a:lnTo>
                <a:cubicBezTo>
                  <a:pt x="110" y="334"/>
                  <a:pt x="109" y="334"/>
                  <a:pt x="107" y="334"/>
                </a:cubicBezTo>
                <a:cubicBezTo>
                  <a:pt x="105" y="333"/>
                  <a:pt x="102" y="331"/>
                  <a:pt x="99" y="329"/>
                </a:cubicBezTo>
                <a:cubicBezTo>
                  <a:pt x="98" y="327"/>
                  <a:pt x="97" y="326"/>
                  <a:pt x="96" y="325"/>
                </a:cubicBezTo>
                <a:cubicBezTo>
                  <a:pt x="95" y="323"/>
                  <a:pt x="94" y="322"/>
                  <a:pt x="94" y="321"/>
                </a:cubicBezTo>
                <a:cubicBezTo>
                  <a:pt x="94" y="320"/>
                  <a:pt x="94" y="319"/>
                  <a:pt x="94" y="319"/>
                </a:cubicBezTo>
                <a:cubicBezTo>
                  <a:pt x="94" y="318"/>
                  <a:pt x="94" y="317"/>
                  <a:pt x="95" y="316"/>
                </a:cubicBezTo>
                <a:lnTo>
                  <a:pt x="143" y="269"/>
                </a:lnTo>
                <a:cubicBezTo>
                  <a:pt x="144" y="268"/>
                  <a:pt x="145" y="267"/>
                  <a:pt x="146" y="267"/>
                </a:cubicBezTo>
                <a:cubicBezTo>
                  <a:pt x="147" y="266"/>
                  <a:pt x="148" y="266"/>
                  <a:pt x="150" y="266"/>
                </a:cubicBezTo>
                <a:cubicBezTo>
                  <a:pt x="151" y="266"/>
                  <a:pt x="152" y="266"/>
                  <a:pt x="154" y="267"/>
                </a:cubicBezTo>
                <a:cubicBezTo>
                  <a:pt x="155" y="267"/>
                  <a:pt x="157" y="268"/>
                  <a:pt x="158" y="270"/>
                </a:cubicBezTo>
                <a:lnTo>
                  <a:pt x="215" y="327"/>
                </a:lnTo>
                <a:cubicBezTo>
                  <a:pt x="217" y="329"/>
                  <a:pt x="219" y="331"/>
                  <a:pt x="219" y="333"/>
                </a:cubicBezTo>
                <a:cubicBezTo>
                  <a:pt x="220" y="335"/>
                  <a:pt x="220" y="338"/>
                  <a:pt x="219" y="341"/>
                </a:cubicBezTo>
                <a:cubicBezTo>
                  <a:pt x="218" y="345"/>
                  <a:pt x="216" y="349"/>
                  <a:pt x="214" y="354"/>
                </a:cubicBezTo>
                <a:cubicBezTo>
                  <a:pt x="212" y="359"/>
                  <a:pt x="209" y="363"/>
                  <a:pt x="206" y="368"/>
                </a:cubicBezTo>
                <a:cubicBezTo>
                  <a:pt x="203" y="373"/>
                  <a:pt x="200" y="377"/>
                  <a:pt x="197" y="382"/>
                </a:cubicBezTo>
                <a:cubicBezTo>
                  <a:pt x="193" y="386"/>
                  <a:pt x="190" y="390"/>
                  <a:pt x="186" y="394"/>
                </a:cubicBezTo>
                <a:cubicBezTo>
                  <a:pt x="174" y="406"/>
                  <a:pt x="162" y="414"/>
                  <a:pt x="150" y="420"/>
                </a:cubicBezTo>
                <a:cubicBezTo>
                  <a:pt x="137" y="425"/>
                  <a:pt x="124" y="428"/>
                  <a:pt x="111" y="427"/>
                </a:cubicBezTo>
                <a:cubicBezTo>
                  <a:pt x="98" y="427"/>
                  <a:pt x="85" y="424"/>
                  <a:pt x="73" y="418"/>
                </a:cubicBezTo>
                <a:cubicBezTo>
                  <a:pt x="60" y="412"/>
                  <a:pt x="48" y="403"/>
                  <a:pt x="37" y="392"/>
                </a:cubicBezTo>
                <a:cubicBezTo>
                  <a:pt x="25" y="380"/>
                  <a:pt x="16" y="367"/>
                  <a:pt x="10" y="354"/>
                </a:cubicBezTo>
                <a:cubicBezTo>
                  <a:pt x="4" y="341"/>
                  <a:pt x="0" y="328"/>
                  <a:pt x="0" y="314"/>
                </a:cubicBezTo>
                <a:cubicBezTo>
                  <a:pt x="0" y="301"/>
                  <a:pt x="2" y="288"/>
                  <a:pt x="8" y="275"/>
                </a:cubicBezTo>
                <a:cubicBezTo>
                  <a:pt x="13" y="262"/>
                  <a:pt x="22" y="250"/>
                  <a:pt x="33" y="239"/>
                </a:cubicBezTo>
                <a:cubicBezTo>
                  <a:pt x="38" y="233"/>
                  <a:pt x="44" y="228"/>
                  <a:pt x="50" y="224"/>
                </a:cubicBezTo>
                <a:cubicBezTo>
                  <a:pt x="56" y="220"/>
                  <a:pt x="62" y="217"/>
                  <a:pt x="67" y="214"/>
                </a:cubicBezTo>
                <a:cubicBezTo>
                  <a:pt x="72" y="212"/>
                  <a:pt x="77" y="210"/>
                  <a:pt x="82" y="209"/>
                </a:cubicBezTo>
                <a:cubicBezTo>
                  <a:pt x="86" y="208"/>
                  <a:pt x="89" y="207"/>
                  <a:pt x="91" y="207"/>
                </a:cubicBezTo>
                <a:cubicBezTo>
                  <a:pt x="93" y="207"/>
                  <a:pt x="95" y="208"/>
                  <a:pt x="96" y="209"/>
                </a:cubicBezTo>
                <a:cubicBezTo>
                  <a:pt x="98" y="209"/>
                  <a:pt x="100" y="211"/>
                  <a:pt x="103" y="214"/>
                </a:cubicBezTo>
                <a:close/>
                <a:moveTo>
                  <a:pt x="427" y="143"/>
                </a:moveTo>
                <a:cubicBezTo>
                  <a:pt x="428" y="143"/>
                  <a:pt x="428" y="144"/>
                  <a:pt x="428" y="145"/>
                </a:cubicBezTo>
                <a:cubicBezTo>
                  <a:pt x="428" y="146"/>
                  <a:pt x="428" y="147"/>
                  <a:pt x="428" y="148"/>
                </a:cubicBezTo>
                <a:cubicBezTo>
                  <a:pt x="427" y="149"/>
                  <a:pt x="426" y="150"/>
                  <a:pt x="425" y="151"/>
                </a:cubicBezTo>
                <a:cubicBezTo>
                  <a:pt x="424" y="153"/>
                  <a:pt x="423" y="155"/>
                  <a:pt x="421" y="157"/>
                </a:cubicBezTo>
                <a:cubicBezTo>
                  <a:pt x="419" y="158"/>
                  <a:pt x="417" y="160"/>
                  <a:pt x="416" y="161"/>
                </a:cubicBezTo>
                <a:cubicBezTo>
                  <a:pt x="414" y="162"/>
                  <a:pt x="413" y="163"/>
                  <a:pt x="412" y="163"/>
                </a:cubicBezTo>
                <a:cubicBezTo>
                  <a:pt x="411" y="164"/>
                  <a:pt x="410" y="164"/>
                  <a:pt x="409" y="164"/>
                </a:cubicBezTo>
                <a:cubicBezTo>
                  <a:pt x="408" y="164"/>
                  <a:pt x="408" y="163"/>
                  <a:pt x="407" y="163"/>
                </a:cubicBezTo>
                <a:lnTo>
                  <a:pt x="276" y="32"/>
                </a:lnTo>
                <a:lnTo>
                  <a:pt x="276" y="32"/>
                </a:lnTo>
                <a:lnTo>
                  <a:pt x="354" y="216"/>
                </a:lnTo>
                <a:cubicBezTo>
                  <a:pt x="355" y="217"/>
                  <a:pt x="355" y="218"/>
                  <a:pt x="355" y="219"/>
                </a:cubicBezTo>
                <a:cubicBezTo>
                  <a:pt x="355" y="220"/>
                  <a:pt x="355" y="221"/>
                  <a:pt x="354" y="222"/>
                </a:cubicBezTo>
                <a:cubicBezTo>
                  <a:pt x="353" y="223"/>
                  <a:pt x="353" y="224"/>
                  <a:pt x="352" y="225"/>
                </a:cubicBezTo>
                <a:cubicBezTo>
                  <a:pt x="351" y="226"/>
                  <a:pt x="349" y="228"/>
                  <a:pt x="348" y="229"/>
                </a:cubicBezTo>
                <a:cubicBezTo>
                  <a:pt x="346" y="231"/>
                  <a:pt x="345" y="232"/>
                  <a:pt x="343" y="233"/>
                </a:cubicBezTo>
                <a:cubicBezTo>
                  <a:pt x="342" y="234"/>
                  <a:pt x="341" y="235"/>
                  <a:pt x="340" y="236"/>
                </a:cubicBezTo>
                <a:cubicBezTo>
                  <a:pt x="339" y="236"/>
                  <a:pt x="338" y="236"/>
                  <a:pt x="337" y="236"/>
                </a:cubicBezTo>
                <a:cubicBezTo>
                  <a:pt x="336" y="236"/>
                  <a:pt x="336" y="236"/>
                  <a:pt x="335" y="236"/>
                </a:cubicBezTo>
                <a:lnTo>
                  <a:pt x="153" y="155"/>
                </a:lnTo>
                <a:lnTo>
                  <a:pt x="153" y="155"/>
                </a:lnTo>
                <a:lnTo>
                  <a:pt x="284" y="286"/>
                </a:lnTo>
                <a:cubicBezTo>
                  <a:pt x="284" y="287"/>
                  <a:pt x="285" y="287"/>
                  <a:pt x="285" y="288"/>
                </a:cubicBezTo>
                <a:cubicBezTo>
                  <a:pt x="285" y="289"/>
                  <a:pt x="285" y="290"/>
                  <a:pt x="284" y="291"/>
                </a:cubicBezTo>
                <a:cubicBezTo>
                  <a:pt x="284" y="292"/>
                  <a:pt x="283" y="293"/>
                  <a:pt x="282" y="295"/>
                </a:cubicBezTo>
                <a:cubicBezTo>
                  <a:pt x="281" y="296"/>
                  <a:pt x="279" y="298"/>
                  <a:pt x="277" y="300"/>
                </a:cubicBezTo>
                <a:cubicBezTo>
                  <a:pt x="275" y="302"/>
                  <a:pt x="274" y="303"/>
                  <a:pt x="272" y="304"/>
                </a:cubicBezTo>
                <a:cubicBezTo>
                  <a:pt x="271" y="306"/>
                  <a:pt x="269" y="306"/>
                  <a:pt x="268" y="307"/>
                </a:cubicBezTo>
                <a:cubicBezTo>
                  <a:pt x="267" y="307"/>
                  <a:pt x="267" y="307"/>
                  <a:pt x="266" y="307"/>
                </a:cubicBezTo>
                <a:cubicBezTo>
                  <a:pt x="265" y="307"/>
                  <a:pt x="264" y="307"/>
                  <a:pt x="264" y="306"/>
                </a:cubicBezTo>
                <a:lnTo>
                  <a:pt x="126" y="168"/>
                </a:lnTo>
                <a:cubicBezTo>
                  <a:pt x="122" y="165"/>
                  <a:pt x="121" y="162"/>
                  <a:pt x="121" y="158"/>
                </a:cubicBezTo>
                <a:cubicBezTo>
                  <a:pt x="122" y="155"/>
                  <a:pt x="123" y="153"/>
                  <a:pt x="125" y="151"/>
                </a:cubicBezTo>
                <a:lnTo>
                  <a:pt x="137" y="138"/>
                </a:lnTo>
                <a:cubicBezTo>
                  <a:pt x="140" y="136"/>
                  <a:pt x="142" y="134"/>
                  <a:pt x="145" y="132"/>
                </a:cubicBezTo>
                <a:cubicBezTo>
                  <a:pt x="147" y="131"/>
                  <a:pt x="149" y="130"/>
                  <a:pt x="152" y="130"/>
                </a:cubicBezTo>
                <a:cubicBezTo>
                  <a:pt x="154" y="129"/>
                  <a:pt x="157" y="129"/>
                  <a:pt x="159" y="130"/>
                </a:cubicBezTo>
                <a:cubicBezTo>
                  <a:pt x="162" y="131"/>
                  <a:pt x="164" y="132"/>
                  <a:pt x="167" y="133"/>
                </a:cubicBezTo>
                <a:lnTo>
                  <a:pt x="319" y="199"/>
                </a:lnTo>
                <a:lnTo>
                  <a:pt x="319" y="198"/>
                </a:lnTo>
                <a:lnTo>
                  <a:pt x="255" y="45"/>
                </a:lnTo>
                <a:cubicBezTo>
                  <a:pt x="254" y="42"/>
                  <a:pt x="253" y="39"/>
                  <a:pt x="252" y="36"/>
                </a:cubicBezTo>
                <a:cubicBezTo>
                  <a:pt x="252" y="34"/>
                  <a:pt x="252" y="31"/>
                  <a:pt x="252" y="29"/>
                </a:cubicBezTo>
                <a:cubicBezTo>
                  <a:pt x="252" y="27"/>
                  <a:pt x="253" y="25"/>
                  <a:pt x="254" y="23"/>
                </a:cubicBezTo>
                <a:cubicBezTo>
                  <a:pt x="255" y="21"/>
                  <a:pt x="256" y="19"/>
                  <a:pt x="258" y="17"/>
                </a:cubicBezTo>
                <a:lnTo>
                  <a:pt x="271" y="4"/>
                </a:lnTo>
                <a:cubicBezTo>
                  <a:pt x="272" y="3"/>
                  <a:pt x="274" y="2"/>
                  <a:pt x="275" y="1"/>
                </a:cubicBezTo>
                <a:cubicBezTo>
                  <a:pt x="277" y="1"/>
                  <a:pt x="278" y="0"/>
                  <a:pt x="279" y="0"/>
                </a:cubicBezTo>
                <a:cubicBezTo>
                  <a:pt x="281" y="0"/>
                  <a:pt x="282" y="1"/>
                  <a:pt x="284" y="1"/>
                </a:cubicBezTo>
                <a:cubicBezTo>
                  <a:pt x="286" y="2"/>
                  <a:pt x="287" y="3"/>
                  <a:pt x="289" y="5"/>
                </a:cubicBezTo>
                <a:lnTo>
                  <a:pt x="427" y="1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1" name="Freeform 51"/>
          <p:cNvSpPr>
            <a:spLocks noEditPoints="1"/>
          </p:cNvSpPr>
          <p:nvPr/>
        </p:nvSpPr>
        <p:spPr bwMode="auto">
          <a:xfrm>
            <a:off x="7321550" y="5118100"/>
            <a:ext cx="554038" cy="598488"/>
          </a:xfrm>
          <a:custGeom>
            <a:avLst/>
            <a:gdLst/>
            <a:ahLst/>
            <a:cxnLst>
              <a:cxn ang="0">
                <a:pos x="170" y="779"/>
              </a:cxn>
              <a:cxn ang="0">
                <a:pos x="114" y="804"/>
              </a:cxn>
              <a:cxn ang="0">
                <a:pos x="103" y="787"/>
              </a:cxn>
              <a:cxn ang="0">
                <a:pos x="164" y="747"/>
              </a:cxn>
              <a:cxn ang="0">
                <a:pos x="129" y="698"/>
              </a:cxn>
              <a:cxn ang="0">
                <a:pos x="36" y="714"/>
              </a:cxn>
              <a:cxn ang="0">
                <a:pos x="23" y="616"/>
              </a:cxn>
              <a:cxn ang="0">
                <a:pos x="68" y="594"/>
              </a:cxn>
              <a:cxn ang="0">
                <a:pos x="82" y="608"/>
              </a:cxn>
              <a:cxn ang="0">
                <a:pos x="53" y="623"/>
              </a:cxn>
              <a:cxn ang="0">
                <a:pos x="36" y="679"/>
              </a:cxn>
              <a:cxn ang="0">
                <a:pos x="120" y="670"/>
              </a:cxn>
              <a:cxn ang="0">
                <a:pos x="254" y="519"/>
              </a:cxn>
              <a:cxn ang="0">
                <a:pos x="268" y="670"/>
              </a:cxn>
              <a:cxn ang="0">
                <a:pos x="257" y="688"/>
              </a:cxn>
              <a:cxn ang="0">
                <a:pos x="106" y="543"/>
              </a:cxn>
              <a:cxn ang="0">
                <a:pos x="181" y="478"/>
              </a:cxn>
              <a:cxn ang="0">
                <a:pos x="199" y="505"/>
              </a:cxn>
              <a:cxn ang="0">
                <a:pos x="198" y="600"/>
              </a:cxn>
              <a:cxn ang="0">
                <a:pos x="218" y="517"/>
              </a:cxn>
              <a:cxn ang="0">
                <a:pos x="455" y="489"/>
              </a:cxn>
              <a:cxn ang="0">
                <a:pos x="230" y="418"/>
              </a:cxn>
              <a:cxn ang="0">
                <a:pos x="313" y="341"/>
              </a:cxn>
              <a:cxn ang="0">
                <a:pos x="321" y="356"/>
              </a:cxn>
              <a:cxn ang="0">
                <a:pos x="365" y="411"/>
              </a:cxn>
              <a:cxn ang="0">
                <a:pos x="377" y="426"/>
              </a:cxn>
              <a:cxn ang="0">
                <a:pos x="441" y="471"/>
              </a:cxn>
              <a:cxn ang="0">
                <a:pos x="571" y="337"/>
              </a:cxn>
              <a:cxn ang="0">
                <a:pos x="569" y="369"/>
              </a:cxn>
              <a:cxn ang="0">
                <a:pos x="444" y="419"/>
              </a:cxn>
              <a:cxn ang="0">
                <a:pos x="394" y="246"/>
              </a:cxn>
              <a:cxn ang="0">
                <a:pos x="450" y="220"/>
              </a:cxn>
              <a:cxn ang="0">
                <a:pos x="465" y="235"/>
              </a:cxn>
              <a:cxn ang="0">
                <a:pos x="429" y="250"/>
              </a:cxn>
              <a:cxn ang="0">
                <a:pos x="427" y="369"/>
              </a:cxn>
              <a:cxn ang="0">
                <a:pos x="544" y="364"/>
              </a:cxn>
              <a:cxn ang="0">
                <a:pos x="560" y="328"/>
              </a:cxn>
              <a:cxn ang="0">
                <a:pos x="556" y="118"/>
              </a:cxn>
              <a:cxn ang="0">
                <a:pos x="603" y="177"/>
              </a:cxn>
              <a:cxn ang="0">
                <a:pos x="619" y="185"/>
              </a:cxn>
              <a:cxn ang="0">
                <a:pos x="630" y="308"/>
              </a:cxn>
              <a:cxn ang="0">
                <a:pos x="619" y="326"/>
              </a:cxn>
              <a:cxn ang="0">
                <a:pos x="467" y="180"/>
              </a:cxn>
              <a:cxn ang="0">
                <a:pos x="547" y="107"/>
              </a:cxn>
              <a:cxn ang="0">
                <a:pos x="727" y="96"/>
              </a:cxn>
              <a:cxn ang="0">
                <a:pos x="744" y="200"/>
              </a:cxn>
              <a:cxn ang="0">
                <a:pos x="726" y="216"/>
              </a:cxn>
              <a:cxn ang="0">
                <a:pos x="616" y="28"/>
              </a:cxn>
              <a:cxn ang="0">
                <a:pos x="695" y="6"/>
              </a:cxn>
              <a:cxn ang="0">
                <a:pos x="643" y="36"/>
              </a:cxn>
              <a:cxn ang="0">
                <a:pos x="704" y="89"/>
              </a:cxn>
            </a:cxnLst>
            <a:rect l="0" t="0" r="r" b="b"/>
            <a:pathLst>
              <a:path w="745" h="806">
                <a:moveTo>
                  <a:pt x="177" y="683"/>
                </a:moveTo>
                <a:cubicBezTo>
                  <a:pt x="184" y="691"/>
                  <a:pt x="189" y="698"/>
                  <a:pt x="192" y="706"/>
                </a:cubicBezTo>
                <a:cubicBezTo>
                  <a:pt x="195" y="714"/>
                  <a:pt x="196" y="723"/>
                  <a:pt x="195" y="731"/>
                </a:cubicBezTo>
                <a:cubicBezTo>
                  <a:pt x="194" y="739"/>
                  <a:pt x="192" y="748"/>
                  <a:pt x="187" y="756"/>
                </a:cubicBezTo>
                <a:cubicBezTo>
                  <a:pt x="183" y="764"/>
                  <a:pt x="177" y="772"/>
                  <a:pt x="170" y="779"/>
                </a:cubicBezTo>
                <a:cubicBezTo>
                  <a:pt x="165" y="784"/>
                  <a:pt x="160" y="788"/>
                  <a:pt x="155" y="792"/>
                </a:cubicBezTo>
                <a:cubicBezTo>
                  <a:pt x="150" y="795"/>
                  <a:pt x="145" y="798"/>
                  <a:pt x="140" y="800"/>
                </a:cubicBezTo>
                <a:cubicBezTo>
                  <a:pt x="136" y="802"/>
                  <a:pt x="131" y="804"/>
                  <a:pt x="128" y="805"/>
                </a:cubicBezTo>
                <a:cubicBezTo>
                  <a:pt x="124" y="806"/>
                  <a:pt x="122" y="806"/>
                  <a:pt x="120" y="806"/>
                </a:cubicBezTo>
                <a:cubicBezTo>
                  <a:pt x="118" y="806"/>
                  <a:pt x="116" y="805"/>
                  <a:pt x="114" y="804"/>
                </a:cubicBezTo>
                <a:cubicBezTo>
                  <a:pt x="112" y="803"/>
                  <a:pt x="110" y="802"/>
                  <a:pt x="108" y="799"/>
                </a:cubicBezTo>
                <a:cubicBezTo>
                  <a:pt x="106" y="798"/>
                  <a:pt x="105" y="796"/>
                  <a:pt x="104" y="795"/>
                </a:cubicBezTo>
                <a:cubicBezTo>
                  <a:pt x="103" y="794"/>
                  <a:pt x="102" y="792"/>
                  <a:pt x="102" y="791"/>
                </a:cubicBezTo>
                <a:cubicBezTo>
                  <a:pt x="101" y="790"/>
                  <a:pt x="101" y="789"/>
                  <a:pt x="101" y="789"/>
                </a:cubicBezTo>
                <a:cubicBezTo>
                  <a:pt x="102" y="788"/>
                  <a:pt x="102" y="787"/>
                  <a:pt x="103" y="787"/>
                </a:cubicBezTo>
                <a:cubicBezTo>
                  <a:pt x="104" y="786"/>
                  <a:pt x="106" y="785"/>
                  <a:pt x="109" y="784"/>
                </a:cubicBezTo>
                <a:cubicBezTo>
                  <a:pt x="113" y="783"/>
                  <a:pt x="117" y="782"/>
                  <a:pt x="121" y="781"/>
                </a:cubicBezTo>
                <a:cubicBezTo>
                  <a:pt x="126" y="779"/>
                  <a:pt x="131" y="777"/>
                  <a:pt x="137" y="774"/>
                </a:cubicBezTo>
                <a:cubicBezTo>
                  <a:pt x="142" y="771"/>
                  <a:pt x="148" y="767"/>
                  <a:pt x="154" y="761"/>
                </a:cubicBezTo>
                <a:cubicBezTo>
                  <a:pt x="158" y="757"/>
                  <a:pt x="162" y="752"/>
                  <a:pt x="164" y="747"/>
                </a:cubicBezTo>
                <a:cubicBezTo>
                  <a:pt x="166" y="742"/>
                  <a:pt x="168" y="738"/>
                  <a:pt x="168" y="733"/>
                </a:cubicBezTo>
                <a:cubicBezTo>
                  <a:pt x="169" y="728"/>
                  <a:pt x="168" y="724"/>
                  <a:pt x="167" y="719"/>
                </a:cubicBezTo>
                <a:cubicBezTo>
                  <a:pt x="165" y="715"/>
                  <a:pt x="162" y="711"/>
                  <a:pt x="158" y="707"/>
                </a:cubicBezTo>
                <a:cubicBezTo>
                  <a:pt x="154" y="702"/>
                  <a:pt x="149" y="700"/>
                  <a:pt x="144" y="699"/>
                </a:cubicBezTo>
                <a:cubicBezTo>
                  <a:pt x="139" y="697"/>
                  <a:pt x="134" y="697"/>
                  <a:pt x="129" y="698"/>
                </a:cubicBezTo>
                <a:cubicBezTo>
                  <a:pt x="123" y="699"/>
                  <a:pt x="117" y="701"/>
                  <a:pt x="112" y="703"/>
                </a:cubicBezTo>
                <a:cubicBezTo>
                  <a:pt x="106" y="705"/>
                  <a:pt x="99" y="707"/>
                  <a:pt x="93" y="710"/>
                </a:cubicBezTo>
                <a:cubicBezTo>
                  <a:pt x="87" y="712"/>
                  <a:pt x="81" y="714"/>
                  <a:pt x="74" y="715"/>
                </a:cubicBezTo>
                <a:cubicBezTo>
                  <a:pt x="68" y="717"/>
                  <a:pt x="61" y="718"/>
                  <a:pt x="55" y="718"/>
                </a:cubicBezTo>
                <a:cubicBezTo>
                  <a:pt x="49" y="718"/>
                  <a:pt x="42" y="716"/>
                  <a:pt x="36" y="714"/>
                </a:cubicBezTo>
                <a:cubicBezTo>
                  <a:pt x="30" y="712"/>
                  <a:pt x="23" y="707"/>
                  <a:pt x="17" y="701"/>
                </a:cubicBezTo>
                <a:cubicBezTo>
                  <a:pt x="11" y="695"/>
                  <a:pt x="6" y="688"/>
                  <a:pt x="4" y="681"/>
                </a:cubicBezTo>
                <a:cubicBezTo>
                  <a:pt x="1" y="674"/>
                  <a:pt x="0" y="667"/>
                  <a:pt x="1" y="659"/>
                </a:cubicBezTo>
                <a:cubicBezTo>
                  <a:pt x="2" y="652"/>
                  <a:pt x="4" y="644"/>
                  <a:pt x="8" y="637"/>
                </a:cubicBezTo>
                <a:cubicBezTo>
                  <a:pt x="12" y="630"/>
                  <a:pt x="17" y="623"/>
                  <a:pt x="23" y="616"/>
                </a:cubicBezTo>
                <a:cubicBezTo>
                  <a:pt x="27" y="613"/>
                  <a:pt x="30" y="610"/>
                  <a:pt x="34" y="607"/>
                </a:cubicBezTo>
                <a:cubicBezTo>
                  <a:pt x="38" y="604"/>
                  <a:pt x="42" y="602"/>
                  <a:pt x="46" y="600"/>
                </a:cubicBezTo>
                <a:cubicBezTo>
                  <a:pt x="50" y="598"/>
                  <a:pt x="54" y="596"/>
                  <a:pt x="57" y="595"/>
                </a:cubicBezTo>
                <a:cubicBezTo>
                  <a:pt x="61" y="594"/>
                  <a:pt x="63" y="594"/>
                  <a:pt x="65" y="594"/>
                </a:cubicBezTo>
                <a:cubicBezTo>
                  <a:pt x="66" y="594"/>
                  <a:pt x="67" y="594"/>
                  <a:pt x="68" y="594"/>
                </a:cubicBezTo>
                <a:cubicBezTo>
                  <a:pt x="69" y="594"/>
                  <a:pt x="69" y="594"/>
                  <a:pt x="70" y="595"/>
                </a:cubicBezTo>
                <a:cubicBezTo>
                  <a:pt x="71" y="595"/>
                  <a:pt x="72" y="596"/>
                  <a:pt x="73" y="597"/>
                </a:cubicBezTo>
                <a:cubicBezTo>
                  <a:pt x="74" y="598"/>
                  <a:pt x="75" y="599"/>
                  <a:pt x="77" y="600"/>
                </a:cubicBezTo>
                <a:cubicBezTo>
                  <a:pt x="78" y="602"/>
                  <a:pt x="79" y="603"/>
                  <a:pt x="80" y="604"/>
                </a:cubicBezTo>
                <a:cubicBezTo>
                  <a:pt x="81" y="606"/>
                  <a:pt x="82" y="607"/>
                  <a:pt x="82" y="608"/>
                </a:cubicBezTo>
                <a:cubicBezTo>
                  <a:pt x="83" y="609"/>
                  <a:pt x="83" y="609"/>
                  <a:pt x="83" y="610"/>
                </a:cubicBezTo>
                <a:cubicBezTo>
                  <a:pt x="83" y="611"/>
                  <a:pt x="83" y="612"/>
                  <a:pt x="82" y="612"/>
                </a:cubicBezTo>
                <a:cubicBezTo>
                  <a:pt x="81" y="613"/>
                  <a:pt x="79" y="614"/>
                  <a:pt x="77" y="615"/>
                </a:cubicBezTo>
                <a:cubicBezTo>
                  <a:pt x="74" y="615"/>
                  <a:pt x="70" y="616"/>
                  <a:pt x="66" y="618"/>
                </a:cubicBezTo>
                <a:cubicBezTo>
                  <a:pt x="62" y="619"/>
                  <a:pt x="58" y="621"/>
                  <a:pt x="53" y="623"/>
                </a:cubicBezTo>
                <a:cubicBezTo>
                  <a:pt x="48" y="626"/>
                  <a:pt x="44" y="629"/>
                  <a:pt x="39" y="634"/>
                </a:cubicBezTo>
                <a:cubicBezTo>
                  <a:pt x="35" y="638"/>
                  <a:pt x="32" y="642"/>
                  <a:pt x="30" y="646"/>
                </a:cubicBezTo>
                <a:cubicBezTo>
                  <a:pt x="28" y="650"/>
                  <a:pt x="27" y="654"/>
                  <a:pt x="27" y="658"/>
                </a:cubicBezTo>
                <a:cubicBezTo>
                  <a:pt x="27" y="662"/>
                  <a:pt x="27" y="666"/>
                  <a:pt x="29" y="669"/>
                </a:cubicBezTo>
                <a:cubicBezTo>
                  <a:pt x="31" y="673"/>
                  <a:pt x="33" y="676"/>
                  <a:pt x="36" y="679"/>
                </a:cubicBezTo>
                <a:cubicBezTo>
                  <a:pt x="40" y="683"/>
                  <a:pt x="44" y="686"/>
                  <a:pt x="49" y="687"/>
                </a:cubicBezTo>
                <a:cubicBezTo>
                  <a:pt x="54" y="688"/>
                  <a:pt x="60" y="688"/>
                  <a:pt x="65" y="687"/>
                </a:cubicBezTo>
                <a:cubicBezTo>
                  <a:pt x="71" y="686"/>
                  <a:pt x="76" y="685"/>
                  <a:pt x="82" y="683"/>
                </a:cubicBezTo>
                <a:cubicBezTo>
                  <a:pt x="88" y="681"/>
                  <a:pt x="95" y="678"/>
                  <a:pt x="101" y="676"/>
                </a:cubicBezTo>
                <a:cubicBezTo>
                  <a:pt x="107" y="674"/>
                  <a:pt x="113" y="672"/>
                  <a:pt x="120" y="670"/>
                </a:cubicBezTo>
                <a:cubicBezTo>
                  <a:pt x="126" y="668"/>
                  <a:pt x="133" y="667"/>
                  <a:pt x="139" y="667"/>
                </a:cubicBezTo>
                <a:cubicBezTo>
                  <a:pt x="146" y="667"/>
                  <a:pt x="152" y="669"/>
                  <a:pt x="158" y="671"/>
                </a:cubicBezTo>
                <a:cubicBezTo>
                  <a:pt x="165" y="673"/>
                  <a:pt x="171" y="678"/>
                  <a:pt x="177" y="683"/>
                </a:cubicBezTo>
                <a:close/>
                <a:moveTo>
                  <a:pt x="237" y="495"/>
                </a:moveTo>
                <a:cubicBezTo>
                  <a:pt x="245" y="502"/>
                  <a:pt x="250" y="510"/>
                  <a:pt x="254" y="519"/>
                </a:cubicBezTo>
                <a:cubicBezTo>
                  <a:pt x="258" y="527"/>
                  <a:pt x="259" y="536"/>
                  <a:pt x="259" y="545"/>
                </a:cubicBezTo>
                <a:cubicBezTo>
                  <a:pt x="258" y="554"/>
                  <a:pt x="256" y="563"/>
                  <a:pt x="252" y="572"/>
                </a:cubicBezTo>
                <a:cubicBezTo>
                  <a:pt x="247" y="581"/>
                  <a:pt x="241" y="590"/>
                  <a:pt x="231" y="599"/>
                </a:cubicBezTo>
                <a:lnTo>
                  <a:pt x="214" y="616"/>
                </a:lnTo>
                <a:lnTo>
                  <a:pt x="268" y="670"/>
                </a:lnTo>
                <a:cubicBezTo>
                  <a:pt x="269" y="671"/>
                  <a:pt x="269" y="671"/>
                  <a:pt x="269" y="672"/>
                </a:cubicBezTo>
                <a:cubicBezTo>
                  <a:pt x="269" y="673"/>
                  <a:pt x="269" y="674"/>
                  <a:pt x="269" y="675"/>
                </a:cubicBezTo>
                <a:cubicBezTo>
                  <a:pt x="268" y="676"/>
                  <a:pt x="268" y="677"/>
                  <a:pt x="267" y="679"/>
                </a:cubicBezTo>
                <a:cubicBezTo>
                  <a:pt x="265" y="680"/>
                  <a:pt x="264" y="682"/>
                  <a:pt x="262" y="684"/>
                </a:cubicBezTo>
                <a:cubicBezTo>
                  <a:pt x="260" y="686"/>
                  <a:pt x="258" y="687"/>
                  <a:pt x="257" y="688"/>
                </a:cubicBezTo>
                <a:cubicBezTo>
                  <a:pt x="255" y="689"/>
                  <a:pt x="254" y="690"/>
                  <a:pt x="253" y="691"/>
                </a:cubicBezTo>
                <a:cubicBezTo>
                  <a:pt x="252" y="691"/>
                  <a:pt x="251" y="691"/>
                  <a:pt x="250" y="691"/>
                </a:cubicBezTo>
                <a:cubicBezTo>
                  <a:pt x="250" y="691"/>
                  <a:pt x="249" y="691"/>
                  <a:pt x="248" y="690"/>
                </a:cubicBezTo>
                <a:lnTo>
                  <a:pt x="110" y="552"/>
                </a:lnTo>
                <a:cubicBezTo>
                  <a:pt x="107" y="548"/>
                  <a:pt x="105" y="545"/>
                  <a:pt x="106" y="543"/>
                </a:cubicBezTo>
                <a:cubicBezTo>
                  <a:pt x="106" y="540"/>
                  <a:pt x="107" y="537"/>
                  <a:pt x="109" y="535"/>
                </a:cubicBezTo>
                <a:lnTo>
                  <a:pt x="141" y="503"/>
                </a:lnTo>
                <a:cubicBezTo>
                  <a:pt x="144" y="500"/>
                  <a:pt x="148" y="497"/>
                  <a:pt x="151" y="494"/>
                </a:cubicBezTo>
                <a:cubicBezTo>
                  <a:pt x="154" y="491"/>
                  <a:pt x="158" y="488"/>
                  <a:pt x="163" y="485"/>
                </a:cubicBezTo>
                <a:cubicBezTo>
                  <a:pt x="168" y="482"/>
                  <a:pt x="174" y="480"/>
                  <a:pt x="181" y="478"/>
                </a:cubicBezTo>
                <a:cubicBezTo>
                  <a:pt x="187" y="476"/>
                  <a:pt x="194" y="475"/>
                  <a:pt x="200" y="476"/>
                </a:cubicBezTo>
                <a:cubicBezTo>
                  <a:pt x="207" y="477"/>
                  <a:pt x="213" y="479"/>
                  <a:pt x="220" y="482"/>
                </a:cubicBezTo>
                <a:cubicBezTo>
                  <a:pt x="226" y="485"/>
                  <a:pt x="232" y="489"/>
                  <a:pt x="237" y="495"/>
                </a:cubicBezTo>
                <a:close/>
                <a:moveTo>
                  <a:pt x="218" y="517"/>
                </a:moveTo>
                <a:cubicBezTo>
                  <a:pt x="212" y="511"/>
                  <a:pt x="206" y="507"/>
                  <a:pt x="199" y="505"/>
                </a:cubicBezTo>
                <a:cubicBezTo>
                  <a:pt x="193" y="504"/>
                  <a:pt x="187" y="503"/>
                  <a:pt x="182" y="505"/>
                </a:cubicBezTo>
                <a:cubicBezTo>
                  <a:pt x="176" y="506"/>
                  <a:pt x="172" y="508"/>
                  <a:pt x="167" y="511"/>
                </a:cubicBezTo>
                <a:cubicBezTo>
                  <a:pt x="163" y="514"/>
                  <a:pt x="159" y="518"/>
                  <a:pt x="156" y="521"/>
                </a:cubicBezTo>
                <a:lnTo>
                  <a:pt x="138" y="539"/>
                </a:lnTo>
                <a:lnTo>
                  <a:pt x="198" y="600"/>
                </a:lnTo>
                <a:lnTo>
                  <a:pt x="216" y="582"/>
                </a:lnTo>
                <a:cubicBezTo>
                  <a:pt x="222" y="576"/>
                  <a:pt x="226" y="570"/>
                  <a:pt x="229" y="564"/>
                </a:cubicBezTo>
                <a:cubicBezTo>
                  <a:pt x="231" y="559"/>
                  <a:pt x="232" y="553"/>
                  <a:pt x="232" y="548"/>
                </a:cubicBezTo>
                <a:cubicBezTo>
                  <a:pt x="232" y="542"/>
                  <a:pt x="231" y="537"/>
                  <a:pt x="228" y="532"/>
                </a:cubicBezTo>
                <a:cubicBezTo>
                  <a:pt x="226" y="527"/>
                  <a:pt x="223" y="522"/>
                  <a:pt x="218" y="517"/>
                </a:cubicBezTo>
                <a:close/>
                <a:moveTo>
                  <a:pt x="451" y="477"/>
                </a:moveTo>
                <a:cubicBezTo>
                  <a:pt x="452" y="478"/>
                  <a:pt x="454" y="480"/>
                  <a:pt x="454" y="481"/>
                </a:cubicBezTo>
                <a:cubicBezTo>
                  <a:pt x="455" y="482"/>
                  <a:pt x="456" y="483"/>
                  <a:pt x="456" y="484"/>
                </a:cubicBezTo>
                <a:cubicBezTo>
                  <a:pt x="457" y="485"/>
                  <a:pt x="457" y="486"/>
                  <a:pt x="456" y="487"/>
                </a:cubicBezTo>
                <a:cubicBezTo>
                  <a:pt x="456" y="488"/>
                  <a:pt x="456" y="489"/>
                  <a:pt x="455" y="489"/>
                </a:cubicBezTo>
                <a:lnTo>
                  <a:pt x="383" y="561"/>
                </a:lnTo>
                <a:cubicBezTo>
                  <a:pt x="381" y="563"/>
                  <a:pt x="379" y="564"/>
                  <a:pt x="376" y="564"/>
                </a:cubicBezTo>
                <a:cubicBezTo>
                  <a:pt x="374" y="565"/>
                  <a:pt x="371" y="564"/>
                  <a:pt x="368" y="561"/>
                </a:cubicBezTo>
                <a:lnTo>
                  <a:pt x="234" y="427"/>
                </a:lnTo>
                <a:cubicBezTo>
                  <a:pt x="231" y="424"/>
                  <a:pt x="229" y="421"/>
                  <a:pt x="230" y="418"/>
                </a:cubicBezTo>
                <a:cubicBezTo>
                  <a:pt x="230" y="415"/>
                  <a:pt x="231" y="413"/>
                  <a:pt x="233" y="411"/>
                </a:cubicBezTo>
                <a:lnTo>
                  <a:pt x="304" y="340"/>
                </a:lnTo>
                <a:cubicBezTo>
                  <a:pt x="305" y="339"/>
                  <a:pt x="306" y="339"/>
                  <a:pt x="306" y="339"/>
                </a:cubicBezTo>
                <a:cubicBezTo>
                  <a:pt x="307" y="338"/>
                  <a:pt x="308" y="339"/>
                  <a:pt x="309" y="339"/>
                </a:cubicBezTo>
                <a:cubicBezTo>
                  <a:pt x="310" y="339"/>
                  <a:pt x="311" y="340"/>
                  <a:pt x="313" y="341"/>
                </a:cubicBezTo>
                <a:cubicBezTo>
                  <a:pt x="314" y="342"/>
                  <a:pt x="315" y="343"/>
                  <a:pt x="317" y="344"/>
                </a:cubicBezTo>
                <a:cubicBezTo>
                  <a:pt x="318" y="346"/>
                  <a:pt x="319" y="347"/>
                  <a:pt x="320" y="348"/>
                </a:cubicBezTo>
                <a:cubicBezTo>
                  <a:pt x="321" y="350"/>
                  <a:pt x="322" y="351"/>
                  <a:pt x="322" y="352"/>
                </a:cubicBezTo>
                <a:cubicBezTo>
                  <a:pt x="322" y="353"/>
                  <a:pt x="322" y="353"/>
                  <a:pt x="322" y="354"/>
                </a:cubicBezTo>
                <a:cubicBezTo>
                  <a:pt x="322" y="355"/>
                  <a:pt x="322" y="356"/>
                  <a:pt x="321" y="356"/>
                </a:cubicBezTo>
                <a:lnTo>
                  <a:pt x="262" y="415"/>
                </a:lnTo>
                <a:lnTo>
                  <a:pt x="309" y="462"/>
                </a:lnTo>
                <a:lnTo>
                  <a:pt x="360" y="412"/>
                </a:lnTo>
                <a:cubicBezTo>
                  <a:pt x="360" y="411"/>
                  <a:pt x="361" y="411"/>
                  <a:pt x="362" y="411"/>
                </a:cubicBezTo>
                <a:cubicBezTo>
                  <a:pt x="363" y="411"/>
                  <a:pt x="364" y="411"/>
                  <a:pt x="365" y="411"/>
                </a:cubicBezTo>
                <a:cubicBezTo>
                  <a:pt x="366" y="411"/>
                  <a:pt x="367" y="412"/>
                  <a:pt x="368" y="413"/>
                </a:cubicBezTo>
                <a:cubicBezTo>
                  <a:pt x="369" y="414"/>
                  <a:pt x="370" y="415"/>
                  <a:pt x="372" y="416"/>
                </a:cubicBezTo>
                <a:cubicBezTo>
                  <a:pt x="373" y="418"/>
                  <a:pt x="374" y="419"/>
                  <a:pt x="375" y="420"/>
                </a:cubicBezTo>
                <a:cubicBezTo>
                  <a:pt x="376" y="421"/>
                  <a:pt x="377" y="422"/>
                  <a:pt x="377" y="423"/>
                </a:cubicBezTo>
                <a:cubicBezTo>
                  <a:pt x="377" y="424"/>
                  <a:pt x="377" y="425"/>
                  <a:pt x="377" y="426"/>
                </a:cubicBezTo>
                <a:cubicBezTo>
                  <a:pt x="377" y="427"/>
                  <a:pt x="376" y="427"/>
                  <a:pt x="376" y="428"/>
                </a:cubicBezTo>
                <a:lnTo>
                  <a:pt x="325" y="478"/>
                </a:lnTo>
                <a:lnTo>
                  <a:pt x="379" y="532"/>
                </a:lnTo>
                <a:lnTo>
                  <a:pt x="439" y="473"/>
                </a:lnTo>
                <a:cubicBezTo>
                  <a:pt x="439" y="472"/>
                  <a:pt x="440" y="472"/>
                  <a:pt x="441" y="471"/>
                </a:cubicBezTo>
                <a:cubicBezTo>
                  <a:pt x="442" y="471"/>
                  <a:pt x="443" y="471"/>
                  <a:pt x="444" y="471"/>
                </a:cubicBezTo>
                <a:cubicBezTo>
                  <a:pt x="445" y="472"/>
                  <a:pt x="446" y="472"/>
                  <a:pt x="447" y="473"/>
                </a:cubicBezTo>
                <a:cubicBezTo>
                  <a:pt x="448" y="474"/>
                  <a:pt x="450" y="475"/>
                  <a:pt x="451" y="477"/>
                </a:cubicBezTo>
                <a:close/>
                <a:moveTo>
                  <a:pt x="568" y="334"/>
                </a:moveTo>
                <a:cubicBezTo>
                  <a:pt x="569" y="335"/>
                  <a:pt x="570" y="336"/>
                  <a:pt x="571" y="337"/>
                </a:cubicBezTo>
                <a:cubicBezTo>
                  <a:pt x="572" y="338"/>
                  <a:pt x="573" y="339"/>
                  <a:pt x="573" y="340"/>
                </a:cubicBezTo>
                <a:cubicBezTo>
                  <a:pt x="574" y="341"/>
                  <a:pt x="574" y="342"/>
                  <a:pt x="574" y="343"/>
                </a:cubicBezTo>
                <a:cubicBezTo>
                  <a:pt x="574" y="344"/>
                  <a:pt x="575" y="345"/>
                  <a:pt x="575" y="346"/>
                </a:cubicBezTo>
                <a:cubicBezTo>
                  <a:pt x="575" y="348"/>
                  <a:pt x="574" y="351"/>
                  <a:pt x="573" y="355"/>
                </a:cubicBezTo>
                <a:cubicBezTo>
                  <a:pt x="572" y="359"/>
                  <a:pt x="571" y="364"/>
                  <a:pt x="569" y="369"/>
                </a:cubicBezTo>
                <a:cubicBezTo>
                  <a:pt x="566" y="374"/>
                  <a:pt x="564" y="379"/>
                  <a:pt x="560" y="385"/>
                </a:cubicBezTo>
                <a:cubicBezTo>
                  <a:pt x="556" y="391"/>
                  <a:pt x="551" y="397"/>
                  <a:pt x="546" y="402"/>
                </a:cubicBezTo>
                <a:cubicBezTo>
                  <a:pt x="536" y="412"/>
                  <a:pt x="526" y="419"/>
                  <a:pt x="514" y="424"/>
                </a:cubicBezTo>
                <a:cubicBezTo>
                  <a:pt x="503" y="428"/>
                  <a:pt x="492" y="430"/>
                  <a:pt x="480" y="430"/>
                </a:cubicBezTo>
                <a:cubicBezTo>
                  <a:pt x="468" y="429"/>
                  <a:pt x="456" y="425"/>
                  <a:pt x="444" y="419"/>
                </a:cubicBezTo>
                <a:cubicBezTo>
                  <a:pt x="431" y="412"/>
                  <a:pt x="419" y="403"/>
                  <a:pt x="407" y="391"/>
                </a:cubicBezTo>
                <a:cubicBezTo>
                  <a:pt x="395" y="379"/>
                  <a:pt x="385" y="366"/>
                  <a:pt x="379" y="353"/>
                </a:cubicBezTo>
                <a:cubicBezTo>
                  <a:pt x="372" y="340"/>
                  <a:pt x="368" y="327"/>
                  <a:pt x="367" y="315"/>
                </a:cubicBezTo>
                <a:cubicBezTo>
                  <a:pt x="366" y="302"/>
                  <a:pt x="368" y="290"/>
                  <a:pt x="373" y="278"/>
                </a:cubicBezTo>
                <a:cubicBezTo>
                  <a:pt x="377" y="267"/>
                  <a:pt x="384" y="256"/>
                  <a:pt x="394" y="246"/>
                </a:cubicBezTo>
                <a:cubicBezTo>
                  <a:pt x="399" y="242"/>
                  <a:pt x="403" y="238"/>
                  <a:pt x="408" y="235"/>
                </a:cubicBezTo>
                <a:cubicBezTo>
                  <a:pt x="413" y="232"/>
                  <a:pt x="418" y="229"/>
                  <a:pt x="423" y="226"/>
                </a:cubicBezTo>
                <a:cubicBezTo>
                  <a:pt x="427" y="224"/>
                  <a:pt x="432" y="223"/>
                  <a:pt x="436" y="222"/>
                </a:cubicBezTo>
                <a:cubicBezTo>
                  <a:pt x="440" y="220"/>
                  <a:pt x="444" y="220"/>
                  <a:pt x="446" y="220"/>
                </a:cubicBezTo>
                <a:cubicBezTo>
                  <a:pt x="448" y="220"/>
                  <a:pt x="449" y="220"/>
                  <a:pt x="450" y="220"/>
                </a:cubicBezTo>
                <a:cubicBezTo>
                  <a:pt x="451" y="220"/>
                  <a:pt x="452" y="221"/>
                  <a:pt x="453" y="221"/>
                </a:cubicBezTo>
                <a:cubicBezTo>
                  <a:pt x="454" y="222"/>
                  <a:pt x="455" y="223"/>
                  <a:pt x="456" y="224"/>
                </a:cubicBezTo>
                <a:cubicBezTo>
                  <a:pt x="457" y="224"/>
                  <a:pt x="458" y="226"/>
                  <a:pt x="460" y="227"/>
                </a:cubicBezTo>
                <a:cubicBezTo>
                  <a:pt x="461" y="229"/>
                  <a:pt x="462" y="230"/>
                  <a:pt x="463" y="231"/>
                </a:cubicBezTo>
                <a:cubicBezTo>
                  <a:pt x="464" y="232"/>
                  <a:pt x="465" y="234"/>
                  <a:pt x="465" y="235"/>
                </a:cubicBezTo>
                <a:cubicBezTo>
                  <a:pt x="466" y="236"/>
                  <a:pt x="466" y="237"/>
                  <a:pt x="466" y="237"/>
                </a:cubicBezTo>
                <a:cubicBezTo>
                  <a:pt x="466" y="238"/>
                  <a:pt x="466" y="239"/>
                  <a:pt x="465" y="239"/>
                </a:cubicBezTo>
                <a:cubicBezTo>
                  <a:pt x="464" y="240"/>
                  <a:pt x="462" y="241"/>
                  <a:pt x="458" y="242"/>
                </a:cubicBezTo>
                <a:cubicBezTo>
                  <a:pt x="455" y="242"/>
                  <a:pt x="450" y="243"/>
                  <a:pt x="446" y="244"/>
                </a:cubicBezTo>
                <a:cubicBezTo>
                  <a:pt x="441" y="245"/>
                  <a:pt x="435" y="248"/>
                  <a:pt x="429" y="250"/>
                </a:cubicBezTo>
                <a:cubicBezTo>
                  <a:pt x="423" y="253"/>
                  <a:pt x="417" y="258"/>
                  <a:pt x="411" y="264"/>
                </a:cubicBezTo>
                <a:cubicBezTo>
                  <a:pt x="405" y="271"/>
                  <a:pt x="400" y="278"/>
                  <a:pt x="397" y="286"/>
                </a:cubicBezTo>
                <a:cubicBezTo>
                  <a:pt x="394" y="294"/>
                  <a:pt x="393" y="303"/>
                  <a:pt x="395" y="312"/>
                </a:cubicBezTo>
                <a:cubicBezTo>
                  <a:pt x="396" y="321"/>
                  <a:pt x="399" y="330"/>
                  <a:pt x="405" y="340"/>
                </a:cubicBezTo>
                <a:cubicBezTo>
                  <a:pt x="410" y="350"/>
                  <a:pt x="417" y="359"/>
                  <a:pt x="427" y="369"/>
                </a:cubicBezTo>
                <a:cubicBezTo>
                  <a:pt x="437" y="378"/>
                  <a:pt x="446" y="386"/>
                  <a:pt x="455" y="391"/>
                </a:cubicBezTo>
                <a:cubicBezTo>
                  <a:pt x="465" y="396"/>
                  <a:pt x="474" y="399"/>
                  <a:pt x="483" y="400"/>
                </a:cubicBezTo>
                <a:cubicBezTo>
                  <a:pt x="491" y="402"/>
                  <a:pt x="500" y="400"/>
                  <a:pt x="508" y="397"/>
                </a:cubicBezTo>
                <a:cubicBezTo>
                  <a:pt x="516" y="394"/>
                  <a:pt x="524" y="389"/>
                  <a:pt x="531" y="382"/>
                </a:cubicBezTo>
                <a:cubicBezTo>
                  <a:pt x="537" y="376"/>
                  <a:pt x="541" y="370"/>
                  <a:pt x="544" y="364"/>
                </a:cubicBezTo>
                <a:cubicBezTo>
                  <a:pt x="547" y="358"/>
                  <a:pt x="549" y="353"/>
                  <a:pt x="551" y="348"/>
                </a:cubicBezTo>
                <a:cubicBezTo>
                  <a:pt x="552" y="343"/>
                  <a:pt x="553" y="339"/>
                  <a:pt x="553" y="335"/>
                </a:cubicBezTo>
                <a:cubicBezTo>
                  <a:pt x="554" y="332"/>
                  <a:pt x="555" y="329"/>
                  <a:pt x="556" y="328"/>
                </a:cubicBezTo>
                <a:cubicBezTo>
                  <a:pt x="557" y="328"/>
                  <a:pt x="557" y="327"/>
                  <a:pt x="558" y="327"/>
                </a:cubicBezTo>
                <a:cubicBezTo>
                  <a:pt x="558" y="327"/>
                  <a:pt x="559" y="327"/>
                  <a:pt x="560" y="328"/>
                </a:cubicBezTo>
                <a:cubicBezTo>
                  <a:pt x="561" y="328"/>
                  <a:pt x="562" y="329"/>
                  <a:pt x="563" y="330"/>
                </a:cubicBezTo>
                <a:cubicBezTo>
                  <a:pt x="565" y="331"/>
                  <a:pt x="566" y="332"/>
                  <a:pt x="568" y="334"/>
                </a:cubicBezTo>
                <a:close/>
                <a:moveTo>
                  <a:pt x="551" y="111"/>
                </a:moveTo>
                <a:cubicBezTo>
                  <a:pt x="552" y="112"/>
                  <a:pt x="553" y="113"/>
                  <a:pt x="554" y="115"/>
                </a:cubicBezTo>
                <a:cubicBezTo>
                  <a:pt x="555" y="116"/>
                  <a:pt x="556" y="117"/>
                  <a:pt x="556" y="118"/>
                </a:cubicBezTo>
                <a:cubicBezTo>
                  <a:pt x="556" y="119"/>
                  <a:pt x="556" y="120"/>
                  <a:pt x="556" y="121"/>
                </a:cubicBezTo>
                <a:cubicBezTo>
                  <a:pt x="556" y="122"/>
                  <a:pt x="556" y="122"/>
                  <a:pt x="555" y="123"/>
                </a:cubicBezTo>
                <a:lnTo>
                  <a:pt x="500" y="178"/>
                </a:lnTo>
                <a:lnTo>
                  <a:pt x="551" y="229"/>
                </a:lnTo>
                <a:lnTo>
                  <a:pt x="603" y="177"/>
                </a:lnTo>
                <a:cubicBezTo>
                  <a:pt x="604" y="176"/>
                  <a:pt x="604" y="176"/>
                  <a:pt x="605" y="176"/>
                </a:cubicBezTo>
                <a:cubicBezTo>
                  <a:pt x="606" y="176"/>
                  <a:pt x="607" y="176"/>
                  <a:pt x="608" y="176"/>
                </a:cubicBezTo>
                <a:cubicBezTo>
                  <a:pt x="609" y="176"/>
                  <a:pt x="610" y="177"/>
                  <a:pt x="611" y="178"/>
                </a:cubicBezTo>
                <a:cubicBezTo>
                  <a:pt x="612" y="178"/>
                  <a:pt x="614" y="180"/>
                  <a:pt x="615" y="181"/>
                </a:cubicBezTo>
                <a:cubicBezTo>
                  <a:pt x="617" y="183"/>
                  <a:pt x="618" y="184"/>
                  <a:pt x="619" y="185"/>
                </a:cubicBezTo>
                <a:cubicBezTo>
                  <a:pt x="620" y="186"/>
                  <a:pt x="620" y="188"/>
                  <a:pt x="621" y="189"/>
                </a:cubicBezTo>
                <a:cubicBezTo>
                  <a:pt x="621" y="190"/>
                  <a:pt x="621" y="191"/>
                  <a:pt x="621" y="191"/>
                </a:cubicBezTo>
                <a:cubicBezTo>
                  <a:pt x="621" y="192"/>
                  <a:pt x="620" y="193"/>
                  <a:pt x="620" y="194"/>
                </a:cubicBezTo>
                <a:lnTo>
                  <a:pt x="568" y="246"/>
                </a:lnTo>
                <a:lnTo>
                  <a:pt x="630" y="308"/>
                </a:lnTo>
                <a:cubicBezTo>
                  <a:pt x="631" y="309"/>
                  <a:pt x="631" y="309"/>
                  <a:pt x="631" y="310"/>
                </a:cubicBezTo>
                <a:cubicBezTo>
                  <a:pt x="632" y="311"/>
                  <a:pt x="631" y="312"/>
                  <a:pt x="631" y="313"/>
                </a:cubicBezTo>
                <a:cubicBezTo>
                  <a:pt x="630" y="314"/>
                  <a:pt x="630" y="315"/>
                  <a:pt x="629" y="317"/>
                </a:cubicBezTo>
                <a:cubicBezTo>
                  <a:pt x="628" y="318"/>
                  <a:pt x="626" y="320"/>
                  <a:pt x="624" y="322"/>
                </a:cubicBezTo>
                <a:cubicBezTo>
                  <a:pt x="622" y="324"/>
                  <a:pt x="621" y="325"/>
                  <a:pt x="619" y="326"/>
                </a:cubicBezTo>
                <a:cubicBezTo>
                  <a:pt x="617" y="327"/>
                  <a:pt x="616" y="328"/>
                  <a:pt x="615" y="329"/>
                </a:cubicBezTo>
                <a:cubicBezTo>
                  <a:pt x="614" y="329"/>
                  <a:pt x="613" y="329"/>
                  <a:pt x="612" y="329"/>
                </a:cubicBezTo>
                <a:cubicBezTo>
                  <a:pt x="612" y="329"/>
                  <a:pt x="611" y="329"/>
                  <a:pt x="610" y="328"/>
                </a:cubicBezTo>
                <a:lnTo>
                  <a:pt x="471" y="189"/>
                </a:lnTo>
                <a:cubicBezTo>
                  <a:pt x="468" y="186"/>
                  <a:pt x="467" y="183"/>
                  <a:pt x="467" y="180"/>
                </a:cubicBezTo>
                <a:cubicBezTo>
                  <a:pt x="468" y="178"/>
                  <a:pt x="469" y="175"/>
                  <a:pt x="471" y="174"/>
                </a:cubicBezTo>
                <a:lnTo>
                  <a:pt x="538" y="106"/>
                </a:lnTo>
                <a:cubicBezTo>
                  <a:pt x="539" y="105"/>
                  <a:pt x="539" y="105"/>
                  <a:pt x="540" y="105"/>
                </a:cubicBezTo>
                <a:cubicBezTo>
                  <a:pt x="541" y="105"/>
                  <a:pt x="542" y="105"/>
                  <a:pt x="543" y="105"/>
                </a:cubicBezTo>
                <a:cubicBezTo>
                  <a:pt x="544" y="105"/>
                  <a:pt x="545" y="106"/>
                  <a:pt x="547" y="107"/>
                </a:cubicBezTo>
                <a:cubicBezTo>
                  <a:pt x="548" y="108"/>
                  <a:pt x="549" y="109"/>
                  <a:pt x="551" y="111"/>
                </a:cubicBezTo>
                <a:close/>
                <a:moveTo>
                  <a:pt x="713" y="20"/>
                </a:moveTo>
                <a:cubicBezTo>
                  <a:pt x="720" y="27"/>
                  <a:pt x="726" y="35"/>
                  <a:pt x="729" y="44"/>
                </a:cubicBezTo>
                <a:cubicBezTo>
                  <a:pt x="733" y="52"/>
                  <a:pt x="734" y="61"/>
                  <a:pt x="734" y="70"/>
                </a:cubicBezTo>
                <a:cubicBezTo>
                  <a:pt x="734" y="78"/>
                  <a:pt x="731" y="87"/>
                  <a:pt x="727" y="96"/>
                </a:cubicBezTo>
                <a:cubicBezTo>
                  <a:pt x="723" y="105"/>
                  <a:pt x="716" y="115"/>
                  <a:pt x="706" y="124"/>
                </a:cubicBezTo>
                <a:lnTo>
                  <a:pt x="689" y="141"/>
                </a:lnTo>
                <a:lnTo>
                  <a:pt x="743" y="195"/>
                </a:lnTo>
                <a:cubicBezTo>
                  <a:pt x="744" y="196"/>
                  <a:pt x="744" y="196"/>
                  <a:pt x="745" y="197"/>
                </a:cubicBezTo>
                <a:cubicBezTo>
                  <a:pt x="745" y="198"/>
                  <a:pt x="744" y="199"/>
                  <a:pt x="744" y="200"/>
                </a:cubicBezTo>
                <a:cubicBezTo>
                  <a:pt x="744" y="201"/>
                  <a:pt x="743" y="202"/>
                  <a:pt x="742" y="204"/>
                </a:cubicBezTo>
                <a:cubicBezTo>
                  <a:pt x="741" y="205"/>
                  <a:pt x="739" y="207"/>
                  <a:pt x="737" y="209"/>
                </a:cubicBezTo>
                <a:cubicBezTo>
                  <a:pt x="735" y="211"/>
                  <a:pt x="734" y="212"/>
                  <a:pt x="732" y="213"/>
                </a:cubicBezTo>
                <a:cubicBezTo>
                  <a:pt x="731" y="214"/>
                  <a:pt x="729" y="215"/>
                  <a:pt x="728" y="216"/>
                </a:cubicBezTo>
                <a:cubicBezTo>
                  <a:pt x="727" y="216"/>
                  <a:pt x="726" y="216"/>
                  <a:pt x="726" y="216"/>
                </a:cubicBezTo>
                <a:cubicBezTo>
                  <a:pt x="725" y="216"/>
                  <a:pt x="724" y="216"/>
                  <a:pt x="723" y="215"/>
                </a:cubicBezTo>
                <a:lnTo>
                  <a:pt x="585" y="76"/>
                </a:lnTo>
                <a:cubicBezTo>
                  <a:pt x="582" y="73"/>
                  <a:pt x="580" y="70"/>
                  <a:pt x="581" y="67"/>
                </a:cubicBezTo>
                <a:cubicBezTo>
                  <a:pt x="581" y="64"/>
                  <a:pt x="582" y="62"/>
                  <a:pt x="584" y="60"/>
                </a:cubicBezTo>
                <a:lnTo>
                  <a:pt x="616" y="28"/>
                </a:lnTo>
                <a:cubicBezTo>
                  <a:pt x="620" y="25"/>
                  <a:pt x="623" y="22"/>
                  <a:pt x="626" y="19"/>
                </a:cubicBezTo>
                <a:cubicBezTo>
                  <a:pt x="629" y="16"/>
                  <a:pt x="634" y="13"/>
                  <a:pt x="638" y="10"/>
                </a:cubicBezTo>
                <a:cubicBezTo>
                  <a:pt x="643" y="7"/>
                  <a:pt x="649" y="4"/>
                  <a:pt x="656" y="3"/>
                </a:cubicBezTo>
                <a:cubicBezTo>
                  <a:pt x="663" y="1"/>
                  <a:pt x="669" y="0"/>
                  <a:pt x="676" y="1"/>
                </a:cubicBezTo>
                <a:cubicBezTo>
                  <a:pt x="682" y="1"/>
                  <a:pt x="688" y="3"/>
                  <a:pt x="695" y="6"/>
                </a:cubicBezTo>
                <a:cubicBezTo>
                  <a:pt x="701" y="10"/>
                  <a:pt x="707" y="14"/>
                  <a:pt x="713" y="20"/>
                </a:cubicBezTo>
                <a:close/>
                <a:moveTo>
                  <a:pt x="693" y="42"/>
                </a:moveTo>
                <a:cubicBezTo>
                  <a:pt x="687" y="36"/>
                  <a:pt x="681" y="32"/>
                  <a:pt x="674" y="30"/>
                </a:cubicBezTo>
                <a:cubicBezTo>
                  <a:pt x="668" y="28"/>
                  <a:pt x="662" y="28"/>
                  <a:pt x="657" y="30"/>
                </a:cubicBezTo>
                <a:cubicBezTo>
                  <a:pt x="651" y="31"/>
                  <a:pt x="647" y="33"/>
                  <a:pt x="643" y="36"/>
                </a:cubicBezTo>
                <a:cubicBezTo>
                  <a:pt x="638" y="39"/>
                  <a:pt x="635" y="42"/>
                  <a:pt x="631" y="46"/>
                </a:cubicBezTo>
                <a:lnTo>
                  <a:pt x="613" y="64"/>
                </a:lnTo>
                <a:lnTo>
                  <a:pt x="673" y="125"/>
                </a:lnTo>
                <a:lnTo>
                  <a:pt x="691" y="107"/>
                </a:lnTo>
                <a:cubicBezTo>
                  <a:pt x="697" y="101"/>
                  <a:pt x="701" y="95"/>
                  <a:pt x="704" y="89"/>
                </a:cubicBezTo>
                <a:cubicBezTo>
                  <a:pt x="706" y="84"/>
                  <a:pt x="707" y="78"/>
                  <a:pt x="707" y="73"/>
                </a:cubicBezTo>
                <a:cubicBezTo>
                  <a:pt x="707" y="67"/>
                  <a:pt x="706" y="62"/>
                  <a:pt x="704" y="57"/>
                </a:cubicBezTo>
                <a:cubicBezTo>
                  <a:pt x="701" y="51"/>
                  <a:pt x="698" y="47"/>
                  <a:pt x="693" y="4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2" name="Freeform 52"/>
          <p:cNvSpPr>
            <a:spLocks noEditPoints="1"/>
          </p:cNvSpPr>
          <p:nvPr/>
        </p:nvSpPr>
        <p:spPr bwMode="auto">
          <a:xfrm>
            <a:off x="8161338" y="5138738"/>
            <a:ext cx="539750" cy="512763"/>
          </a:xfrm>
          <a:custGeom>
            <a:avLst/>
            <a:gdLst/>
            <a:ahLst/>
            <a:cxnLst>
              <a:cxn ang="0">
                <a:pos x="126" y="597"/>
              </a:cxn>
              <a:cxn ang="0">
                <a:pos x="161" y="677"/>
              </a:cxn>
              <a:cxn ang="0">
                <a:pos x="143" y="688"/>
              </a:cxn>
              <a:cxn ang="0">
                <a:pos x="45" y="492"/>
              </a:cxn>
              <a:cxn ang="0">
                <a:pos x="132" y="493"/>
              </a:cxn>
              <a:cxn ang="0">
                <a:pos x="51" y="519"/>
              </a:cxn>
              <a:cxn ang="0">
                <a:pos x="127" y="546"/>
              </a:cxn>
              <a:cxn ang="0">
                <a:pos x="344" y="494"/>
              </a:cxn>
              <a:cxn ang="0">
                <a:pos x="317" y="494"/>
              </a:cxn>
              <a:cxn ang="0">
                <a:pos x="247" y="558"/>
              </a:cxn>
              <a:cxn ang="0">
                <a:pos x="249" y="460"/>
              </a:cxn>
              <a:cxn ang="0">
                <a:pos x="220" y="427"/>
              </a:cxn>
              <a:cxn ang="0">
                <a:pos x="184" y="481"/>
              </a:cxn>
              <a:cxn ang="0">
                <a:pos x="168" y="473"/>
              </a:cxn>
              <a:cxn ang="0">
                <a:pos x="193" y="419"/>
              </a:cxn>
              <a:cxn ang="0">
                <a:pos x="344" y="488"/>
              </a:cxn>
              <a:cxn ang="0">
                <a:pos x="243" y="516"/>
              </a:cxn>
              <a:cxn ang="0">
                <a:pos x="299" y="481"/>
              </a:cxn>
              <a:cxn ang="0">
                <a:pos x="349" y="305"/>
              </a:cxn>
              <a:cxn ang="0">
                <a:pos x="331" y="317"/>
              </a:cxn>
              <a:cxn ang="0">
                <a:pos x="397" y="434"/>
              </a:cxn>
              <a:cxn ang="0">
                <a:pos x="387" y="452"/>
              </a:cxn>
              <a:cxn ang="0">
                <a:pos x="273" y="347"/>
              </a:cxn>
              <a:cxn ang="0">
                <a:pos x="287" y="330"/>
              </a:cxn>
              <a:cxn ang="0">
                <a:pos x="305" y="315"/>
              </a:cxn>
              <a:cxn ang="0">
                <a:pos x="328" y="288"/>
              </a:cxn>
              <a:cxn ang="0">
                <a:pos x="342" y="295"/>
              </a:cxn>
              <a:cxn ang="0">
                <a:pos x="487" y="354"/>
              </a:cxn>
              <a:cxn ang="0">
                <a:pos x="443" y="375"/>
              </a:cxn>
              <a:cxn ang="0">
                <a:pos x="432" y="359"/>
              </a:cxn>
              <a:cxn ang="0">
                <a:pos x="480" y="329"/>
              </a:cxn>
              <a:cxn ang="0">
                <a:pos x="456" y="296"/>
              </a:cxn>
              <a:cxn ang="0">
                <a:pos x="387" y="311"/>
              </a:cxn>
              <a:cxn ang="0">
                <a:pos x="380" y="232"/>
              </a:cxn>
              <a:cxn ang="0">
                <a:pos x="415" y="214"/>
              </a:cxn>
              <a:cxn ang="0">
                <a:pos x="428" y="226"/>
              </a:cxn>
              <a:cxn ang="0">
                <a:pos x="406" y="239"/>
              </a:cxn>
              <a:cxn ang="0">
                <a:pos x="390" y="282"/>
              </a:cxn>
              <a:cxn ang="0">
                <a:pos x="452" y="271"/>
              </a:cxn>
              <a:cxn ang="0">
                <a:pos x="585" y="146"/>
              </a:cxn>
              <a:cxn ang="0">
                <a:pos x="566" y="239"/>
              </a:cxn>
              <a:cxn ang="0">
                <a:pos x="611" y="184"/>
              </a:cxn>
              <a:cxn ang="0">
                <a:pos x="624" y="191"/>
              </a:cxn>
              <a:cxn ang="0">
                <a:pos x="620" y="214"/>
              </a:cxn>
              <a:cxn ang="0">
                <a:pos x="517" y="260"/>
              </a:cxn>
              <a:cxn ang="0">
                <a:pos x="482" y="131"/>
              </a:cxn>
              <a:cxn ang="0">
                <a:pos x="580" y="138"/>
              </a:cxn>
              <a:cxn ang="0">
                <a:pos x="484" y="178"/>
              </a:cxn>
              <a:cxn ang="0">
                <a:pos x="724" y="83"/>
              </a:cxn>
              <a:cxn ang="0">
                <a:pos x="722" y="112"/>
              </a:cxn>
              <a:cxn ang="0">
                <a:pos x="630" y="148"/>
              </a:cxn>
              <a:cxn ang="0">
                <a:pos x="593" y="19"/>
              </a:cxn>
              <a:cxn ang="0">
                <a:pos x="637" y="0"/>
              </a:cxn>
              <a:cxn ang="0">
                <a:pos x="651" y="18"/>
              </a:cxn>
              <a:cxn ang="0">
                <a:pos x="598" y="67"/>
              </a:cxn>
              <a:cxn ang="0">
                <a:pos x="691" y="117"/>
              </a:cxn>
              <a:cxn ang="0">
                <a:pos x="710" y="73"/>
              </a:cxn>
            </a:cxnLst>
            <a:rect l="0" t="0" r="r" b="b"/>
            <a:pathLst>
              <a:path w="727" h="690">
                <a:moveTo>
                  <a:pt x="132" y="493"/>
                </a:moveTo>
                <a:cubicBezTo>
                  <a:pt x="139" y="501"/>
                  <a:pt x="145" y="509"/>
                  <a:pt x="148" y="517"/>
                </a:cubicBezTo>
                <a:cubicBezTo>
                  <a:pt x="152" y="526"/>
                  <a:pt x="154" y="534"/>
                  <a:pt x="153" y="543"/>
                </a:cubicBezTo>
                <a:cubicBezTo>
                  <a:pt x="153" y="552"/>
                  <a:pt x="151" y="561"/>
                  <a:pt x="146" y="570"/>
                </a:cubicBezTo>
                <a:cubicBezTo>
                  <a:pt x="142" y="579"/>
                  <a:pt x="135" y="588"/>
                  <a:pt x="126" y="597"/>
                </a:cubicBezTo>
                <a:lnTo>
                  <a:pt x="109" y="614"/>
                </a:lnTo>
                <a:lnTo>
                  <a:pt x="163" y="668"/>
                </a:lnTo>
                <a:cubicBezTo>
                  <a:pt x="163" y="669"/>
                  <a:pt x="164" y="670"/>
                  <a:pt x="164" y="671"/>
                </a:cubicBezTo>
                <a:cubicBezTo>
                  <a:pt x="164" y="671"/>
                  <a:pt x="164" y="672"/>
                  <a:pt x="163" y="673"/>
                </a:cubicBezTo>
                <a:cubicBezTo>
                  <a:pt x="163" y="674"/>
                  <a:pt x="162" y="676"/>
                  <a:pt x="161" y="677"/>
                </a:cubicBezTo>
                <a:cubicBezTo>
                  <a:pt x="160" y="678"/>
                  <a:pt x="158" y="680"/>
                  <a:pt x="156" y="682"/>
                </a:cubicBezTo>
                <a:cubicBezTo>
                  <a:pt x="155" y="684"/>
                  <a:pt x="153" y="686"/>
                  <a:pt x="151" y="687"/>
                </a:cubicBezTo>
                <a:cubicBezTo>
                  <a:pt x="150" y="688"/>
                  <a:pt x="149" y="689"/>
                  <a:pt x="148" y="689"/>
                </a:cubicBezTo>
                <a:cubicBezTo>
                  <a:pt x="147" y="690"/>
                  <a:pt x="146" y="690"/>
                  <a:pt x="145" y="690"/>
                </a:cubicBezTo>
                <a:cubicBezTo>
                  <a:pt x="144" y="689"/>
                  <a:pt x="143" y="689"/>
                  <a:pt x="143" y="688"/>
                </a:cubicBezTo>
                <a:lnTo>
                  <a:pt x="4" y="550"/>
                </a:lnTo>
                <a:cubicBezTo>
                  <a:pt x="1" y="547"/>
                  <a:pt x="0" y="544"/>
                  <a:pt x="0" y="541"/>
                </a:cubicBezTo>
                <a:cubicBezTo>
                  <a:pt x="0" y="538"/>
                  <a:pt x="2" y="535"/>
                  <a:pt x="4" y="533"/>
                </a:cubicBezTo>
                <a:lnTo>
                  <a:pt x="36" y="501"/>
                </a:lnTo>
                <a:cubicBezTo>
                  <a:pt x="39" y="498"/>
                  <a:pt x="42" y="495"/>
                  <a:pt x="45" y="492"/>
                </a:cubicBezTo>
                <a:cubicBezTo>
                  <a:pt x="49" y="490"/>
                  <a:pt x="53" y="487"/>
                  <a:pt x="58" y="484"/>
                </a:cubicBezTo>
                <a:cubicBezTo>
                  <a:pt x="63" y="480"/>
                  <a:pt x="69" y="478"/>
                  <a:pt x="75" y="476"/>
                </a:cubicBezTo>
                <a:cubicBezTo>
                  <a:pt x="82" y="474"/>
                  <a:pt x="88" y="474"/>
                  <a:pt x="95" y="474"/>
                </a:cubicBezTo>
                <a:cubicBezTo>
                  <a:pt x="101" y="475"/>
                  <a:pt x="108" y="477"/>
                  <a:pt x="114" y="480"/>
                </a:cubicBezTo>
                <a:cubicBezTo>
                  <a:pt x="120" y="483"/>
                  <a:pt x="126" y="487"/>
                  <a:pt x="132" y="493"/>
                </a:cubicBezTo>
                <a:close/>
                <a:moveTo>
                  <a:pt x="113" y="516"/>
                </a:moveTo>
                <a:cubicBezTo>
                  <a:pt x="106" y="510"/>
                  <a:pt x="100" y="506"/>
                  <a:pt x="94" y="504"/>
                </a:cubicBezTo>
                <a:cubicBezTo>
                  <a:pt x="87" y="502"/>
                  <a:pt x="82" y="502"/>
                  <a:pt x="76" y="503"/>
                </a:cubicBezTo>
                <a:cubicBezTo>
                  <a:pt x="71" y="504"/>
                  <a:pt x="66" y="507"/>
                  <a:pt x="62" y="510"/>
                </a:cubicBezTo>
                <a:cubicBezTo>
                  <a:pt x="58" y="513"/>
                  <a:pt x="54" y="516"/>
                  <a:pt x="51" y="519"/>
                </a:cubicBezTo>
                <a:lnTo>
                  <a:pt x="32" y="538"/>
                </a:lnTo>
                <a:lnTo>
                  <a:pt x="92" y="598"/>
                </a:lnTo>
                <a:lnTo>
                  <a:pt x="110" y="580"/>
                </a:lnTo>
                <a:cubicBezTo>
                  <a:pt x="116" y="574"/>
                  <a:pt x="121" y="568"/>
                  <a:pt x="123" y="563"/>
                </a:cubicBezTo>
                <a:cubicBezTo>
                  <a:pt x="125" y="557"/>
                  <a:pt x="127" y="552"/>
                  <a:pt x="127" y="546"/>
                </a:cubicBezTo>
                <a:cubicBezTo>
                  <a:pt x="127" y="541"/>
                  <a:pt x="125" y="535"/>
                  <a:pt x="123" y="530"/>
                </a:cubicBezTo>
                <a:cubicBezTo>
                  <a:pt x="120" y="525"/>
                  <a:pt x="117" y="520"/>
                  <a:pt x="113" y="516"/>
                </a:cubicBezTo>
                <a:close/>
                <a:moveTo>
                  <a:pt x="344" y="488"/>
                </a:moveTo>
                <a:cubicBezTo>
                  <a:pt x="345" y="489"/>
                  <a:pt x="345" y="490"/>
                  <a:pt x="345" y="491"/>
                </a:cubicBezTo>
                <a:cubicBezTo>
                  <a:pt x="345" y="492"/>
                  <a:pt x="344" y="493"/>
                  <a:pt x="344" y="494"/>
                </a:cubicBezTo>
                <a:cubicBezTo>
                  <a:pt x="343" y="496"/>
                  <a:pt x="341" y="497"/>
                  <a:pt x="339" y="499"/>
                </a:cubicBezTo>
                <a:cubicBezTo>
                  <a:pt x="337" y="501"/>
                  <a:pt x="335" y="503"/>
                  <a:pt x="334" y="504"/>
                </a:cubicBezTo>
                <a:cubicBezTo>
                  <a:pt x="333" y="505"/>
                  <a:pt x="331" y="505"/>
                  <a:pt x="330" y="505"/>
                </a:cubicBezTo>
                <a:cubicBezTo>
                  <a:pt x="329" y="506"/>
                  <a:pt x="328" y="505"/>
                  <a:pt x="327" y="504"/>
                </a:cubicBezTo>
                <a:lnTo>
                  <a:pt x="317" y="494"/>
                </a:lnTo>
                <a:cubicBezTo>
                  <a:pt x="317" y="503"/>
                  <a:pt x="316" y="512"/>
                  <a:pt x="313" y="520"/>
                </a:cubicBezTo>
                <a:cubicBezTo>
                  <a:pt x="310" y="529"/>
                  <a:pt x="306" y="536"/>
                  <a:pt x="299" y="542"/>
                </a:cubicBezTo>
                <a:cubicBezTo>
                  <a:pt x="294" y="548"/>
                  <a:pt x="288" y="552"/>
                  <a:pt x="282" y="555"/>
                </a:cubicBezTo>
                <a:cubicBezTo>
                  <a:pt x="276" y="558"/>
                  <a:pt x="271" y="560"/>
                  <a:pt x="265" y="560"/>
                </a:cubicBezTo>
                <a:cubicBezTo>
                  <a:pt x="259" y="561"/>
                  <a:pt x="253" y="560"/>
                  <a:pt x="247" y="558"/>
                </a:cubicBezTo>
                <a:cubicBezTo>
                  <a:pt x="242" y="555"/>
                  <a:pt x="236" y="552"/>
                  <a:pt x="231" y="547"/>
                </a:cubicBezTo>
                <a:cubicBezTo>
                  <a:pt x="226" y="541"/>
                  <a:pt x="222" y="534"/>
                  <a:pt x="220" y="528"/>
                </a:cubicBezTo>
                <a:cubicBezTo>
                  <a:pt x="218" y="521"/>
                  <a:pt x="218" y="514"/>
                  <a:pt x="219" y="507"/>
                </a:cubicBezTo>
                <a:cubicBezTo>
                  <a:pt x="221" y="499"/>
                  <a:pt x="224" y="492"/>
                  <a:pt x="229" y="484"/>
                </a:cubicBezTo>
                <a:cubicBezTo>
                  <a:pt x="234" y="476"/>
                  <a:pt x="241" y="468"/>
                  <a:pt x="249" y="460"/>
                </a:cubicBezTo>
                <a:lnTo>
                  <a:pt x="263" y="445"/>
                </a:lnTo>
                <a:lnTo>
                  <a:pt x="255" y="437"/>
                </a:lnTo>
                <a:cubicBezTo>
                  <a:pt x="251" y="433"/>
                  <a:pt x="247" y="430"/>
                  <a:pt x="243" y="428"/>
                </a:cubicBezTo>
                <a:cubicBezTo>
                  <a:pt x="239" y="426"/>
                  <a:pt x="235" y="424"/>
                  <a:pt x="232" y="424"/>
                </a:cubicBezTo>
                <a:cubicBezTo>
                  <a:pt x="228" y="424"/>
                  <a:pt x="224" y="425"/>
                  <a:pt x="220" y="427"/>
                </a:cubicBezTo>
                <a:cubicBezTo>
                  <a:pt x="215" y="429"/>
                  <a:pt x="211" y="432"/>
                  <a:pt x="207" y="436"/>
                </a:cubicBezTo>
                <a:cubicBezTo>
                  <a:pt x="202" y="441"/>
                  <a:pt x="198" y="446"/>
                  <a:pt x="196" y="451"/>
                </a:cubicBezTo>
                <a:cubicBezTo>
                  <a:pt x="193" y="456"/>
                  <a:pt x="191" y="460"/>
                  <a:pt x="190" y="464"/>
                </a:cubicBezTo>
                <a:cubicBezTo>
                  <a:pt x="188" y="469"/>
                  <a:pt x="187" y="472"/>
                  <a:pt x="186" y="475"/>
                </a:cubicBezTo>
                <a:cubicBezTo>
                  <a:pt x="186" y="478"/>
                  <a:pt x="185" y="480"/>
                  <a:pt x="184" y="481"/>
                </a:cubicBezTo>
                <a:cubicBezTo>
                  <a:pt x="183" y="482"/>
                  <a:pt x="182" y="482"/>
                  <a:pt x="182" y="482"/>
                </a:cubicBezTo>
                <a:cubicBezTo>
                  <a:pt x="181" y="482"/>
                  <a:pt x="180" y="482"/>
                  <a:pt x="179" y="482"/>
                </a:cubicBezTo>
                <a:cubicBezTo>
                  <a:pt x="178" y="482"/>
                  <a:pt x="177" y="481"/>
                  <a:pt x="176" y="480"/>
                </a:cubicBezTo>
                <a:cubicBezTo>
                  <a:pt x="175" y="480"/>
                  <a:pt x="174" y="479"/>
                  <a:pt x="172" y="478"/>
                </a:cubicBezTo>
                <a:cubicBezTo>
                  <a:pt x="171" y="476"/>
                  <a:pt x="169" y="474"/>
                  <a:pt x="168" y="473"/>
                </a:cubicBezTo>
                <a:cubicBezTo>
                  <a:pt x="167" y="471"/>
                  <a:pt x="167" y="469"/>
                  <a:pt x="167" y="467"/>
                </a:cubicBezTo>
                <a:cubicBezTo>
                  <a:pt x="167" y="465"/>
                  <a:pt x="168" y="462"/>
                  <a:pt x="169" y="458"/>
                </a:cubicBezTo>
                <a:cubicBezTo>
                  <a:pt x="170" y="455"/>
                  <a:pt x="172" y="450"/>
                  <a:pt x="174" y="446"/>
                </a:cubicBezTo>
                <a:cubicBezTo>
                  <a:pt x="176" y="441"/>
                  <a:pt x="179" y="437"/>
                  <a:pt x="182" y="432"/>
                </a:cubicBezTo>
                <a:cubicBezTo>
                  <a:pt x="185" y="428"/>
                  <a:pt x="189" y="423"/>
                  <a:pt x="193" y="419"/>
                </a:cubicBezTo>
                <a:cubicBezTo>
                  <a:pt x="201" y="412"/>
                  <a:pt x="208" y="406"/>
                  <a:pt x="215" y="403"/>
                </a:cubicBezTo>
                <a:cubicBezTo>
                  <a:pt x="222" y="399"/>
                  <a:pt x="228" y="397"/>
                  <a:pt x="235" y="397"/>
                </a:cubicBezTo>
                <a:cubicBezTo>
                  <a:pt x="241" y="397"/>
                  <a:pt x="248" y="399"/>
                  <a:pt x="254" y="402"/>
                </a:cubicBezTo>
                <a:cubicBezTo>
                  <a:pt x="261" y="406"/>
                  <a:pt x="267" y="411"/>
                  <a:pt x="274" y="417"/>
                </a:cubicBezTo>
                <a:lnTo>
                  <a:pt x="344" y="488"/>
                </a:lnTo>
                <a:close/>
                <a:moveTo>
                  <a:pt x="277" y="459"/>
                </a:moveTo>
                <a:lnTo>
                  <a:pt x="261" y="475"/>
                </a:lnTo>
                <a:cubicBezTo>
                  <a:pt x="256" y="481"/>
                  <a:pt x="251" y="486"/>
                  <a:pt x="249" y="490"/>
                </a:cubicBezTo>
                <a:cubicBezTo>
                  <a:pt x="246" y="495"/>
                  <a:pt x="244" y="500"/>
                  <a:pt x="243" y="504"/>
                </a:cubicBezTo>
                <a:cubicBezTo>
                  <a:pt x="242" y="508"/>
                  <a:pt x="242" y="512"/>
                  <a:pt x="243" y="516"/>
                </a:cubicBezTo>
                <a:cubicBezTo>
                  <a:pt x="245" y="520"/>
                  <a:pt x="247" y="523"/>
                  <a:pt x="250" y="526"/>
                </a:cubicBezTo>
                <a:cubicBezTo>
                  <a:pt x="255" y="532"/>
                  <a:pt x="262" y="534"/>
                  <a:pt x="268" y="534"/>
                </a:cubicBezTo>
                <a:cubicBezTo>
                  <a:pt x="275" y="534"/>
                  <a:pt x="281" y="530"/>
                  <a:pt x="287" y="524"/>
                </a:cubicBezTo>
                <a:cubicBezTo>
                  <a:pt x="292" y="519"/>
                  <a:pt x="296" y="513"/>
                  <a:pt x="298" y="506"/>
                </a:cubicBezTo>
                <a:cubicBezTo>
                  <a:pt x="299" y="500"/>
                  <a:pt x="300" y="491"/>
                  <a:pt x="299" y="481"/>
                </a:cubicBezTo>
                <a:lnTo>
                  <a:pt x="277" y="459"/>
                </a:lnTo>
                <a:close/>
                <a:moveTo>
                  <a:pt x="342" y="295"/>
                </a:moveTo>
                <a:cubicBezTo>
                  <a:pt x="343" y="296"/>
                  <a:pt x="345" y="298"/>
                  <a:pt x="346" y="299"/>
                </a:cubicBezTo>
                <a:cubicBezTo>
                  <a:pt x="347" y="300"/>
                  <a:pt x="348" y="301"/>
                  <a:pt x="348" y="302"/>
                </a:cubicBezTo>
                <a:cubicBezTo>
                  <a:pt x="349" y="303"/>
                  <a:pt x="349" y="304"/>
                  <a:pt x="349" y="305"/>
                </a:cubicBezTo>
                <a:cubicBezTo>
                  <a:pt x="349" y="305"/>
                  <a:pt x="349" y="306"/>
                  <a:pt x="348" y="306"/>
                </a:cubicBezTo>
                <a:cubicBezTo>
                  <a:pt x="347" y="307"/>
                  <a:pt x="346" y="308"/>
                  <a:pt x="345" y="308"/>
                </a:cubicBezTo>
                <a:cubicBezTo>
                  <a:pt x="344" y="309"/>
                  <a:pt x="343" y="309"/>
                  <a:pt x="341" y="310"/>
                </a:cubicBezTo>
                <a:cubicBezTo>
                  <a:pt x="340" y="311"/>
                  <a:pt x="338" y="312"/>
                  <a:pt x="336" y="313"/>
                </a:cubicBezTo>
                <a:cubicBezTo>
                  <a:pt x="335" y="314"/>
                  <a:pt x="333" y="315"/>
                  <a:pt x="331" y="317"/>
                </a:cubicBezTo>
                <a:cubicBezTo>
                  <a:pt x="329" y="319"/>
                  <a:pt x="328" y="321"/>
                  <a:pt x="327" y="324"/>
                </a:cubicBezTo>
                <a:cubicBezTo>
                  <a:pt x="326" y="327"/>
                  <a:pt x="325" y="330"/>
                  <a:pt x="325" y="334"/>
                </a:cubicBezTo>
                <a:cubicBezTo>
                  <a:pt x="324" y="337"/>
                  <a:pt x="325" y="342"/>
                  <a:pt x="325" y="347"/>
                </a:cubicBezTo>
                <a:cubicBezTo>
                  <a:pt x="326" y="352"/>
                  <a:pt x="327" y="358"/>
                  <a:pt x="329" y="365"/>
                </a:cubicBezTo>
                <a:lnTo>
                  <a:pt x="397" y="434"/>
                </a:lnTo>
                <a:cubicBezTo>
                  <a:pt x="398" y="435"/>
                  <a:pt x="398" y="435"/>
                  <a:pt x="399" y="436"/>
                </a:cubicBezTo>
                <a:cubicBezTo>
                  <a:pt x="399" y="437"/>
                  <a:pt x="399" y="438"/>
                  <a:pt x="398" y="439"/>
                </a:cubicBezTo>
                <a:cubicBezTo>
                  <a:pt x="398" y="440"/>
                  <a:pt x="397" y="441"/>
                  <a:pt x="396" y="442"/>
                </a:cubicBezTo>
                <a:cubicBezTo>
                  <a:pt x="395" y="444"/>
                  <a:pt x="393" y="445"/>
                  <a:pt x="391" y="447"/>
                </a:cubicBezTo>
                <a:cubicBezTo>
                  <a:pt x="390" y="449"/>
                  <a:pt x="388" y="451"/>
                  <a:pt x="387" y="452"/>
                </a:cubicBezTo>
                <a:cubicBezTo>
                  <a:pt x="385" y="453"/>
                  <a:pt x="384" y="453"/>
                  <a:pt x="383" y="454"/>
                </a:cubicBezTo>
                <a:cubicBezTo>
                  <a:pt x="382" y="454"/>
                  <a:pt x="381" y="454"/>
                  <a:pt x="380" y="454"/>
                </a:cubicBezTo>
                <a:cubicBezTo>
                  <a:pt x="380" y="454"/>
                  <a:pt x="379" y="454"/>
                  <a:pt x="378" y="453"/>
                </a:cubicBezTo>
                <a:lnTo>
                  <a:pt x="274" y="349"/>
                </a:lnTo>
                <a:cubicBezTo>
                  <a:pt x="273" y="348"/>
                  <a:pt x="273" y="347"/>
                  <a:pt x="273" y="347"/>
                </a:cubicBezTo>
                <a:cubicBezTo>
                  <a:pt x="272" y="346"/>
                  <a:pt x="273" y="345"/>
                  <a:pt x="273" y="344"/>
                </a:cubicBezTo>
                <a:cubicBezTo>
                  <a:pt x="273" y="343"/>
                  <a:pt x="274" y="342"/>
                  <a:pt x="275" y="341"/>
                </a:cubicBezTo>
                <a:cubicBezTo>
                  <a:pt x="276" y="340"/>
                  <a:pt x="277" y="338"/>
                  <a:pt x="279" y="336"/>
                </a:cubicBezTo>
                <a:cubicBezTo>
                  <a:pt x="281" y="335"/>
                  <a:pt x="282" y="333"/>
                  <a:pt x="283" y="332"/>
                </a:cubicBezTo>
                <a:cubicBezTo>
                  <a:pt x="285" y="331"/>
                  <a:pt x="286" y="331"/>
                  <a:pt x="287" y="330"/>
                </a:cubicBezTo>
                <a:cubicBezTo>
                  <a:pt x="288" y="330"/>
                  <a:pt x="289" y="330"/>
                  <a:pt x="289" y="330"/>
                </a:cubicBezTo>
                <a:cubicBezTo>
                  <a:pt x="290" y="330"/>
                  <a:pt x="291" y="331"/>
                  <a:pt x="291" y="331"/>
                </a:cubicBezTo>
                <a:lnTo>
                  <a:pt x="306" y="347"/>
                </a:lnTo>
                <a:cubicBezTo>
                  <a:pt x="305" y="340"/>
                  <a:pt x="304" y="333"/>
                  <a:pt x="304" y="328"/>
                </a:cubicBezTo>
                <a:cubicBezTo>
                  <a:pt x="304" y="323"/>
                  <a:pt x="304" y="319"/>
                  <a:pt x="305" y="315"/>
                </a:cubicBezTo>
                <a:cubicBezTo>
                  <a:pt x="306" y="311"/>
                  <a:pt x="307" y="308"/>
                  <a:pt x="309" y="305"/>
                </a:cubicBezTo>
                <a:cubicBezTo>
                  <a:pt x="310" y="302"/>
                  <a:pt x="312" y="300"/>
                  <a:pt x="314" y="298"/>
                </a:cubicBezTo>
                <a:cubicBezTo>
                  <a:pt x="316" y="297"/>
                  <a:pt x="317" y="296"/>
                  <a:pt x="318" y="294"/>
                </a:cubicBezTo>
                <a:cubicBezTo>
                  <a:pt x="319" y="293"/>
                  <a:pt x="321" y="292"/>
                  <a:pt x="323" y="291"/>
                </a:cubicBezTo>
                <a:cubicBezTo>
                  <a:pt x="324" y="290"/>
                  <a:pt x="326" y="289"/>
                  <a:pt x="328" y="288"/>
                </a:cubicBezTo>
                <a:cubicBezTo>
                  <a:pt x="329" y="288"/>
                  <a:pt x="330" y="287"/>
                  <a:pt x="331" y="287"/>
                </a:cubicBezTo>
                <a:cubicBezTo>
                  <a:pt x="332" y="287"/>
                  <a:pt x="333" y="287"/>
                  <a:pt x="333" y="287"/>
                </a:cubicBezTo>
                <a:cubicBezTo>
                  <a:pt x="334" y="287"/>
                  <a:pt x="334" y="288"/>
                  <a:pt x="335" y="288"/>
                </a:cubicBezTo>
                <a:cubicBezTo>
                  <a:pt x="336" y="289"/>
                  <a:pt x="336" y="289"/>
                  <a:pt x="337" y="290"/>
                </a:cubicBezTo>
                <a:cubicBezTo>
                  <a:pt x="339" y="291"/>
                  <a:pt x="340" y="293"/>
                  <a:pt x="342" y="295"/>
                </a:cubicBezTo>
                <a:close/>
                <a:moveTo>
                  <a:pt x="495" y="280"/>
                </a:moveTo>
                <a:cubicBezTo>
                  <a:pt x="500" y="285"/>
                  <a:pt x="504" y="291"/>
                  <a:pt x="506" y="297"/>
                </a:cubicBezTo>
                <a:cubicBezTo>
                  <a:pt x="508" y="303"/>
                  <a:pt x="509" y="310"/>
                  <a:pt x="508" y="316"/>
                </a:cubicBezTo>
                <a:cubicBezTo>
                  <a:pt x="507" y="323"/>
                  <a:pt x="505" y="329"/>
                  <a:pt x="502" y="336"/>
                </a:cubicBezTo>
                <a:cubicBezTo>
                  <a:pt x="498" y="342"/>
                  <a:pt x="493" y="348"/>
                  <a:pt x="487" y="354"/>
                </a:cubicBezTo>
                <a:cubicBezTo>
                  <a:pt x="483" y="358"/>
                  <a:pt x="480" y="361"/>
                  <a:pt x="476" y="364"/>
                </a:cubicBezTo>
                <a:cubicBezTo>
                  <a:pt x="472" y="367"/>
                  <a:pt x="468" y="369"/>
                  <a:pt x="464" y="371"/>
                </a:cubicBezTo>
                <a:cubicBezTo>
                  <a:pt x="461" y="373"/>
                  <a:pt x="458" y="374"/>
                  <a:pt x="455" y="375"/>
                </a:cubicBezTo>
                <a:cubicBezTo>
                  <a:pt x="452" y="376"/>
                  <a:pt x="450" y="376"/>
                  <a:pt x="448" y="376"/>
                </a:cubicBezTo>
                <a:cubicBezTo>
                  <a:pt x="447" y="377"/>
                  <a:pt x="445" y="376"/>
                  <a:pt x="443" y="375"/>
                </a:cubicBezTo>
                <a:cubicBezTo>
                  <a:pt x="441" y="374"/>
                  <a:pt x="439" y="372"/>
                  <a:pt x="437" y="370"/>
                </a:cubicBezTo>
                <a:cubicBezTo>
                  <a:pt x="435" y="369"/>
                  <a:pt x="434" y="367"/>
                  <a:pt x="433" y="366"/>
                </a:cubicBezTo>
                <a:cubicBezTo>
                  <a:pt x="433" y="365"/>
                  <a:pt x="432" y="364"/>
                  <a:pt x="432" y="363"/>
                </a:cubicBezTo>
                <a:cubicBezTo>
                  <a:pt x="431" y="362"/>
                  <a:pt x="431" y="361"/>
                  <a:pt x="431" y="361"/>
                </a:cubicBezTo>
                <a:cubicBezTo>
                  <a:pt x="431" y="360"/>
                  <a:pt x="432" y="359"/>
                  <a:pt x="432" y="359"/>
                </a:cubicBezTo>
                <a:cubicBezTo>
                  <a:pt x="433" y="358"/>
                  <a:pt x="435" y="357"/>
                  <a:pt x="438" y="357"/>
                </a:cubicBezTo>
                <a:cubicBezTo>
                  <a:pt x="440" y="356"/>
                  <a:pt x="443" y="355"/>
                  <a:pt x="447" y="354"/>
                </a:cubicBezTo>
                <a:cubicBezTo>
                  <a:pt x="451" y="353"/>
                  <a:pt x="455" y="351"/>
                  <a:pt x="459" y="349"/>
                </a:cubicBezTo>
                <a:cubicBezTo>
                  <a:pt x="464" y="346"/>
                  <a:pt x="468" y="343"/>
                  <a:pt x="472" y="339"/>
                </a:cubicBezTo>
                <a:cubicBezTo>
                  <a:pt x="475" y="336"/>
                  <a:pt x="478" y="332"/>
                  <a:pt x="480" y="329"/>
                </a:cubicBezTo>
                <a:cubicBezTo>
                  <a:pt x="482" y="326"/>
                  <a:pt x="483" y="322"/>
                  <a:pt x="484" y="319"/>
                </a:cubicBezTo>
                <a:cubicBezTo>
                  <a:pt x="484" y="316"/>
                  <a:pt x="484" y="313"/>
                  <a:pt x="483" y="309"/>
                </a:cubicBezTo>
                <a:cubicBezTo>
                  <a:pt x="482" y="306"/>
                  <a:pt x="480" y="303"/>
                  <a:pt x="477" y="300"/>
                </a:cubicBezTo>
                <a:cubicBezTo>
                  <a:pt x="474" y="297"/>
                  <a:pt x="471" y="296"/>
                  <a:pt x="468" y="295"/>
                </a:cubicBezTo>
                <a:cubicBezTo>
                  <a:pt x="464" y="295"/>
                  <a:pt x="460" y="295"/>
                  <a:pt x="456" y="296"/>
                </a:cubicBezTo>
                <a:cubicBezTo>
                  <a:pt x="452" y="297"/>
                  <a:pt x="448" y="298"/>
                  <a:pt x="444" y="300"/>
                </a:cubicBezTo>
                <a:cubicBezTo>
                  <a:pt x="439" y="302"/>
                  <a:pt x="435" y="304"/>
                  <a:pt x="430" y="306"/>
                </a:cubicBezTo>
                <a:cubicBezTo>
                  <a:pt x="426" y="308"/>
                  <a:pt x="421" y="310"/>
                  <a:pt x="416" y="311"/>
                </a:cubicBezTo>
                <a:cubicBezTo>
                  <a:pt x="412" y="313"/>
                  <a:pt x="407" y="313"/>
                  <a:pt x="402" y="313"/>
                </a:cubicBezTo>
                <a:cubicBezTo>
                  <a:pt x="397" y="313"/>
                  <a:pt x="392" y="313"/>
                  <a:pt x="387" y="311"/>
                </a:cubicBezTo>
                <a:cubicBezTo>
                  <a:pt x="382" y="309"/>
                  <a:pt x="378" y="306"/>
                  <a:pt x="373" y="301"/>
                </a:cubicBezTo>
                <a:cubicBezTo>
                  <a:pt x="369" y="297"/>
                  <a:pt x="366" y="292"/>
                  <a:pt x="364" y="287"/>
                </a:cubicBezTo>
                <a:cubicBezTo>
                  <a:pt x="361" y="282"/>
                  <a:pt x="361" y="276"/>
                  <a:pt x="361" y="270"/>
                </a:cubicBezTo>
                <a:cubicBezTo>
                  <a:pt x="361" y="264"/>
                  <a:pt x="363" y="258"/>
                  <a:pt x="366" y="251"/>
                </a:cubicBezTo>
                <a:cubicBezTo>
                  <a:pt x="369" y="245"/>
                  <a:pt x="374" y="238"/>
                  <a:pt x="380" y="232"/>
                </a:cubicBezTo>
                <a:cubicBezTo>
                  <a:pt x="383" y="229"/>
                  <a:pt x="386" y="227"/>
                  <a:pt x="389" y="224"/>
                </a:cubicBezTo>
                <a:cubicBezTo>
                  <a:pt x="392" y="222"/>
                  <a:pt x="396" y="220"/>
                  <a:pt x="398" y="219"/>
                </a:cubicBezTo>
                <a:cubicBezTo>
                  <a:pt x="401" y="217"/>
                  <a:pt x="404" y="216"/>
                  <a:pt x="406" y="215"/>
                </a:cubicBezTo>
                <a:cubicBezTo>
                  <a:pt x="409" y="214"/>
                  <a:pt x="411" y="214"/>
                  <a:pt x="412" y="214"/>
                </a:cubicBezTo>
                <a:cubicBezTo>
                  <a:pt x="414" y="213"/>
                  <a:pt x="415" y="213"/>
                  <a:pt x="415" y="214"/>
                </a:cubicBezTo>
                <a:cubicBezTo>
                  <a:pt x="416" y="214"/>
                  <a:pt x="417" y="214"/>
                  <a:pt x="418" y="215"/>
                </a:cubicBezTo>
                <a:cubicBezTo>
                  <a:pt x="418" y="215"/>
                  <a:pt x="419" y="216"/>
                  <a:pt x="420" y="216"/>
                </a:cubicBezTo>
                <a:cubicBezTo>
                  <a:pt x="421" y="217"/>
                  <a:pt x="422" y="218"/>
                  <a:pt x="423" y="219"/>
                </a:cubicBezTo>
                <a:cubicBezTo>
                  <a:pt x="425" y="221"/>
                  <a:pt x="426" y="222"/>
                  <a:pt x="427" y="223"/>
                </a:cubicBezTo>
                <a:cubicBezTo>
                  <a:pt x="427" y="224"/>
                  <a:pt x="428" y="225"/>
                  <a:pt x="428" y="226"/>
                </a:cubicBezTo>
                <a:cubicBezTo>
                  <a:pt x="429" y="227"/>
                  <a:pt x="429" y="228"/>
                  <a:pt x="429" y="228"/>
                </a:cubicBezTo>
                <a:cubicBezTo>
                  <a:pt x="429" y="229"/>
                  <a:pt x="428" y="229"/>
                  <a:pt x="428" y="230"/>
                </a:cubicBezTo>
                <a:cubicBezTo>
                  <a:pt x="427" y="231"/>
                  <a:pt x="426" y="231"/>
                  <a:pt x="424" y="232"/>
                </a:cubicBezTo>
                <a:cubicBezTo>
                  <a:pt x="421" y="232"/>
                  <a:pt x="419" y="233"/>
                  <a:pt x="416" y="234"/>
                </a:cubicBezTo>
                <a:cubicBezTo>
                  <a:pt x="413" y="235"/>
                  <a:pt x="409" y="237"/>
                  <a:pt x="406" y="239"/>
                </a:cubicBezTo>
                <a:cubicBezTo>
                  <a:pt x="402" y="241"/>
                  <a:pt x="398" y="243"/>
                  <a:pt x="395" y="247"/>
                </a:cubicBezTo>
                <a:cubicBezTo>
                  <a:pt x="391" y="250"/>
                  <a:pt x="389" y="254"/>
                  <a:pt x="387" y="257"/>
                </a:cubicBezTo>
                <a:cubicBezTo>
                  <a:pt x="386" y="260"/>
                  <a:pt x="385" y="263"/>
                  <a:pt x="384" y="266"/>
                </a:cubicBezTo>
                <a:cubicBezTo>
                  <a:pt x="384" y="269"/>
                  <a:pt x="384" y="272"/>
                  <a:pt x="386" y="274"/>
                </a:cubicBezTo>
                <a:cubicBezTo>
                  <a:pt x="387" y="277"/>
                  <a:pt x="388" y="280"/>
                  <a:pt x="390" y="282"/>
                </a:cubicBezTo>
                <a:cubicBezTo>
                  <a:pt x="393" y="285"/>
                  <a:pt x="397" y="286"/>
                  <a:pt x="400" y="287"/>
                </a:cubicBezTo>
                <a:cubicBezTo>
                  <a:pt x="404" y="287"/>
                  <a:pt x="408" y="287"/>
                  <a:pt x="412" y="286"/>
                </a:cubicBezTo>
                <a:cubicBezTo>
                  <a:pt x="416" y="285"/>
                  <a:pt x="420" y="284"/>
                  <a:pt x="424" y="282"/>
                </a:cubicBezTo>
                <a:cubicBezTo>
                  <a:pt x="429" y="280"/>
                  <a:pt x="433" y="278"/>
                  <a:pt x="438" y="276"/>
                </a:cubicBezTo>
                <a:cubicBezTo>
                  <a:pt x="442" y="274"/>
                  <a:pt x="447" y="272"/>
                  <a:pt x="452" y="271"/>
                </a:cubicBezTo>
                <a:cubicBezTo>
                  <a:pt x="457" y="269"/>
                  <a:pt x="462" y="268"/>
                  <a:pt x="466" y="268"/>
                </a:cubicBezTo>
                <a:cubicBezTo>
                  <a:pt x="471" y="268"/>
                  <a:pt x="476" y="269"/>
                  <a:pt x="481" y="271"/>
                </a:cubicBezTo>
                <a:cubicBezTo>
                  <a:pt x="486" y="272"/>
                  <a:pt x="490" y="275"/>
                  <a:pt x="495" y="280"/>
                </a:cubicBezTo>
                <a:close/>
                <a:moveTo>
                  <a:pt x="580" y="138"/>
                </a:moveTo>
                <a:cubicBezTo>
                  <a:pt x="583" y="141"/>
                  <a:pt x="585" y="144"/>
                  <a:pt x="585" y="146"/>
                </a:cubicBezTo>
                <a:cubicBezTo>
                  <a:pt x="584" y="149"/>
                  <a:pt x="583" y="151"/>
                  <a:pt x="581" y="153"/>
                </a:cubicBezTo>
                <a:lnTo>
                  <a:pt x="513" y="222"/>
                </a:lnTo>
                <a:cubicBezTo>
                  <a:pt x="518" y="228"/>
                  <a:pt x="524" y="233"/>
                  <a:pt x="530" y="236"/>
                </a:cubicBezTo>
                <a:cubicBezTo>
                  <a:pt x="536" y="240"/>
                  <a:pt x="542" y="242"/>
                  <a:pt x="548" y="242"/>
                </a:cubicBezTo>
                <a:cubicBezTo>
                  <a:pt x="554" y="243"/>
                  <a:pt x="560" y="242"/>
                  <a:pt x="566" y="239"/>
                </a:cubicBezTo>
                <a:cubicBezTo>
                  <a:pt x="572" y="237"/>
                  <a:pt x="578" y="232"/>
                  <a:pt x="585" y="226"/>
                </a:cubicBezTo>
                <a:cubicBezTo>
                  <a:pt x="590" y="221"/>
                  <a:pt x="594" y="216"/>
                  <a:pt x="597" y="211"/>
                </a:cubicBezTo>
                <a:cubicBezTo>
                  <a:pt x="600" y="207"/>
                  <a:pt x="602" y="202"/>
                  <a:pt x="604" y="199"/>
                </a:cubicBezTo>
                <a:cubicBezTo>
                  <a:pt x="606" y="195"/>
                  <a:pt x="607" y="192"/>
                  <a:pt x="608" y="189"/>
                </a:cubicBezTo>
                <a:cubicBezTo>
                  <a:pt x="609" y="186"/>
                  <a:pt x="610" y="184"/>
                  <a:pt x="611" y="184"/>
                </a:cubicBezTo>
                <a:cubicBezTo>
                  <a:pt x="612" y="183"/>
                  <a:pt x="612" y="183"/>
                  <a:pt x="613" y="182"/>
                </a:cubicBezTo>
                <a:cubicBezTo>
                  <a:pt x="614" y="182"/>
                  <a:pt x="615" y="182"/>
                  <a:pt x="615" y="183"/>
                </a:cubicBezTo>
                <a:cubicBezTo>
                  <a:pt x="616" y="183"/>
                  <a:pt x="617" y="184"/>
                  <a:pt x="618" y="184"/>
                </a:cubicBezTo>
                <a:cubicBezTo>
                  <a:pt x="619" y="185"/>
                  <a:pt x="620" y="186"/>
                  <a:pt x="622" y="188"/>
                </a:cubicBezTo>
                <a:cubicBezTo>
                  <a:pt x="623" y="189"/>
                  <a:pt x="624" y="190"/>
                  <a:pt x="624" y="191"/>
                </a:cubicBezTo>
                <a:cubicBezTo>
                  <a:pt x="625" y="191"/>
                  <a:pt x="626" y="192"/>
                  <a:pt x="626" y="193"/>
                </a:cubicBezTo>
                <a:cubicBezTo>
                  <a:pt x="626" y="194"/>
                  <a:pt x="627" y="194"/>
                  <a:pt x="627" y="195"/>
                </a:cubicBezTo>
                <a:cubicBezTo>
                  <a:pt x="627" y="196"/>
                  <a:pt x="627" y="196"/>
                  <a:pt x="627" y="197"/>
                </a:cubicBezTo>
                <a:cubicBezTo>
                  <a:pt x="627" y="198"/>
                  <a:pt x="627" y="200"/>
                  <a:pt x="626" y="203"/>
                </a:cubicBezTo>
                <a:cubicBezTo>
                  <a:pt x="624" y="206"/>
                  <a:pt x="623" y="210"/>
                  <a:pt x="620" y="214"/>
                </a:cubicBezTo>
                <a:cubicBezTo>
                  <a:pt x="618" y="218"/>
                  <a:pt x="615" y="223"/>
                  <a:pt x="611" y="228"/>
                </a:cubicBezTo>
                <a:cubicBezTo>
                  <a:pt x="608" y="233"/>
                  <a:pt x="603" y="238"/>
                  <a:pt x="598" y="243"/>
                </a:cubicBezTo>
                <a:cubicBezTo>
                  <a:pt x="590" y="252"/>
                  <a:pt x="581" y="258"/>
                  <a:pt x="572" y="262"/>
                </a:cubicBezTo>
                <a:cubicBezTo>
                  <a:pt x="563" y="266"/>
                  <a:pt x="554" y="268"/>
                  <a:pt x="545" y="268"/>
                </a:cubicBezTo>
                <a:cubicBezTo>
                  <a:pt x="536" y="268"/>
                  <a:pt x="527" y="265"/>
                  <a:pt x="517" y="260"/>
                </a:cubicBezTo>
                <a:cubicBezTo>
                  <a:pt x="508" y="255"/>
                  <a:pt x="499" y="248"/>
                  <a:pt x="489" y="239"/>
                </a:cubicBezTo>
                <a:cubicBezTo>
                  <a:pt x="480" y="230"/>
                  <a:pt x="473" y="220"/>
                  <a:pt x="469" y="211"/>
                </a:cubicBezTo>
                <a:cubicBezTo>
                  <a:pt x="464" y="201"/>
                  <a:pt x="461" y="192"/>
                  <a:pt x="460" y="183"/>
                </a:cubicBezTo>
                <a:cubicBezTo>
                  <a:pt x="460" y="173"/>
                  <a:pt x="461" y="164"/>
                  <a:pt x="465" y="155"/>
                </a:cubicBezTo>
                <a:cubicBezTo>
                  <a:pt x="468" y="147"/>
                  <a:pt x="474" y="138"/>
                  <a:pt x="482" y="131"/>
                </a:cubicBezTo>
                <a:cubicBezTo>
                  <a:pt x="490" y="122"/>
                  <a:pt x="498" y="117"/>
                  <a:pt x="506" y="114"/>
                </a:cubicBezTo>
                <a:cubicBezTo>
                  <a:pt x="515" y="111"/>
                  <a:pt x="523" y="109"/>
                  <a:pt x="531" y="110"/>
                </a:cubicBezTo>
                <a:cubicBezTo>
                  <a:pt x="539" y="111"/>
                  <a:pt x="547" y="113"/>
                  <a:pt x="555" y="118"/>
                </a:cubicBezTo>
                <a:cubicBezTo>
                  <a:pt x="563" y="122"/>
                  <a:pt x="570" y="127"/>
                  <a:pt x="577" y="134"/>
                </a:cubicBezTo>
                <a:lnTo>
                  <a:pt x="580" y="138"/>
                </a:lnTo>
                <a:close/>
                <a:moveTo>
                  <a:pt x="555" y="151"/>
                </a:moveTo>
                <a:cubicBezTo>
                  <a:pt x="546" y="141"/>
                  <a:pt x="535" y="135"/>
                  <a:pt x="525" y="134"/>
                </a:cubicBezTo>
                <a:cubicBezTo>
                  <a:pt x="515" y="133"/>
                  <a:pt x="505" y="137"/>
                  <a:pt x="496" y="147"/>
                </a:cubicBezTo>
                <a:cubicBezTo>
                  <a:pt x="491" y="151"/>
                  <a:pt x="488" y="156"/>
                  <a:pt x="486" y="162"/>
                </a:cubicBezTo>
                <a:cubicBezTo>
                  <a:pt x="484" y="167"/>
                  <a:pt x="483" y="172"/>
                  <a:pt x="484" y="178"/>
                </a:cubicBezTo>
                <a:cubicBezTo>
                  <a:pt x="484" y="183"/>
                  <a:pt x="486" y="188"/>
                  <a:pt x="488" y="194"/>
                </a:cubicBezTo>
                <a:cubicBezTo>
                  <a:pt x="491" y="199"/>
                  <a:pt x="494" y="204"/>
                  <a:pt x="498" y="208"/>
                </a:cubicBezTo>
                <a:lnTo>
                  <a:pt x="555" y="151"/>
                </a:lnTo>
                <a:close/>
                <a:moveTo>
                  <a:pt x="720" y="79"/>
                </a:moveTo>
                <a:cubicBezTo>
                  <a:pt x="722" y="81"/>
                  <a:pt x="723" y="82"/>
                  <a:pt x="724" y="83"/>
                </a:cubicBezTo>
                <a:cubicBezTo>
                  <a:pt x="725" y="84"/>
                  <a:pt x="725" y="85"/>
                  <a:pt x="726" y="86"/>
                </a:cubicBezTo>
                <a:cubicBezTo>
                  <a:pt x="726" y="87"/>
                  <a:pt x="726" y="87"/>
                  <a:pt x="727" y="88"/>
                </a:cubicBezTo>
                <a:cubicBezTo>
                  <a:pt x="727" y="89"/>
                  <a:pt x="727" y="90"/>
                  <a:pt x="727" y="92"/>
                </a:cubicBezTo>
                <a:cubicBezTo>
                  <a:pt x="727" y="94"/>
                  <a:pt x="727" y="97"/>
                  <a:pt x="726" y="101"/>
                </a:cubicBezTo>
                <a:cubicBezTo>
                  <a:pt x="725" y="104"/>
                  <a:pt x="723" y="108"/>
                  <a:pt x="722" y="112"/>
                </a:cubicBezTo>
                <a:cubicBezTo>
                  <a:pt x="720" y="116"/>
                  <a:pt x="718" y="120"/>
                  <a:pt x="715" y="125"/>
                </a:cubicBezTo>
                <a:cubicBezTo>
                  <a:pt x="712" y="129"/>
                  <a:pt x="709" y="133"/>
                  <a:pt x="705" y="136"/>
                </a:cubicBezTo>
                <a:cubicBezTo>
                  <a:pt x="698" y="144"/>
                  <a:pt x="690" y="149"/>
                  <a:pt x="682" y="152"/>
                </a:cubicBezTo>
                <a:cubicBezTo>
                  <a:pt x="674" y="156"/>
                  <a:pt x="665" y="157"/>
                  <a:pt x="656" y="156"/>
                </a:cubicBezTo>
                <a:cubicBezTo>
                  <a:pt x="648" y="155"/>
                  <a:pt x="639" y="152"/>
                  <a:pt x="630" y="148"/>
                </a:cubicBezTo>
                <a:cubicBezTo>
                  <a:pt x="621" y="143"/>
                  <a:pt x="612" y="136"/>
                  <a:pt x="603" y="127"/>
                </a:cubicBezTo>
                <a:cubicBezTo>
                  <a:pt x="593" y="116"/>
                  <a:pt x="585" y="106"/>
                  <a:pt x="580" y="96"/>
                </a:cubicBezTo>
                <a:cubicBezTo>
                  <a:pt x="575" y="86"/>
                  <a:pt x="573" y="77"/>
                  <a:pt x="572" y="68"/>
                </a:cubicBezTo>
                <a:cubicBezTo>
                  <a:pt x="572" y="59"/>
                  <a:pt x="574" y="50"/>
                  <a:pt x="577" y="42"/>
                </a:cubicBezTo>
                <a:cubicBezTo>
                  <a:pt x="581" y="34"/>
                  <a:pt x="586" y="26"/>
                  <a:pt x="593" y="19"/>
                </a:cubicBezTo>
                <a:cubicBezTo>
                  <a:pt x="596" y="16"/>
                  <a:pt x="600" y="13"/>
                  <a:pt x="604" y="11"/>
                </a:cubicBezTo>
                <a:cubicBezTo>
                  <a:pt x="607" y="8"/>
                  <a:pt x="611" y="6"/>
                  <a:pt x="615" y="4"/>
                </a:cubicBezTo>
                <a:cubicBezTo>
                  <a:pt x="618" y="3"/>
                  <a:pt x="622" y="2"/>
                  <a:pt x="625" y="1"/>
                </a:cubicBezTo>
                <a:cubicBezTo>
                  <a:pt x="629" y="0"/>
                  <a:pt x="631" y="0"/>
                  <a:pt x="633" y="0"/>
                </a:cubicBezTo>
                <a:cubicBezTo>
                  <a:pt x="635" y="0"/>
                  <a:pt x="636" y="0"/>
                  <a:pt x="637" y="0"/>
                </a:cubicBezTo>
                <a:cubicBezTo>
                  <a:pt x="638" y="0"/>
                  <a:pt x="639" y="1"/>
                  <a:pt x="640" y="1"/>
                </a:cubicBezTo>
                <a:cubicBezTo>
                  <a:pt x="641" y="2"/>
                  <a:pt x="642" y="2"/>
                  <a:pt x="643" y="3"/>
                </a:cubicBezTo>
                <a:cubicBezTo>
                  <a:pt x="644" y="4"/>
                  <a:pt x="645" y="5"/>
                  <a:pt x="647" y="6"/>
                </a:cubicBezTo>
                <a:cubicBezTo>
                  <a:pt x="650" y="9"/>
                  <a:pt x="651" y="12"/>
                  <a:pt x="652" y="14"/>
                </a:cubicBezTo>
                <a:cubicBezTo>
                  <a:pt x="652" y="16"/>
                  <a:pt x="652" y="17"/>
                  <a:pt x="651" y="18"/>
                </a:cubicBezTo>
                <a:cubicBezTo>
                  <a:pt x="650" y="19"/>
                  <a:pt x="648" y="20"/>
                  <a:pt x="645" y="20"/>
                </a:cubicBezTo>
                <a:cubicBezTo>
                  <a:pt x="642" y="21"/>
                  <a:pt x="639" y="21"/>
                  <a:pt x="635" y="22"/>
                </a:cubicBezTo>
                <a:cubicBezTo>
                  <a:pt x="631" y="23"/>
                  <a:pt x="627" y="24"/>
                  <a:pt x="623" y="26"/>
                </a:cubicBezTo>
                <a:cubicBezTo>
                  <a:pt x="618" y="28"/>
                  <a:pt x="613" y="31"/>
                  <a:pt x="609" y="36"/>
                </a:cubicBezTo>
                <a:cubicBezTo>
                  <a:pt x="600" y="45"/>
                  <a:pt x="596" y="56"/>
                  <a:pt x="598" y="67"/>
                </a:cubicBezTo>
                <a:cubicBezTo>
                  <a:pt x="601" y="79"/>
                  <a:pt x="608" y="92"/>
                  <a:pt x="622" y="106"/>
                </a:cubicBezTo>
                <a:cubicBezTo>
                  <a:pt x="629" y="112"/>
                  <a:pt x="635" y="118"/>
                  <a:pt x="641" y="121"/>
                </a:cubicBezTo>
                <a:cubicBezTo>
                  <a:pt x="648" y="125"/>
                  <a:pt x="654" y="128"/>
                  <a:pt x="660" y="129"/>
                </a:cubicBezTo>
                <a:cubicBezTo>
                  <a:pt x="666" y="129"/>
                  <a:pt x="671" y="129"/>
                  <a:pt x="676" y="127"/>
                </a:cubicBezTo>
                <a:cubicBezTo>
                  <a:pt x="682" y="125"/>
                  <a:pt x="687" y="122"/>
                  <a:pt x="691" y="117"/>
                </a:cubicBezTo>
                <a:cubicBezTo>
                  <a:pt x="696" y="113"/>
                  <a:pt x="699" y="108"/>
                  <a:pt x="701" y="103"/>
                </a:cubicBezTo>
                <a:cubicBezTo>
                  <a:pt x="703" y="99"/>
                  <a:pt x="704" y="94"/>
                  <a:pt x="705" y="90"/>
                </a:cubicBezTo>
                <a:cubicBezTo>
                  <a:pt x="706" y="86"/>
                  <a:pt x="706" y="83"/>
                  <a:pt x="707" y="80"/>
                </a:cubicBezTo>
                <a:cubicBezTo>
                  <a:pt x="707" y="77"/>
                  <a:pt x="707" y="75"/>
                  <a:pt x="708" y="74"/>
                </a:cubicBezTo>
                <a:cubicBezTo>
                  <a:pt x="709" y="73"/>
                  <a:pt x="710" y="73"/>
                  <a:pt x="710" y="73"/>
                </a:cubicBezTo>
                <a:cubicBezTo>
                  <a:pt x="711" y="73"/>
                  <a:pt x="712" y="73"/>
                  <a:pt x="713" y="73"/>
                </a:cubicBezTo>
                <a:cubicBezTo>
                  <a:pt x="714" y="74"/>
                  <a:pt x="715" y="74"/>
                  <a:pt x="716" y="76"/>
                </a:cubicBezTo>
                <a:cubicBezTo>
                  <a:pt x="717" y="77"/>
                  <a:pt x="719" y="78"/>
                  <a:pt x="720" y="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3" name="Rectangle 53"/>
          <p:cNvSpPr>
            <a:spLocks noChangeArrowheads="1"/>
          </p:cNvSpPr>
          <p:nvPr/>
        </p:nvSpPr>
        <p:spPr bwMode="auto">
          <a:xfrm>
            <a:off x="5048250" y="1489075"/>
            <a:ext cx="153988" cy="153988"/>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4" name="Rectangle 54"/>
          <p:cNvSpPr>
            <a:spLocks noChangeArrowheads="1"/>
          </p:cNvSpPr>
          <p:nvPr/>
        </p:nvSpPr>
        <p:spPr bwMode="auto">
          <a:xfrm>
            <a:off x="5283200" y="1381125"/>
            <a:ext cx="725488" cy="427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Calibri" pitchFamily="34" charset="0"/>
              </a:rPr>
              <a:t>Lean</a:t>
            </a:r>
            <a:endParaRPr kumimoji="0" lang="en-US" sz="1800" b="0" i="0" u="none" strike="noStrike" cap="none" normalizeH="0" baseline="0" smtClean="0">
              <a:ln>
                <a:noFill/>
              </a:ln>
              <a:solidFill>
                <a:schemeClr val="tx1"/>
              </a:solidFill>
              <a:effectLst/>
              <a:latin typeface="Arial" pitchFamily="34" charset="0"/>
            </a:endParaRPr>
          </a:p>
        </p:txBody>
      </p:sp>
      <p:grpSp>
        <p:nvGrpSpPr>
          <p:cNvPr id="118" name="Group 117"/>
          <p:cNvGrpSpPr/>
          <p:nvPr/>
        </p:nvGrpSpPr>
        <p:grpSpPr>
          <a:xfrm>
            <a:off x="1544638" y="1381125"/>
            <a:ext cx="7196138" cy="3421063"/>
            <a:chOff x="1544638" y="1381125"/>
            <a:chExt cx="7196138" cy="3421063"/>
          </a:xfrm>
        </p:grpSpPr>
        <p:sp>
          <p:nvSpPr>
            <p:cNvPr id="5138" name="Rectangle 18"/>
            <p:cNvSpPr>
              <a:spLocks noChangeArrowheads="1"/>
            </p:cNvSpPr>
            <p:nvPr/>
          </p:nvSpPr>
          <p:spPr bwMode="auto">
            <a:xfrm>
              <a:off x="1544638" y="3840163"/>
              <a:ext cx="177800" cy="96202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9" name="Rectangle 19"/>
            <p:cNvSpPr>
              <a:spLocks noChangeArrowheads="1"/>
            </p:cNvSpPr>
            <p:nvPr/>
          </p:nvSpPr>
          <p:spPr bwMode="auto">
            <a:xfrm>
              <a:off x="2327275" y="2379663"/>
              <a:ext cx="179388" cy="242252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0" name="Rectangle 20"/>
            <p:cNvSpPr>
              <a:spLocks noChangeArrowheads="1"/>
            </p:cNvSpPr>
            <p:nvPr/>
          </p:nvSpPr>
          <p:spPr bwMode="auto">
            <a:xfrm>
              <a:off x="3111500" y="3935413"/>
              <a:ext cx="166688" cy="86677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1" name="Rectangle 21"/>
            <p:cNvSpPr>
              <a:spLocks noChangeArrowheads="1"/>
            </p:cNvSpPr>
            <p:nvPr/>
          </p:nvSpPr>
          <p:spPr bwMode="auto">
            <a:xfrm>
              <a:off x="3883025" y="3567113"/>
              <a:ext cx="179388" cy="123507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2" name="Rectangle 22"/>
            <p:cNvSpPr>
              <a:spLocks noChangeArrowheads="1"/>
            </p:cNvSpPr>
            <p:nvPr/>
          </p:nvSpPr>
          <p:spPr bwMode="auto">
            <a:xfrm>
              <a:off x="4667250" y="3413125"/>
              <a:ext cx="177800" cy="13890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3" name="Rectangle 23"/>
            <p:cNvSpPr>
              <a:spLocks noChangeArrowheads="1"/>
            </p:cNvSpPr>
            <p:nvPr/>
          </p:nvSpPr>
          <p:spPr bwMode="auto">
            <a:xfrm>
              <a:off x="5451475" y="3721100"/>
              <a:ext cx="166688" cy="108108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4" name="Rectangle 24"/>
            <p:cNvSpPr>
              <a:spLocks noChangeArrowheads="1"/>
            </p:cNvSpPr>
            <p:nvPr/>
          </p:nvSpPr>
          <p:spPr bwMode="auto">
            <a:xfrm>
              <a:off x="6235700" y="3697288"/>
              <a:ext cx="165100" cy="11049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5" name="Rectangle 25"/>
            <p:cNvSpPr>
              <a:spLocks noChangeArrowheads="1"/>
            </p:cNvSpPr>
            <p:nvPr/>
          </p:nvSpPr>
          <p:spPr bwMode="auto">
            <a:xfrm>
              <a:off x="7791450" y="2771775"/>
              <a:ext cx="177800" cy="203041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6" name="Rectangle 26"/>
            <p:cNvSpPr>
              <a:spLocks noChangeArrowheads="1"/>
            </p:cNvSpPr>
            <p:nvPr/>
          </p:nvSpPr>
          <p:spPr bwMode="auto">
            <a:xfrm>
              <a:off x="8574088" y="3400425"/>
              <a:ext cx="166688" cy="140176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5" name="Rectangle 55"/>
            <p:cNvSpPr>
              <a:spLocks noChangeArrowheads="1"/>
            </p:cNvSpPr>
            <p:nvPr/>
          </p:nvSpPr>
          <p:spPr bwMode="auto">
            <a:xfrm>
              <a:off x="6127750" y="1489075"/>
              <a:ext cx="166688" cy="15398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6" name="Rectangle 56"/>
            <p:cNvSpPr>
              <a:spLocks noChangeArrowheads="1"/>
            </p:cNvSpPr>
            <p:nvPr/>
          </p:nvSpPr>
          <p:spPr bwMode="auto">
            <a:xfrm>
              <a:off x="6367463" y="1381125"/>
              <a:ext cx="654050" cy="427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Calibri" pitchFamily="34" charset="0"/>
                </a:rPr>
                <a:t>Fast</a:t>
              </a:r>
              <a:endParaRPr kumimoji="0" lang="en-US" sz="1800" b="0" i="0" u="none" strike="noStrike" cap="none" normalizeH="0" baseline="0" smtClean="0">
                <a:ln>
                  <a:noFill/>
                </a:ln>
                <a:solidFill>
                  <a:schemeClr val="tx1"/>
                </a:solidFill>
                <a:effectLst/>
                <a:latin typeface="Arial" pitchFamily="34" charset="0"/>
              </a:endParaRPr>
            </a:p>
          </p:txBody>
        </p:sp>
      </p:grpSp>
      <p:grpSp>
        <p:nvGrpSpPr>
          <p:cNvPr id="119" name="Group 118"/>
          <p:cNvGrpSpPr/>
          <p:nvPr/>
        </p:nvGrpSpPr>
        <p:grpSpPr>
          <a:xfrm>
            <a:off x="1722438" y="1073150"/>
            <a:ext cx="7196137" cy="3729038"/>
            <a:chOff x="1722438" y="1073150"/>
            <a:chExt cx="7196137" cy="3729038"/>
          </a:xfrm>
        </p:grpSpPr>
        <p:sp>
          <p:nvSpPr>
            <p:cNvPr id="5147" name="Rectangle 27"/>
            <p:cNvSpPr>
              <a:spLocks noChangeArrowheads="1"/>
            </p:cNvSpPr>
            <p:nvPr/>
          </p:nvSpPr>
          <p:spPr bwMode="auto">
            <a:xfrm>
              <a:off x="1722438" y="3198813"/>
              <a:ext cx="166688" cy="16033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8" name="Rectangle 28"/>
            <p:cNvSpPr>
              <a:spLocks noChangeArrowheads="1"/>
            </p:cNvSpPr>
            <p:nvPr/>
          </p:nvSpPr>
          <p:spPr bwMode="auto">
            <a:xfrm>
              <a:off x="2506663" y="1073150"/>
              <a:ext cx="165100" cy="372903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9" name="Rectangle 29"/>
            <p:cNvSpPr>
              <a:spLocks noChangeArrowheads="1"/>
            </p:cNvSpPr>
            <p:nvPr/>
          </p:nvSpPr>
          <p:spPr bwMode="auto">
            <a:xfrm>
              <a:off x="3278188" y="3317875"/>
              <a:ext cx="177800" cy="148431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0" name="Rectangle 30"/>
            <p:cNvSpPr>
              <a:spLocks noChangeArrowheads="1"/>
            </p:cNvSpPr>
            <p:nvPr/>
          </p:nvSpPr>
          <p:spPr bwMode="auto">
            <a:xfrm>
              <a:off x="4062413" y="3328988"/>
              <a:ext cx="177800" cy="14732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1" name="Rectangle 31"/>
            <p:cNvSpPr>
              <a:spLocks noChangeArrowheads="1"/>
            </p:cNvSpPr>
            <p:nvPr/>
          </p:nvSpPr>
          <p:spPr bwMode="auto">
            <a:xfrm>
              <a:off x="4845050" y="2462213"/>
              <a:ext cx="166688" cy="23399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2" name="Rectangle 32"/>
            <p:cNvSpPr>
              <a:spLocks noChangeArrowheads="1"/>
            </p:cNvSpPr>
            <p:nvPr/>
          </p:nvSpPr>
          <p:spPr bwMode="auto">
            <a:xfrm>
              <a:off x="5618163" y="1725613"/>
              <a:ext cx="177800" cy="30765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3" name="Rectangle 33"/>
            <p:cNvSpPr>
              <a:spLocks noChangeArrowheads="1"/>
            </p:cNvSpPr>
            <p:nvPr/>
          </p:nvSpPr>
          <p:spPr bwMode="auto">
            <a:xfrm>
              <a:off x="6400800" y="2676525"/>
              <a:ext cx="179388" cy="212566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4" name="Rectangle 34"/>
            <p:cNvSpPr>
              <a:spLocks noChangeArrowheads="1"/>
            </p:cNvSpPr>
            <p:nvPr/>
          </p:nvSpPr>
          <p:spPr bwMode="auto">
            <a:xfrm>
              <a:off x="7969250" y="1262063"/>
              <a:ext cx="166688" cy="354012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5" name="Rectangle 35"/>
            <p:cNvSpPr>
              <a:spLocks noChangeArrowheads="1"/>
            </p:cNvSpPr>
            <p:nvPr/>
          </p:nvSpPr>
          <p:spPr bwMode="auto">
            <a:xfrm>
              <a:off x="8740775" y="2581275"/>
              <a:ext cx="177800" cy="222091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7" name="Rectangle 57"/>
            <p:cNvSpPr>
              <a:spLocks noChangeArrowheads="1"/>
            </p:cNvSpPr>
            <p:nvPr/>
          </p:nvSpPr>
          <p:spPr bwMode="auto">
            <a:xfrm>
              <a:off x="7137400" y="1489075"/>
              <a:ext cx="155575" cy="15398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8" name="Rectangle 58"/>
            <p:cNvSpPr>
              <a:spLocks noChangeArrowheads="1"/>
            </p:cNvSpPr>
            <p:nvPr/>
          </p:nvSpPr>
          <p:spPr bwMode="auto">
            <a:xfrm>
              <a:off x="7367588" y="1381125"/>
              <a:ext cx="700088" cy="427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Calibri" pitchFamily="34" charset="0"/>
                </a:rPr>
                <a:t>OoO</a:t>
              </a:r>
              <a:endParaRPr kumimoji="0" lang="en-US" sz="1800" b="0" i="0" u="none" strike="noStrike" cap="none" normalizeH="0" baseline="0" smtClean="0">
                <a:ln>
                  <a:noFill/>
                </a:ln>
                <a:solidFill>
                  <a:schemeClr val="tx1"/>
                </a:solidFill>
                <a:effectLst/>
                <a:latin typeface="Arial" pitchFamily="34" charset="0"/>
              </a:endParaRPr>
            </a:p>
          </p:txBody>
        </p:sp>
      </p:grpSp>
      <p:sp>
        <p:nvSpPr>
          <p:cNvPr id="117" name="Rectangle 17"/>
          <p:cNvSpPr>
            <a:spLocks noChangeArrowheads="1"/>
          </p:cNvSpPr>
          <p:nvPr/>
        </p:nvSpPr>
        <p:spPr bwMode="auto">
          <a:xfrm rot="16200000">
            <a:off x="-1372493" y="2937152"/>
            <a:ext cx="335756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rPr>
              <a:t>Speedup</a:t>
            </a:r>
            <a:endParaRPr kumimoji="0" lang="en-US" sz="2000" b="1" i="0" u="none" strike="noStrike" cap="none" normalizeH="0" baseline="0" dirty="0" smtClean="0">
              <a:ln>
                <a:noFill/>
              </a:ln>
              <a:solidFill>
                <a:schemeClr val="tx1"/>
              </a:solidFill>
              <a:effectLst/>
              <a:latin typeface="Arial" pitchFamily="34" charset="0"/>
            </a:endParaRPr>
          </a:p>
        </p:txBody>
      </p:sp>
      <p:sp>
        <p:nvSpPr>
          <p:cNvPr id="120" name="Rounded Rectangle 119"/>
          <p:cNvSpPr/>
          <p:nvPr/>
        </p:nvSpPr>
        <p:spPr>
          <a:xfrm>
            <a:off x="685800" y="5562600"/>
            <a:ext cx="8001000" cy="12954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Out-performs complex In-order</a:t>
            </a:r>
          </a:p>
          <a:p>
            <a:pPr algn="ctr"/>
            <a:r>
              <a:rPr lang="en-US" sz="3600" dirty="0" smtClean="0">
                <a:solidFill>
                  <a:schemeClr val="bg1"/>
                </a:solidFill>
              </a:rPr>
              <a:t>Within 24% of OOO</a:t>
            </a:r>
          </a:p>
        </p:txBody>
      </p:sp>
      <p:sp>
        <p:nvSpPr>
          <p:cNvPr id="61" name="Rounded Rectangle 60"/>
          <p:cNvSpPr/>
          <p:nvPr/>
        </p:nvSpPr>
        <p:spPr>
          <a:xfrm>
            <a:off x="2590800" y="867102"/>
            <a:ext cx="5257800" cy="412532"/>
          </a:xfrm>
          <a:prstGeom prst="round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Baseline: in-order + conv. binary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Reduction</a:t>
            </a:r>
            <a:endParaRPr lang="en-US" dirty="0"/>
          </a:p>
        </p:txBody>
      </p:sp>
      <p:sp>
        <p:nvSpPr>
          <p:cNvPr id="2052" name="AutoShape 4"/>
          <p:cNvSpPr>
            <a:spLocks noChangeAspect="1" noChangeArrowheads="1" noTextEdit="1"/>
          </p:cNvSpPr>
          <p:nvPr/>
        </p:nvSpPr>
        <p:spPr bwMode="auto">
          <a:xfrm>
            <a:off x="0" y="914400"/>
            <a:ext cx="912495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Rectangle 6"/>
          <p:cNvSpPr>
            <a:spLocks noChangeArrowheads="1"/>
          </p:cNvSpPr>
          <p:nvPr/>
        </p:nvSpPr>
        <p:spPr bwMode="auto">
          <a:xfrm>
            <a:off x="6350" y="920750"/>
            <a:ext cx="9099550" cy="56134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5" name="Rectangle 7"/>
          <p:cNvSpPr>
            <a:spLocks noChangeArrowheads="1"/>
          </p:cNvSpPr>
          <p:nvPr/>
        </p:nvSpPr>
        <p:spPr bwMode="auto">
          <a:xfrm>
            <a:off x="836613" y="1122363"/>
            <a:ext cx="8269288" cy="37496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6" name="Freeform 8"/>
          <p:cNvSpPr>
            <a:spLocks noEditPoints="1"/>
          </p:cNvSpPr>
          <p:nvPr/>
        </p:nvSpPr>
        <p:spPr bwMode="auto">
          <a:xfrm>
            <a:off x="830263" y="1122363"/>
            <a:ext cx="8269288" cy="2819400"/>
          </a:xfrm>
          <a:custGeom>
            <a:avLst/>
            <a:gdLst/>
            <a:ahLst/>
            <a:cxnLst>
              <a:cxn ang="0">
                <a:pos x="0" y="1768"/>
              </a:cxn>
              <a:cxn ang="0">
                <a:pos x="5209" y="1768"/>
              </a:cxn>
              <a:cxn ang="0">
                <a:pos x="5209" y="1776"/>
              </a:cxn>
              <a:cxn ang="0">
                <a:pos x="0" y="1776"/>
              </a:cxn>
              <a:cxn ang="0">
                <a:pos x="0" y="1768"/>
              </a:cxn>
              <a:cxn ang="0">
                <a:pos x="0" y="1173"/>
              </a:cxn>
              <a:cxn ang="0">
                <a:pos x="5209" y="1173"/>
              </a:cxn>
              <a:cxn ang="0">
                <a:pos x="5209" y="1181"/>
              </a:cxn>
              <a:cxn ang="0">
                <a:pos x="0" y="1181"/>
              </a:cxn>
              <a:cxn ang="0">
                <a:pos x="0" y="1173"/>
              </a:cxn>
              <a:cxn ang="0">
                <a:pos x="0" y="587"/>
              </a:cxn>
              <a:cxn ang="0">
                <a:pos x="5209" y="587"/>
              </a:cxn>
              <a:cxn ang="0">
                <a:pos x="5209" y="594"/>
              </a:cxn>
              <a:cxn ang="0">
                <a:pos x="0" y="594"/>
              </a:cxn>
              <a:cxn ang="0">
                <a:pos x="0" y="587"/>
              </a:cxn>
              <a:cxn ang="0">
                <a:pos x="0" y="0"/>
              </a:cxn>
              <a:cxn ang="0">
                <a:pos x="5209" y="0"/>
              </a:cxn>
              <a:cxn ang="0">
                <a:pos x="5209" y="8"/>
              </a:cxn>
              <a:cxn ang="0">
                <a:pos x="0" y="8"/>
              </a:cxn>
              <a:cxn ang="0">
                <a:pos x="0" y="0"/>
              </a:cxn>
            </a:cxnLst>
            <a:rect l="0" t="0" r="r" b="b"/>
            <a:pathLst>
              <a:path w="5209" h="1776">
                <a:moveTo>
                  <a:pt x="0" y="1768"/>
                </a:moveTo>
                <a:lnTo>
                  <a:pt x="5209" y="1768"/>
                </a:lnTo>
                <a:lnTo>
                  <a:pt x="5209" y="1776"/>
                </a:lnTo>
                <a:lnTo>
                  <a:pt x="0" y="1776"/>
                </a:lnTo>
                <a:lnTo>
                  <a:pt x="0" y="1768"/>
                </a:lnTo>
                <a:close/>
                <a:moveTo>
                  <a:pt x="0" y="1173"/>
                </a:moveTo>
                <a:lnTo>
                  <a:pt x="5209" y="1173"/>
                </a:lnTo>
                <a:lnTo>
                  <a:pt x="5209" y="1181"/>
                </a:lnTo>
                <a:lnTo>
                  <a:pt x="0" y="1181"/>
                </a:lnTo>
                <a:lnTo>
                  <a:pt x="0" y="1173"/>
                </a:lnTo>
                <a:close/>
                <a:moveTo>
                  <a:pt x="0" y="587"/>
                </a:moveTo>
                <a:lnTo>
                  <a:pt x="5209" y="587"/>
                </a:lnTo>
                <a:lnTo>
                  <a:pt x="5209" y="594"/>
                </a:lnTo>
                <a:lnTo>
                  <a:pt x="0" y="594"/>
                </a:lnTo>
                <a:lnTo>
                  <a:pt x="0" y="587"/>
                </a:lnTo>
                <a:close/>
                <a:moveTo>
                  <a:pt x="0" y="0"/>
                </a:moveTo>
                <a:lnTo>
                  <a:pt x="5209" y="0"/>
                </a:lnTo>
                <a:lnTo>
                  <a:pt x="5209" y="8"/>
                </a:lnTo>
                <a:lnTo>
                  <a:pt x="0" y="8"/>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57" name="Rectangle 9"/>
          <p:cNvSpPr>
            <a:spLocks noChangeArrowheads="1"/>
          </p:cNvSpPr>
          <p:nvPr/>
        </p:nvSpPr>
        <p:spPr bwMode="auto">
          <a:xfrm>
            <a:off x="1012825" y="3513138"/>
            <a:ext cx="227013" cy="13589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8" name="Rectangle 10"/>
          <p:cNvSpPr>
            <a:spLocks noChangeArrowheads="1"/>
          </p:cNvSpPr>
          <p:nvPr/>
        </p:nvSpPr>
        <p:spPr bwMode="auto">
          <a:xfrm>
            <a:off x="1831975" y="1852613"/>
            <a:ext cx="238125" cy="301942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9" name="Rectangle 11"/>
          <p:cNvSpPr>
            <a:spLocks noChangeArrowheads="1"/>
          </p:cNvSpPr>
          <p:nvPr/>
        </p:nvSpPr>
        <p:spPr bwMode="auto">
          <a:xfrm>
            <a:off x="2662238" y="3627438"/>
            <a:ext cx="238125" cy="12446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0" name="Rectangle 12"/>
          <p:cNvSpPr>
            <a:spLocks noChangeArrowheads="1"/>
          </p:cNvSpPr>
          <p:nvPr/>
        </p:nvSpPr>
        <p:spPr bwMode="auto">
          <a:xfrm>
            <a:off x="3492500" y="3211513"/>
            <a:ext cx="239713" cy="1660525"/>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1" name="Rectangle 13"/>
          <p:cNvSpPr>
            <a:spLocks noChangeArrowheads="1"/>
          </p:cNvSpPr>
          <p:nvPr/>
        </p:nvSpPr>
        <p:spPr bwMode="auto">
          <a:xfrm>
            <a:off x="4322763" y="3022600"/>
            <a:ext cx="227013" cy="184943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2" name="Rectangle 14"/>
          <p:cNvSpPr>
            <a:spLocks noChangeArrowheads="1"/>
          </p:cNvSpPr>
          <p:nvPr/>
        </p:nvSpPr>
        <p:spPr bwMode="auto">
          <a:xfrm>
            <a:off x="5141913" y="3375025"/>
            <a:ext cx="238125" cy="149701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Rectangle 15"/>
          <p:cNvSpPr>
            <a:spLocks noChangeArrowheads="1"/>
          </p:cNvSpPr>
          <p:nvPr/>
        </p:nvSpPr>
        <p:spPr bwMode="auto">
          <a:xfrm>
            <a:off x="5972175" y="3349625"/>
            <a:ext cx="239713" cy="1522413"/>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4" name="Rectangle 16"/>
          <p:cNvSpPr>
            <a:spLocks noChangeArrowheads="1"/>
          </p:cNvSpPr>
          <p:nvPr/>
        </p:nvSpPr>
        <p:spPr bwMode="auto">
          <a:xfrm>
            <a:off x="7632700" y="2305050"/>
            <a:ext cx="227013" cy="256698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5" name="Rectangle 17"/>
          <p:cNvSpPr>
            <a:spLocks noChangeArrowheads="1"/>
          </p:cNvSpPr>
          <p:nvPr/>
        </p:nvSpPr>
        <p:spPr bwMode="auto">
          <a:xfrm>
            <a:off x="8451850" y="3009900"/>
            <a:ext cx="238125" cy="1862138"/>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5" name="Rectangle 27"/>
          <p:cNvSpPr>
            <a:spLocks noChangeArrowheads="1"/>
          </p:cNvSpPr>
          <p:nvPr/>
        </p:nvSpPr>
        <p:spPr bwMode="auto">
          <a:xfrm>
            <a:off x="823913" y="1128713"/>
            <a:ext cx="12700" cy="3736975"/>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76" name="Freeform 28"/>
          <p:cNvSpPr>
            <a:spLocks noEditPoints="1"/>
          </p:cNvSpPr>
          <p:nvPr/>
        </p:nvSpPr>
        <p:spPr bwMode="auto">
          <a:xfrm>
            <a:off x="742950" y="1122363"/>
            <a:ext cx="87313" cy="3749675"/>
          </a:xfrm>
          <a:custGeom>
            <a:avLst/>
            <a:gdLst/>
            <a:ahLst/>
            <a:cxnLst>
              <a:cxn ang="0">
                <a:pos x="0" y="2355"/>
              </a:cxn>
              <a:cxn ang="0">
                <a:pos x="55" y="2355"/>
              </a:cxn>
              <a:cxn ang="0">
                <a:pos x="55" y="2362"/>
              </a:cxn>
              <a:cxn ang="0">
                <a:pos x="0" y="2362"/>
              </a:cxn>
              <a:cxn ang="0">
                <a:pos x="0" y="2355"/>
              </a:cxn>
              <a:cxn ang="0">
                <a:pos x="0" y="1768"/>
              </a:cxn>
              <a:cxn ang="0">
                <a:pos x="55" y="1768"/>
              </a:cxn>
              <a:cxn ang="0">
                <a:pos x="55" y="1776"/>
              </a:cxn>
              <a:cxn ang="0">
                <a:pos x="0" y="1776"/>
              </a:cxn>
              <a:cxn ang="0">
                <a:pos x="0" y="1768"/>
              </a:cxn>
              <a:cxn ang="0">
                <a:pos x="0" y="1173"/>
              </a:cxn>
              <a:cxn ang="0">
                <a:pos x="55" y="1173"/>
              </a:cxn>
              <a:cxn ang="0">
                <a:pos x="55" y="1181"/>
              </a:cxn>
              <a:cxn ang="0">
                <a:pos x="0" y="1181"/>
              </a:cxn>
              <a:cxn ang="0">
                <a:pos x="0" y="1173"/>
              </a:cxn>
              <a:cxn ang="0">
                <a:pos x="0" y="587"/>
              </a:cxn>
              <a:cxn ang="0">
                <a:pos x="55" y="587"/>
              </a:cxn>
              <a:cxn ang="0">
                <a:pos x="55" y="594"/>
              </a:cxn>
              <a:cxn ang="0">
                <a:pos x="0" y="594"/>
              </a:cxn>
              <a:cxn ang="0">
                <a:pos x="0" y="587"/>
              </a:cxn>
              <a:cxn ang="0">
                <a:pos x="0" y="0"/>
              </a:cxn>
              <a:cxn ang="0">
                <a:pos x="55" y="0"/>
              </a:cxn>
              <a:cxn ang="0">
                <a:pos x="55" y="8"/>
              </a:cxn>
              <a:cxn ang="0">
                <a:pos x="0" y="8"/>
              </a:cxn>
              <a:cxn ang="0">
                <a:pos x="0" y="0"/>
              </a:cxn>
            </a:cxnLst>
            <a:rect l="0" t="0" r="r" b="b"/>
            <a:pathLst>
              <a:path w="55" h="2362">
                <a:moveTo>
                  <a:pt x="0" y="2355"/>
                </a:moveTo>
                <a:lnTo>
                  <a:pt x="55" y="2355"/>
                </a:lnTo>
                <a:lnTo>
                  <a:pt x="55" y="2362"/>
                </a:lnTo>
                <a:lnTo>
                  <a:pt x="0" y="2362"/>
                </a:lnTo>
                <a:lnTo>
                  <a:pt x="0" y="2355"/>
                </a:lnTo>
                <a:close/>
                <a:moveTo>
                  <a:pt x="0" y="1768"/>
                </a:moveTo>
                <a:lnTo>
                  <a:pt x="55" y="1768"/>
                </a:lnTo>
                <a:lnTo>
                  <a:pt x="55" y="1776"/>
                </a:lnTo>
                <a:lnTo>
                  <a:pt x="0" y="1776"/>
                </a:lnTo>
                <a:lnTo>
                  <a:pt x="0" y="1768"/>
                </a:lnTo>
                <a:close/>
                <a:moveTo>
                  <a:pt x="0" y="1173"/>
                </a:moveTo>
                <a:lnTo>
                  <a:pt x="55" y="1173"/>
                </a:lnTo>
                <a:lnTo>
                  <a:pt x="55" y="1181"/>
                </a:lnTo>
                <a:lnTo>
                  <a:pt x="0" y="1181"/>
                </a:lnTo>
                <a:lnTo>
                  <a:pt x="0" y="1173"/>
                </a:lnTo>
                <a:close/>
                <a:moveTo>
                  <a:pt x="0" y="587"/>
                </a:moveTo>
                <a:lnTo>
                  <a:pt x="55" y="587"/>
                </a:lnTo>
                <a:lnTo>
                  <a:pt x="55" y="594"/>
                </a:lnTo>
                <a:lnTo>
                  <a:pt x="0" y="594"/>
                </a:lnTo>
                <a:lnTo>
                  <a:pt x="0" y="587"/>
                </a:lnTo>
                <a:close/>
                <a:moveTo>
                  <a:pt x="0" y="0"/>
                </a:moveTo>
                <a:lnTo>
                  <a:pt x="55" y="0"/>
                </a:lnTo>
                <a:lnTo>
                  <a:pt x="55" y="8"/>
                </a:lnTo>
                <a:lnTo>
                  <a:pt x="0" y="8"/>
                </a:lnTo>
                <a:lnTo>
                  <a:pt x="0"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77" name="Rectangle 29"/>
          <p:cNvSpPr>
            <a:spLocks noChangeArrowheads="1"/>
          </p:cNvSpPr>
          <p:nvPr/>
        </p:nvSpPr>
        <p:spPr bwMode="auto">
          <a:xfrm>
            <a:off x="830263" y="4860925"/>
            <a:ext cx="8269288" cy="11113"/>
          </a:xfrm>
          <a:prstGeom prst="rect">
            <a:avLst/>
          </a:pr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78" name="Freeform 30"/>
          <p:cNvSpPr>
            <a:spLocks noEditPoints="1"/>
          </p:cNvSpPr>
          <p:nvPr/>
        </p:nvSpPr>
        <p:spPr bwMode="auto">
          <a:xfrm>
            <a:off x="823913" y="4865688"/>
            <a:ext cx="8281988" cy="88900"/>
          </a:xfrm>
          <a:custGeom>
            <a:avLst/>
            <a:gdLst/>
            <a:ahLst/>
            <a:cxnLst>
              <a:cxn ang="0">
                <a:pos x="8" y="0"/>
              </a:cxn>
              <a:cxn ang="0">
                <a:pos x="8" y="56"/>
              </a:cxn>
              <a:cxn ang="0">
                <a:pos x="0" y="56"/>
              </a:cxn>
              <a:cxn ang="0">
                <a:pos x="0" y="0"/>
              </a:cxn>
              <a:cxn ang="0">
                <a:pos x="8" y="0"/>
              </a:cxn>
              <a:cxn ang="0">
                <a:pos x="531" y="0"/>
              </a:cxn>
              <a:cxn ang="0">
                <a:pos x="531" y="56"/>
              </a:cxn>
              <a:cxn ang="0">
                <a:pos x="524" y="56"/>
              </a:cxn>
              <a:cxn ang="0">
                <a:pos x="524" y="0"/>
              </a:cxn>
              <a:cxn ang="0">
                <a:pos x="531" y="0"/>
              </a:cxn>
              <a:cxn ang="0">
                <a:pos x="1047" y="0"/>
              </a:cxn>
              <a:cxn ang="0">
                <a:pos x="1047" y="56"/>
              </a:cxn>
              <a:cxn ang="0">
                <a:pos x="1039" y="56"/>
              </a:cxn>
              <a:cxn ang="0">
                <a:pos x="1039" y="0"/>
              </a:cxn>
              <a:cxn ang="0">
                <a:pos x="1047" y="0"/>
              </a:cxn>
              <a:cxn ang="0">
                <a:pos x="1570" y="0"/>
              </a:cxn>
              <a:cxn ang="0">
                <a:pos x="1570" y="56"/>
              </a:cxn>
              <a:cxn ang="0">
                <a:pos x="1562" y="56"/>
              </a:cxn>
              <a:cxn ang="0">
                <a:pos x="1562" y="0"/>
              </a:cxn>
              <a:cxn ang="0">
                <a:pos x="1570" y="0"/>
              </a:cxn>
              <a:cxn ang="0">
                <a:pos x="2093" y="0"/>
              </a:cxn>
              <a:cxn ang="0">
                <a:pos x="2093" y="56"/>
              </a:cxn>
              <a:cxn ang="0">
                <a:pos x="2085" y="56"/>
              </a:cxn>
              <a:cxn ang="0">
                <a:pos x="2085" y="0"/>
              </a:cxn>
              <a:cxn ang="0">
                <a:pos x="2093" y="0"/>
              </a:cxn>
              <a:cxn ang="0">
                <a:pos x="2617" y="0"/>
              </a:cxn>
              <a:cxn ang="0">
                <a:pos x="2617" y="56"/>
              </a:cxn>
              <a:cxn ang="0">
                <a:pos x="2609" y="56"/>
              </a:cxn>
              <a:cxn ang="0">
                <a:pos x="2609" y="0"/>
              </a:cxn>
              <a:cxn ang="0">
                <a:pos x="2617" y="0"/>
              </a:cxn>
              <a:cxn ang="0">
                <a:pos x="3132" y="0"/>
              </a:cxn>
              <a:cxn ang="0">
                <a:pos x="3132" y="56"/>
              </a:cxn>
              <a:cxn ang="0">
                <a:pos x="3124" y="56"/>
              </a:cxn>
              <a:cxn ang="0">
                <a:pos x="3124" y="0"/>
              </a:cxn>
              <a:cxn ang="0">
                <a:pos x="3132" y="0"/>
              </a:cxn>
              <a:cxn ang="0">
                <a:pos x="3655" y="0"/>
              </a:cxn>
              <a:cxn ang="0">
                <a:pos x="3655" y="56"/>
              </a:cxn>
              <a:cxn ang="0">
                <a:pos x="3647" y="56"/>
              </a:cxn>
              <a:cxn ang="0">
                <a:pos x="3647" y="0"/>
              </a:cxn>
              <a:cxn ang="0">
                <a:pos x="3655" y="0"/>
              </a:cxn>
              <a:cxn ang="0">
                <a:pos x="4178" y="0"/>
              </a:cxn>
              <a:cxn ang="0">
                <a:pos x="4178" y="56"/>
              </a:cxn>
              <a:cxn ang="0">
                <a:pos x="4171" y="56"/>
              </a:cxn>
              <a:cxn ang="0">
                <a:pos x="4171" y="0"/>
              </a:cxn>
              <a:cxn ang="0">
                <a:pos x="4178" y="0"/>
              </a:cxn>
              <a:cxn ang="0">
                <a:pos x="4694" y="0"/>
              </a:cxn>
              <a:cxn ang="0">
                <a:pos x="4694" y="56"/>
              </a:cxn>
              <a:cxn ang="0">
                <a:pos x="4686" y="56"/>
              </a:cxn>
              <a:cxn ang="0">
                <a:pos x="4686" y="0"/>
              </a:cxn>
              <a:cxn ang="0">
                <a:pos x="4694" y="0"/>
              </a:cxn>
              <a:cxn ang="0">
                <a:pos x="5217" y="0"/>
              </a:cxn>
              <a:cxn ang="0">
                <a:pos x="5217" y="56"/>
              </a:cxn>
              <a:cxn ang="0">
                <a:pos x="5209" y="56"/>
              </a:cxn>
              <a:cxn ang="0">
                <a:pos x="5209" y="0"/>
              </a:cxn>
              <a:cxn ang="0">
                <a:pos x="5217" y="0"/>
              </a:cxn>
            </a:cxnLst>
            <a:rect l="0" t="0" r="r" b="b"/>
            <a:pathLst>
              <a:path w="5217" h="56">
                <a:moveTo>
                  <a:pt x="8" y="0"/>
                </a:moveTo>
                <a:lnTo>
                  <a:pt x="8" y="56"/>
                </a:lnTo>
                <a:lnTo>
                  <a:pt x="0" y="56"/>
                </a:lnTo>
                <a:lnTo>
                  <a:pt x="0" y="0"/>
                </a:lnTo>
                <a:lnTo>
                  <a:pt x="8" y="0"/>
                </a:lnTo>
                <a:close/>
                <a:moveTo>
                  <a:pt x="531" y="0"/>
                </a:moveTo>
                <a:lnTo>
                  <a:pt x="531" y="56"/>
                </a:lnTo>
                <a:lnTo>
                  <a:pt x="524" y="56"/>
                </a:lnTo>
                <a:lnTo>
                  <a:pt x="524" y="0"/>
                </a:lnTo>
                <a:lnTo>
                  <a:pt x="531" y="0"/>
                </a:lnTo>
                <a:close/>
                <a:moveTo>
                  <a:pt x="1047" y="0"/>
                </a:moveTo>
                <a:lnTo>
                  <a:pt x="1047" y="56"/>
                </a:lnTo>
                <a:lnTo>
                  <a:pt x="1039" y="56"/>
                </a:lnTo>
                <a:lnTo>
                  <a:pt x="1039" y="0"/>
                </a:lnTo>
                <a:lnTo>
                  <a:pt x="1047" y="0"/>
                </a:lnTo>
                <a:close/>
                <a:moveTo>
                  <a:pt x="1570" y="0"/>
                </a:moveTo>
                <a:lnTo>
                  <a:pt x="1570" y="56"/>
                </a:lnTo>
                <a:lnTo>
                  <a:pt x="1562" y="56"/>
                </a:lnTo>
                <a:lnTo>
                  <a:pt x="1562" y="0"/>
                </a:lnTo>
                <a:lnTo>
                  <a:pt x="1570" y="0"/>
                </a:lnTo>
                <a:close/>
                <a:moveTo>
                  <a:pt x="2093" y="0"/>
                </a:moveTo>
                <a:lnTo>
                  <a:pt x="2093" y="56"/>
                </a:lnTo>
                <a:lnTo>
                  <a:pt x="2085" y="56"/>
                </a:lnTo>
                <a:lnTo>
                  <a:pt x="2085" y="0"/>
                </a:lnTo>
                <a:lnTo>
                  <a:pt x="2093" y="0"/>
                </a:lnTo>
                <a:close/>
                <a:moveTo>
                  <a:pt x="2617" y="0"/>
                </a:moveTo>
                <a:lnTo>
                  <a:pt x="2617" y="56"/>
                </a:lnTo>
                <a:lnTo>
                  <a:pt x="2609" y="56"/>
                </a:lnTo>
                <a:lnTo>
                  <a:pt x="2609" y="0"/>
                </a:lnTo>
                <a:lnTo>
                  <a:pt x="2617" y="0"/>
                </a:lnTo>
                <a:close/>
                <a:moveTo>
                  <a:pt x="3132" y="0"/>
                </a:moveTo>
                <a:lnTo>
                  <a:pt x="3132" y="56"/>
                </a:lnTo>
                <a:lnTo>
                  <a:pt x="3124" y="56"/>
                </a:lnTo>
                <a:lnTo>
                  <a:pt x="3124" y="0"/>
                </a:lnTo>
                <a:lnTo>
                  <a:pt x="3132" y="0"/>
                </a:lnTo>
                <a:close/>
                <a:moveTo>
                  <a:pt x="3655" y="0"/>
                </a:moveTo>
                <a:lnTo>
                  <a:pt x="3655" y="56"/>
                </a:lnTo>
                <a:lnTo>
                  <a:pt x="3647" y="56"/>
                </a:lnTo>
                <a:lnTo>
                  <a:pt x="3647" y="0"/>
                </a:lnTo>
                <a:lnTo>
                  <a:pt x="3655" y="0"/>
                </a:lnTo>
                <a:close/>
                <a:moveTo>
                  <a:pt x="4178" y="0"/>
                </a:moveTo>
                <a:lnTo>
                  <a:pt x="4178" y="56"/>
                </a:lnTo>
                <a:lnTo>
                  <a:pt x="4171" y="56"/>
                </a:lnTo>
                <a:lnTo>
                  <a:pt x="4171" y="0"/>
                </a:lnTo>
                <a:lnTo>
                  <a:pt x="4178" y="0"/>
                </a:lnTo>
                <a:close/>
                <a:moveTo>
                  <a:pt x="4694" y="0"/>
                </a:moveTo>
                <a:lnTo>
                  <a:pt x="4694" y="56"/>
                </a:lnTo>
                <a:lnTo>
                  <a:pt x="4686" y="56"/>
                </a:lnTo>
                <a:lnTo>
                  <a:pt x="4686" y="0"/>
                </a:lnTo>
                <a:lnTo>
                  <a:pt x="4694" y="0"/>
                </a:lnTo>
                <a:close/>
                <a:moveTo>
                  <a:pt x="5217" y="0"/>
                </a:moveTo>
                <a:lnTo>
                  <a:pt x="5217" y="56"/>
                </a:lnTo>
                <a:lnTo>
                  <a:pt x="5209" y="56"/>
                </a:lnTo>
                <a:lnTo>
                  <a:pt x="5209" y="0"/>
                </a:lnTo>
                <a:lnTo>
                  <a:pt x="5217" y="0"/>
                </a:lnTo>
                <a:close/>
              </a:path>
            </a:pathLst>
          </a:custGeom>
          <a:solidFill>
            <a:srgbClr val="868686"/>
          </a:solidFill>
          <a:ln w="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079" name="Rectangle 31"/>
          <p:cNvSpPr>
            <a:spLocks noChangeArrowheads="1"/>
          </p:cNvSpPr>
          <p:nvPr/>
        </p:nvSpPr>
        <p:spPr bwMode="auto">
          <a:xfrm>
            <a:off x="452438" y="4697413"/>
            <a:ext cx="277813" cy="403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000000"/>
                </a:solidFill>
                <a:effectLst/>
                <a:latin typeface="Calibri" pitchFamily="34" charset="0"/>
              </a:rPr>
              <a:t>1</a:t>
            </a:r>
            <a:endParaRPr kumimoji="0" lang="en-US" sz="1800" b="0" i="0" u="none" strike="noStrike" cap="none" normalizeH="0" baseline="0" smtClean="0">
              <a:ln>
                <a:noFill/>
              </a:ln>
              <a:solidFill>
                <a:schemeClr val="tx1"/>
              </a:solidFill>
              <a:effectLst/>
              <a:latin typeface="Arial" pitchFamily="34" charset="0"/>
            </a:endParaRPr>
          </a:p>
        </p:txBody>
      </p:sp>
      <p:sp>
        <p:nvSpPr>
          <p:cNvPr id="2080" name="Rectangle 32"/>
          <p:cNvSpPr>
            <a:spLocks noChangeArrowheads="1"/>
          </p:cNvSpPr>
          <p:nvPr/>
        </p:nvSpPr>
        <p:spPr bwMode="auto">
          <a:xfrm>
            <a:off x="106363" y="3760788"/>
            <a:ext cx="604838" cy="403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000000"/>
                </a:solidFill>
                <a:effectLst/>
                <a:latin typeface="Calibri" pitchFamily="34" charset="0"/>
              </a:rPr>
              <a:t>1.25</a:t>
            </a:r>
            <a:endParaRPr kumimoji="0" lang="en-US" sz="1800" b="0" i="0" u="none" strike="noStrike" cap="none" normalizeH="0" baseline="0" smtClean="0">
              <a:ln>
                <a:noFill/>
              </a:ln>
              <a:solidFill>
                <a:schemeClr val="tx1"/>
              </a:solidFill>
              <a:effectLst/>
              <a:latin typeface="Arial" pitchFamily="34" charset="0"/>
            </a:endParaRPr>
          </a:p>
        </p:txBody>
      </p:sp>
      <p:sp>
        <p:nvSpPr>
          <p:cNvPr id="2081" name="Rectangle 33"/>
          <p:cNvSpPr>
            <a:spLocks noChangeArrowheads="1"/>
          </p:cNvSpPr>
          <p:nvPr/>
        </p:nvSpPr>
        <p:spPr bwMode="auto">
          <a:xfrm>
            <a:off x="249238" y="2824163"/>
            <a:ext cx="477838" cy="403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000000"/>
                </a:solidFill>
                <a:effectLst/>
                <a:latin typeface="Calibri" pitchFamily="34" charset="0"/>
              </a:rPr>
              <a:t>1.5</a:t>
            </a:r>
            <a:endParaRPr kumimoji="0" lang="en-US" sz="1800" b="0" i="0" u="none" strike="noStrike" cap="none" normalizeH="0" baseline="0" smtClean="0">
              <a:ln>
                <a:noFill/>
              </a:ln>
              <a:solidFill>
                <a:schemeClr val="tx1"/>
              </a:solidFill>
              <a:effectLst/>
              <a:latin typeface="Arial" pitchFamily="34" charset="0"/>
            </a:endParaRPr>
          </a:p>
        </p:txBody>
      </p:sp>
      <p:sp>
        <p:nvSpPr>
          <p:cNvPr id="2082" name="Rectangle 34"/>
          <p:cNvSpPr>
            <a:spLocks noChangeArrowheads="1"/>
          </p:cNvSpPr>
          <p:nvPr/>
        </p:nvSpPr>
        <p:spPr bwMode="auto">
          <a:xfrm>
            <a:off x="106363" y="1887538"/>
            <a:ext cx="604838" cy="403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000000"/>
                </a:solidFill>
                <a:effectLst/>
                <a:latin typeface="Calibri" pitchFamily="34" charset="0"/>
              </a:rPr>
              <a:t>1.75</a:t>
            </a:r>
            <a:endParaRPr kumimoji="0" lang="en-US" sz="1800" b="0" i="0" u="none" strike="noStrike" cap="none" normalizeH="0" baseline="0" smtClean="0">
              <a:ln>
                <a:noFill/>
              </a:ln>
              <a:solidFill>
                <a:schemeClr val="tx1"/>
              </a:solidFill>
              <a:effectLst/>
              <a:latin typeface="Arial" pitchFamily="34" charset="0"/>
            </a:endParaRPr>
          </a:p>
        </p:txBody>
      </p:sp>
      <p:sp>
        <p:nvSpPr>
          <p:cNvPr id="2083" name="Rectangle 35"/>
          <p:cNvSpPr>
            <a:spLocks noChangeArrowheads="1"/>
          </p:cNvSpPr>
          <p:nvPr/>
        </p:nvSpPr>
        <p:spPr bwMode="auto">
          <a:xfrm>
            <a:off x="452438" y="950913"/>
            <a:ext cx="277813" cy="4016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000000"/>
                </a:solidFill>
                <a:effectLst/>
                <a:latin typeface="Calibri" pitchFamily="34" charset="0"/>
              </a:rPr>
              <a:t>2</a:t>
            </a:r>
            <a:endParaRPr kumimoji="0" lang="en-US" sz="1800" b="0" i="0" u="none" strike="noStrike" cap="none" normalizeH="0" baseline="0" smtClean="0">
              <a:ln>
                <a:noFill/>
              </a:ln>
              <a:solidFill>
                <a:schemeClr val="tx1"/>
              </a:solidFill>
              <a:effectLst/>
              <a:latin typeface="Arial" pitchFamily="34" charset="0"/>
            </a:endParaRPr>
          </a:p>
        </p:txBody>
      </p:sp>
      <p:sp>
        <p:nvSpPr>
          <p:cNvPr id="2084" name="Freeform 36"/>
          <p:cNvSpPr>
            <a:spLocks noEditPoints="1"/>
          </p:cNvSpPr>
          <p:nvPr/>
        </p:nvSpPr>
        <p:spPr bwMode="auto">
          <a:xfrm>
            <a:off x="503238" y="5245100"/>
            <a:ext cx="769938" cy="757238"/>
          </a:xfrm>
          <a:custGeom>
            <a:avLst/>
            <a:gdLst/>
            <a:ahLst/>
            <a:cxnLst>
              <a:cxn ang="0">
                <a:pos x="176" y="911"/>
              </a:cxn>
              <a:cxn ang="0">
                <a:pos x="157" y="930"/>
              </a:cxn>
              <a:cxn ang="0">
                <a:pos x="53" y="960"/>
              </a:cxn>
              <a:cxn ang="0">
                <a:pos x="0" y="795"/>
              </a:cxn>
              <a:cxn ang="0">
                <a:pos x="24" y="766"/>
              </a:cxn>
              <a:cxn ang="0">
                <a:pos x="156" y="848"/>
              </a:cxn>
              <a:cxn ang="0">
                <a:pos x="247" y="692"/>
              </a:cxn>
              <a:cxn ang="0">
                <a:pos x="211" y="843"/>
              </a:cxn>
              <a:cxn ang="0">
                <a:pos x="119" y="666"/>
              </a:cxn>
              <a:cxn ang="0">
                <a:pos x="207" y="695"/>
              </a:cxn>
              <a:cxn ang="0">
                <a:pos x="123" y="704"/>
              </a:cxn>
              <a:cxn ang="0">
                <a:pos x="238" y="817"/>
              </a:cxn>
              <a:cxn ang="0">
                <a:pos x="243" y="731"/>
              </a:cxn>
              <a:cxn ang="0">
                <a:pos x="395" y="699"/>
              </a:cxn>
              <a:cxn ang="0">
                <a:pos x="224" y="605"/>
              </a:cxn>
              <a:cxn ang="0">
                <a:pos x="371" y="568"/>
              </a:cxn>
              <a:cxn ang="0">
                <a:pos x="270" y="551"/>
              </a:cxn>
              <a:cxn ang="0">
                <a:pos x="317" y="678"/>
              </a:cxn>
              <a:cxn ang="0">
                <a:pos x="388" y="638"/>
              </a:cxn>
              <a:cxn ang="0">
                <a:pos x="490" y="602"/>
              </a:cxn>
              <a:cxn ang="0">
                <a:pos x="489" y="576"/>
              </a:cxn>
              <a:cxn ang="0">
                <a:pos x="577" y="516"/>
              </a:cxn>
              <a:cxn ang="0">
                <a:pos x="592" y="581"/>
              </a:cxn>
              <a:cxn ang="0">
                <a:pos x="572" y="595"/>
              </a:cxn>
              <a:cxn ang="0">
                <a:pos x="435" y="434"/>
              </a:cxn>
              <a:cxn ang="0">
                <a:pos x="460" y="414"/>
              </a:cxn>
              <a:cxn ang="0">
                <a:pos x="572" y="404"/>
              </a:cxn>
              <a:cxn ang="0">
                <a:pos x="481" y="419"/>
              </a:cxn>
              <a:cxn ang="0">
                <a:pos x="568" y="493"/>
              </a:cxn>
              <a:cxn ang="0">
                <a:pos x="691" y="292"/>
              </a:cxn>
              <a:cxn ang="0">
                <a:pos x="691" y="372"/>
              </a:cxn>
              <a:cxn ang="0">
                <a:pos x="722" y="329"/>
              </a:cxn>
              <a:cxn ang="0">
                <a:pos x="734" y="343"/>
              </a:cxn>
              <a:cxn ang="0">
                <a:pos x="652" y="414"/>
              </a:cxn>
              <a:cxn ang="0">
                <a:pos x="588" y="277"/>
              </a:cxn>
              <a:cxn ang="0">
                <a:pos x="662" y="297"/>
              </a:cxn>
              <a:cxn ang="0">
                <a:pos x="605" y="354"/>
              </a:cxn>
              <a:cxn ang="0">
                <a:pos x="737" y="170"/>
              </a:cxn>
              <a:cxn ang="0">
                <a:pos x="714" y="197"/>
              </a:cxn>
              <a:cxn ang="0">
                <a:pos x="785" y="305"/>
              </a:cxn>
              <a:cxn ang="0">
                <a:pos x="663" y="212"/>
              </a:cxn>
              <a:cxn ang="0">
                <a:pos x="676" y="194"/>
              </a:cxn>
              <a:cxn ang="0">
                <a:pos x="698" y="168"/>
              </a:cxn>
              <a:cxn ang="0">
                <a:pos x="723" y="151"/>
              </a:cxn>
              <a:cxn ang="0">
                <a:pos x="867" y="223"/>
              </a:cxn>
              <a:cxn ang="0">
                <a:pos x="847" y="237"/>
              </a:cxn>
              <a:cxn ang="0">
                <a:pos x="703" y="64"/>
              </a:cxn>
              <a:cxn ang="0">
                <a:pos x="967" y="58"/>
              </a:cxn>
              <a:cxn ang="0">
                <a:pos x="924" y="150"/>
              </a:cxn>
              <a:cxn ang="0">
                <a:pos x="915" y="176"/>
              </a:cxn>
              <a:cxn ang="0">
                <a:pos x="747" y="24"/>
              </a:cxn>
              <a:cxn ang="0">
                <a:pos x="766" y="5"/>
              </a:cxn>
              <a:cxn ang="0">
                <a:pos x="848" y="17"/>
              </a:cxn>
              <a:cxn ang="0">
                <a:pos x="912" y="39"/>
              </a:cxn>
              <a:cxn ang="0">
                <a:pos x="849" y="71"/>
              </a:cxn>
              <a:cxn ang="0">
                <a:pos x="950" y="86"/>
              </a:cxn>
            </a:cxnLst>
            <a:rect l="0" t="0" r="r" b="b"/>
            <a:pathLst>
              <a:path w="979" h="962">
                <a:moveTo>
                  <a:pt x="156" y="848"/>
                </a:moveTo>
                <a:cubicBezTo>
                  <a:pt x="159" y="851"/>
                  <a:pt x="160" y="853"/>
                  <a:pt x="161" y="855"/>
                </a:cubicBezTo>
                <a:cubicBezTo>
                  <a:pt x="162" y="858"/>
                  <a:pt x="162" y="860"/>
                  <a:pt x="160" y="861"/>
                </a:cubicBezTo>
                <a:lnTo>
                  <a:pt x="143" y="878"/>
                </a:lnTo>
                <a:lnTo>
                  <a:pt x="175" y="909"/>
                </a:lnTo>
                <a:cubicBezTo>
                  <a:pt x="175" y="910"/>
                  <a:pt x="176" y="911"/>
                  <a:pt x="176" y="911"/>
                </a:cubicBezTo>
                <a:cubicBezTo>
                  <a:pt x="176" y="912"/>
                  <a:pt x="176" y="913"/>
                  <a:pt x="175" y="914"/>
                </a:cubicBezTo>
                <a:cubicBezTo>
                  <a:pt x="175" y="915"/>
                  <a:pt x="174" y="917"/>
                  <a:pt x="173" y="918"/>
                </a:cubicBezTo>
                <a:cubicBezTo>
                  <a:pt x="172" y="919"/>
                  <a:pt x="170" y="921"/>
                  <a:pt x="168" y="923"/>
                </a:cubicBezTo>
                <a:cubicBezTo>
                  <a:pt x="166" y="925"/>
                  <a:pt x="165" y="927"/>
                  <a:pt x="163" y="928"/>
                </a:cubicBezTo>
                <a:cubicBezTo>
                  <a:pt x="162" y="929"/>
                  <a:pt x="160" y="930"/>
                  <a:pt x="159" y="930"/>
                </a:cubicBezTo>
                <a:cubicBezTo>
                  <a:pt x="158" y="930"/>
                  <a:pt x="157" y="931"/>
                  <a:pt x="157" y="930"/>
                </a:cubicBezTo>
                <a:cubicBezTo>
                  <a:pt x="156" y="930"/>
                  <a:pt x="155" y="930"/>
                  <a:pt x="155" y="929"/>
                </a:cubicBezTo>
                <a:lnTo>
                  <a:pt x="123" y="898"/>
                </a:lnTo>
                <a:lnTo>
                  <a:pt x="62" y="959"/>
                </a:lnTo>
                <a:cubicBezTo>
                  <a:pt x="61" y="960"/>
                  <a:pt x="60" y="961"/>
                  <a:pt x="59" y="961"/>
                </a:cubicBezTo>
                <a:cubicBezTo>
                  <a:pt x="58" y="962"/>
                  <a:pt x="57" y="962"/>
                  <a:pt x="56" y="962"/>
                </a:cubicBezTo>
                <a:cubicBezTo>
                  <a:pt x="55" y="961"/>
                  <a:pt x="54" y="961"/>
                  <a:pt x="53" y="960"/>
                </a:cubicBezTo>
                <a:cubicBezTo>
                  <a:pt x="51" y="959"/>
                  <a:pt x="50" y="958"/>
                  <a:pt x="48" y="956"/>
                </a:cubicBezTo>
                <a:cubicBezTo>
                  <a:pt x="46" y="954"/>
                  <a:pt x="45" y="953"/>
                  <a:pt x="44" y="952"/>
                </a:cubicBezTo>
                <a:cubicBezTo>
                  <a:pt x="43" y="950"/>
                  <a:pt x="42" y="949"/>
                  <a:pt x="41" y="948"/>
                </a:cubicBezTo>
                <a:cubicBezTo>
                  <a:pt x="40" y="947"/>
                  <a:pt x="40" y="946"/>
                  <a:pt x="39" y="944"/>
                </a:cubicBezTo>
                <a:cubicBezTo>
                  <a:pt x="39" y="943"/>
                  <a:pt x="38" y="942"/>
                  <a:pt x="38" y="940"/>
                </a:cubicBezTo>
                <a:lnTo>
                  <a:pt x="0" y="795"/>
                </a:lnTo>
                <a:cubicBezTo>
                  <a:pt x="0" y="794"/>
                  <a:pt x="0" y="793"/>
                  <a:pt x="0" y="792"/>
                </a:cubicBezTo>
                <a:cubicBezTo>
                  <a:pt x="1" y="791"/>
                  <a:pt x="1" y="789"/>
                  <a:pt x="2" y="788"/>
                </a:cubicBezTo>
                <a:cubicBezTo>
                  <a:pt x="3" y="786"/>
                  <a:pt x="4" y="785"/>
                  <a:pt x="6" y="783"/>
                </a:cubicBezTo>
                <a:cubicBezTo>
                  <a:pt x="7" y="781"/>
                  <a:pt x="9" y="779"/>
                  <a:pt x="12" y="777"/>
                </a:cubicBezTo>
                <a:cubicBezTo>
                  <a:pt x="14" y="774"/>
                  <a:pt x="17" y="772"/>
                  <a:pt x="19" y="770"/>
                </a:cubicBezTo>
                <a:cubicBezTo>
                  <a:pt x="21" y="768"/>
                  <a:pt x="23" y="767"/>
                  <a:pt x="24" y="766"/>
                </a:cubicBezTo>
                <a:cubicBezTo>
                  <a:pt x="26" y="765"/>
                  <a:pt x="27" y="765"/>
                  <a:pt x="28" y="765"/>
                </a:cubicBezTo>
                <a:cubicBezTo>
                  <a:pt x="29" y="765"/>
                  <a:pt x="30" y="765"/>
                  <a:pt x="31" y="766"/>
                </a:cubicBezTo>
                <a:lnTo>
                  <a:pt x="127" y="861"/>
                </a:lnTo>
                <a:lnTo>
                  <a:pt x="144" y="844"/>
                </a:lnTo>
                <a:cubicBezTo>
                  <a:pt x="145" y="843"/>
                  <a:pt x="147" y="843"/>
                  <a:pt x="149" y="843"/>
                </a:cubicBezTo>
                <a:cubicBezTo>
                  <a:pt x="151" y="844"/>
                  <a:pt x="153" y="845"/>
                  <a:pt x="156" y="848"/>
                </a:cubicBezTo>
                <a:close/>
                <a:moveTo>
                  <a:pt x="24" y="799"/>
                </a:moveTo>
                <a:lnTo>
                  <a:pt x="24" y="799"/>
                </a:lnTo>
                <a:lnTo>
                  <a:pt x="58" y="930"/>
                </a:lnTo>
                <a:lnTo>
                  <a:pt x="107" y="881"/>
                </a:lnTo>
                <a:lnTo>
                  <a:pt x="24" y="799"/>
                </a:lnTo>
                <a:close/>
                <a:moveTo>
                  <a:pt x="247" y="692"/>
                </a:moveTo>
                <a:cubicBezTo>
                  <a:pt x="258" y="704"/>
                  <a:pt x="268" y="715"/>
                  <a:pt x="275" y="727"/>
                </a:cubicBezTo>
                <a:cubicBezTo>
                  <a:pt x="283" y="738"/>
                  <a:pt x="288" y="749"/>
                  <a:pt x="291" y="760"/>
                </a:cubicBezTo>
                <a:cubicBezTo>
                  <a:pt x="294" y="771"/>
                  <a:pt x="293" y="782"/>
                  <a:pt x="290" y="793"/>
                </a:cubicBezTo>
                <a:cubicBezTo>
                  <a:pt x="287" y="803"/>
                  <a:pt x="281" y="814"/>
                  <a:pt x="271" y="824"/>
                </a:cubicBezTo>
                <a:cubicBezTo>
                  <a:pt x="261" y="833"/>
                  <a:pt x="252" y="839"/>
                  <a:pt x="242" y="842"/>
                </a:cubicBezTo>
                <a:cubicBezTo>
                  <a:pt x="232" y="845"/>
                  <a:pt x="222" y="846"/>
                  <a:pt x="211" y="843"/>
                </a:cubicBezTo>
                <a:cubicBezTo>
                  <a:pt x="201" y="841"/>
                  <a:pt x="190" y="835"/>
                  <a:pt x="179" y="827"/>
                </a:cubicBezTo>
                <a:cubicBezTo>
                  <a:pt x="168" y="820"/>
                  <a:pt x="156" y="809"/>
                  <a:pt x="143" y="797"/>
                </a:cubicBezTo>
                <a:cubicBezTo>
                  <a:pt x="132" y="786"/>
                  <a:pt x="122" y="774"/>
                  <a:pt x="115" y="763"/>
                </a:cubicBezTo>
                <a:cubicBezTo>
                  <a:pt x="107" y="751"/>
                  <a:pt x="102" y="740"/>
                  <a:pt x="99" y="729"/>
                </a:cubicBezTo>
                <a:cubicBezTo>
                  <a:pt x="97" y="718"/>
                  <a:pt x="97" y="707"/>
                  <a:pt x="100" y="697"/>
                </a:cubicBezTo>
                <a:cubicBezTo>
                  <a:pt x="103" y="686"/>
                  <a:pt x="109" y="676"/>
                  <a:pt x="119" y="666"/>
                </a:cubicBezTo>
                <a:cubicBezTo>
                  <a:pt x="129" y="657"/>
                  <a:pt x="138" y="650"/>
                  <a:pt x="148" y="647"/>
                </a:cubicBezTo>
                <a:cubicBezTo>
                  <a:pt x="158" y="644"/>
                  <a:pt x="168" y="644"/>
                  <a:pt x="179" y="646"/>
                </a:cubicBezTo>
                <a:cubicBezTo>
                  <a:pt x="189" y="649"/>
                  <a:pt x="200" y="654"/>
                  <a:pt x="211" y="662"/>
                </a:cubicBezTo>
                <a:cubicBezTo>
                  <a:pt x="222" y="670"/>
                  <a:pt x="234" y="680"/>
                  <a:pt x="247" y="692"/>
                </a:cubicBezTo>
                <a:close/>
                <a:moveTo>
                  <a:pt x="228" y="714"/>
                </a:moveTo>
                <a:cubicBezTo>
                  <a:pt x="220" y="707"/>
                  <a:pt x="213" y="700"/>
                  <a:pt x="207" y="695"/>
                </a:cubicBezTo>
                <a:cubicBezTo>
                  <a:pt x="200" y="690"/>
                  <a:pt x="194" y="685"/>
                  <a:pt x="188" y="682"/>
                </a:cubicBezTo>
                <a:cubicBezTo>
                  <a:pt x="183" y="678"/>
                  <a:pt x="178" y="675"/>
                  <a:pt x="173" y="674"/>
                </a:cubicBezTo>
                <a:cubicBezTo>
                  <a:pt x="168" y="672"/>
                  <a:pt x="163" y="671"/>
                  <a:pt x="159" y="672"/>
                </a:cubicBezTo>
                <a:cubicBezTo>
                  <a:pt x="154" y="672"/>
                  <a:pt x="150" y="673"/>
                  <a:pt x="146" y="675"/>
                </a:cubicBezTo>
                <a:cubicBezTo>
                  <a:pt x="142" y="677"/>
                  <a:pt x="138" y="680"/>
                  <a:pt x="134" y="684"/>
                </a:cubicBezTo>
                <a:cubicBezTo>
                  <a:pt x="128" y="690"/>
                  <a:pt x="124" y="697"/>
                  <a:pt x="123" y="704"/>
                </a:cubicBezTo>
                <a:cubicBezTo>
                  <a:pt x="122" y="711"/>
                  <a:pt x="123" y="719"/>
                  <a:pt x="126" y="727"/>
                </a:cubicBezTo>
                <a:cubicBezTo>
                  <a:pt x="129" y="734"/>
                  <a:pt x="134" y="742"/>
                  <a:pt x="140" y="750"/>
                </a:cubicBezTo>
                <a:cubicBezTo>
                  <a:pt x="147" y="759"/>
                  <a:pt x="154" y="767"/>
                  <a:pt x="163" y="775"/>
                </a:cubicBezTo>
                <a:cubicBezTo>
                  <a:pt x="174" y="786"/>
                  <a:pt x="184" y="795"/>
                  <a:pt x="193" y="802"/>
                </a:cubicBezTo>
                <a:cubicBezTo>
                  <a:pt x="202" y="809"/>
                  <a:pt x="210" y="813"/>
                  <a:pt x="218" y="816"/>
                </a:cubicBezTo>
                <a:cubicBezTo>
                  <a:pt x="225" y="818"/>
                  <a:pt x="232" y="819"/>
                  <a:pt x="238" y="817"/>
                </a:cubicBezTo>
                <a:cubicBezTo>
                  <a:pt x="244" y="815"/>
                  <a:pt x="250" y="812"/>
                  <a:pt x="256" y="806"/>
                </a:cubicBezTo>
                <a:cubicBezTo>
                  <a:pt x="260" y="802"/>
                  <a:pt x="263" y="797"/>
                  <a:pt x="265" y="793"/>
                </a:cubicBezTo>
                <a:cubicBezTo>
                  <a:pt x="267" y="788"/>
                  <a:pt x="268" y="783"/>
                  <a:pt x="267" y="778"/>
                </a:cubicBezTo>
                <a:cubicBezTo>
                  <a:pt x="267" y="773"/>
                  <a:pt x="266" y="768"/>
                  <a:pt x="264" y="763"/>
                </a:cubicBezTo>
                <a:cubicBezTo>
                  <a:pt x="262" y="758"/>
                  <a:pt x="259" y="752"/>
                  <a:pt x="256" y="747"/>
                </a:cubicBezTo>
                <a:cubicBezTo>
                  <a:pt x="252" y="742"/>
                  <a:pt x="248" y="736"/>
                  <a:pt x="243" y="731"/>
                </a:cubicBezTo>
                <a:cubicBezTo>
                  <a:pt x="238" y="725"/>
                  <a:pt x="233" y="720"/>
                  <a:pt x="228" y="714"/>
                </a:cubicBezTo>
                <a:close/>
                <a:moveTo>
                  <a:pt x="371" y="568"/>
                </a:moveTo>
                <a:cubicBezTo>
                  <a:pt x="383" y="580"/>
                  <a:pt x="392" y="591"/>
                  <a:pt x="400" y="602"/>
                </a:cubicBezTo>
                <a:cubicBezTo>
                  <a:pt x="408" y="614"/>
                  <a:pt x="413" y="625"/>
                  <a:pt x="415" y="636"/>
                </a:cubicBezTo>
                <a:cubicBezTo>
                  <a:pt x="418" y="647"/>
                  <a:pt x="418" y="658"/>
                  <a:pt x="415" y="668"/>
                </a:cubicBezTo>
                <a:cubicBezTo>
                  <a:pt x="412" y="679"/>
                  <a:pt x="405" y="689"/>
                  <a:pt x="395" y="699"/>
                </a:cubicBezTo>
                <a:cubicBezTo>
                  <a:pt x="386" y="709"/>
                  <a:pt x="376" y="715"/>
                  <a:pt x="366" y="718"/>
                </a:cubicBezTo>
                <a:cubicBezTo>
                  <a:pt x="356" y="721"/>
                  <a:pt x="346" y="721"/>
                  <a:pt x="336" y="719"/>
                </a:cubicBezTo>
                <a:cubicBezTo>
                  <a:pt x="325" y="716"/>
                  <a:pt x="315" y="711"/>
                  <a:pt x="303" y="703"/>
                </a:cubicBezTo>
                <a:cubicBezTo>
                  <a:pt x="292" y="695"/>
                  <a:pt x="280" y="685"/>
                  <a:pt x="268" y="673"/>
                </a:cubicBezTo>
                <a:cubicBezTo>
                  <a:pt x="256" y="661"/>
                  <a:pt x="247" y="650"/>
                  <a:pt x="239" y="638"/>
                </a:cubicBezTo>
                <a:cubicBezTo>
                  <a:pt x="232" y="627"/>
                  <a:pt x="226" y="616"/>
                  <a:pt x="224" y="605"/>
                </a:cubicBezTo>
                <a:cubicBezTo>
                  <a:pt x="221" y="594"/>
                  <a:pt x="221" y="583"/>
                  <a:pt x="224" y="572"/>
                </a:cubicBezTo>
                <a:cubicBezTo>
                  <a:pt x="227" y="562"/>
                  <a:pt x="234" y="551"/>
                  <a:pt x="244" y="542"/>
                </a:cubicBezTo>
                <a:cubicBezTo>
                  <a:pt x="253" y="532"/>
                  <a:pt x="263" y="526"/>
                  <a:pt x="273" y="523"/>
                </a:cubicBezTo>
                <a:cubicBezTo>
                  <a:pt x="283" y="520"/>
                  <a:pt x="293" y="519"/>
                  <a:pt x="303" y="522"/>
                </a:cubicBezTo>
                <a:cubicBezTo>
                  <a:pt x="314" y="525"/>
                  <a:pt x="324" y="530"/>
                  <a:pt x="336" y="538"/>
                </a:cubicBezTo>
                <a:cubicBezTo>
                  <a:pt x="347" y="546"/>
                  <a:pt x="359" y="556"/>
                  <a:pt x="371" y="568"/>
                </a:cubicBezTo>
                <a:close/>
                <a:moveTo>
                  <a:pt x="352" y="590"/>
                </a:moveTo>
                <a:cubicBezTo>
                  <a:pt x="345" y="582"/>
                  <a:pt x="338" y="576"/>
                  <a:pt x="331" y="570"/>
                </a:cubicBezTo>
                <a:cubicBezTo>
                  <a:pt x="325" y="565"/>
                  <a:pt x="319" y="561"/>
                  <a:pt x="313" y="557"/>
                </a:cubicBezTo>
                <a:cubicBezTo>
                  <a:pt x="307" y="554"/>
                  <a:pt x="302" y="551"/>
                  <a:pt x="297" y="549"/>
                </a:cubicBezTo>
                <a:cubicBezTo>
                  <a:pt x="292" y="548"/>
                  <a:pt x="287" y="547"/>
                  <a:pt x="283" y="547"/>
                </a:cubicBezTo>
                <a:cubicBezTo>
                  <a:pt x="279" y="547"/>
                  <a:pt x="274" y="549"/>
                  <a:pt x="270" y="551"/>
                </a:cubicBezTo>
                <a:cubicBezTo>
                  <a:pt x="266" y="553"/>
                  <a:pt x="263" y="555"/>
                  <a:pt x="259" y="559"/>
                </a:cubicBezTo>
                <a:cubicBezTo>
                  <a:pt x="252" y="566"/>
                  <a:pt x="249" y="573"/>
                  <a:pt x="248" y="580"/>
                </a:cubicBezTo>
                <a:cubicBezTo>
                  <a:pt x="247" y="587"/>
                  <a:pt x="248" y="594"/>
                  <a:pt x="251" y="602"/>
                </a:cubicBezTo>
                <a:cubicBezTo>
                  <a:pt x="254" y="610"/>
                  <a:pt x="258" y="618"/>
                  <a:pt x="265" y="626"/>
                </a:cubicBezTo>
                <a:cubicBezTo>
                  <a:pt x="271" y="634"/>
                  <a:pt x="279" y="642"/>
                  <a:pt x="287" y="651"/>
                </a:cubicBezTo>
                <a:cubicBezTo>
                  <a:pt x="298" y="662"/>
                  <a:pt x="308" y="671"/>
                  <a:pt x="317" y="678"/>
                </a:cubicBezTo>
                <a:cubicBezTo>
                  <a:pt x="326" y="684"/>
                  <a:pt x="335" y="689"/>
                  <a:pt x="342" y="691"/>
                </a:cubicBezTo>
                <a:cubicBezTo>
                  <a:pt x="349" y="694"/>
                  <a:pt x="356" y="694"/>
                  <a:pt x="362" y="692"/>
                </a:cubicBezTo>
                <a:cubicBezTo>
                  <a:pt x="369" y="691"/>
                  <a:pt x="374" y="687"/>
                  <a:pt x="380" y="682"/>
                </a:cubicBezTo>
                <a:cubicBezTo>
                  <a:pt x="384" y="677"/>
                  <a:pt x="387" y="673"/>
                  <a:pt x="389" y="668"/>
                </a:cubicBezTo>
                <a:cubicBezTo>
                  <a:pt x="391" y="663"/>
                  <a:pt x="392" y="659"/>
                  <a:pt x="392" y="654"/>
                </a:cubicBezTo>
                <a:cubicBezTo>
                  <a:pt x="392" y="649"/>
                  <a:pt x="390" y="644"/>
                  <a:pt x="388" y="638"/>
                </a:cubicBezTo>
                <a:cubicBezTo>
                  <a:pt x="386" y="633"/>
                  <a:pt x="383" y="628"/>
                  <a:pt x="380" y="623"/>
                </a:cubicBezTo>
                <a:cubicBezTo>
                  <a:pt x="377" y="617"/>
                  <a:pt x="372" y="612"/>
                  <a:pt x="368" y="606"/>
                </a:cubicBezTo>
                <a:cubicBezTo>
                  <a:pt x="363" y="601"/>
                  <a:pt x="358" y="595"/>
                  <a:pt x="352" y="590"/>
                </a:cubicBezTo>
                <a:close/>
                <a:moveTo>
                  <a:pt x="489" y="576"/>
                </a:moveTo>
                <a:cubicBezTo>
                  <a:pt x="494" y="582"/>
                  <a:pt x="497" y="586"/>
                  <a:pt x="497" y="590"/>
                </a:cubicBezTo>
                <a:cubicBezTo>
                  <a:pt x="497" y="593"/>
                  <a:pt x="494" y="598"/>
                  <a:pt x="490" y="602"/>
                </a:cubicBezTo>
                <a:cubicBezTo>
                  <a:pt x="485" y="607"/>
                  <a:pt x="481" y="609"/>
                  <a:pt x="477" y="609"/>
                </a:cubicBezTo>
                <a:cubicBezTo>
                  <a:pt x="474" y="609"/>
                  <a:pt x="469" y="607"/>
                  <a:pt x="464" y="601"/>
                </a:cubicBezTo>
                <a:cubicBezTo>
                  <a:pt x="458" y="596"/>
                  <a:pt x="456" y="591"/>
                  <a:pt x="456" y="588"/>
                </a:cubicBezTo>
                <a:cubicBezTo>
                  <a:pt x="456" y="584"/>
                  <a:pt x="458" y="580"/>
                  <a:pt x="463" y="575"/>
                </a:cubicBezTo>
                <a:cubicBezTo>
                  <a:pt x="468" y="570"/>
                  <a:pt x="472" y="568"/>
                  <a:pt x="475" y="568"/>
                </a:cubicBezTo>
                <a:cubicBezTo>
                  <a:pt x="479" y="568"/>
                  <a:pt x="483" y="571"/>
                  <a:pt x="489" y="576"/>
                </a:cubicBezTo>
                <a:close/>
                <a:moveTo>
                  <a:pt x="572" y="404"/>
                </a:moveTo>
                <a:cubicBezTo>
                  <a:pt x="582" y="413"/>
                  <a:pt x="589" y="422"/>
                  <a:pt x="594" y="432"/>
                </a:cubicBezTo>
                <a:cubicBezTo>
                  <a:pt x="599" y="441"/>
                  <a:pt x="603" y="450"/>
                  <a:pt x="604" y="459"/>
                </a:cubicBezTo>
                <a:cubicBezTo>
                  <a:pt x="605" y="468"/>
                  <a:pt x="604" y="476"/>
                  <a:pt x="601" y="485"/>
                </a:cubicBezTo>
                <a:cubicBezTo>
                  <a:pt x="598" y="493"/>
                  <a:pt x="593" y="501"/>
                  <a:pt x="586" y="508"/>
                </a:cubicBezTo>
                <a:cubicBezTo>
                  <a:pt x="583" y="511"/>
                  <a:pt x="580" y="514"/>
                  <a:pt x="577" y="516"/>
                </a:cubicBezTo>
                <a:cubicBezTo>
                  <a:pt x="573" y="518"/>
                  <a:pt x="570" y="520"/>
                  <a:pt x="566" y="521"/>
                </a:cubicBezTo>
                <a:cubicBezTo>
                  <a:pt x="562" y="522"/>
                  <a:pt x="558" y="523"/>
                  <a:pt x="553" y="523"/>
                </a:cubicBezTo>
                <a:cubicBezTo>
                  <a:pt x="549" y="524"/>
                  <a:pt x="544" y="524"/>
                  <a:pt x="539" y="524"/>
                </a:cubicBezTo>
                <a:lnTo>
                  <a:pt x="591" y="576"/>
                </a:lnTo>
                <a:cubicBezTo>
                  <a:pt x="591" y="577"/>
                  <a:pt x="592" y="578"/>
                  <a:pt x="592" y="578"/>
                </a:cubicBezTo>
                <a:cubicBezTo>
                  <a:pt x="592" y="579"/>
                  <a:pt x="592" y="580"/>
                  <a:pt x="592" y="581"/>
                </a:cubicBezTo>
                <a:cubicBezTo>
                  <a:pt x="591" y="582"/>
                  <a:pt x="590" y="583"/>
                  <a:pt x="589" y="585"/>
                </a:cubicBezTo>
                <a:cubicBezTo>
                  <a:pt x="588" y="586"/>
                  <a:pt x="587" y="588"/>
                  <a:pt x="585" y="590"/>
                </a:cubicBezTo>
                <a:cubicBezTo>
                  <a:pt x="583" y="591"/>
                  <a:pt x="581" y="593"/>
                  <a:pt x="580" y="594"/>
                </a:cubicBezTo>
                <a:cubicBezTo>
                  <a:pt x="579" y="595"/>
                  <a:pt x="577" y="596"/>
                  <a:pt x="576" y="596"/>
                </a:cubicBezTo>
                <a:cubicBezTo>
                  <a:pt x="575" y="597"/>
                  <a:pt x="574" y="597"/>
                  <a:pt x="574" y="597"/>
                </a:cubicBezTo>
                <a:cubicBezTo>
                  <a:pt x="573" y="596"/>
                  <a:pt x="572" y="596"/>
                  <a:pt x="572" y="595"/>
                </a:cubicBezTo>
                <a:lnTo>
                  <a:pt x="426" y="450"/>
                </a:lnTo>
                <a:cubicBezTo>
                  <a:pt x="425" y="449"/>
                  <a:pt x="425" y="448"/>
                  <a:pt x="424" y="448"/>
                </a:cubicBezTo>
                <a:cubicBezTo>
                  <a:pt x="424" y="447"/>
                  <a:pt x="424" y="446"/>
                  <a:pt x="425" y="445"/>
                </a:cubicBezTo>
                <a:cubicBezTo>
                  <a:pt x="425" y="444"/>
                  <a:pt x="426" y="443"/>
                  <a:pt x="427" y="442"/>
                </a:cubicBezTo>
                <a:cubicBezTo>
                  <a:pt x="428" y="441"/>
                  <a:pt x="429" y="439"/>
                  <a:pt x="431" y="438"/>
                </a:cubicBezTo>
                <a:cubicBezTo>
                  <a:pt x="432" y="436"/>
                  <a:pt x="434" y="435"/>
                  <a:pt x="435" y="434"/>
                </a:cubicBezTo>
                <a:cubicBezTo>
                  <a:pt x="436" y="433"/>
                  <a:pt x="437" y="432"/>
                  <a:pt x="438" y="432"/>
                </a:cubicBezTo>
                <a:cubicBezTo>
                  <a:pt x="439" y="431"/>
                  <a:pt x="440" y="431"/>
                  <a:pt x="440" y="431"/>
                </a:cubicBezTo>
                <a:cubicBezTo>
                  <a:pt x="441" y="432"/>
                  <a:pt x="442" y="432"/>
                  <a:pt x="443" y="433"/>
                </a:cubicBezTo>
                <a:lnTo>
                  <a:pt x="457" y="447"/>
                </a:lnTo>
                <a:cubicBezTo>
                  <a:pt x="457" y="440"/>
                  <a:pt x="457" y="434"/>
                  <a:pt x="457" y="429"/>
                </a:cubicBezTo>
                <a:cubicBezTo>
                  <a:pt x="458" y="424"/>
                  <a:pt x="459" y="419"/>
                  <a:pt x="460" y="414"/>
                </a:cubicBezTo>
                <a:cubicBezTo>
                  <a:pt x="462" y="410"/>
                  <a:pt x="463" y="405"/>
                  <a:pt x="466" y="402"/>
                </a:cubicBezTo>
                <a:cubicBezTo>
                  <a:pt x="468" y="398"/>
                  <a:pt x="471" y="394"/>
                  <a:pt x="474" y="390"/>
                </a:cubicBezTo>
                <a:cubicBezTo>
                  <a:pt x="482" y="383"/>
                  <a:pt x="490" y="378"/>
                  <a:pt x="498" y="375"/>
                </a:cubicBezTo>
                <a:cubicBezTo>
                  <a:pt x="507" y="373"/>
                  <a:pt x="515" y="373"/>
                  <a:pt x="523" y="374"/>
                </a:cubicBezTo>
                <a:cubicBezTo>
                  <a:pt x="532" y="376"/>
                  <a:pt x="540" y="380"/>
                  <a:pt x="549" y="385"/>
                </a:cubicBezTo>
                <a:cubicBezTo>
                  <a:pt x="557" y="390"/>
                  <a:pt x="565" y="396"/>
                  <a:pt x="572" y="404"/>
                </a:cubicBezTo>
                <a:close/>
                <a:moveTo>
                  <a:pt x="555" y="426"/>
                </a:moveTo>
                <a:cubicBezTo>
                  <a:pt x="549" y="421"/>
                  <a:pt x="544" y="416"/>
                  <a:pt x="538" y="412"/>
                </a:cubicBezTo>
                <a:cubicBezTo>
                  <a:pt x="532" y="408"/>
                  <a:pt x="526" y="405"/>
                  <a:pt x="521" y="403"/>
                </a:cubicBezTo>
                <a:cubicBezTo>
                  <a:pt x="515" y="401"/>
                  <a:pt x="509" y="400"/>
                  <a:pt x="503" y="401"/>
                </a:cubicBezTo>
                <a:cubicBezTo>
                  <a:pt x="498" y="403"/>
                  <a:pt x="492" y="406"/>
                  <a:pt x="487" y="410"/>
                </a:cubicBezTo>
                <a:cubicBezTo>
                  <a:pt x="485" y="413"/>
                  <a:pt x="483" y="416"/>
                  <a:pt x="481" y="419"/>
                </a:cubicBezTo>
                <a:cubicBezTo>
                  <a:pt x="479" y="422"/>
                  <a:pt x="478" y="426"/>
                  <a:pt x="477" y="430"/>
                </a:cubicBezTo>
                <a:cubicBezTo>
                  <a:pt x="476" y="434"/>
                  <a:pt x="476" y="439"/>
                  <a:pt x="476" y="444"/>
                </a:cubicBezTo>
                <a:cubicBezTo>
                  <a:pt x="476" y="449"/>
                  <a:pt x="476" y="455"/>
                  <a:pt x="477" y="462"/>
                </a:cubicBezTo>
                <a:lnTo>
                  <a:pt x="518" y="504"/>
                </a:lnTo>
                <a:cubicBezTo>
                  <a:pt x="530" y="505"/>
                  <a:pt x="540" y="505"/>
                  <a:pt x="548" y="503"/>
                </a:cubicBezTo>
                <a:cubicBezTo>
                  <a:pt x="556" y="502"/>
                  <a:pt x="563" y="499"/>
                  <a:pt x="568" y="493"/>
                </a:cubicBezTo>
                <a:cubicBezTo>
                  <a:pt x="573" y="489"/>
                  <a:pt x="576" y="483"/>
                  <a:pt x="577" y="478"/>
                </a:cubicBezTo>
                <a:cubicBezTo>
                  <a:pt x="578" y="472"/>
                  <a:pt x="578" y="466"/>
                  <a:pt x="576" y="460"/>
                </a:cubicBezTo>
                <a:cubicBezTo>
                  <a:pt x="574" y="454"/>
                  <a:pt x="572" y="448"/>
                  <a:pt x="568" y="442"/>
                </a:cubicBezTo>
                <a:cubicBezTo>
                  <a:pt x="564" y="436"/>
                  <a:pt x="560" y="431"/>
                  <a:pt x="555" y="426"/>
                </a:cubicBezTo>
                <a:close/>
                <a:moveTo>
                  <a:pt x="687" y="284"/>
                </a:moveTo>
                <a:cubicBezTo>
                  <a:pt x="690" y="287"/>
                  <a:pt x="691" y="290"/>
                  <a:pt x="691" y="292"/>
                </a:cubicBezTo>
                <a:cubicBezTo>
                  <a:pt x="691" y="295"/>
                  <a:pt x="690" y="298"/>
                  <a:pt x="688" y="299"/>
                </a:cubicBezTo>
                <a:lnTo>
                  <a:pt x="619" y="368"/>
                </a:lnTo>
                <a:cubicBezTo>
                  <a:pt x="625" y="374"/>
                  <a:pt x="631" y="379"/>
                  <a:pt x="637" y="382"/>
                </a:cubicBezTo>
                <a:cubicBezTo>
                  <a:pt x="642" y="386"/>
                  <a:pt x="648" y="388"/>
                  <a:pt x="654" y="388"/>
                </a:cubicBezTo>
                <a:cubicBezTo>
                  <a:pt x="660" y="389"/>
                  <a:pt x="666" y="388"/>
                  <a:pt x="673" y="385"/>
                </a:cubicBezTo>
                <a:cubicBezTo>
                  <a:pt x="679" y="383"/>
                  <a:pt x="685" y="378"/>
                  <a:pt x="691" y="372"/>
                </a:cubicBezTo>
                <a:cubicBezTo>
                  <a:pt x="696" y="367"/>
                  <a:pt x="700" y="362"/>
                  <a:pt x="703" y="358"/>
                </a:cubicBezTo>
                <a:cubicBezTo>
                  <a:pt x="706" y="353"/>
                  <a:pt x="709" y="349"/>
                  <a:pt x="711" y="345"/>
                </a:cubicBezTo>
                <a:cubicBezTo>
                  <a:pt x="712" y="341"/>
                  <a:pt x="714" y="338"/>
                  <a:pt x="715" y="335"/>
                </a:cubicBezTo>
                <a:cubicBezTo>
                  <a:pt x="716" y="332"/>
                  <a:pt x="717" y="331"/>
                  <a:pt x="718" y="330"/>
                </a:cubicBezTo>
                <a:cubicBezTo>
                  <a:pt x="718" y="329"/>
                  <a:pt x="719" y="329"/>
                  <a:pt x="720" y="329"/>
                </a:cubicBezTo>
                <a:cubicBezTo>
                  <a:pt x="720" y="328"/>
                  <a:pt x="721" y="329"/>
                  <a:pt x="722" y="329"/>
                </a:cubicBezTo>
                <a:cubicBezTo>
                  <a:pt x="723" y="329"/>
                  <a:pt x="724" y="330"/>
                  <a:pt x="725" y="331"/>
                </a:cubicBezTo>
                <a:cubicBezTo>
                  <a:pt x="726" y="331"/>
                  <a:pt x="727" y="333"/>
                  <a:pt x="728" y="334"/>
                </a:cubicBezTo>
                <a:cubicBezTo>
                  <a:pt x="729" y="335"/>
                  <a:pt x="730" y="336"/>
                  <a:pt x="731" y="337"/>
                </a:cubicBezTo>
                <a:cubicBezTo>
                  <a:pt x="732" y="337"/>
                  <a:pt x="732" y="338"/>
                  <a:pt x="733" y="339"/>
                </a:cubicBezTo>
                <a:cubicBezTo>
                  <a:pt x="733" y="340"/>
                  <a:pt x="733" y="340"/>
                  <a:pt x="734" y="341"/>
                </a:cubicBezTo>
                <a:cubicBezTo>
                  <a:pt x="734" y="342"/>
                  <a:pt x="734" y="343"/>
                  <a:pt x="734" y="343"/>
                </a:cubicBezTo>
                <a:cubicBezTo>
                  <a:pt x="734" y="344"/>
                  <a:pt x="733" y="346"/>
                  <a:pt x="732" y="349"/>
                </a:cubicBezTo>
                <a:cubicBezTo>
                  <a:pt x="731" y="352"/>
                  <a:pt x="729" y="356"/>
                  <a:pt x="727" y="360"/>
                </a:cubicBezTo>
                <a:cubicBezTo>
                  <a:pt x="724" y="364"/>
                  <a:pt x="721" y="369"/>
                  <a:pt x="718" y="374"/>
                </a:cubicBezTo>
                <a:cubicBezTo>
                  <a:pt x="714" y="379"/>
                  <a:pt x="710" y="384"/>
                  <a:pt x="705" y="389"/>
                </a:cubicBezTo>
                <a:cubicBezTo>
                  <a:pt x="696" y="398"/>
                  <a:pt x="688" y="404"/>
                  <a:pt x="679" y="408"/>
                </a:cubicBezTo>
                <a:cubicBezTo>
                  <a:pt x="670" y="412"/>
                  <a:pt x="661" y="414"/>
                  <a:pt x="652" y="414"/>
                </a:cubicBezTo>
                <a:cubicBezTo>
                  <a:pt x="643" y="414"/>
                  <a:pt x="633" y="411"/>
                  <a:pt x="624" y="406"/>
                </a:cubicBezTo>
                <a:cubicBezTo>
                  <a:pt x="615" y="401"/>
                  <a:pt x="605" y="394"/>
                  <a:pt x="596" y="385"/>
                </a:cubicBezTo>
                <a:cubicBezTo>
                  <a:pt x="587" y="376"/>
                  <a:pt x="580" y="367"/>
                  <a:pt x="575" y="357"/>
                </a:cubicBezTo>
                <a:cubicBezTo>
                  <a:pt x="570" y="348"/>
                  <a:pt x="568" y="338"/>
                  <a:pt x="567" y="329"/>
                </a:cubicBezTo>
                <a:cubicBezTo>
                  <a:pt x="566" y="319"/>
                  <a:pt x="568" y="310"/>
                  <a:pt x="571" y="301"/>
                </a:cubicBezTo>
                <a:cubicBezTo>
                  <a:pt x="575" y="293"/>
                  <a:pt x="580" y="284"/>
                  <a:pt x="588" y="277"/>
                </a:cubicBezTo>
                <a:cubicBezTo>
                  <a:pt x="596" y="269"/>
                  <a:pt x="605" y="263"/>
                  <a:pt x="613" y="260"/>
                </a:cubicBezTo>
                <a:cubicBezTo>
                  <a:pt x="621" y="257"/>
                  <a:pt x="630" y="255"/>
                  <a:pt x="638" y="256"/>
                </a:cubicBezTo>
                <a:cubicBezTo>
                  <a:pt x="646" y="257"/>
                  <a:pt x="654" y="259"/>
                  <a:pt x="662" y="264"/>
                </a:cubicBezTo>
                <a:cubicBezTo>
                  <a:pt x="669" y="268"/>
                  <a:pt x="677" y="273"/>
                  <a:pt x="684" y="280"/>
                </a:cubicBezTo>
                <a:lnTo>
                  <a:pt x="687" y="284"/>
                </a:lnTo>
                <a:close/>
                <a:moveTo>
                  <a:pt x="662" y="297"/>
                </a:moveTo>
                <a:cubicBezTo>
                  <a:pt x="652" y="287"/>
                  <a:pt x="642" y="281"/>
                  <a:pt x="632" y="280"/>
                </a:cubicBezTo>
                <a:cubicBezTo>
                  <a:pt x="621" y="279"/>
                  <a:pt x="611" y="283"/>
                  <a:pt x="602" y="293"/>
                </a:cubicBezTo>
                <a:cubicBezTo>
                  <a:pt x="597" y="297"/>
                  <a:pt x="594" y="302"/>
                  <a:pt x="592" y="308"/>
                </a:cubicBezTo>
                <a:cubicBezTo>
                  <a:pt x="591" y="313"/>
                  <a:pt x="590" y="319"/>
                  <a:pt x="590" y="324"/>
                </a:cubicBezTo>
                <a:cubicBezTo>
                  <a:pt x="591" y="329"/>
                  <a:pt x="592" y="335"/>
                  <a:pt x="595" y="340"/>
                </a:cubicBezTo>
                <a:cubicBezTo>
                  <a:pt x="598" y="345"/>
                  <a:pt x="601" y="350"/>
                  <a:pt x="605" y="354"/>
                </a:cubicBezTo>
                <a:lnTo>
                  <a:pt x="662" y="297"/>
                </a:lnTo>
                <a:close/>
                <a:moveTo>
                  <a:pt x="731" y="158"/>
                </a:moveTo>
                <a:cubicBezTo>
                  <a:pt x="733" y="159"/>
                  <a:pt x="734" y="161"/>
                  <a:pt x="735" y="162"/>
                </a:cubicBezTo>
                <a:cubicBezTo>
                  <a:pt x="736" y="163"/>
                  <a:pt x="737" y="164"/>
                  <a:pt x="738" y="165"/>
                </a:cubicBezTo>
                <a:cubicBezTo>
                  <a:pt x="738" y="166"/>
                  <a:pt x="738" y="167"/>
                  <a:pt x="738" y="168"/>
                </a:cubicBezTo>
                <a:cubicBezTo>
                  <a:pt x="738" y="168"/>
                  <a:pt x="738" y="169"/>
                  <a:pt x="737" y="170"/>
                </a:cubicBezTo>
                <a:cubicBezTo>
                  <a:pt x="737" y="170"/>
                  <a:pt x="736" y="171"/>
                  <a:pt x="735" y="171"/>
                </a:cubicBezTo>
                <a:cubicBezTo>
                  <a:pt x="733" y="172"/>
                  <a:pt x="732" y="173"/>
                  <a:pt x="731" y="173"/>
                </a:cubicBezTo>
                <a:cubicBezTo>
                  <a:pt x="729" y="174"/>
                  <a:pt x="727" y="175"/>
                  <a:pt x="726" y="176"/>
                </a:cubicBezTo>
                <a:cubicBezTo>
                  <a:pt x="724" y="177"/>
                  <a:pt x="722" y="179"/>
                  <a:pt x="721" y="180"/>
                </a:cubicBezTo>
                <a:cubicBezTo>
                  <a:pt x="719" y="182"/>
                  <a:pt x="717" y="185"/>
                  <a:pt x="716" y="187"/>
                </a:cubicBezTo>
                <a:cubicBezTo>
                  <a:pt x="715" y="190"/>
                  <a:pt x="714" y="193"/>
                  <a:pt x="714" y="197"/>
                </a:cubicBezTo>
                <a:cubicBezTo>
                  <a:pt x="714" y="201"/>
                  <a:pt x="714" y="205"/>
                  <a:pt x="715" y="210"/>
                </a:cubicBezTo>
                <a:cubicBezTo>
                  <a:pt x="716" y="216"/>
                  <a:pt x="717" y="222"/>
                  <a:pt x="718" y="229"/>
                </a:cubicBezTo>
                <a:lnTo>
                  <a:pt x="787" y="297"/>
                </a:lnTo>
                <a:cubicBezTo>
                  <a:pt x="788" y="298"/>
                  <a:pt x="788" y="299"/>
                  <a:pt x="788" y="299"/>
                </a:cubicBezTo>
                <a:cubicBezTo>
                  <a:pt x="788" y="300"/>
                  <a:pt x="788" y="301"/>
                  <a:pt x="788" y="302"/>
                </a:cubicBezTo>
                <a:cubicBezTo>
                  <a:pt x="787" y="303"/>
                  <a:pt x="786" y="304"/>
                  <a:pt x="785" y="305"/>
                </a:cubicBezTo>
                <a:cubicBezTo>
                  <a:pt x="784" y="307"/>
                  <a:pt x="783" y="309"/>
                  <a:pt x="781" y="310"/>
                </a:cubicBezTo>
                <a:cubicBezTo>
                  <a:pt x="779" y="312"/>
                  <a:pt x="777" y="314"/>
                  <a:pt x="776" y="315"/>
                </a:cubicBezTo>
                <a:cubicBezTo>
                  <a:pt x="775" y="316"/>
                  <a:pt x="773" y="317"/>
                  <a:pt x="772" y="317"/>
                </a:cubicBezTo>
                <a:cubicBezTo>
                  <a:pt x="771" y="318"/>
                  <a:pt x="770" y="318"/>
                  <a:pt x="770" y="318"/>
                </a:cubicBezTo>
                <a:cubicBezTo>
                  <a:pt x="769" y="317"/>
                  <a:pt x="768" y="317"/>
                  <a:pt x="768" y="316"/>
                </a:cubicBezTo>
                <a:lnTo>
                  <a:pt x="663" y="212"/>
                </a:lnTo>
                <a:cubicBezTo>
                  <a:pt x="663" y="211"/>
                  <a:pt x="662" y="211"/>
                  <a:pt x="662" y="210"/>
                </a:cubicBezTo>
                <a:cubicBezTo>
                  <a:pt x="662" y="209"/>
                  <a:pt x="662" y="209"/>
                  <a:pt x="662" y="207"/>
                </a:cubicBezTo>
                <a:cubicBezTo>
                  <a:pt x="663" y="206"/>
                  <a:pt x="663" y="205"/>
                  <a:pt x="664" y="204"/>
                </a:cubicBezTo>
                <a:cubicBezTo>
                  <a:pt x="665" y="203"/>
                  <a:pt x="667" y="201"/>
                  <a:pt x="668" y="200"/>
                </a:cubicBezTo>
                <a:cubicBezTo>
                  <a:pt x="670" y="198"/>
                  <a:pt x="672" y="197"/>
                  <a:pt x="673" y="196"/>
                </a:cubicBezTo>
                <a:cubicBezTo>
                  <a:pt x="674" y="195"/>
                  <a:pt x="675" y="194"/>
                  <a:pt x="676" y="194"/>
                </a:cubicBezTo>
                <a:cubicBezTo>
                  <a:pt x="677" y="193"/>
                  <a:pt x="678" y="193"/>
                  <a:pt x="679" y="194"/>
                </a:cubicBezTo>
                <a:cubicBezTo>
                  <a:pt x="679" y="194"/>
                  <a:pt x="680" y="194"/>
                  <a:pt x="681" y="195"/>
                </a:cubicBezTo>
                <a:lnTo>
                  <a:pt x="696" y="210"/>
                </a:lnTo>
                <a:cubicBezTo>
                  <a:pt x="695" y="203"/>
                  <a:pt x="694" y="197"/>
                  <a:pt x="694" y="192"/>
                </a:cubicBezTo>
                <a:cubicBezTo>
                  <a:pt x="694" y="186"/>
                  <a:pt x="694" y="182"/>
                  <a:pt x="695" y="178"/>
                </a:cubicBezTo>
                <a:cubicBezTo>
                  <a:pt x="695" y="175"/>
                  <a:pt x="697" y="171"/>
                  <a:pt x="698" y="168"/>
                </a:cubicBezTo>
                <a:cubicBezTo>
                  <a:pt x="700" y="166"/>
                  <a:pt x="702" y="163"/>
                  <a:pt x="704" y="161"/>
                </a:cubicBezTo>
                <a:cubicBezTo>
                  <a:pt x="705" y="160"/>
                  <a:pt x="706" y="159"/>
                  <a:pt x="708" y="158"/>
                </a:cubicBezTo>
                <a:cubicBezTo>
                  <a:pt x="709" y="157"/>
                  <a:pt x="710" y="155"/>
                  <a:pt x="712" y="154"/>
                </a:cubicBezTo>
                <a:cubicBezTo>
                  <a:pt x="714" y="153"/>
                  <a:pt x="715" y="152"/>
                  <a:pt x="717" y="152"/>
                </a:cubicBezTo>
                <a:cubicBezTo>
                  <a:pt x="719" y="151"/>
                  <a:pt x="720" y="150"/>
                  <a:pt x="721" y="150"/>
                </a:cubicBezTo>
                <a:cubicBezTo>
                  <a:pt x="721" y="150"/>
                  <a:pt x="722" y="150"/>
                  <a:pt x="723" y="151"/>
                </a:cubicBezTo>
                <a:cubicBezTo>
                  <a:pt x="723" y="151"/>
                  <a:pt x="724" y="151"/>
                  <a:pt x="724" y="151"/>
                </a:cubicBezTo>
                <a:cubicBezTo>
                  <a:pt x="725" y="152"/>
                  <a:pt x="726" y="153"/>
                  <a:pt x="727" y="154"/>
                </a:cubicBezTo>
                <a:cubicBezTo>
                  <a:pt x="728" y="155"/>
                  <a:pt x="729" y="156"/>
                  <a:pt x="731" y="158"/>
                </a:cubicBezTo>
                <a:close/>
                <a:moveTo>
                  <a:pt x="866" y="218"/>
                </a:moveTo>
                <a:cubicBezTo>
                  <a:pt x="867" y="219"/>
                  <a:pt x="867" y="219"/>
                  <a:pt x="867" y="220"/>
                </a:cubicBezTo>
                <a:cubicBezTo>
                  <a:pt x="867" y="221"/>
                  <a:pt x="867" y="222"/>
                  <a:pt x="867" y="223"/>
                </a:cubicBezTo>
                <a:cubicBezTo>
                  <a:pt x="866" y="224"/>
                  <a:pt x="866" y="225"/>
                  <a:pt x="865" y="226"/>
                </a:cubicBezTo>
                <a:cubicBezTo>
                  <a:pt x="864" y="228"/>
                  <a:pt x="862" y="229"/>
                  <a:pt x="860" y="231"/>
                </a:cubicBezTo>
                <a:cubicBezTo>
                  <a:pt x="858" y="233"/>
                  <a:pt x="857" y="235"/>
                  <a:pt x="855" y="236"/>
                </a:cubicBezTo>
                <a:cubicBezTo>
                  <a:pt x="854" y="237"/>
                  <a:pt x="853" y="237"/>
                  <a:pt x="852" y="238"/>
                </a:cubicBezTo>
                <a:cubicBezTo>
                  <a:pt x="850" y="238"/>
                  <a:pt x="850" y="238"/>
                  <a:pt x="849" y="238"/>
                </a:cubicBezTo>
                <a:cubicBezTo>
                  <a:pt x="848" y="238"/>
                  <a:pt x="848" y="238"/>
                  <a:pt x="847" y="237"/>
                </a:cubicBezTo>
                <a:lnTo>
                  <a:pt x="692" y="82"/>
                </a:lnTo>
                <a:cubicBezTo>
                  <a:pt x="691" y="82"/>
                  <a:pt x="691" y="81"/>
                  <a:pt x="691" y="80"/>
                </a:cubicBezTo>
                <a:cubicBezTo>
                  <a:pt x="691" y="79"/>
                  <a:pt x="691" y="79"/>
                  <a:pt x="691" y="77"/>
                </a:cubicBezTo>
                <a:cubicBezTo>
                  <a:pt x="692" y="76"/>
                  <a:pt x="692" y="75"/>
                  <a:pt x="693" y="74"/>
                </a:cubicBezTo>
                <a:cubicBezTo>
                  <a:pt x="694" y="72"/>
                  <a:pt x="696" y="71"/>
                  <a:pt x="698" y="69"/>
                </a:cubicBezTo>
                <a:cubicBezTo>
                  <a:pt x="700" y="67"/>
                  <a:pt x="701" y="66"/>
                  <a:pt x="703" y="64"/>
                </a:cubicBezTo>
                <a:cubicBezTo>
                  <a:pt x="704" y="63"/>
                  <a:pt x="705" y="63"/>
                  <a:pt x="706" y="62"/>
                </a:cubicBezTo>
                <a:cubicBezTo>
                  <a:pt x="707" y="62"/>
                  <a:pt x="708" y="62"/>
                  <a:pt x="709" y="62"/>
                </a:cubicBezTo>
                <a:cubicBezTo>
                  <a:pt x="710" y="62"/>
                  <a:pt x="710" y="62"/>
                  <a:pt x="711" y="63"/>
                </a:cubicBezTo>
                <a:lnTo>
                  <a:pt x="866" y="218"/>
                </a:lnTo>
                <a:close/>
                <a:moveTo>
                  <a:pt x="946" y="31"/>
                </a:moveTo>
                <a:cubicBezTo>
                  <a:pt x="955" y="40"/>
                  <a:pt x="962" y="49"/>
                  <a:pt x="967" y="58"/>
                </a:cubicBezTo>
                <a:cubicBezTo>
                  <a:pt x="973" y="68"/>
                  <a:pt x="976" y="77"/>
                  <a:pt x="977" y="86"/>
                </a:cubicBezTo>
                <a:cubicBezTo>
                  <a:pt x="979" y="94"/>
                  <a:pt x="978" y="103"/>
                  <a:pt x="975" y="111"/>
                </a:cubicBezTo>
                <a:cubicBezTo>
                  <a:pt x="972" y="120"/>
                  <a:pt x="967" y="127"/>
                  <a:pt x="960" y="135"/>
                </a:cubicBezTo>
                <a:cubicBezTo>
                  <a:pt x="956" y="138"/>
                  <a:pt x="953" y="141"/>
                  <a:pt x="950" y="143"/>
                </a:cubicBezTo>
                <a:cubicBezTo>
                  <a:pt x="946" y="145"/>
                  <a:pt x="942" y="147"/>
                  <a:pt x="938" y="148"/>
                </a:cubicBezTo>
                <a:cubicBezTo>
                  <a:pt x="934" y="149"/>
                  <a:pt x="929" y="150"/>
                  <a:pt x="924" y="150"/>
                </a:cubicBezTo>
                <a:cubicBezTo>
                  <a:pt x="919" y="151"/>
                  <a:pt x="914" y="151"/>
                  <a:pt x="908" y="151"/>
                </a:cubicBezTo>
                <a:lnTo>
                  <a:pt x="920" y="164"/>
                </a:lnTo>
                <a:cubicBezTo>
                  <a:pt x="921" y="164"/>
                  <a:pt x="921" y="165"/>
                  <a:pt x="922" y="166"/>
                </a:cubicBezTo>
                <a:cubicBezTo>
                  <a:pt x="922" y="167"/>
                  <a:pt x="922" y="167"/>
                  <a:pt x="921" y="168"/>
                </a:cubicBezTo>
                <a:cubicBezTo>
                  <a:pt x="921" y="169"/>
                  <a:pt x="920" y="170"/>
                  <a:pt x="919" y="172"/>
                </a:cubicBezTo>
                <a:cubicBezTo>
                  <a:pt x="918" y="173"/>
                  <a:pt x="917" y="174"/>
                  <a:pt x="915" y="176"/>
                </a:cubicBezTo>
                <a:cubicBezTo>
                  <a:pt x="914" y="177"/>
                  <a:pt x="913" y="179"/>
                  <a:pt x="911" y="180"/>
                </a:cubicBezTo>
                <a:cubicBezTo>
                  <a:pt x="910" y="180"/>
                  <a:pt x="909" y="181"/>
                  <a:pt x="908" y="182"/>
                </a:cubicBezTo>
                <a:cubicBezTo>
                  <a:pt x="907" y="182"/>
                  <a:pt x="906" y="182"/>
                  <a:pt x="905" y="182"/>
                </a:cubicBezTo>
                <a:cubicBezTo>
                  <a:pt x="905" y="182"/>
                  <a:pt x="904" y="181"/>
                  <a:pt x="904" y="181"/>
                </a:cubicBezTo>
                <a:lnTo>
                  <a:pt x="749" y="26"/>
                </a:lnTo>
                <a:cubicBezTo>
                  <a:pt x="748" y="25"/>
                  <a:pt x="748" y="24"/>
                  <a:pt x="747" y="24"/>
                </a:cubicBezTo>
                <a:cubicBezTo>
                  <a:pt x="747" y="23"/>
                  <a:pt x="747" y="22"/>
                  <a:pt x="748" y="21"/>
                </a:cubicBezTo>
                <a:cubicBezTo>
                  <a:pt x="748" y="20"/>
                  <a:pt x="749" y="19"/>
                  <a:pt x="750" y="17"/>
                </a:cubicBezTo>
                <a:cubicBezTo>
                  <a:pt x="751" y="16"/>
                  <a:pt x="752" y="14"/>
                  <a:pt x="754" y="12"/>
                </a:cubicBezTo>
                <a:cubicBezTo>
                  <a:pt x="756" y="10"/>
                  <a:pt x="758" y="9"/>
                  <a:pt x="759" y="8"/>
                </a:cubicBezTo>
                <a:cubicBezTo>
                  <a:pt x="761" y="7"/>
                  <a:pt x="762" y="6"/>
                  <a:pt x="763" y="6"/>
                </a:cubicBezTo>
                <a:cubicBezTo>
                  <a:pt x="764" y="5"/>
                  <a:pt x="765" y="5"/>
                  <a:pt x="766" y="5"/>
                </a:cubicBezTo>
                <a:cubicBezTo>
                  <a:pt x="766" y="5"/>
                  <a:pt x="767" y="6"/>
                  <a:pt x="768" y="6"/>
                </a:cubicBezTo>
                <a:lnTo>
                  <a:pt x="830" y="69"/>
                </a:lnTo>
                <a:cubicBezTo>
                  <a:pt x="830" y="63"/>
                  <a:pt x="830" y="57"/>
                  <a:pt x="831" y="52"/>
                </a:cubicBezTo>
                <a:cubicBezTo>
                  <a:pt x="832" y="47"/>
                  <a:pt x="833" y="42"/>
                  <a:pt x="834" y="38"/>
                </a:cubicBezTo>
                <a:cubicBezTo>
                  <a:pt x="836" y="34"/>
                  <a:pt x="838" y="30"/>
                  <a:pt x="840" y="27"/>
                </a:cubicBezTo>
                <a:cubicBezTo>
                  <a:pt x="842" y="23"/>
                  <a:pt x="845" y="20"/>
                  <a:pt x="848" y="17"/>
                </a:cubicBezTo>
                <a:cubicBezTo>
                  <a:pt x="855" y="10"/>
                  <a:pt x="863" y="5"/>
                  <a:pt x="872" y="2"/>
                </a:cubicBezTo>
                <a:cubicBezTo>
                  <a:pt x="880" y="0"/>
                  <a:pt x="888" y="0"/>
                  <a:pt x="897" y="1"/>
                </a:cubicBezTo>
                <a:cubicBezTo>
                  <a:pt x="905" y="3"/>
                  <a:pt x="914" y="6"/>
                  <a:pt x="922" y="12"/>
                </a:cubicBezTo>
                <a:cubicBezTo>
                  <a:pt x="930" y="17"/>
                  <a:pt x="938" y="23"/>
                  <a:pt x="946" y="31"/>
                </a:cubicBezTo>
                <a:close/>
                <a:moveTo>
                  <a:pt x="928" y="53"/>
                </a:moveTo>
                <a:cubicBezTo>
                  <a:pt x="923" y="48"/>
                  <a:pt x="917" y="43"/>
                  <a:pt x="912" y="39"/>
                </a:cubicBezTo>
                <a:cubicBezTo>
                  <a:pt x="906" y="34"/>
                  <a:pt x="900" y="31"/>
                  <a:pt x="894" y="30"/>
                </a:cubicBezTo>
                <a:cubicBezTo>
                  <a:pt x="888" y="28"/>
                  <a:pt x="882" y="27"/>
                  <a:pt x="877" y="28"/>
                </a:cubicBezTo>
                <a:cubicBezTo>
                  <a:pt x="871" y="29"/>
                  <a:pt x="866" y="32"/>
                  <a:pt x="861" y="37"/>
                </a:cubicBezTo>
                <a:cubicBezTo>
                  <a:pt x="858" y="40"/>
                  <a:pt x="856" y="43"/>
                  <a:pt x="854" y="46"/>
                </a:cubicBezTo>
                <a:cubicBezTo>
                  <a:pt x="853" y="49"/>
                  <a:pt x="851" y="52"/>
                  <a:pt x="850" y="56"/>
                </a:cubicBezTo>
                <a:cubicBezTo>
                  <a:pt x="850" y="61"/>
                  <a:pt x="849" y="65"/>
                  <a:pt x="849" y="71"/>
                </a:cubicBezTo>
                <a:cubicBezTo>
                  <a:pt x="849" y="76"/>
                  <a:pt x="849" y="82"/>
                  <a:pt x="850" y="89"/>
                </a:cubicBezTo>
                <a:lnTo>
                  <a:pt x="892" y="130"/>
                </a:lnTo>
                <a:cubicBezTo>
                  <a:pt x="903" y="131"/>
                  <a:pt x="913" y="131"/>
                  <a:pt x="921" y="130"/>
                </a:cubicBezTo>
                <a:cubicBezTo>
                  <a:pt x="930" y="128"/>
                  <a:pt x="936" y="125"/>
                  <a:pt x="942" y="120"/>
                </a:cubicBezTo>
                <a:cubicBezTo>
                  <a:pt x="946" y="115"/>
                  <a:pt x="949" y="110"/>
                  <a:pt x="950" y="104"/>
                </a:cubicBezTo>
                <a:cubicBezTo>
                  <a:pt x="952" y="98"/>
                  <a:pt x="951" y="92"/>
                  <a:pt x="950" y="86"/>
                </a:cubicBezTo>
                <a:cubicBezTo>
                  <a:pt x="948" y="80"/>
                  <a:pt x="945" y="75"/>
                  <a:pt x="941" y="69"/>
                </a:cubicBezTo>
                <a:cubicBezTo>
                  <a:pt x="938" y="63"/>
                  <a:pt x="933" y="58"/>
                  <a:pt x="928" y="5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5" name="Freeform 37"/>
          <p:cNvSpPr>
            <a:spLocks noEditPoints="1"/>
          </p:cNvSpPr>
          <p:nvPr/>
        </p:nvSpPr>
        <p:spPr bwMode="auto">
          <a:xfrm>
            <a:off x="1169988" y="5219700"/>
            <a:ext cx="923925" cy="941388"/>
          </a:xfrm>
          <a:custGeom>
            <a:avLst/>
            <a:gdLst/>
            <a:ahLst/>
            <a:cxnLst>
              <a:cxn ang="0">
                <a:pos x="176" y="1149"/>
              </a:cxn>
              <a:cxn ang="0">
                <a:pos x="124" y="1132"/>
              </a:cxn>
              <a:cxn ang="0">
                <a:pos x="41" y="1182"/>
              </a:cxn>
              <a:cxn ang="0">
                <a:pos x="12" y="1011"/>
              </a:cxn>
              <a:cxn ang="0">
                <a:pos x="149" y="1078"/>
              </a:cxn>
              <a:cxn ang="0">
                <a:pos x="268" y="960"/>
              </a:cxn>
              <a:cxn ang="0">
                <a:pos x="224" y="1092"/>
              </a:cxn>
              <a:cxn ang="0">
                <a:pos x="201" y="1080"/>
              </a:cxn>
              <a:cxn ang="0">
                <a:pos x="258" y="1034"/>
              </a:cxn>
              <a:cxn ang="0">
                <a:pos x="182" y="992"/>
              </a:cxn>
              <a:cxn ang="0">
                <a:pos x="86" y="938"/>
              </a:cxn>
              <a:cxn ang="0">
                <a:pos x="170" y="889"/>
              </a:cxn>
              <a:cxn ang="0">
                <a:pos x="247" y="945"/>
              </a:cxn>
              <a:cxn ang="0">
                <a:pos x="378" y="946"/>
              </a:cxn>
              <a:cxn ang="0">
                <a:pos x="244" y="865"/>
              </a:cxn>
              <a:cxn ang="0">
                <a:pos x="284" y="744"/>
              </a:cxn>
              <a:cxn ang="0">
                <a:pos x="305" y="754"/>
              </a:cxn>
              <a:cxn ang="0">
                <a:pos x="258" y="803"/>
              </a:cxn>
              <a:cxn ang="0">
                <a:pos x="310" y="831"/>
              </a:cxn>
              <a:cxn ang="0">
                <a:pos x="351" y="837"/>
              </a:cxn>
              <a:cxn ang="0">
                <a:pos x="328" y="914"/>
              </a:cxn>
              <a:cxn ang="0">
                <a:pos x="379" y="853"/>
              </a:cxn>
              <a:cxn ang="0">
                <a:pos x="463" y="810"/>
              </a:cxn>
              <a:cxn ang="0">
                <a:pos x="614" y="712"/>
              </a:cxn>
              <a:cxn ang="0">
                <a:pos x="511" y="638"/>
              </a:cxn>
              <a:cxn ang="0">
                <a:pos x="550" y="774"/>
              </a:cxn>
              <a:cxn ang="0">
                <a:pos x="375" y="633"/>
              </a:cxn>
              <a:cxn ang="0">
                <a:pos x="393" y="613"/>
              </a:cxn>
              <a:cxn ang="0">
                <a:pos x="536" y="618"/>
              </a:cxn>
              <a:cxn ang="0">
                <a:pos x="804" y="522"/>
              </a:cxn>
              <a:cxn ang="0">
                <a:pos x="701" y="448"/>
              </a:cxn>
              <a:cxn ang="0">
                <a:pos x="743" y="582"/>
              </a:cxn>
              <a:cxn ang="0">
                <a:pos x="659" y="533"/>
              </a:cxn>
              <a:cxn ang="0">
                <a:pos x="674" y="645"/>
              </a:cxn>
              <a:cxn ang="0">
                <a:pos x="657" y="665"/>
              </a:cxn>
              <a:cxn ang="0">
                <a:pos x="560" y="543"/>
              </a:cxn>
              <a:cxn ang="0">
                <a:pos x="610" y="493"/>
              </a:cxn>
              <a:cxn ang="0">
                <a:pos x="664" y="435"/>
              </a:cxn>
              <a:cxn ang="0">
                <a:pos x="1003" y="319"/>
              </a:cxn>
              <a:cxn ang="0">
                <a:pos x="983" y="336"/>
              </a:cxn>
              <a:cxn ang="0">
                <a:pos x="861" y="312"/>
              </a:cxn>
              <a:cxn ang="0">
                <a:pos x="920" y="405"/>
              </a:cxn>
              <a:cxn ang="0">
                <a:pos x="801" y="332"/>
              </a:cxn>
              <a:cxn ang="0">
                <a:pos x="860" y="466"/>
              </a:cxn>
              <a:cxn ang="0">
                <a:pos x="742" y="363"/>
              </a:cxn>
              <a:cxn ang="0">
                <a:pos x="774" y="364"/>
              </a:cxn>
              <a:cxn ang="0">
                <a:pos x="842" y="280"/>
              </a:cxn>
              <a:cxn ang="0">
                <a:pos x="936" y="251"/>
              </a:cxn>
              <a:cxn ang="0">
                <a:pos x="1039" y="238"/>
              </a:cxn>
              <a:cxn ang="0">
                <a:pos x="1105" y="178"/>
              </a:cxn>
              <a:cxn ang="0">
                <a:pos x="1119" y="193"/>
              </a:cxn>
              <a:cxn ang="0">
                <a:pos x="1009" y="256"/>
              </a:cxn>
              <a:cxn ang="0">
                <a:pos x="1023" y="106"/>
              </a:cxn>
              <a:cxn ang="0">
                <a:pos x="977" y="158"/>
              </a:cxn>
              <a:cxn ang="0">
                <a:pos x="1123" y="15"/>
              </a:cxn>
              <a:cxn ang="0">
                <a:pos x="1101" y="37"/>
              </a:cxn>
              <a:cxn ang="0">
                <a:pos x="1170" y="155"/>
              </a:cxn>
              <a:cxn ang="0">
                <a:pos x="1047" y="60"/>
              </a:cxn>
              <a:cxn ang="0">
                <a:pos x="1066" y="45"/>
              </a:cxn>
              <a:cxn ang="0">
                <a:pos x="1097" y="4"/>
              </a:cxn>
            </a:cxnLst>
            <a:rect l="0" t="0" r="r" b="b"/>
            <a:pathLst>
              <a:path w="1173" h="1196">
                <a:moveTo>
                  <a:pt x="157" y="1083"/>
                </a:moveTo>
                <a:cubicBezTo>
                  <a:pt x="159" y="1085"/>
                  <a:pt x="161" y="1088"/>
                  <a:pt x="161" y="1090"/>
                </a:cubicBezTo>
                <a:cubicBezTo>
                  <a:pt x="162" y="1092"/>
                  <a:pt x="162" y="1094"/>
                  <a:pt x="160" y="1095"/>
                </a:cubicBezTo>
                <a:lnTo>
                  <a:pt x="143" y="1112"/>
                </a:lnTo>
                <a:lnTo>
                  <a:pt x="175" y="1144"/>
                </a:lnTo>
                <a:cubicBezTo>
                  <a:pt x="176" y="1145"/>
                  <a:pt x="176" y="1145"/>
                  <a:pt x="176" y="1146"/>
                </a:cubicBezTo>
                <a:cubicBezTo>
                  <a:pt x="176" y="1147"/>
                  <a:pt x="176" y="1148"/>
                  <a:pt x="176" y="1149"/>
                </a:cubicBezTo>
                <a:cubicBezTo>
                  <a:pt x="175" y="1150"/>
                  <a:pt x="174" y="1151"/>
                  <a:pt x="173" y="1153"/>
                </a:cubicBezTo>
                <a:cubicBezTo>
                  <a:pt x="172" y="1154"/>
                  <a:pt x="170" y="1156"/>
                  <a:pt x="168" y="1158"/>
                </a:cubicBezTo>
                <a:cubicBezTo>
                  <a:pt x="167" y="1160"/>
                  <a:pt x="165" y="1161"/>
                  <a:pt x="163" y="1162"/>
                </a:cubicBezTo>
                <a:cubicBezTo>
                  <a:pt x="162" y="1163"/>
                  <a:pt x="161" y="1164"/>
                  <a:pt x="160" y="1165"/>
                </a:cubicBezTo>
                <a:cubicBezTo>
                  <a:pt x="159" y="1165"/>
                  <a:pt x="158" y="1165"/>
                  <a:pt x="157" y="1165"/>
                </a:cubicBezTo>
                <a:cubicBezTo>
                  <a:pt x="156" y="1165"/>
                  <a:pt x="156" y="1164"/>
                  <a:pt x="155" y="1164"/>
                </a:cubicBezTo>
                <a:lnTo>
                  <a:pt x="124" y="1132"/>
                </a:lnTo>
                <a:lnTo>
                  <a:pt x="62" y="1194"/>
                </a:lnTo>
                <a:cubicBezTo>
                  <a:pt x="61" y="1195"/>
                  <a:pt x="60" y="1195"/>
                  <a:pt x="59" y="1196"/>
                </a:cubicBezTo>
                <a:cubicBezTo>
                  <a:pt x="59" y="1196"/>
                  <a:pt x="58" y="1196"/>
                  <a:pt x="57" y="1196"/>
                </a:cubicBezTo>
                <a:cubicBezTo>
                  <a:pt x="55" y="1196"/>
                  <a:pt x="54" y="1195"/>
                  <a:pt x="53" y="1194"/>
                </a:cubicBezTo>
                <a:cubicBezTo>
                  <a:pt x="51" y="1193"/>
                  <a:pt x="50" y="1192"/>
                  <a:pt x="48" y="1190"/>
                </a:cubicBezTo>
                <a:cubicBezTo>
                  <a:pt x="47" y="1189"/>
                  <a:pt x="45" y="1187"/>
                  <a:pt x="44" y="1186"/>
                </a:cubicBezTo>
                <a:cubicBezTo>
                  <a:pt x="43" y="1185"/>
                  <a:pt x="42" y="1184"/>
                  <a:pt x="41" y="1182"/>
                </a:cubicBezTo>
                <a:cubicBezTo>
                  <a:pt x="41" y="1181"/>
                  <a:pt x="40" y="1180"/>
                  <a:pt x="40" y="1179"/>
                </a:cubicBezTo>
                <a:cubicBezTo>
                  <a:pt x="39" y="1177"/>
                  <a:pt x="39" y="1176"/>
                  <a:pt x="38" y="1175"/>
                </a:cubicBezTo>
                <a:lnTo>
                  <a:pt x="0" y="1030"/>
                </a:lnTo>
                <a:cubicBezTo>
                  <a:pt x="0" y="1029"/>
                  <a:pt x="0" y="1028"/>
                  <a:pt x="1" y="1027"/>
                </a:cubicBezTo>
                <a:cubicBezTo>
                  <a:pt x="1" y="1025"/>
                  <a:pt x="1" y="1024"/>
                  <a:pt x="2" y="1022"/>
                </a:cubicBezTo>
                <a:cubicBezTo>
                  <a:pt x="3" y="1021"/>
                  <a:pt x="4" y="1019"/>
                  <a:pt x="6" y="1017"/>
                </a:cubicBezTo>
                <a:cubicBezTo>
                  <a:pt x="8" y="1016"/>
                  <a:pt x="10" y="1013"/>
                  <a:pt x="12" y="1011"/>
                </a:cubicBezTo>
                <a:cubicBezTo>
                  <a:pt x="15" y="1009"/>
                  <a:pt x="17" y="1006"/>
                  <a:pt x="19" y="1005"/>
                </a:cubicBezTo>
                <a:cubicBezTo>
                  <a:pt x="21" y="1003"/>
                  <a:pt x="23" y="1002"/>
                  <a:pt x="25" y="1001"/>
                </a:cubicBezTo>
                <a:cubicBezTo>
                  <a:pt x="26" y="1000"/>
                  <a:pt x="27" y="999"/>
                  <a:pt x="28" y="999"/>
                </a:cubicBezTo>
                <a:cubicBezTo>
                  <a:pt x="30" y="999"/>
                  <a:pt x="30" y="999"/>
                  <a:pt x="31" y="1000"/>
                </a:cubicBezTo>
                <a:lnTo>
                  <a:pt x="127" y="1096"/>
                </a:lnTo>
                <a:lnTo>
                  <a:pt x="144" y="1079"/>
                </a:lnTo>
                <a:cubicBezTo>
                  <a:pt x="145" y="1078"/>
                  <a:pt x="147" y="1077"/>
                  <a:pt x="149" y="1078"/>
                </a:cubicBezTo>
                <a:cubicBezTo>
                  <a:pt x="151" y="1078"/>
                  <a:pt x="154" y="1080"/>
                  <a:pt x="157" y="1083"/>
                </a:cubicBezTo>
                <a:close/>
                <a:moveTo>
                  <a:pt x="25" y="1033"/>
                </a:moveTo>
                <a:lnTo>
                  <a:pt x="24" y="1034"/>
                </a:lnTo>
                <a:lnTo>
                  <a:pt x="59" y="1164"/>
                </a:lnTo>
                <a:lnTo>
                  <a:pt x="107" y="1116"/>
                </a:lnTo>
                <a:lnTo>
                  <a:pt x="25" y="1033"/>
                </a:lnTo>
                <a:close/>
                <a:moveTo>
                  <a:pt x="268" y="960"/>
                </a:moveTo>
                <a:cubicBezTo>
                  <a:pt x="276" y="968"/>
                  <a:pt x="282" y="976"/>
                  <a:pt x="286" y="985"/>
                </a:cubicBezTo>
                <a:cubicBezTo>
                  <a:pt x="289" y="994"/>
                  <a:pt x="291" y="1003"/>
                  <a:pt x="290" y="1013"/>
                </a:cubicBezTo>
                <a:cubicBezTo>
                  <a:pt x="289" y="1022"/>
                  <a:pt x="287" y="1031"/>
                  <a:pt x="282" y="1040"/>
                </a:cubicBezTo>
                <a:cubicBezTo>
                  <a:pt x="278" y="1049"/>
                  <a:pt x="271" y="1058"/>
                  <a:pt x="263" y="1066"/>
                </a:cubicBezTo>
                <a:cubicBezTo>
                  <a:pt x="258" y="1071"/>
                  <a:pt x="253" y="1075"/>
                  <a:pt x="249" y="1079"/>
                </a:cubicBezTo>
                <a:cubicBezTo>
                  <a:pt x="244" y="1082"/>
                  <a:pt x="239" y="1085"/>
                  <a:pt x="235" y="1087"/>
                </a:cubicBezTo>
                <a:cubicBezTo>
                  <a:pt x="231" y="1090"/>
                  <a:pt x="227" y="1091"/>
                  <a:pt x="224" y="1092"/>
                </a:cubicBezTo>
                <a:cubicBezTo>
                  <a:pt x="221" y="1094"/>
                  <a:pt x="219" y="1094"/>
                  <a:pt x="218" y="1094"/>
                </a:cubicBezTo>
                <a:cubicBezTo>
                  <a:pt x="217" y="1094"/>
                  <a:pt x="216" y="1094"/>
                  <a:pt x="215" y="1094"/>
                </a:cubicBezTo>
                <a:cubicBezTo>
                  <a:pt x="215" y="1094"/>
                  <a:pt x="214" y="1093"/>
                  <a:pt x="213" y="1093"/>
                </a:cubicBezTo>
                <a:cubicBezTo>
                  <a:pt x="212" y="1092"/>
                  <a:pt x="211" y="1092"/>
                  <a:pt x="210" y="1091"/>
                </a:cubicBezTo>
                <a:cubicBezTo>
                  <a:pt x="209" y="1090"/>
                  <a:pt x="208" y="1089"/>
                  <a:pt x="206" y="1087"/>
                </a:cubicBezTo>
                <a:cubicBezTo>
                  <a:pt x="205" y="1086"/>
                  <a:pt x="204" y="1085"/>
                  <a:pt x="203" y="1084"/>
                </a:cubicBezTo>
                <a:cubicBezTo>
                  <a:pt x="202" y="1082"/>
                  <a:pt x="201" y="1081"/>
                  <a:pt x="201" y="1080"/>
                </a:cubicBezTo>
                <a:cubicBezTo>
                  <a:pt x="201" y="1079"/>
                  <a:pt x="201" y="1079"/>
                  <a:pt x="201" y="1078"/>
                </a:cubicBezTo>
                <a:cubicBezTo>
                  <a:pt x="201" y="1077"/>
                  <a:pt x="201" y="1076"/>
                  <a:pt x="202" y="1076"/>
                </a:cubicBezTo>
                <a:cubicBezTo>
                  <a:pt x="202" y="1075"/>
                  <a:pt x="204" y="1074"/>
                  <a:pt x="207" y="1074"/>
                </a:cubicBezTo>
                <a:cubicBezTo>
                  <a:pt x="209" y="1073"/>
                  <a:pt x="213" y="1072"/>
                  <a:pt x="216" y="1070"/>
                </a:cubicBezTo>
                <a:cubicBezTo>
                  <a:pt x="220" y="1069"/>
                  <a:pt x="225" y="1066"/>
                  <a:pt x="230" y="1063"/>
                </a:cubicBezTo>
                <a:cubicBezTo>
                  <a:pt x="235" y="1060"/>
                  <a:pt x="240" y="1056"/>
                  <a:pt x="246" y="1050"/>
                </a:cubicBezTo>
                <a:cubicBezTo>
                  <a:pt x="251" y="1045"/>
                  <a:pt x="255" y="1040"/>
                  <a:pt x="258" y="1034"/>
                </a:cubicBezTo>
                <a:cubicBezTo>
                  <a:pt x="261" y="1029"/>
                  <a:pt x="263" y="1023"/>
                  <a:pt x="264" y="1017"/>
                </a:cubicBezTo>
                <a:cubicBezTo>
                  <a:pt x="264" y="1012"/>
                  <a:pt x="263" y="1006"/>
                  <a:pt x="261" y="1000"/>
                </a:cubicBezTo>
                <a:cubicBezTo>
                  <a:pt x="259" y="994"/>
                  <a:pt x="255" y="989"/>
                  <a:pt x="249" y="983"/>
                </a:cubicBezTo>
                <a:cubicBezTo>
                  <a:pt x="244" y="978"/>
                  <a:pt x="239" y="975"/>
                  <a:pt x="234" y="972"/>
                </a:cubicBezTo>
                <a:cubicBezTo>
                  <a:pt x="229" y="970"/>
                  <a:pt x="224" y="969"/>
                  <a:pt x="218" y="970"/>
                </a:cubicBezTo>
                <a:cubicBezTo>
                  <a:pt x="212" y="971"/>
                  <a:pt x="207" y="973"/>
                  <a:pt x="201" y="977"/>
                </a:cubicBezTo>
                <a:cubicBezTo>
                  <a:pt x="195" y="980"/>
                  <a:pt x="188" y="985"/>
                  <a:pt x="182" y="992"/>
                </a:cubicBezTo>
                <a:cubicBezTo>
                  <a:pt x="177" y="997"/>
                  <a:pt x="173" y="1001"/>
                  <a:pt x="170" y="1005"/>
                </a:cubicBezTo>
                <a:cubicBezTo>
                  <a:pt x="167" y="1009"/>
                  <a:pt x="164" y="1012"/>
                  <a:pt x="161" y="1015"/>
                </a:cubicBezTo>
                <a:cubicBezTo>
                  <a:pt x="159" y="1017"/>
                  <a:pt x="157" y="1018"/>
                  <a:pt x="155" y="1018"/>
                </a:cubicBezTo>
                <a:cubicBezTo>
                  <a:pt x="153" y="1018"/>
                  <a:pt x="151" y="1017"/>
                  <a:pt x="148" y="1014"/>
                </a:cubicBezTo>
                <a:lnTo>
                  <a:pt x="87" y="953"/>
                </a:lnTo>
                <a:cubicBezTo>
                  <a:pt x="84" y="950"/>
                  <a:pt x="83" y="948"/>
                  <a:pt x="83" y="945"/>
                </a:cubicBezTo>
                <a:cubicBezTo>
                  <a:pt x="83" y="943"/>
                  <a:pt x="84" y="940"/>
                  <a:pt x="86" y="938"/>
                </a:cubicBezTo>
                <a:lnTo>
                  <a:pt x="153" y="872"/>
                </a:lnTo>
                <a:cubicBezTo>
                  <a:pt x="153" y="871"/>
                  <a:pt x="154" y="871"/>
                  <a:pt x="155" y="870"/>
                </a:cubicBezTo>
                <a:cubicBezTo>
                  <a:pt x="156" y="870"/>
                  <a:pt x="157" y="870"/>
                  <a:pt x="158" y="870"/>
                </a:cubicBezTo>
                <a:cubicBezTo>
                  <a:pt x="159" y="871"/>
                  <a:pt x="160" y="871"/>
                  <a:pt x="162" y="872"/>
                </a:cubicBezTo>
                <a:cubicBezTo>
                  <a:pt x="163" y="873"/>
                  <a:pt x="164" y="874"/>
                  <a:pt x="166" y="876"/>
                </a:cubicBezTo>
                <a:cubicBezTo>
                  <a:pt x="169" y="879"/>
                  <a:pt x="170" y="881"/>
                  <a:pt x="171" y="883"/>
                </a:cubicBezTo>
                <a:cubicBezTo>
                  <a:pt x="172" y="886"/>
                  <a:pt x="172" y="888"/>
                  <a:pt x="170" y="889"/>
                </a:cubicBezTo>
                <a:lnTo>
                  <a:pt x="117" y="943"/>
                </a:lnTo>
                <a:lnTo>
                  <a:pt x="159" y="985"/>
                </a:lnTo>
                <a:cubicBezTo>
                  <a:pt x="161" y="982"/>
                  <a:pt x="164" y="979"/>
                  <a:pt x="166" y="976"/>
                </a:cubicBezTo>
                <a:cubicBezTo>
                  <a:pt x="169" y="973"/>
                  <a:pt x="172" y="970"/>
                  <a:pt x="176" y="966"/>
                </a:cubicBezTo>
                <a:cubicBezTo>
                  <a:pt x="184" y="958"/>
                  <a:pt x="192" y="952"/>
                  <a:pt x="200" y="948"/>
                </a:cubicBezTo>
                <a:cubicBezTo>
                  <a:pt x="209" y="944"/>
                  <a:pt x="217" y="941"/>
                  <a:pt x="224" y="941"/>
                </a:cubicBezTo>
                <a:cubicBezTo>
                  <a:pt x="232" y="941"/>
                  <a:pt x="240" y="942"/>
                  <a:pt x="247" y="945"/>
                </a:cubicBezTo>
                <a:cubicBezTo>
                  <a:pt x="255" y="948"/>
                  <a:pt x="262" y="953"/>
                  <a:pt x="268" y="960"/>
                </a:cubicBezTo>
                <a:close/>
                <a:moveTo>
                  <a:pt x="397" y="830"/>
                </a:moveTo>
                <a:cubicBezTo>
                  <a:pt x="404" y="837"/>
                  <a:pt x="409" y="844"/>
                  <a:pt x="413" y="853"/>
                </a:cubicBezTo>
                <a:cubicBezTo>
                  <a:pt x="417" y="861"/>
                  <a:pt x="420" y="869"/>
                  <a:pt x="420" y="878"/>
                </a:cubicBezTo>
                <a:cubicBezTo>
                  <a:pt x="421" y="887"/>
                  <a:pt x="419" y="896"/>
                  <a:pt x="415" y="905"/>
                </a:cubicBezTo>
                <a:cubicBezTo>
                  <a:pt x="412" y="914"/>
                  <a:pt x="406" y="923"/>
                  <a:pt x="397" y="932"/>
                </a:cubicBezTo>
                <a:cubicBezTo>
                  <a:pt x="391" y="938"/>
                  <a:pt x="384" y="943"/>
                  <a:pt x="378" y="946"/>
                </a:cubicBezTo>
                <a:cubicBezTo>
                  <a:pt x="372" y="950"/>
                  <a:pt x="365" y="952"/>
                  <a:pt x="359" y="952"/>
                </a:cubicBezTo>
                <a:cubicBezTo>
                  <a:pt x="352" y="953"/>
                  <a:pt x="346" y="953"/>
                  <a:pt x="339" y="951"/>
                </a:cubicBezTo>
                <a:cubicBezTo>
                  <a:pt x="333" y="949"/>
                  <a:pt x="326" y="946"/>
                  <a:pt x="319" y="942"/>
                </a:cubicBezTo>
                <a:cubicBezTo>
                  <a:pt x="313" y="938"/>
                  <a:pt x="306" y="933"/>
                  <a:pt x="299" y="928"/>
                </a:cubicBezTo>
                <a:cubicBezTo>
                  <a:pt x="292" y="922"/>
                  <a:pt x="285" y="915"/>
                  <a:pt x="278" y="908"/>
                </a:cubicBezTo>
                <a:cubicBezTo>
                  <a:pt x="271" y="902"/>
                  <a:pt x="265" y="895"/>
                  <a:pt x="259" y="888"/>
                </a:cubicBezTo>
                <a:cubicBezTo>
                  <a:pt x="253" y="880"/>
                  <a:pt x="248" y="873"/>
                  <a:pt x="244" y="865"/>
                </a:cubicBezTo>
                <a:cubicBezTo>
                  <a:pt x="239" y="857"/>
                  <a:pt x="236" y="849"/>
                  <a:pt x="234" y="840"/>
                </a:cubicBezTo>
                <a:cubicBezTo>
                  <a:pt x="231" y="832"/>
                  <a:pt x="231" y="824"/>
                  <a:pt x="231" y="815"/>
                </a:cubicBezTo>
                <a:cubicBezTo>
                  <a:pt x="232" y="806"/>
                  <a:pt x="234" y="798"/>
                  <a:pt x="238" y="789"/>
                </a:cubicBezTo>
                <a:cubicBezTo>
                  <a:pt x="242" y="780"/>
                  <a:pt x="249" y="772"/>
                  <a:pt x="257" y="763"/>
                </a:cubicBezTo>
                <a:cubicBezTo>
                  <a:pt x="260" y="760"/>
                  <a:pt x="263" y="758"/>
                  <a:pt x="266" y="755"/>
                </a:cubicBezTo>
                <a:cubicBezTo>
                  <a:pt x="270" y="752"/>
                  <a:pt x="273" y="750"/>
                  <a:pt x="276" y="748"/>
                </a:cubicBezTo>
                <a:cubicBezTo>
                  <a:pt x="279" y="746"/>
                  <a:pt x="282" y="745"/>
                  <a:pt x="284" y="744"/>
                </a:cubicBezTo>
                <a:cubicBezTo>
                  <a:pt x="287" y="743"/>
                  <a:pt x="288" y="742"/>
                  <a:pt x="289" y="742"/>
                </a:cubicBezTo>
                <a:cubicBezTo>
                  <a:pt x="290" y="742"/>
                  <a:pt x="291" y="742"/>
                  <a:pt x="292" y="742"/>
                </a:cubicBezTo>
                <a:cubicBezTo>
                  <a:pt x="293" y="743"/>
                  <a:pt x="293" y="743"/>
                  <a:pt x="294" y="743"/>
                </a:cubicBezTo>
                <a:cubicBezTo>
                  <a:pt x="295" y="744"/>
                  <a:pt x="296" y="744"/>
                  <a:pt x="296" y="745"/>
                </a:cubicBezTo>
                <a:cubicBezTo>
                  <a:pt x="297" y="746"/>
                  <a:pt x="298" y="746"/>
                  <a:pt x="299" y="748"/>
                </a:cubicBezTo>
                <a:cubicBezTo>
                  <a:pt x="301" y="749"/>
                  <a:pt x="302" y="750"/>
                  <a:pt x="303" y="751"/>
                </a:cubicBezTo>
                <a:cubicBezTo>
                  <a:pt x="304" y="752"/>
                  <a:pt x="304" y="753"/>
                  <a:pt x="305" y="754"/>
                </a:cubicBezTo>
                <a:cubicBezTo>
                  <a:pt x="305" y="755"/>
                  <a:pt x="305" y="756"/>
                  <a:pt x="305" y="757"/>
                </a:cubicBezTo>
                <a:cubicBezTo>
                  <a:pt x="305" y="757"/>
                  <a:pt x="305" y="758"/>
                  <a:pt x="304" y="759"/>
                </a:cubicBezTo>
                <a:cubicBezTo>
                  <a:pt x="303" y="760"/>
                  <a:pt x="302" y="760"/>
                  <a:pt x="300" y="761"/>
                </a:cubicBezTo>
                <a:cubicBezTo>
                  <a:pt x="298" y="762"/>
                  <a:pt x="295" y="763"/>
                  <a:pt x="292" y="765"/>
                </a:cubicBezTo>
                <a:cubicBezTo>
                  <a:pt x="290" y="766"/>
                  <a:pt x="287" y="768"/>
                  <a:pt x="283" y="771"/>
                </a:cubicBezTo>
                <a:cubicBezTo>
                  <a:pt x="280" y="773"/>
                  <a:pt x="276" y="776"/>
                  <a:pt x="272" y="780"/>
                </a:cubicBezTo>
                <a:cubicBezTo>
                  <a:pt x="265" y="787"/>
                  <a:pt x="260" y="795"/>
                  <a:pt x="258" y="803"/>
                </a:cubicBezTo>
                <a:cubicBezTo>
                  <a:pt x="255" y="811"/>
                  <a:pt x="255" y="820"/>
                  <a:pt x="257" y="828"/>
                </a:cubicBezTo>
                <a:cubicBezTo>
                  <a:pt x="258" y="836"/>
                  <a:pt x="262" y="844"/>
                  <a:pt x="267" y="852"/>
                </a:cubicBezTo>
                <a:cubicBezTo>
                  <a:pt x="272" y="860"/>
                  <a:pt x="278" y="868"/>
                  <a:pt x="285" y="876"/>
                </a:cubicBezTo>
                <a:cubicBezTo>
                  <a:pt x="285" y="872"/>
                  <a:pt x="286" y="869"/>
                  <a:pt x="288" y="865"/>
                </a:cubicBezTo>
                <a:cubicBezTo>
                  <a:pt x="289" y="862"/>
                  <a:pt x="291" y="858"/>
                  <a:pt x="293" y="854"/>
                </a:cubicBezTo>
                <a:cubicBezTo>
                  <a:pt x="295" y="850"/>
                  <a:pt x="297" y="846"/>
                  <a:pt x="300" y="842"/>
                </a:cubicBezTo>
                <a:cubicBezTo>
                  <a:pt x="303" y="838"/>
                  <a:pt x="306" y="834"/>
                  <a:pt x="310" y="831"/>
                </a:cubicBezTo>
                <a:cubicBezTo>
                  <a:pt x="318" y="822"/>
                  <a:pt x="326" y="817"/>
                  <a:pt x="334" y="813"/>
                </a:cubicBezTo>
                <a:cubicBezTo>
                  <a:pt x="342" y="810"/>
                  <a:pt x="349" y="809"/>
                  <a:pt x="356" y="809"/>
                </a:cubicBezTo>
                <a:cubicBezTo>
                  <a:pt x="364" y="809"/>
                  <a:pt x="371" y="812"/>
                  <a:pt x="378" y="815"/>
                </a:cubicBezTo>
                <a:cubicBezTo>
                  <a:pt x="384" y="819"/>
                  <a:pt x="391" y="824"/>
                  <a:pt x="397" y="830"/>
                </a:cubicBezTo>
                <a:close/>
                <a:moveTo>
                  <a:pt x="379" y="853"/>
                </a:moveTo>
                <a:cubicBezTo>
                  <a:pt x="374" y="848"/>
                  <a:pt x="370" y="844"/>
                  <a:pt x="365" y="842"/>
                </a:cubicBezTo>
                <a:cubicBezTo>
                  <a:pt x="361" y="839"/>
                  <a:pt x="356" y="837"/>
                  <a:pt x="351" y="837"/>
                </a:cubicBezTo>
                <a:cubicBezTo>
                  <a:pt x="347" y="836"/>
                  <a:pt x="342" y="837"/>
                  <a:pt x="337" y="839"/>
                </a:cubicBezTo>
                <a:cubicBezTo>
                  <a:pt x="332" y="841"/>
                  <a:pt x="327" y="845"/>
                  <a:pt x="322" y="850"/>
                </a:cubicBezTo>
                <a:cubicBezTo>
                  <a:pt x="319" y="853"/>
                  <a:pt x="317" y="856"/>
                  <a:pt x="314" y="859"/>
                </a:cubicBezTo>
                <a:cubicBezTo>
                  <a:pt x="312" y="863"/>
                  <a:pt x="310" y="866"/>
                  <a:pt x="308" y="870"/>
                </a:cubicBezTo>
                <a:cubicBezTo>
                  <a:pt x="306" y="873"/>
                  <a:pt x="305" y="877"/>
                  <a:pt x="304" y="880"/>
                </a:cubicBezTo>
                <a:cubicBezTo>
                  <a:pt x="302" y="884"/>
                  <a:pt x="301" y="888"/>
                  <a:pt x="301" y="891"/>
                </a:cubicBezTo>
                <a:cubicBezTo>
                  <a:pt x="311" y="901"/>
                  <a:pt x="320" y="909"/>
                  <a:pt x="328" y="914"/>
                </a:cubicBezTo>
                <a:cubicBezTo>
                  <a:pt x="336" y="920"/>
                  <a:pt x="343" y="923"/>
                  <a:pt x="349" y="925"/>
                </a:cubicBezTo>
                <a:cubicBezTo>
                  <a:pt x="356" y="926"/>
                  <a:pt x="362" y="926"/>
                  <a:pt x="367" y="924"/>
                </a:cubicBezTo>
                <a:cubicBezTo>
                  <a:pt x="373" y="923"/>
                  <a:pt x="378" y="919"/>
                  <a:pt x="383" y="914"/>
                </a:cubicBezTo>
                <a:cubicBezTo>
                  <a:pt x="388" y="909"/>
                  <a:pt x="391" y="904"/>
                  <a:pt x="393" y="899"/>
                </a:cubicBezTo>
                <a:cubicBezTo>
                  <a:pt x="395" y="893"/>
                  <a:pt x="395" y="888"/>
                  <a:pt x="394" y="882"/>
                </a:cubicBezTo>
                <a:cubicBezTo>
                  <a:pt x="394" y="877"/>
                  <a:pt x="392" y="871"/>
                  <a:pt x="389" y="866"/>
                </a:cubicBezTo>
                <a:cubicBezTo>
                  <a:pt x="386" y="861"/>
                  <a:pt x="383" y="857"/>
                  <a:pt x="379" y="853"/>
                </a:cubicBezTo>
                <a:close/>
                <a:moveTo>
                  <a:pt x="489" y="811"/>
                </a:moveTo>
                <a:cubicBezTo>
                  <a:pt x="494" y="816"/>
                  <a:pt x="497" y="821"/>
                  <a:pt x="497" y="824"/>
                </a:cubicBezTo>
                <a:cubicBezTo>
                  <a:pt x="497" y="828"/>
                  <a:pt x="495" y="832"/>
                  <a:pt x="490" y="837"/>
                </a:cubicBezTo>
                <a:cubicBezTo>
                  <a:pt x="485" y="842"/>
                  <a:pt x="481" y="844"/>
                  <a:pt x="478" y="844"/>
                </a:cubicBezTo>
                <a:cubicBezTo>
                  <a:pt x="474" y="844"/>
                  <a:pt x="470" y="841"/>
                  <a:pt x="464" y="836"/>
                </a:cubicBezTo>
                <a:cubicBezTo>
                  <a:pt x="459" y="830"/>
                  <a:pt x="456" y="826"/>
                  <a:pt x="456" y="822"/>
                </a:cubicBezTo>
                <a:cubicBezTo>
                  <a:pt x="456" y="819"/>
                  <a:pt x="458" y="814"/>
                  <a:pt x="463" y="810"/>
                </a:cubicBezTo>
                <a:cubicBezTo>
                  <a:pt x="468" y="805"/>
                  <a:pt x="472" y="803"/>
                  <a:pt x="476" y="803"/>
                </a:cubicBezTo>
                <a:cubicBezTo>
                  <a:pt x="479" y="803"/>
                  <a:pt x="484" y="805"/>
                  <a:pt x="489" y="811"/>
                </a:cubicBezTo>
                <a:close/>
                <a:moveTo>
                  <a:pt x="620" y="699"/>
                </a:moveTo>
                <a:cubicBezTo>
                  <a:pt x="621" y="699"/>
                  <a:pt x="621" y="700"/>
                  <a:pt x="621" y="701"/>
                </a:cubicBezTo>
                <a:cubicBezTo>
                  <a:pt x="622" y="701"/>
                  <a:pt x="621" y="702"/>
                  <a:pt x="621" y="703"/>
                </a:cubicBezTo>
                <a:cubicBezTo>
                  <a:pt x="621" y="704"/>
                  <a:pt x="620" y="705"/>
                  <a:pt x="619" y="707"/>
                </a:cubicBezTo>
                <a:cubicBezTo>
                  <a:pt x="618" y="708"/>
                  <a:pt x="616" y="710"/>
                  <a:pt x="614" y="712"/>
                </a:cubicBezTo>
                <a:cubicBezTo>
                  <a:pt x="613" y="714"/>
                  <a:pt x="611" y="715"/>
                  <a:pt x="609" y="716"/>
                </a:cubicBezTo>
                <a:cubicBezTo>
                  <a:pt x="608" y="717"/>
                  <a:pt x="607" y="718"/>
                  <a:pt x="606" y="718"/>
                </a:cubicBezTo>
                <a:cubicBezTo>
                  <a:pt x="605" y="719"/>
                  <a:pt x="604" y="719"/>
                  <a:pt x="603" y="719"/>
                </a:cubicBezTo>
                <a:cubicBezTo>
                  <a:pt x="603" y="719"/>
                  <a:pt x="602" y="718"/>
                  <a:pt x="601" y="718"/>
                </a:cubicBezTo>
                <a:lnTo>
                  <a:pt x="540" y="657"/>
                </a:lnTo>
                <a:cubicBezTo>
                  <a:pt x="534" y="651"/>
                  <a:pt x="529" y="646"/>
                  <a:pt x="524" y="644"/>
                </a:cubicBezTo>
                <a:cubicBezTo>
                  <a:pt x="520" y="641"/>
                  <a:pt x="515" y="639"/>
                  <a:pt x="511" y="638"/>
                </a:cubicBezTo>
                <a:cubicBezTo>
                  <a:pt x="506" y="637"/>
                  <a:pt x="502" y="638"/>
                  <a:pt x="498" y="639"/>
                </a:cubicBezTo>
                <a:cubicBezTo>
                  <a:pt x="494" y="641"/>
                  <a:pt x="490" y="643"/>
                  <a:pt x="486" y="647"/>
                </a:cubicBezTo>
                <a:cubicBezTo>
                  <a:pt x="481" y="652"/>
                  <a:pt x="478" y="658"/>
                  <a:pt x="477" y="666"/>
                </a:cubicBezTo>
                <a:cubicBezTo>
                  <a:pt x="475" y="674"/>
                  <a:pt x="475" y="685"/>
                  <a:pt x="477" y="696"/>
                </a:cubicBezTo>
                <a:lnTo>
                  <a:pt x="550" y="769"/>
                </a:lnTo>
                <a:cubicBezTo>
                  <a:pt x="550" y="770"/>
                  <a:pt x="551" y="771"/>
                  <a:pt x="551" y="771"/>
                </a:cubicBezTo>
                <a:cubicBezTo>
                  <a:pt x="551" y="772"/>
                  <a:pt x="551" y="773"/>
                  <a:pt x="550" y="774"/>
                </a:cubicBezTo>
                <a:cubicBezTo>
                  <a:pt x="550" y="775"/>
                  <a:pt x="549" y="776"/>
                  <a:pt x="548" y="778"/>
                </a:cubicBezTo>
                <a:cubicBezTo>
                  <a:pt x="547" y="779"/>
                  <a:pt x="546" y="781"/>
                  <a:pt x="544" y="783"/>
                </a:cubicBezTo>
                <a:cubicBezTo>
                  <a:pt x="542" y="784"/>
                  <a:pt x="540" y="786"/>
                  <a:pt x="539" y="787"/>
                </a:cubicBezTo>
                <a:cubicBezTo>
                  <a:pt x="537" y="788"/>
                  <a:pt x="536" y="789"/>
                  <a:pt x="535" y="789"/>
                </a:cubicBezTo>
                <a:cubicBezTo>
                  <a:pt x="534" y="790"/>
                  <a:pt x="533" y="790"/>
                  <a:pt x="532" y="790"/>
                </a:cubicBezTo>
                <a:cubicBezTo>
                  <a:pt x="532" y="789"/>
                  <a:pt x="531" y="789"/>
                  <a:pt x="530" y="788"/>
                </a:cubicBezTo>
                <a:lnTo>
                  <a:pt x="375" y="633"/>
                </a:lnTo>
                <a:cubicBezTo>
                  <a:pt x="375" y="633"/>
                  <a:pt x="374" y="632"/>
                  <a:pt x="374" y="631"/>
                </a:cubicBezTo>
                <a:cubicBezTo>
                  <a:pt x="374" y="631"/>
                  <a:pt x="374" y="630"/>
                  <a:pt x="375" y="629"/>
                </a:cubicBezTo>
                <a:cubicBezTo>
                  <a:pt x="375" y="628"/>
                  <a:pt x="376" y="627"/>
                  <a:pt x="377" y="625"/>
                </a:cubicBezTo>
                <a:cubicBezTo>
                  <a:pt x="378" y="624"/>
                  <a:pt x="379" y="622"/>
                  <a:pt x="381" y="620"/>
                </a:cubicBezTo>
                <a:cubicBezTo>
                  <a:pt x="383" y="618"/>
                  <a:pt x="385" y="617"/>
                  <a:pt x="386" y="616"/>
                </a:cubicBezTo>
                <a:cubicBezTo>
                  <a:pt x="388" y="615"/>
                  <a:pt x="389" y="614"/>
                  <a:pt x="390" y="614"/>
                </a:cubicBezTo>
                <a:cubicBezTo>
                  <a:pt x="391" y="613"/>
                  <a:pt x="392" y="613"/>
                  <a:pt x="393" y="613"/>
                </a:cubicBezTo>
                <a:cubicBezTo>
                  <a:pt x="393" y="613"/>
                  <a:pt x="394" y="614"/>
                  <a:pt x="395" y="614"/>
                </a:cubicBezTo>
                <a:lnTo>
                  <a:pt x="457" y="677"/>
                </a:lnTo>
                <a:cubicBezTo>
                  <a:pt x="457" y="666"/>
                  <a:pt x="458" y="656"/>
                  <a:pt x="461" y="647"/>
                </a:cubicBezTo>
                <a:cubicBezTo>
                  <a:pt x="464" y="639"/>
                  <a:pt x="468" y="632"/>
                  <a:pt x="473" y="626"/>
                </a:cubicBezTo>
                <a:cubicBezTo>
                  <a:pt x="480" y="619"/>
                  <a:pt x="487" y="615"/>
                  <a:pt x="495" y="612"/>
                </a:cubicBezTo>
                <a:cubicBezTo>
                  <a:pt x="502" y="610"/>
                  <a:pt x="509" y="609"/>
                  <a:pt x="516" y="610"/>
                </a:cubicBezTo>
                <a:cubicBezTo>
                  <a:pt x="522" y="611"/>
                  <a:pt x="529" y="614"/>
                  <a:pt x="536" y="618"/>
                </a:cubicBezTo>
                <a:cubicBezTo>
                  <a:pt x="542" y="622"/>
                  <a:pt x="549" y="627"/>
                  <a:pt x="557" y="635"/>
                </a:cubicBezTo>
                <a:lnTo>
                  <a:pt x="620" y="699"/>
                </a:lnTo>
                <a:close/>
                <a:moveTo>
                  <a:pt x="810" y="509"/>
                </a:moveTo>
                <a:cubicBezTo>
                  <a:pt x="810" y="510"/>
                  <a:pt x="811" y="510"/>
                  <a:pt x="811" y="511"/>
                </a:cubicBezTo>
                <a:cubicBezTo>
                  <a:pt x="811" y="512"/>
                  <a:pt x="811" y="513"/>
                  <a:pt x="811" y="514"/>
                </a:cubicBezTo>
                <a:cubicBezTo>
                  <a:pt x="810" y="515"/>
                  <a:pt x="809" y="516"/>
                  <a:pt x="808" y="517"/>
                </a:cubicBezTo>
                <a:cubicBezTo>
                  <a:pt x="807" y="519"/>
                  <a:pt x="806" y="520"/>
                  <a:pt x="804" y="522"/>
                </a:cubicBezTo>
                <a:cubicBezTo>
                  <a:pt x="802" y="524"/>
                  <a:pt x="800" y="526"/>
                  <a:pt x="799" y="527"/>
                </a:cubicBezTo>
                <a:cubicBezTo>
                  <a:pt x="798" y="528"/>
                  <a:pt x="796" y="529"/>
                  <a:pt x="795" y="529"/>
                </a:cubicBezTo>
                <a:cubicBezTo>
                  <a:pt x="794" y="529"/>
                  <a:pt x="793" y="530"/>
                  <a:pt x="793" y="529"/>
                </a:cubicBezTo>
                <a:cubicBezTo>
                  <a:pt x="792" y="529"/>
                  <a:pt x="791" y="529"/>
                  <a:pt x="791" y="528"/>
                </a:cubicBezTo>
                <a:lnTo>
                  <a:pt x="727" y="465"/>
                </a:lnTo>
                <a:cubicBezTo>
                  <a:pt x="723" y="461"/>
                  <a:pt x="718" y="457"/>
                  <a:pt x="714" y="454"/>
                </a:cubicBezTo>
                <a:cubicBezTo>
                  <a:pt x="709" y="451"/>
                  <a:pt x="705" y="449"/>
                  <a:pt x="701" y="448"/>
                </a:cubicBezTo>
                <a:cubicBezTo>
                  <a:pt x="696" y="447"/>
                  <a:pt x="692" y="448"/>
                  <a:pt x="688" y="449"/>
                </a:cubicBezTo>
                <a:cubicBezTo>
                  <a:pt x="684" y="450"/>
                  <a:pt x="680" y="452"/>
                  <a:pt x="677" y="456"/>
                </a:cubicBezTo>
                <a:cubicBezTo>
                  <a:pt x="672" y="460"/>
                  <a:pt x="670" y="467"/>
                  <a:pt x="669" y="474"/>
                </a:cubicBezTo>
                <a:cubicBezTo>
                  <a:pt x="668" y="482"/>
                  <a:pt x="668" y="492"/>
                  <a:pt x="669" y="504"/>
                </a:cubicBezTo>
                <a:lnTo>
                  <a:pt x="742" y="577"/>
                </a:lnTo>
                <a:cubicBezTo>
                  <a:pt x="743" y="578"/>
                  <a:pt x="743" y="578"/>
                  <a:pt x="743" y="579"/>
                </a:cubicBezTo>
                <a:cubicBezTo>
                  <a:pt x="743" y="580"/>
                  <a:pt x="743" y="581"/>
                  <a:pt x="743" y="582"/>
                </a:cubicBezTo>
                <a:cubicBezTo>
                  <a:pt x="742" y="583"/>
                  <a:pt x="741" y="584"/>
                  <a:pt x="740" y="585"/>
                </a:cubicBezTo>
                <a:cubicBezTo>
                  <a:pt x="739" y="587"/>
                  <a:pt x="738" y="588"/>
                  <a:pt x="736" y="590"/>
                </a:cubicBezTo>
                <a:cubicBezTo>
                  <a:pt x="734" y="592"/>
                  <a:pt x="733" y="593"/>
                  <a:pt x="731" y="595"/>
                </a:cubicBezTo>
                <a:cubicBezTo>
                  <a:pt x="730" y="596"/>
                  <a:pt x="728" y="596"/>
                  <a:pt x="727" y="597"/>
                </a:cubicBezTo>
                <a:cubicBezTo>
                  <a:pt x="726" y="597"/>
                  <a:pt x="725" y="597"/>
                  <a:pt x="725" y="597"/>
                </a:cubicBezTo>
                <a:cubicBezTo>
                  <a:pt x="724" y="597"/>
                  <a:pt x="723" y="597"/>
                  <a:pt x="723" y="596"/>
                </a:cubicBezTo>
                <a:lnTo>
                  <a:pt x="659" y="533"/>
                </a:lnTo>
                <a:cubicBezTo>
                  <a:pt x="655" y="528"/>
                  <a:pt x="650" y="525"/>
                  <a:pt x="646" y="522"/>
                </a:cubicBezTo>
                <a:cubicBezTo>
                  <a:pt x="642" y="519"/>
                  <a:pt x="637" y="517"/>
                  <a:pt x="633" y="516"/>
                </a:cubicBezTo>
                <a:cubicBezTo>
                  <a:pt x="628" y="515"/>
                  <a:pt x="624" y="516"/>
                  <a:pt x="620" y="517"/>
                </a:cubicBezTo>
                <a:cubicBezTo>
                  <a:pt x="616" y="518"/>
                  <a:pt x="613" y="520"/>
                  <a:pt x="609" y="524"/>
                </a:cubicBezTo>
                <a:cubicBezTo>
                  <a:pt x="605" y="528"/>
                  <a:pt x="602" y="534"/>
                  <a:pt x="601" y="542"/>
                </a:cubicBezTo>
                <a:cubicBezTo>
                  <a:pt x="600" y="550"/>
                  <a:pt x="600" y="560"/>
                  <a:pt x="601" y="572"/>
                </a:cubicBezTo>
                <a:lnTo>
                  <a:pt x="674" y="645"/>
                </a:lnTo>
                <a:cubicBezTo>
                  <a:pt x="675" y="645"/>
                  <a:pt x="675" y="646"/>
                  <a:pt x="675" y="647"/>
                </a:cubicBezTo>
                <a:cubicBezTo>
                  <a:pt x="675" y="648"/>
                  <a:pt x="675" y="648"/>
                  <a:pt x="675" y="649"/>
                </a:cubicBezTo>
                <a:cubicBezTo>
                  <a:pt x="674" y="651"/>
                  <a:pt x="674" y="652"/>
                  <a:pt x="673" y="653"/>
                </a:cubicBezTo>
                <a:cubicBezTo>
                  <a:pt x="671" y="654"/>
                  <a:pt x="670" y="656"/>
                  <a:pt x="668" y="658"/>
                </a:cubicBezTo>
                <a:cubicBezTo>
                  <a:pt x="666" y="660"/>
                  <a:pt x="665" y="661"/>
                  <a:pt x="663" y="662"/>
                </a:cubicBezTo>
                <a:cubicBezTo>
                  <a:pt x="662" y="664"/>
                  <a:pt x="661" y="664"/>
                  <a:pt x="660" y="665"/>
                </a:cubicBezTo>
                <a:cubicBezTo>
                  <a:pt x="658" y="665"/>
                  <a:pt x="658" y="665"/>
                  <a:pt x="657" y="665"/>
                </a:cubicBezTo>
                <a:cubicBezTo>
                  <a:pt x="656" y="665"/>
                  <a:pt x="656" y="665"/>
                  <a:pt x="655" y="664"/>
                </a:cubicBezTo>
                <a:lnTo>
                  <a:pt x="551" y="560"/>
                </a:lnTo>
                <a:cubicBezTo>
                  <a:pt x="550" y="559"/>
                  <a:pt x="550" y="558"/>
                  <a:pt x="549" y="558"/>
                </a:cubicBezTo>
                <a:cubicBezTo>
                  <a:pt x="549" y="557"/>
                  <a:pt x="549" y="556"/>
                  <a:pt x="550" y="555"/>
                </a:cubicBezTo>
                <a:cubicBezTo>
                  <a:pt x="550" y="554"/>
                  <a:pt x="551" y="553"/>
                  <a:pt x="552" y="552"/>
                </a:cubicBezTo>
                <a:cubicBezTo>
                  <a:pt x="552" y="551"/>
                  <a:pt x="554" y="549"/>
                  <a:pt x="556" y="547"/>
                </a:cubicBezTo>
                <a:cubicBezTo>
                  <a:pt x="557" y="546"/>
                  <a:pt x="559" y="544"/>
                  <a:pt x="560" y="543"/>
                </a:cubicBezTo>
                <a:cubicBezTo>
                  <a:pt x="561" y="542"/>
                  <a:pt x="562" y="542"/>
                  <a:pt x="563" y="541"/>
                </a:cubicBezTo>
                <a:cubicBezTo>
                  <a:pt x="564" y="541"/>
                  <a:pt x="565" y="541"/>
                  <a:pt x="566" y="541"/>
                </a:cubicBezTo>
                <a:cubicBezTo>
                  <a:pt x="567" y="541"/>
                  <a:pt x="567" y="542"/>
                  <a:pt x="568" y="542"/>
                </a:cubicBezTo>
                <a:lnTo>
                  <a:pt x="582" y="556"/>
                </a:lnTo>
                <a:cubicBezTo>
                  <a:pt x="581" y="544"/>
                  <a:pt x="582" y="533"/>
                  <a:pt x="584" y="525"/>
                </a:cubicBezTo>
                <a:cubicBezTo>
                  <a:pt x="587" y="516"/>
                  <a:pt x="591" y="509"/>
                  <a:pt x="596" y="503"/>
                </a:cubicBezTo>
                <a:cubicBezTo>
                  <a:pt x="601" y="499"/>
                  <a:pt x="605" y="495"/>
                  <a:pt x="610" y="493"/>
                </a:cubicBezTo>
                <a:cubicBezTo>
                  <a:pt x="614" y="491"/>
                  <a:pt x="619" y="489"/>
                  <a:pt x="623" y="488"/>
                </a:cubicBezTo>
                <a:cubicBezTo>
                  <a:pt x="627" y="487"/>
                  <a:pt x="632" y="487"/>
                  <a:pt x="636" y="488"/>
                </a:cubicBezTo>
                <a:cubicBezTo>
                  <a:pt x="641" y="489"/>
                  <a:pt x="645" y="490"/>
                  <a:pt x="649" y="492"/>
                </a:cubicBezTo>
                <a:cubicBezTo>
                  <a:pt x="649" y="484"/>
                  <a:pt x="649" y="478"/>
                  <a:pt x="650" y="472"/>
                </a:cubicBezTo>
                <a:cubicBezTo>
                  <a:pt x="650" y="466"/>
                  <a:pt x="651" y="461"/>
                  <a:pt x="652" y="457"/>
                </a:cubicBezTo>
                <a:cubicBezTo>
                  <a:pt x="653" y="452"/>
                  <a:pt x="655" y="448"/>
                  <a:pt x="657" y="445"/>
                </a:cubicBezTo>
                <a:cubicBezTo>
                  <a:pt x="659" y="441"/>
                  <a:pt x="662" y="438"/>
                  <a:pt x="664" y="435"/>
                </a:cubicBezTo>
                <a:cubicBezTo>
                  <a:pt x="671" y="429"/>
                  <a:pt x="678" y="424"/>
                  <a:pt x="685" y="422"/>
                </a:cubicBezTo>
                <a:cubicBezTo>
                  <a:pt x="692" y="420"/>
                  <a:pt x="699" y="419"/>
                  <a:pt x="705" y="420"/>
                </a:cubicBezTo>
                <a:cubicBezTo>
                  <a:pt x="712" y="421"/>
                  <a:pt x="719" y="424"/>
                  <a:pt x="725" y="428"/>
                </a:cubicBezTo>
                <a:cubicBezTo>
                  <a:pt x="732" y="432"/>
                  <a:pt x="738" y="437"/>
                  <a:pt x="744" y="443"/>
                </a:cubicBezTo>
                <a:lnTo>
                  <a:pt x="810" y="509"/>
                </a:lnTo>
                <a:close/>
                <a:moveTo>
                  <a:pt x="1002" y="317"/>
                </a:moveTo>
                <a:cubicBezTo>
                  <a:pt x="1003" y="317"/>
                  <a:pt x="1003" y="318"/>
                  <a:pt x="1003" y="319"/>
                </a:cubicBezTo>
                <a:cubicBezTo>
                  <a:pt x="1003" y="320"/>
                  <a:pt x="1003" y="320"/>
                  <a:pt x="1003" y="321"/>
                </a:cubicBezTo>
                <a:cubicBezTo>
                  <a:pt x="1002" y="322"/>
                  <a:pt x="1002" y="324"/>
                  <a:pt x="1001" y="325"/>
                </a:cubicBezTo>
                <a:cubicBezTo>
                  <a:pt x="1000" y="326"/>
                  <a:pt x="998" y="328"/>
                  <a:pt x="996" y="330"/>
                </a:cubicBezTo>
                <a:cubicBezTo>
                  <a:pt x="994" y="332"/>
                  <a:pt x="993" y="333"/>
                  <a:pt x="991" y="334"/>
                </a:cubicBezTo>
                <a:cubicBezTo>
                  <a:pt x="990" y="336"/>
                  <a:pt x="989" y="336"/>
                  <a:pt x="988" y="337"/>
                </a:cubicBezTo>
                <a:cubicBezTo>
                  <a:pt x="987" y="337"/>
                  <a:pt x="986" y="337"/>
                  <a:pt x="985" y="337"/>
                </a:cubicBezTo>
                <a:cubicBezTo>
                  <a:pt x="984" y="337"/>
                  <a:pt x="984" y="337"/>
                  <a:pt x="983" y="336"/>
                </a:cubicBezTo>
                <a:lnTo>
                  <a:pt x="919" y="273"/>
                </a:lnTo>
                <a:cubicBezTo>
                  <a:pt x="915" y="268"/>
                  <a:pt x="911" y="265"/>
                  <a:pt x="906" y="262"/>
                </a:cubicBezTo>
                <a:cubicBezTo>
                  <a:pt x="902" y="259"/>
                  <a:pt x="897" y="257"/>
                  <a:pt x="893" y="256"/>
                </a:cubicBezTo>
                <a:cubicBezTo>
                  <a:pt x="889" y="255"/>
                  <a:pt x="885" y="255"/>
                  <a:pt x="881" y="256"/>
                </a:cubicBezTo>
                <a:cubicBezTo>
                  <a:pt x="877" y="258"/>
                  <a:pt x="873" y="260"/>
                  <a:pt x="869" y="264"/>
                </a:cubicBezTo>
                <a:cubicBezTo>
                  <a:pt x="865" y="268"/>
                  <a:pt x="862" y="274"/>
                  <a:pt x="861" y="282"/>
                </a:cubicBezTo>
                <a:cubicBezTo>
                  <a:pt x="860" y="290"/>
                  <a:pt x="860" y="300"/>
                  <a:pt x="861" y="312"/>
                </a:cubicBezTo>
                <a:lnTo>
                  <a:pt x="934" y="385"/>
                </a:lnTo>
                <a:cubicBezTo>
                  <a:pt x="935" y="385"/>
                  <a:pt x="935" y="386"/>
                  <a:pt x="935" y="387"/>
                </a:cubicBezTo>
                <a:cubicBezTo>
                  <a:pt x="935" y="387"/>
                  <a:pt x="935" y="388"/>
                  <a:pt x="935" y="389"/>
                </a:cubicBezTo>
                <a:cubicBezTo>
                  <a:pt x="934" y="390"/>
                  <a:pt x="934" y="392"/>
                  <a:pt x="933" y="393"/>
                </a:cubicBezTo>
                <a:cubicBezTo>
                  <a:pt x="932" y="394"/>
                  <a:pt x="930" y="396"/>
                  <a:pt x="928" y="398"/>
                </a:cubicBezTo>
                <a:cubicBezTo>
                  <a:pt x="926" y="400"/>
                  <a:pt x="925" y="401"/>
                  <a:pt x="923" y="402"/>
                </a:cubicBezTo>
                <a:cubicBezTo>
                  <a:pt x="922" y="403"/>
                  <a:pt x="921" y="404"/>
                  <a:pt x="920" y="405"/>
                </a:cubicBezTo>
                <a:cubicBezTo>
                  <a:pt x="919" y="405"/>
                  <a:pt x="918" y="405"/>
                  <a:pt x="917" y="405"/>
                </a:cubicBezTo>
                <a:cubicBezTo>
                  <a:pt x="916" y="405"/>
                  <a:pt x="916" y="404"/>
                  <a:pt x="915" y="404"/>
                </a:cubicBezTo>
                <a:lnTo>
                  <a:pt x="852" y="340"/>
                </a:lnTo>
                <a:cubicBezTo>
                  <a:pt x="847" y="336"/>
                  <a:pt x="843" y="332"/>
                  <a:pt x="838" y="330"/>
                </a:cubicBezTo>
                <a:cubicBezTo>
                  <a:pt x="834" y="327"/>
                  <a:pt x="829" y="325"/>
                  <a:pt x="825" y="324"/>
                </a:cubicBezTo>
                <a:cubicBezTo>
                  <a:pt x="821" y="323"/>
                  <a:pt x="817" y="323"/>
                  <a:pt x="813" y="324"/>
                </a:cubicBezTo>
                <a:cubicBezTo>
                  <a:pt x="809" y="326"/>
                  <a:pt x="805" y="328"/>
                  <a:pt x="801" y="332"/>
                </a:cubicBezTo>
                <a:cubicBezTo>
                  <a:pt x="797" y="336"/>
                  <a:pt x="794" y="342"/>
                  <a:pt x="793" y="350"/>
                </a:cubicBezTo>
                <a:cubicBezTo>
                  <a:pt x="792" y="358"/>
                  <a:pt x="792" y="368"/>
                  <a:pt x="793" y="380"/>
                </a:cubicBezTo>
                <a:lnTo>
                  <a:pt x="866" y="453"/>
                </a:lnTo>
                <a:cubicBezTo>
                  <a:pt x="867" y="453"/>
                  <a:pt x="867" y="454"/>
                  <a:pt x="868" y="455"/>
                </a:cubicBezTo>
                <a:cubicBezTo>
                  <a:pt x="868" y="455"/>
                  <a:pt x="867" y="456"/>
                  <a:pt x="867" y="457"/>
                </a:cubicBezTo>
                <a:cubicBezTo>
                  <a:pt x="867" y="458"/>
                  <a:pt x="866" y="459"/>
                  <a:pt x="865" y="461"/>
                </a:cubicBezTo>
                <a:cubicBezTo>
                  <a:pt x="864" y="462"/>
                  <a:pt x="862" y="464"/>
                  <a:pt x="860" y="466"/>
                </a:cubicBezTo>
                <a:cubicBezTo>
                  <a:pt x="859" y="468"/>
                  <a:pt x="857" y="469"/>
                  <a:pt x="856" y="470"/>
                </a:cubicBezTo>
                <a:cubicBezTo>
                  <a:pt x="854" y="471"/>
                  <a:pt x="853" y="472"/>
                  <a:pt x="852" y="472"/>
                </a:cubicBezTo>
                <a:cubicBezTo>
                  <a:pt x="851" y="473"/>
                  <a:pt x="850" y="473"/>
                  <a:pt x="849" y="473"/>
                </a:cubicBezTo>
                <a:cubicBezTo>
                  <a:pt x="849" y="473"/>
                  <a:pt x="848" y="472"/>
                  <a:pt x="847" y="472"/>
                </a:cubicBezTo>
                <a:lnTo>
                  <a:pt x="743" y="367"/>
                </a:lnTo>
                <a:cubicBezTo>
                  <a:pt x="742" y="367"/>
                  <a:pt x="742" y="366"/>
                  <a:pt x="742" y="365"/>
                </a:cubicBezTo>
                <a:cubicBezTo>
                  <a:pt x="741" y="365"/>
                  <a:pt x="742" y="364"/>
                  <a:pt x="742" y="363"/>
                </a:cubicBezTo>
                <a:cubicBezTo>
                  <a:pt x="742" y="362"/>
                  <a:pt x="743" y="361"/>
                  <a:pt x="744" y="359"/>
                </a:cubicBezTo>
                <a:cubicBezTo>
                  <a:pt x="745" y="358"/>
                  <a:pt x="746" y="357"/>
                  <a:pt x="748" y="355"/>
                </a:cubicBezTo>
                <a:cubicBezTo>
                  <a:pt x="750" y="353"/>
                  <a:pt x="751" y="352"/>
                  <a:pt x="752" y="351"/>
                </a:cubicBezTo>
                <a:cubicBezTo>
                  <a:pt x="754" y="350"/>
                  <a:pt x="755" y="349"/>
                  <a:pt x="756" y="349"/>
                </a:cubicBezTo>
                <a:cubicBezTo>
                  <a:pt x="757" y="349"/>
                  <a:pt x="757" y="349"/>
                  <a:pt x="758" y="349"/>
                </a:cubicBezTo>
                <a:cubicBezTo>
                  <a:pt x="759" y="349"/>
                  <a:pt x="760" y="349"/>
                  <a:pt x="760" y="350"/>
                </a:cubicBezTo>
                <a:lnTo>
                  <a:pt x="774" y="364"/>
                </a:lnTo>
                <a:cubicBezTo>
                  <a:pt x="773" y="351"/>
                  <a:pt x="774" y="341"/>
                  <a:pt x="777" y="332"/>
                </a:cubicBezTo>
                <a:cubicBezTo>
                  <a:pt x="779" y="324"/>
                  <a:pt x="783" y="317"/>
                  <a:pt x="789" y="311"/>
                </a:cubicBezTo>
                <a:cubicBezTo>
                  <a:pt x="793" y="307"/>
                  <a:pt x="798" y="303"/>
                  <a:pt x="802" y="301"/>
                </a:cubicBezTo>
                <a:cubicBezTo>
                  <a:pt x="806" y="298"/>
                  <a:pt x="811" y="297"/>
                  <a:pt x="815" y="296"/>
                </a:cubicBezTo>
                <a:cubicBezTo>
                  <a:pt x="820" y="295"/>
                  <a:pt x="824" y="295"/>
                  <a:pt x="829" y="296"/>
                </a:cubicBezTo>
                <a:cubicBezTo>
                  <a:pt x="833" y="296"/>
                  <a:pt x="837" y="298"/>
                  <a:pt x="842" y="299"/>
                </a:cubicBezTo>
                <a:cubicBezTo>
                  <a:pt x="841" y="292"/>
                  <a:pt x="841" y="286"/>
                  <a:pt x="842" y="280"/>
                </a:cubicBezTo>
                <a:cubicBezTo>
                  <a:pt x="842" y="274"/>
                  <a:pt x="843" y="269"/>
                  <a:pt x="845" y="264"/>
                </a:cubicBezTo>
                <a:cubicBezTo>
                  <a:pt x="846" y="260"/>
                  <a:pt x="847" y="256"/>
                  <a:pt x="849" y="252"/>
                </a:cubicBezTo>
                <a:cubicBezTo>
                  <a:pt x="851" y="249"/>
                  <a:pt x="854" y="246"/>
                  <a:pt x="857" y="243"/>
                </a:cubicBezTo>
                <a:cubicBezTo>
                  <a:pt x="863" y="236"/>
                  <a:pt x="870" y="232"/>
                  <a:pt x="877" y="230"/>
                </a:cubicBezTo>
                <a:cubicBezTo>
                  <a:pt x="884" y="227"/>
                  <a:pt x="891" y="227"/>
                  <a:pt x="898" y="228"/>
                </a:cubicBezTo>
                <a:cubicBezTo>
                  <a:pt x="904" y="229"/>
                  <a:pt x="911" y="232"/>
                  <a:pt x="918" y="236"/>
                </a:cubicBezTo>
                <a:cubicBezTo>
                  <a:pt x="924" y="240"/>
                  <a:pt x="930" y="245"/>
                  <a:pt x="936" y="251"/>
                </a:cubicBezTo>
                <a:lnTo>
                  <a:pt x="1002" y="317"/>
                </a:lnTo>
                <a:close/>
                <a:moveTo>
                  <a:pt x="1072" y="134"/>
                </a:moveTo>
                <a:cubicBezTo>
                  <a:pt x="1075" y="137"/>
                  <a:pt x="1076" y="139"/>
                  <a:pt x="1076" y="142"/>
                </a:cubicBezTo>
                <a:cubicBezTo>
                  <a:pt x="1076" y="145"/>
                  <a:pt x="1075" y="147"/>
                  <a:pt x="1073" y="149"/>
                </a:cubicBezTo>
                <a:lnTo>
                  <a:pt x="1004" y="218"/>
                </a:lnTo>
                <a:cubicBezTo>
                  <a:pt x="1010" y="224"/>
                  <a:pt x="1016" y="229"/>
                  <a:pt x="1022" y="232"/>
                </a:cubicBezTo>
                <a:cubicBezTo>
                  <a:pt x="1027" y="235"/>
                  <a:pt x="1033" y="238"/>
                  <a:pt x="1039" y="238"/>
                </a:cubicBezTo>
                <a:cubicBezTo>
                  <a:pt x="1045" y="239"/>
                  <a:pt x="1051" y="238"/>
                  <a:pt x="1058" y="235"/>
                </a:cubicBezTo>
                <a:cubicBezTo>
                  <a:pt x="1064" y="233"/>
                  <a:pt x="1070" y="228"/>
                  <a:pt x="1076" y="222"/>
                </a:cubicBezTo>
                <a:cubicBezTo>
                  <a:pt x="1081" y="217"/>
                  <a:pt x="1085" y="212"/>
                  <a:pt x="1088" y="207"/>
                </a:cubicBezTo>
                <a:cubicBezTo>
                  <a:pt x="1091" y="203"/>
                  <a:pt x="1094" y="198"/>
                  <a:pt x="1096" y="195"/>
                </a:cubicBezTo>
                <a:cubicBezTo>
                  <a:pt x="1097" y="191"/>
                  <a:pt x="1099" y="187"/>
                  <a:pt x="1100" y="185"/>
                </a:cubicBezTo>
                <a:cubicBezTo>
                  <a:pt x="1101" y="182"/>
                  <a:pt x="1102" y="180"/>
                  <a:pt x="1103" y="179"/>
                </a:cubicBezTo>
                <a:cubicBezTo>
                  <a:pt x="1103" y="179"/>
                  <a:pt x="1104" y="179"/>
                  <a:pt x="1105" y="178"/>
                </a:cubicBezTo>
                <a:cubicBezTo>
                  <a:pt x="1105" y="178"/>
                  <a:pt x="1106" y="178"/>
                  <a:pt x="1107" y="179"/>
                </a:cubicBezTo>
                <a:cubicBezTo>
                  <a:pt x="1108" y="179"/>
                  <a:pt x="1109" y="180"/>
                  <a:pt x="1110" y="180"/>
                </a:cubicBezTo>
                <a:cubicBezTo>
                  <a:pt x="1111" y="181"/>
                  <a:pt x="1112" y="182"/>
                  <a:pt x="1113" y="184"/>
                </a:cubicBezTo>
                <a:cubicBezTo>
                  <a:pt x="1114" y="185"/>
                  <a:pt x="1115" y="186"/>
                  <a:pt x="1116" y="186"/>
                </a:cubicBezTo>
                <a:cubicBezTo>
                  <a:pt x="1117" y="187"/>
                  <a:pt x="1117" y="188"/>
                  <a:pt x="1118" y="189"/>
                </a:cubicBezTo>
                <a:cubicBezTo>
                  <a:pt x="1118" y="189"/>
                  <a:pt x="1118" y="190"/>
                  <a:pt x="1119" y="191"/>
                </a:cubicBezTo>
                <a:cubicBezTo>
                  <a:pt x="1119" y="192"/>
                  <a:pt x="1119" y="192"/>
                  <a:pt x="1119" y="193"/>
                </a:cubicBezTo>
                <a:cubicBezTo>
                  <a:pt x="1119" y="194"/>
                  <a:pt x="1118" y="196"/>
                  <a:pt x="1117" y="199"/>
                </a:cubicBezTo>
                <a:cubicBezTo>
                  <a:pt x="1116" y="202"/>
                  <a:pt x="1114" y="206"/>
                  <a:pt x="1112" y="210"/>
                </a:cubicBezTo>
                <a:cubicBezTo>
                  <a:pt x="1109" y="214"/>
                  <a:pt x="1106" y="219"/>
                  <a:pt x="1103" y="224"/>
                </a:cubicBezTo>
                <a:cubicBezTo>
                  <a:pt x="1099" y="229"/>
                  <a:pt x="1095" y="234"/>
                  <a:pt x="1090" y="239"/>
                </a:cubicBezTo>
                <a:cubicBezTo>
                  <a:pt x="1081" y="248"/>
                  <a:pt x="1073" y="254"/>
                  <a:pt x="1064" y="258"/>
                </a:cubicBezTo>
                <a:cubicBezTo>
                  <a:pt x="1055" y="262"/>
                  <a:pt x="1046" y="264"/>
                  <a:pt x="1037" y="264"/>
                </a:cubicBezTo>
                <a:cubicBezTo>
                  <a:pt x="1028" y="263"/>
                  <a:pt x="1018" y="261"/>
                  <a:pt x="1009" y="256"/>
                </a:cubicBezTo>
                <a:cubicBezTo>
                  <a:pt x="1000" y="251"/>
                  <a:pt x="990" y="244"/>
                  <a:pt x="981" y="235"/>
                </a:cubicBezTo>
                <a:cubicBezTo>
                  <a:pt x="972" y="226"/>
                  <a:pt x="965" y="216"/>
                  <a:pt x="960" y="207"/>
                </a:cubicBezTo>
                <a:cubicBezTo>
                  <a:pt x="955" y="197"/>
                  <a:pt x="953" y="188"/>
                  <a:pt x="952" y="179"/>
                </a:cubicBezTo>
                <a:cubicBezTo>
                  <a:pt x="951" y="169"/>
                  <a:pt x="953" y="160"/>
                  <a:pt x="956" y="151"/>
                </a:cubicBezTo>
                <a:cubicBezTo>
                  <a:pt x="960" y="142"/>
                  <a:pt x="965" y="134"/>
                  <a:pt x="973" y="127"/>
                </a:cubicBezTo>
                <a:cubicBezTo>
                  <a:pt x="981" y="118"/>
                  <a:pt x="990" y="113"/>
                  <a:pt x="998" y="110"/>
                </a:cubicBezTo>
                <a:cubicBezTo>
                  <a:pt x="1006" y="106"/>
                  <a:pt x="1015" y="105"/>
                  <a:pt x="1023" y="106"/>
                </a:cubicBezTo>
                <a:cubicBezTo>
                  <a:pt x="1031" y="107"/>
                  <a:pt x="1039" y="109"/>
                  <a:pt x="1047" y="113"/>
                </a:cubicBezTo>
                <a:cubicBezTo>
                  <a:pt x="1054" y="118"/>
                  <a:pt x="1062" y="123"/>
                  <a:pt x="1068" y="130"/>
                </a:cubicBezTo>
                <a:lnTo>
                  <a:pt x="1072" y="134"/>
                </a:lnTo>
                <a:close/>
                <a:moveTo>
                  <a:pt x="1047" y="147"/>
                </a:moveTo>
                <a:cubicBezTo>
                  <a:pt x="1037" y="137"/>
                  <a:pt x="1027" y="131"/>
                  <a:pt x="1017" y="130"/>
                </a:cubicBezTo>
                <a:cubicBezTo>
                  <a:pt x="1006" y="129"/>
                  <a:pt x="996" y="133"/>
                  <a:pt x="987" y="142"/>
                </a:cubicBezTo>
                <a:cubicBezTo>
                  <a:pt x="982" y="147"/>
                  <a:pt x="979" y="152"/>
                  <a:pt x="977" y="158"/>
                </a:cubicBezTo>
                <a:cubicBezTo>
                  <a:pt x="975" y="163"/>
                  <a:pt x="975" y="168"/>
                  <a:pt x="975" y="174"/>
                </a:cubicBezTo>
                <a:cubicBezTo>
                  <a:pt x="976" y="179"/>
                  <a:pt x="977" y="184"/>
                  <a:pt x="980" y="190"/>
                </a:cubicBezTo>
                <a:cubicBezTo>
                  <a:pt x="983" y="195"/>
                  <a:pt x="986" y="200"/>
                  <a:pt x="990" y="204"/>
                </a:cubicBezTo>
                <a:lnTo>
                  <a:pt x="1047" y="147"/>
                </a:lnTo>
                <a:close/>
                <a:moveTo>
                  <a:pt x="1116" y="8"/>
                </a:moveTo>
                <a:cubicBezTo>
                  <a:pt x="1118" y="9"/>
                  <a:pt x="1119" y="11"/>
                  <a:pt x="1120" y="12"/>
                </a:cubicBezTo>
                <a:cubicBezTo>
                  <a:pt x="1121" y="13"/>
                  <a:pt x="1122" y="14"/>
                  <a:pt x="1123" y="15"/>
                </a:cubicBezTo>
                <a:cubicBezTo>
                  <a:pt x="1123" y="16"/>
                  <a:pt x="1123" y="17"/>
                  <a:pt x="1123" y="18"/>
                </a:cubicBezTo>
                <a:cubicBezTo>
                  <a:pt x="1123" y="18"/>
                  <a:pt x="1123" y="19"/>
                  <a:pt x="1122" y="20"/>
                </a:cubicBezTo>
                <a:cubicBezTo>
                  <a:pt x="1122" y="20"/>
                  <a:pt x="1121" y="21"/>
                  <a:pt x="1120" y="21"/>
                </a:cubicBezTo>
                <a:cubicBezTo>
                  <a:pt x="1118" y="22"/>
                  <a:pt x="1117" y="22"/>
                  <a:pt x="1116" y="23"/>
                </a:cubicBezTo>
                <a:cubicBezTo>
                  <a:pt x="1114" y="24"/>
                  <a:pt x="1112" y="25"/>
                  <a:pt x="1111" y="26"/>
                </a:cubicBezTo>
                <a:cubicBezTo>
                  <a:pt x="1109" y="27"/>
                  <a:pt x="1107" y="28"/>
                  <a:pt x="1106" y="30"/>
                </a:cubicBezTo>
                <a:cubicBezTo>
                  <a:pt x="1104" y="32"/>
                  <a:pt x="1102" y="34"/>
                  <a:pt x="1101" y="37"/>
                </a:cubicBezTo>
                <a:cubicBezTo>
                  <a:pt x="1100" y="40"/>
                  <a:pt x="1099" y="43"/>
                  <a:pt x="1099" y="47"/>
                </a:cubicBezTo>
                <a:cubicBezTo>
                  <a:pt x="1099" y="50"/>
                  <a:pt x="1099" y="55"/>
                  <a:pt x="1100" y="60"/>
                </a:cubicBezTo>
                <a:cubicBezTo>
                  <a:pt x="1101" y="65"/>
                  <a:pt x="1102" y="71"/>
                  <a:pt x="1103" y="78"/>
                </a:cubicBezTo>
                <a:lnTo>
                  <a:pt x="1172" y="147"/>
                </a:lnTo>
                <a:cubicBezTo>
                  <a:pt x="1173" y="148"/>
                  <a:pt x="1173" y="148"/>
                  <a:pt x="1173" y="149"/>
                </a:cubicBezTo>
                <a:cubicBezTo>
                  <a:pt x="1173" y="150"/>
                  <a:pt x="1173" y="151"/>
                  <a:pt x="1173" y="152"/>
                </a:cubicBezTo>
                <a:cubicBezTo>
                  <a:pt x="1172" y="153"/>
                  <a:pt x="1171" y="154"/>
                  <a:pt x="1170" y="155"/>
                </a:cubicBezTo>
                <a:cubicBezTo>
                  <a:pt x="1169" y="157"/>
                  <a:pt x="1168" y="158"/>
                  <a:pt x="1166" y="160"/>
                </a:cubicBezTo>
                <a:cubicBezTo>
                  <a:pt x="1164" y="162"/>
                  <a:pt x="1162" y="164"/>
                  <a:pt x="1161" y="165"/>
                </a:cubicBezTo>
                <a:cubicBezTo>
                  <a:pt x="1160" y="166"/>
                  <a:pt x="1158" y="167"/>
                  <a:pt x="1157" y="167"/>
                </a:cubicBezTo>
                <a:cubicBezTo>
                  <a:pt x="1156" y="167"/>
                  <a:pt x="1155" y="168"/>
                  <a:pt x="1155" y="167"/>
                </a:cubicBezTo>
                <a:cubicBezTo>
                  <a:pt x="1154" y="167"/>
                  <a:pt x="1153" y="167"/>
                  <a:pt x="1153" y="166"/>
                </a:cubicBezTo>
                <a:lnTo>
                  <a:pt x="1048" y="62"/>
                </a:lnTo>
                <a:cubicBezTo>
                  <a:pt x="1048" y="61"/>
                  <a:pt x="1047" y="61"/>
                  <a:pt x="1047" y="60"/>
                </a:cubicBezTo>
                <a:cubicBezTo>
                  <a:pt x="1047" y="59"/>
                  <a:pt x="1047" y="58"/>
                  <a:pt x="1047" y="57"/>
                </a:cubicBezTo>
                <a:cubicBezTo>
                  <a:pt x="1048" y="56"/>
                  <a:pt x="1048" y="55"/>
                  <a:pt x="1049" y="54"/>
                </a:cubicBezTo>
                <a:cubicBezTo>
                  <a:pt x="1050" y="53"/>
                  <a:pt x="1052" y="51"/>
                  <a:pt x="1053" y="49"/>
                </a:cubicBezTo>
                <a:cubicBezTo>
                  <a:pt x="1055" y="48"/>
                  <a:pt x="1057" y="46"/>
                  <a:pt x="1058" y="45"/>
                </a:cubicBezTo>
                <a:cubicBezTo>
                  <a:pt x="1059" y="44"/>
                  <a:pt x="1060" y="44"/>
                  <a:pt x="1061" y="44"/>
                </a:cubicBezTo>
                <a:cubicBezTo>
                  <a:pt x="1062" y="43"/>
                  <a:pt x="1063" y="43"/>
                  <a:pt x="1064" y="43"/>
                </a:cubicBezTo>
                <a:cubicBezTo>
                  <a:pt x="1064" y="43"/>
                  <a:pt x="1065" y="44"/>
                  <a:pt x="1066" y="45"/>
                </a:cubicBezTo>
                <a:lnTo>
                  <a:pt x="1081" y="60"/>
                </a:lnTo>
                <a:cubicBezTo>
                  <a:pt x="1080" y="53"/>
                  <a:pt x="1079" y="47"/>
                  <a:pt x="1079" y="41"/>
                </a:cubicBezTo>
                <a:cubicBezTo>
                  <a:pt x="1079" y="36"/>
                  <a:pt x="1079" y="32"/>
                  <a:pt x="1080" y="28"/>
                </a:cubicBezTo>
                <a:cubicBezTo>
                  <a:pt x="1080" y="24"/>
                  <a:pt x="1082" y="21"/>
                  <a:pt x="1083" y="18"/>
                </a:cubicBezTo>
                <a:cubicBezTo>
                  <a:pt x="1085" y="15"/>
                  <a:pt x="1087" y="13"/>
                  <a:pt x="1089" y="11"/>
                </a:cubicBezTo>
                <a:cubicBezTo>
                  <a:pt x="1090" y="10"/>
                  <a:pt x="1091" y="9"/>
                  <a:pt x="1093" y="7"/>
                </a:cubicBezTo>
                <a:cubicBezTo>
                  <a:pt x="1094" y="6"/>
                  <a:pt x="1095" y="5"/>
                  <a:pt x="1097" y="4"/>
                </a:cubicBezTo>
                <a:cubicBezTo>
                  <a:pt x="1099" y="3"/>
                  <a:pt x="1100" y="2"/>
                  <a:pt x="1102" y="1"/>
                </a:cubicBezTo>
                <a:cubicBezTo>
                  <a:pt x="1103" y="1"/>
                  <a:pt x="1105" y="0"/>
                  <a:pt x="1106" y="0"/>
                </a:cubicBezTo>
                <a:cubicBezTo>
                  <a:pt x="1106" y="0"/>
                  <a:pt x="1107" y="0"/>
                  <a:pt x="1108" y="0"/>
                </a:cubicBezTo>
                <a:cubicBezTo>
                  <a:pt x="1108" y="1"/>
                  <a:pt x="1109" y="1"/>
                  <a:pt x="1109" y="1"/>
                </a:cubicBezTo>
                <a:cubicBezTo>
                  <a:pt x="1110" y="2"/>
                  <a:pt x="1111" y="2"/>
                  <a:pt x="1112" y="3"/>
                </a:cubicBezTo>
                <a:cubicBezTo>
                  <a:pt x="1113" y="4"/>
                  <a:pt x="1114" y="6"/>
                  <a:pt x="1116"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6" name="Freeform 38"/>
          <p:cNvSpPr>
            <a:spLocks noEditPoints="1"/>
          </p:cNvSpPr>
          <p:nvPr/>
        </p:nvSpPr>
        <p:spPr bwMode="auto">
          <a:xfrm>
            <a:off x="2159000" y="5226050"/>
            <a:ext cx="804863" cy="774700"/>
          </a:xfrm>
          <a:custGeom>
            <a:avLst/>
            <a:gdLst/>
            <a:ahLst/>
            <a:cxnLst>
              <a:cxn ang="0">
                <a:pos x="175" y="937"/>
              </a:cxn>
              <a:cxn ang="0">
                <a:pos x="123" y="920"/>
              </a:cxn>
              <a:cxn ang="0">
                <a:pos x="41" y="971"/>
              </a:cxn>
              <a:cxn ang="0">
                <a:pos x="12" y="799"/>
              </a:cxn>
              <a:cxn ang="0">
                <a:pos x="149" y="866"/>
              </a:cxn>
              <a:cxn ang="0">
                <a:pos x="268" y="748"/>
              </a:cxn>
              <a:cxn ang="0">
                <a:pos x="224" y="881"/>
              </a:cxn>
              <a:cxn ang="0">
                <a:pos x="201" y="869"/>
              </a:cxn>
              <a:cxn ang="0">
                <a:pos x="258" y="822"/>
              </a:cxn>
              <a:cxn ang="0">
                <a:pos x="181" y="780"/>
              </a:cxn>
              <a:cxn ang="0">
                <a:pos x="86" y="726"/>
              </a:cxn>
              <a:cxn ang="0">
                <a:pos x="170" y="677"/>
              </a:cxn>
              <a:cxn ang="0">
                <a:pos x="247" y="733"/>
              </a:cxn>
              <a:cxn ang="0">
                <a:pos x="372" y="740"/>
              </a:cxn>
              <a:cxn ang="0">
                <a:pos x="301" y="658"/>
              </a:cxn>
              <a:cxn ang="0">
                <a:pos x="226" y="588"/>
              </a:cxn>
              <a:cxn ang="0">
                <a:pos x="336" y="585"/>
              </a:cxn>
              <a:cxn ang="0">
                <a:pos x="304" y="577"/>
              </a:cxn>
              <a:cxn ang="0">
                <a:pos x="263" y="635"/>
              </a:cxn>
              <a:cxn ang="0">
                <a:pos x="377" y="644"/>
              </a:cxn>
              <a:cxn ang="0">
                <a:pos x="327" y="712"/>
              </a:cxn>
              <a:cxn ang="0">
                <a:pos x="490" y="625"/>
              </a:cxn>
              <a:cxn ang="0">
                <a:pos x="567" y="483"/>
              </a:cxn>
              <a:cxn ang="0">
                <a:pos x="527" y="578"/>
              </a:cxn>
              <a:cxn ang="0">
                <a:pos x="505" y="562"/>
              </a:cxn>
              <a:cxn ang="0">
                <a:pos x="556" y="512"/>
              </a:cxn>
              <a:cxn ang="0">
                <a:pos x="474" y="516"/>
              </a:cxn>
              <a:cxn ang="0">
                <a:pos x="462" y="427"/>
              </a:cxn>
              <a:cxn ang="0">
                <a:pos x="496" y="422"/>
              </a:cxn>
              <a:cxn ang="0">
                <a:pos x="478" y="441"/>
              </a:cxn>
              <a:cxn ang="0">
                <a:pos x="484" y="489"/>
              </a:cxn>
              <a:cxn ang="0">
                <a:pos x="647" y="469"/>
              </a:cxn>
              <a:cxn ang="0">
                <a:pos x="641" y="550"/>
              </a:cxn>
              <a:cxn ang="0">
                <a:pos x="629" y="534"/>
              </a:cxn>
              <a:cxn ang="0">
                <a:pos x="518" y="380"/>
              </a:cxn>
              <a:cxn ang="0">
                <a:pos x="536" y="359"/>
              </a:cxn>
              <a:cxn ang="0">
                <a:pos x="481" y="347"/>
              </a:cxn>
              <a:cxn ang="0">
                <a:pos x="710" y="300"/>
              </a:cxn>
              <a:cxn ang="0">
                <a:pos x="733" y="345"/>
              </a:cxn>
              <a:cxn ang="0">
                <a:pos x="753" y="337"/>
              </a:cxn>
              <a:cxn ang="0">
                <a:pos x="728" y="389"/>
              </a:cxn>
              <a:cxn ang="0">
                <a:pos x="594" y="302"/>
              </a:cxn>
              <a:cxn ang="0">
                <a:pos x="685" y="297"/>
              </a:cxn>
              <a:cxn ang="0">
                <a:pos x="685" y="297"/>
              </a:cxn>
              <a:cxn ang="0">
                <a:pos x="866" y="246"/>
              </a:cxn>
              <a:cxn ang="0">
                <a:pos x="746" y="175"/>
              </a:cxn>
              <a:cxn ang="0">
                <a:pos x="803" y="311"/>
              </a:cxn>
              <a:cxn ang="0">
                <a:pos x="685" y="208"/>
              </a:cxn>
              <a:cxn ang="0">
                <a:pos x="717" y="209"/>
              </a:cxn>
              <a:cxn ang="0">
                <a:pos x="880" y="227"/>
              </a:cxn>
              <a:cxn ang="0">
                <a:pos x="931" y="63"/>
              </a:cxn>
              <a:cxn ang="0">
                <a:pos x="895" y="153"/>
              </a:cxn>
              <a:cxn ang="0">
                <a:pos x="1010" y="115"/>
              </a:cxn>
              <a:cxn ang="0">
                <a:pos x="934" y="229"/>
              </a:cxn>
              <a:cxn ang="0">
                <a:pos x="881" y="174"/>
              </a:cxn>
              <a:cxn ang="0">
                <a:pos x="827" y="66"/>
              </a:cxn>
              <a:cxn ang="0">
                <a:pos x="900" y="63"/>
              </a:cxn>
              <a:cxn ang="0">
                <a:pos x="878" y="118"/>
              </a:cxn>
              <a:cxn ang="0">
                <a:pos x="976" y="131"/>
              </a:cxn>
              <a:cxn ang="0">
                <a:pos x="956" y="204"/>
              </a:cxn>
            </a:cxnLst>
            <a:rect l="0" t="0" r="r" b="b"/>
            <a:pathLst>
              <a:path w="1024" h="984">
                <a:moveTo>
                  <a:pt x="156" y="871"/>
                </a:moveTo>
                <a:cubicBezTo>
                  <a:pt x="159" y="874"/>
                  <a:pt x="160" y="876"/>
                  <a:pt x="161" y="878"/>
                </a:cubicBezTo>
                <a:cubicBezTo>
                  <a:pt x="162" y="880"/>
                  <a:pt x="161" y="882"/>
                  <a:pt x="160" y="884"/>
                </a:cubicBezTo>
                <a:lnTo>
                  <a:pt x="143" y="901"/>
                </a:lnTo>
                <a:lnTo>
                  <a:pt x="175" y="932"/>
                </a:lnTo>
                <a:cubicBezTo>
                  <a:pt x="175" y="933"/>
                  <a:pt x="176" y="933"/>
                  <a:pt x="176" y="934"/>
                </a:cubicBezTo>
                <a:cubicBezTo>
                  <a:pt x="176" y="935"/>
                  <a:pt x="176" y="936"/>
                  <a:pt x="175" y="937"/>
                </a:cubicBezTo>
                <a:cubicBezTo>
                  <a:pt x="175" y="938"/>
                  <a:pt x="174" y="939"/>
                  <a:pt x="173" y="941"/>
                </a:cubicBezTo>
                <a:cubicBezTo>
                  <a:pt x="172" y="942"/>
                  <a:pt x="170" y="944"/>
                  <a:pt x="168" y="946"/>
                </a:cubicBezTo>
                <a:cubicBezTo>
                  <a:pt x="166" y="948"/>
                  <a:pt x="165" y="949"/>
                  <a:pt x="163" y="950"/>
                </a:cubicBezTo>
                <a:cubicBezTo>
                  <a:pt x="162" y="952"/>
                  <a:pt x="160" y="952"/>
                  <a:pt x="159" y="953"/>
                </a:cubicBezTo>
                <a:cubicBezTo>
                  <a:pt x="158" y="953"/>
                  <a:pt x="157" y="953"/>
                  <a:pt x="157" y="953"/>
                </a:cubicBezTo>
                <a:cubicBezTo>
                  <a:pt x="156" y="953"/>
                  <a:pt x="155" y="953"/>
                  <a:pt x="155" y="952"/>
                </a:cubicBezTo>
                <a:lnTo>
                  <a:pt x="123" y="920"/>
                </a:lnTo>
                <a:lnTo>
                  <a:pt x="62" y="982"/>
                </a:lnTo>
                <a:cubicBezTo>
                  <a:pt x="61" y="983"/>
                  <a:pt x="60" y="983"/>
                  <a:pt x="59" y="984"/>
                </a:cubicBezTo>
                <a:cubicBezTo>
                  <a:pt x="58" y="984"/>
                  <a:pt x="57" y="984"/>
                  <a:pt x="56" y="984"/>
                </a:cubicBezTo>
                <a:cubicBezTo>
                  <a:pt x="55" y="984"/>
                  <a:pt x="54" y="984"/>
                  <a:pt x="52" y="983"/>
                </a:cubicBezTo>
                <a:cubicBezTo>
                  <a:pt x="51" y="982"/>
                  <a:pt x="49" y="980"/>
                  <a:pt x="48" y="978"/>
                </a:cubicBezTo>
                <a:cubicBezTo>
                  <a:pt x="46" y="977"/>
                  <a:pt x="45" y="976"/>
                  <a:pt x="44" y="974"/>
                </a:cubicBezTo>
                <a:cubicBezTo>
                  <a:pt x="43" y="973"/>
                  <a:pt x="42" y="972"/>
                  <a:pt x="41" y="971"/>
                </a:cubicBezTo>
                <a:cubicBezTo>
                  <a:pt x="40" y="969"/>
                  <a:pt x="40" y="968"/>
                  <a:pt x="39" y="967"/>
                </a:cubicBezTo>
                <a:cubicBezTo>
                  <a:pt x="39" y="966"/>
                  <a:pt x="38" y="964"/>
                  <a:pt x="38" y="963"/>
                </a:cubicBezTo>
                <a:lnTo>
                  <a:pt x="0" y="818"/>
                </a:lnTo>
                <a:cubicBezTo>
                  <a:pt x="0" y="817"/>
                  <a:pt x="0" y="816"/>
                  <a:pt x="0" y="815"/>
                </a:cubicBezTo>
                <a:cubicBezTo>
                  <a:pt x="0" y="814"/>
                  <a:pt x="1" y="812"/>
                  <a:pt x="2" y="811"/>
                </a:cubicBezTo>
                <a:cubicBezTo>
                  <a:pt x="3" y="809"/>
                  <a:pt x="4" y="807"/>
                  <a:pt x="6" y="806"/>
                </a:cubicBezTo>
                <a:cubicBezTo>
                  <a:pt x="7" y="804"/>
                  <a:pt x="9" y="802"/>
                  <a:pt x="12" y="799"/>
                </a:cubicBezTo>
                <a:cubicBezTo>
                  <a:pt x="14" y="797"/>
                  <a:pt x="17" y="795"/>
                  <a:pt x="19" y="793"/>
                </a:cubicBezTo>
                <a:cubicBezTo>
                  <a:pt x="21" y="791"/>
                  <a:pt x="23" y="790"/>
                  <a:pt x="24" y="789"/>
                </a:cubicBezTo>
                <a:cubicBezTo>
                  <a:pt x="26" y="788"/>
                  <a:pt x="27" y="788"/>
                  <a:pt x="28" y="787"/>
                </a:cubicBezTo>
                <a:cubicBezTo>
                  <a:pt x="29" y="787"/>
                  <a:pt x="30" y="788"/>
                  <a:pt x="31" y="788"/>
                </a:cubicBezTo>
                <a:lnTo>
                  <a:pt x="127" y="884"/>
                </a:lnTo>
                <a:lnTo>
                  <a:pt x="144" y="867"/>
                </a:lnTo>
                <a:cubicBezTo>
                  <a:pt x="145" y="866"/>
                  <a:pt x="147" y="865"/>
                  <a:pt x="149" y="866"/>
                </a:cubicBezTo>
                <a:cubicBezTo>
                  <a:pt x="151" y="867"/>
                  <a:pt x="153" y="868"/>
                  <a:pt x="156" y="871"/>
                </a:cubicBezTo>
                <a:close/>
                <a:moveTo>
                  <a:pt x="24" y="822"/>
                </a:moveTo>
                <a:lnTo>
                  <a:pt x="24" y="822"/>
                </a:lnTo>
                <a:lnTo>
                  <a:pt x="58" y="953"/>
                </a:lnTo>
                <a:lnTo>
                  <a:pt x="107" y="904"/>
                </a:lnTo>
                <a:lnTo>
                  <a:pt x="24" y="822"/>
                </a:lnTo>
                <a:close/>
                <a:moveTo>
                  <a:pt x="268" y="748"/>
                </a:moveTo>
                <a:cubicBezTo>
                  <a:pt x="276" y="756"/>
                  <a:pt x="282" y="765"/>
                  <a:pt x="285" y="774"/>
                </a:cubicBezTo>
                <a:cubicBezTo>
                  <a:pt x="289" y="783"/>
                  <a:pt x="290" y="792"/>
                  <a:pt x="290" y="801"/>
                </a:cubicBezTo>
                <a:cubicBezTo>
                  <a:pt x="289" y="810"/>
                  <a:pt x="286" y="819"/>
                  <a:pt x="282" y="828"/>
                </a:cubicBezTo>
                <a:cubicBezTo>
                  <a:pt x="277" y="837"/>
                  <a:pt x="271" y="846"/>
                  <a:pt x="262" y="855"/>
                </a:cubicBezTo>
                <a:cubicBezTo>
                  <a:pt x="258" y="859"/>
                  <a:pt x="253" y="863"/>
                  <a:pt x="248" y="867"/>
                </a:cubicBezTo>
                <a:cubicBezTo>
                  <a:pt x="243" y="870"/>
                  <a:pt x="239" y="873"/>
                  <a:pt x="235" y="875"/>
                </a:cubicBezTo>
                <a:cubicBezTo>
                  <a:pt x="230" y="878"/>
                  <a:pt x="227" y="879"/>
                  <a:pt x="224" y="881"/>
                </a:cubicBezTo>
                <a:cubicBezTo>
                  <a:pt x="221" y="882"/>
                  <a:pt x="219" y="882"/>
                  <a:pt x="218" y="882"/>
                </a:cubicBezTo>
                <a:cubicBezTo>
                  <a:pt x="216" y="882"/>
                  <a:pt x="216" y="882"/>
                  <a:pt x="215" y="882"/>
                </a:cubicBezTo>
                <a:cubicBezTo>
                  <a:pt x="214" y="882"/>
                  <a:pt x="213" y="882"/>
                  <a:pt x="213" y="881"/>
                </a:cubicBezTo>
                <a:cubicBezTo>
                  <a:pt x="212" y="881"/>
                  <a:pt x="211" y="880"/>
                  <a:pt x="210" y="879"/>
                </a:cubicBezTo>
                <a:cubicBezTo>
                  <a:pt x="209" y="878"/>
                  <a:pt x="207" y="877"/>
                  <a:pt x="206" y="876"/>
                </a:cubicBezTo>
                <a:cubicBezTo>
                  <a:pt x="205" y="874"/>
                  <a:pt x="204" y="873"/>
                  <a:pt x="203" y="872"/>
                </a:cubicBezTo>
                <a:cubicBezTo>
                  <a:pt x="202" y="871"/>
                  <a:pt x="201" y="870"/>
                  <a:pt x="201" y="869"/>
                </a:cubicBezTo>
                <a:cubicBezTo>
                  <a:pt x="200" y="868"/>
                  <a:pt x="200" y="867"/>
                  <a:pt x="200" y="866"/>
                </a:cubicBezTo>
                <a:cubicBezTo>
                  <a:pt x="200" y="865"/>
                  <a:pt x="201" y="865"/>
                  <a:pt x="201" y="864"/>
                </a:cubicBezTo>
                <a:cubicBezTo>
                  <a:pt x="202" y="863"/>
                  <a:pt x="204" y="863"/>
                  <a:pt x="206" y="862"/>
                </a:cubicBezTo>
                <a:cubicBezTo>
                  <a:pt x="209" y="861"/>
                  <a:pt x="212" y="860"/>
                  <a:pt x="216" y="859"/>
                </a:cubicBezTo>
                <a:cubicBezTo>
                  <a:pt x="220" y="857"/>
                  <a:pt x="224" y="855"/>
                  <a:pt x="229" y="852"/>
                </a:cubicBezTo>
                <a:cubicBezTo>
                  <a:pt x="235" y="848"/>
                  <a:pt x="240" y="844"/>
                  <a:pt x="245" y="839"/>
                </a:cubicBezTo>
                <a:cubicBezTo>
                  <a:pt x="251" y="833"/>
                  <a:pt x="255" y="828"/>
                  <a:pt x="258" y="822"/>
                </a:cubicBezTo>
                <a:cubicBezTo>
                  <a:pt x="261" y="817"/>
                  <a:pt x="263" y="811"/>
                  <a:pt x="263" y="805"/>
                </a:cubicBezTo>
                <a:cubicBezTo>
                  <a:pt x="264" y="800"/>
                  <a:pt x="263" y="794"/>
                  <a:pt x="261" y="788"/>
                </a:cubicBezTo>
                <a:cubicBezTo>
                  <a:pt x="258" y="782"/>
                  <a:pt x="254" y="777"/>
                  <a:pt x="249" y="771"/>
                </a:cubicBezTo>
                <a:cubicBezTo>
                  <a:pt x="244" y="766"/>
                  <a:pt x="239" y="763"/>
                  <a:pt x="234" y="761"/>
                </a:cubicBezTo>
                <a:cubicBezTo>
                  <a:pt x="229" y="758"/>
                  <a:pt x="223" y="758"/>
                  <a:pt x="218" y="758"/>
                </a:cubicBezTo>
                <a:cubicBezTo>
                  <a:pt x="212" y="759"/>
                  <a:pt x="206" y="761"/>
                  <a:pt x="200" y="765"/>
                </a:cubicBezTo>
                <a:cubicBezTo>
                  <a:pt x="194" y="768"/>
                  <a:pt x="188" y="773"/>
                  <a:pt x="181" y="780"/>
                </a:cubicBezTo>
                <a:cubicBezTo>
                  <a:pt x="177" y="785"/>
                  <a:pt x="173" y="789"/>
                  <a:pt x="170" y="793"/>
                </a:cubicBezTo>
                <a:cubicBezTo>
                  <a:pt x="167" y="797"/>
                  <a:pt x="164" y="800"/>
                  <a:pt x="161" y="803"/>
                </a:cubicBezTo>
                <a:cubicBezTo>
                  <a:pt x="159" y="805"/>
                  <a:pt x="157" y="806"/>
                  <a:pt x="155" y="806"/>
                </a:cubicBezTo>
                <a:cubicBezTo>
                  <a:pt x="153" y="806"/>
                  <a:pt x="151" y="805"/>
                  <a:pt x="148" y="802"/>
                </a:cubicBezTo>
                <a:lnTo>
                  <a:pt x="87" y="741"/>
                </a:lnTo>
                <a:cubicBezTo>
                  <a:pt x="84" y="738"/>
                  <a:pt x="83" y="736"/>
                  <a:pt x="83" y="733"/>
                </a:cubicBezTo>
                <a:cubicBezTo>
                  <a:pt x="83" y="731"/>
                  <a:pt x="84" y="729"/>
                  <a:pt x="86" y="726"/>
                </a:cubicBezTo>
                <a:lnTo>
                  <a:pt x="152" y="660"/>
                </a:lnTo>
                <a:cubicBezTo>
                  <a:pt x="153" y="659"/>
                  <a:pt x="154" y="659"/>
                  <a:pt x="155" y="659"/>
                </a:cubicBezTo>
                <a:cubicBezTo>
                  <a:pt x="156" y="658"/>
                  <a:pt x="157" y="658"/>
                  <a:pt x="158" y="659"/>
                </a:cubicBezTo>
                <a:cubicBezTo>
                  <a:pt x="159" y="659"/>
                  <a:pt x="160" y="660"/>
                  <a:pt x="161" y="660"/>
                </a:cubicBezTo>
                <a:cubicBezTo>
                  <a:pt x="163" y="661"/>
                  <a:pt x="164" y="663"/>
                  <a:pt x="165" y="664"/>
                </a:cubicBezTo>
                <a:cubicBezTo>
                  <a:pt x="168" y="667"/>
                  <a:pt x="170" y="669"/>
                  <a:pt x="171" y="672"/>
                </a:cubicBezTo>
                <a:cubicBezTo>
                  <a:pt x="172" y="674"/>
                  <a:pt x="171" y="676"/>
                  <a:pt x="170" y="677"/>
                </a:cubicBezTo>
                <a:lnTo>
                  <a:pt x="116" y="731"/>
                </a:lnTo>
                <a:lnTo>
                  <a:pt x="159" y="773"/>
                </a:lnTo>
                <a:cubicBezTo>
                  <a:pt x="161" y="770"/>
                  <a:pt x="163" y="767"/>
                  <a:pt x="166" y="764"/>
                </a:cubicBezTo>
                <a:cubicBezTo>
                  <a:pt x="168" y="761"/>
                  <a:pt x="172" y="758"/>
                  <a:pt x="175" y="755"/>
                </a:cubicBezTo>
                <a:cubicBezTo>
                  <a:pt x="183" y="746"/>
                  <a:pt x="192" y="740"/>
                  <a:pt x="200" y="736"/>
                </a:cubicBezTo>
                <a:cubicBezTo>
                  <a:pt x="208" y="732"/>
                  <a:pt x="216" y="730"/>
                  <a:pt x="224" y="729"/>
                </a:cubicBezTo>
                <a:cubicBezTo>
                  <a:pt x="232" y="729"/>
                  <a:pt x="240" y="730"/>
                  <a:pt x="247" y="733"/>
                </a:cubicBezTo>
                <a:cubicBezTo>
                  <a:pt x="255" y="737"/>
                  <a:pt x="262" y="742"/>
                  <a:pt x="268" y="748"/>
                </a:cubicBezTo>
                <a:close/>
                <a:moveTo>
                  <a:pt x="406" y="629"/>
                </a:moveTo>
                <a:cubicBezTo>
                  <a:pt x="413" y="636"/>
                  <a:pt x="418" y="643"/>
                  <a:pt x="420" y="650"/>
                </a:cubicBezTo>
                <a:cubicBezTo>
                  <a:pt x="423" y="657"/>
                  <a:pt x="424" y="665"/>
                  <a:pt x="423" y="673"/>
                </a:cubicBezTo>
                <a:cubicBezTo>
                  <a:pt x="422" y="681"/>
                  <a:pt x="419" y="689"/>
                  <a:pt x="415" y="697"/>
                </a:cubicBezTo>
                <a:cubicBezTo>
                  <a:pt x="410" y="705"/>
                  <a:pt x="404" y="713"/>
                  <a:pt x="395" y="722"/>
                </a:cubicBezTo>
                <a:cubicBezTo>
                  <a:pt x="388" y="729"/>
                  <a:pt x="380" y="735"/>
                  <a:pt x="372" y="740"/>
                </a:cubicBezTo>
                <a:cubicBezTo>
                  <a:pt x="364" y="744"/>
                  <a:pt x="357" y="747"/>
                  <a:pt x="349" y="748"/>
                </a:cubicBezTo>
                <a:cubicBezTo>
                  <a:pt x="342" y="749"/>
                  <a:pt x="335" y="749"/>
                  <a:pt x="328" y="746"/>
                </a:cubicBezTo>
                <a:cubicBezTo>
                  <a:pt x="321" y="744"/>
                  <a:pt x="315" y="740"/>
                  <a:pt x="309" y="734"/>
                </a:cubicBezTo>
                <a:cubicBezTo>
                  <a:pt x="304" y="729"/>
                  <a:pt x="300" y="724"/>
                  <a:pt x="298" y="718"/>
                </a:cubicBezTo>
                <a:cubicBezTo>
                  <a:pt x="296" y="713"/>
                  <a:pt x="294" y="707"/>
                  <a:pt x="294" y="701"/>
                </a:cubicBezTo>
                <a:cubicBezTo>
                  <a:pt x="293" y="695"/>
                  <a:pt x="294" y="688"/>
                  <a:pt x="295" y="681"/>
                </a:cubicBezTo>
                <a:cubicBezTo>
                  <a:pt x="297" y="674"/>
                  <a:pt x="299" y="666"/>
                  <a:pt x="301" y="658"/>
                </a:cubicBezTo>
                <a:cubicBezTo>
                  <a:pt x="294" y="660"/>
                  <a:pt x="288" y="662"/>
                  <a:pt x="281" y="663"/>
                </a:cubicBezTo>
                <a:cubicBezTo>
                  <a:pt x="275" y="664"/>
                  <a:pt x="269" y="664"/>
                  <a:pt x="264" y="663"/>
                </a:cubicBezTo>
                <a:cubicBezTo>
                  <a:pt x="258" y="663"/>
                  <a:pt x="253" y="661"/>
                  <a:pt x="248" y="659"/>
                </a:cubicBezTo>
                <a:cubicBezTo>
                  <a:pt x="243" y="656"/>
                  <a:pt x="239" y="653"/>
                  <a:pt x="234" y="649"/>
                </a:cubicBezTo>
                <a:cubicBezTo>
                  <a:pt x="229" y="644"/>
                  <a:pt x="225" y="638"/>
                  <a:pt x="223" y="631"/>
                </a:cubicBezTo>
                <a:cubicBezTo>
                  <a:pt x="220" y="625"/>
                  <a:pt x="219" y="618"/>
                  <a:pt x="219" y="611"/>
                </a:cubicBezTo>
                <a:cubicBezTo>
                  <a:pt x="220" y="604"/>
                  <a:pt x="222" y="596"/>
                  <a:pt x="226" y="588"/>
                </a:cubicBezTo>
                <a:cubicBezTo>
                  <a:pt x="230" y="580"/>
                  <a:pt x="236" y="572"/>
                  <a:pt x="243" y="565"/>
                </a:cubicBezTo>
                <a:cubicBezTo>
                  <a:pt x="251" y="557"/>
                  <a:pt x="258" y="551"/>
                  <a:pt x="266" y="548"/>
                </a:cubicBezTo>
                <a:cubicBezTo>
                  <a:pt x="273" y="544"/>
                  <a:pt x="280" y="542"/>
                  <a:pt x="287" y="541"/>
                </a:cubicBezTo>
                <a:cubicBezTo>
                  <a:pt x="294" y="541"/>
                  <a:pt x="300" y="542"/>
                  <a:pt x="306" y="544"/>
                </a:cubicBezTo>
                <a:cubicBezTo>
                  <a:pt x="312" y="547"/>
                  <a:pt x="317" y="551"/>
                  <a:pt x="322" y="556"/>
                </a:cubicBezTo>
                <a:cubicBezTo>
                  <a:pt x="326" y="560"/>
                  <a:pt x="329" y="564"/>
                  <a:pt x="332" y="569"/>
                </a:cubicBezTo>
                <a:cubicBezTo>
                  <a:pt x="334" y="574"/>
                  <a:pt x="336" y="579"/>
                  <a:pt x="336" y="585"/>
                </a:cubicBezTo>
                <a:cubicBezTo>
                  <a:pt x="337" y="591"/>
                  <a:pt x="337" y="597"/>
                  <a:pt x="336" y="603"/>
                </a:cubicBezTo>
                <a:cubicBezTo>
                  <a:pt x="336" y="609"/>
                  <a:pt x="334" y="616"/>
                  <a:pt x="332" y="623"/>
                </a:cubicBezTo>
                <a:cubicBezTo>
                  <a:pt x="340" y="621"/>
                  <a:pt x="348" y="618"/>
                  <a:pt x="355" y="617"/>
                </a:cubicBezTo>
                <a:cubicBezTo>
                  <a:pt x="362" y="616"/>
                  <a:pt x="369" y="615"/>
                  <a:pt x="375" y="615"/>
                </a:cubicBezTo>
                <a:cubicBezTo>
                  <a:pt x="381" y="616"/>
                  <a:pt x="387" y="617"/>
                  <a:pt x="392" y="619"/>
                </a:cubicBezTo>
                <a:cubicBezTo>
                  <a:pt x="397" y="621"/>
                  <a:pt x="402" y="625"/>
                  <a:pt x="406" y="629"/>
                </a:cubicBezTo>
                <a:close/>
                <a:moveTo>
                  <a:pt x="304" y="577"/>
                </a:moveTo>
                <a:cubicBezTo>
                  <a:pt x="301" y="574"/>
                  <a:pt x="298" y="572"/>
                  <a:pt x="294" y="570"/>
                </a:cubicBezTo>
                <a:cubicBezTo>
                  <a:pt x="290" y="569"/>
                  <a:pt x="286" y="568"/>
                  <a:pt x="282" y="568"/>
                </a:cubicBezTo>
                <a:cubicBezTo>
                  <a:pt x="278" y="569"/>
                  <a:pt x="274" y="570"/>
                  <a:pt x="270" y="572"/>
                </a:cubicBezTo>
                <a:cubicBezTo>
                  <a:pt x="266" y="574"/>
                  <a:pt x="262" y="577"/>
                  <a:pt x="257" y="582"/>
                </a:cubicBezTo>
                <a:cubicBezTo>
                  <a:pt x="249" y="590"/>
                  <a:pt x="245" y="598"/>
                  <a:pt x="244" y="606"/>
                </a:cubicBezTo>
                <a:cubicBezTo>
                  <a:pt x="244" y="614"/>
                  <a:pt x="247" y="622"/>
                  <a:pt x="253" y="628"/>
                </a:cubicBezTo>
                <a:cubicBezTo>
                  <a:pt x="256" y="631"/>
                  <a:pt x="260" y="634"/>
                  <a:pt x="263" y="635"/>
                </a:cubicBezTo>
                <a:cubicBezTo>
                  <a:pt x="267" y="637"/>
                  <a:pt x="271" y="637"/>
                  <a:pt x="275" y="638"/>
                </a:cubicBezTo>
                <a:cubicBezTo>
                  <a:pt x="280" y="638"/>
                  <a:pt x="285" y="637"/>
                  <a:pt x="291" y="636"/>
                </a:cubicBezTo>
                <a:cubicBezTo>
                  <a:pt x="296" y="635"/>
                  <a:pt x="302" y="633"/>
                  <a:pt x="310" y="631"/>
                </a:cubicBezTo>
                <a:cubicBezTo>
                  <a:pt x="313" y="619"/>
                  <a:pt x="315" y="609"/>
                  <a:pt x="314" y="600"/>
                </a:cubicBezTo>
                <a:cubicBezTo>
                  <a:pt x="313" y="591"/>
                  <a:pt x="310" y="583"/>
                  <a:pt x="304" y="577"/>
                </a:cubicBezTo>
                <a:close/>
                <a:moveTo>
                  <a:pt x="388" y="651"/>
                </a:moveTo>
                <a:cubicBezTo>
                  <a:pt x="385" y="648"/>
                  <a:pt x="381" y="645"/>
                  <a:pt x="377" y="644"/>
                </a:cubicBezTo>
                <a:cubicBezTo>
                  <a:pt x="372" y="642"/>
                  <a:pt x="368" y="641"/>
                  <a:pt x="363" y="642"/>
                </a:cubicBezTo>
                <a:cubicBezTo>
                  <a:pt x="357" y="642"/>
                  <a:pt x="352" y="643"/>
                  <a:pt x="345" y="644"/>
                </a:cubicBezTo>
                <a:cubicBezTo>
                  <a:pt x="339" y="646"/>
                  <a:pt x="332" y="648"/>
                  <a:pt x="324" y="651"/>
                </a:cubicBezTo>
                <a:cubicBezTo>
                  <a:pt x="322" y="658"/>
                  <a:pt x="320" y="665"/>
                  <a:pt x="318" y="671"/>
                </a:cubicBezTo>
                <a:cubicBezTo>
                  <a:pt x="317" y="677"/>
                  <a:pt x="317" y="682"/>
                  <a:pt x="317" y="687"/>
                </a:cubicBezTo>
                <a:cubicBezTo>
                  <a:pt x="317" y="692"/>
                  <a:pt x="318" y="697"/>
                  <a:pt x="319" y="701"/>
                </a:cubicBezTo>
                <a:cubicBezTo>
                  <a:pt x="321" y="705"/>
                  <a:pt x="324" y="708"/>
                  <a:pt x="327" y="712"/>
                </a:cubicBezTo>
                <a:cubicBezTo>
                  <a:pt x="335" y="719"/>
                  <a:pt x="343" y="722"/>
                  <a:pt x="352" y="721"/>
                </a:cubicBezTo>
                <a:cubicBezTo>
                  <a:pt x="361" y="720"/>
                  <a:pt x="371" y="715"/>
                  <a:pt x="381" y="705"/>
                </a:cubicBezTo>
                <a:cubicBezTo>
                  <a:pt x="391" y="695"/>
                  <a:pt x="397" y="685"/>
                  <a:pt x="398" y="676"/>
                </a:cubicBezTo>
                <a:cubicBezTo>
                  <a:pt x="398" y="667"/>
                  <a:pt x="395" y="659"/>
                  <a:pt x="388" y="651"/>
                </a:cubicBezTo>
                <a:close/>
                <a:moveTo>
                  <a:pt x="488" y="599"/>
                </a:moveTo>
                <a:cubicBezTo>
                  <a:pt x="494" y="604"/>
                  <a:pt x="497" y="609"/>
                  <a:pt x="497" y="612"/>
                </a:cubicBezTo>
                <a:cubicBezTo>
                  <a:pt x="497" y="616"/>
                  <a:pt x="494" y="620"/>
                  <a:pt x="490" y="625"/>
                </a:cubicBezTo>
                <a:cubicBezTo>
                  <a:pt x="485" y="630"/>
                  <a:pt x="481" y="632"/>
                  <a:pt x="477" y="632"/>
                </a:cubicBezTo>
                <a:cubicBezTo>
                  <a:pt x="474" y="632"/>
                  <a:pt x="469" y="629"/>
                  <a:pt x="464" y="624"/>
                </a:cubicBezTo>
                <a:cubicBezTo>
                  <a:pt x="458" y="619"/>
                  <a:pt x="456" y="614"/>
                  <a:pt x="456" y="610"/>
                </a:cubicBezTo>
                <a:cubicBezTo>
                  <a:pt x="456" y="607"/>
                  <a:pt x="458" y="603"/>
                  <a:pt x="463" y="598"/>
                </a:cubicBezTo>
                <a:cubicBezTo>
                  <a:pt x="467" y="593"/>
                  <a:pt x="472" y="591"/>
                  <a:pt x="475" y="591"/>
                </a:cubicBezTo>
                <a:cubicBezTo>
                  <a:pt x="479" y="591"/>
                  <a:pt x="483" y="593"/>
                  <a:pt x="488" y="599"/>
                </a:cubicBezTo>
                <a:close/>
                <a:moveTo>
                  <a:pt x="567" y="483"/>
                </a:moveTo>
                <a:cubicBezTo>
                  <a:pt x="573" y="488"/>
                  <a:pt x="576" y="494"/>
                  <a:pt x="579" y="500"/>
                </a:cubicBezTo>
                <a:cubicBezTo>
                  <a:pt x="581" y="506"/>
                  <a:pt x="581" y="512"/>
                  <a:pt x="581" y="519"/>
                </a:cubicBezTo>
                <a:cubicBezTo>
                  <a:pt x="580" y="525"/>
                  <a:pt x="578" y="532"/>
                  <a:pt x="574" y="538"/>
                </a:cubicBezTo>
                <a:cubicBezTo>
                  <a:pt x="571" y="545"/>
                  <a:pt x="566" y="551"/>
                  <a:pt x="560" y="557"/>
                </a:cubicBezTo>
                <a:cubicBezTo>
                  <a:pt x="556" y="561"/>
                  <a:pt x="552" y="564"/>
                  <a:pt x="548" y="567"/>
                </a:cubicBezTo>
                <a:cubicBezTo>
                  <a:pt x="544" y="570"/>
                  <a:pt x="541" y="572"/>
                  <a:pt x="537" y="574"/>
                </a:cubicBezTo>
                <a:cubicBezTo>
                  <a:pt x="533" y="576"/>
                  <a:pt x="530" y="577"/>
                  <a:pt x="527" y="578"/>
                </a:cubicBezTo>
                <a:cubicBezTo>
                  <a:pt x="525" y="579"/>
                  <a:pt x="522" y="579"/>
                  <a:pt x="521" y="579"/>
                </a:cubicBezTo>
                <a:cubicBezTo>
                  <a:pt x="519" y="579"/>
                  <a:pt x="517" y="579"/>
                  <a:pt x="516" y="578"/>
                </a:cubicBezTo>
                <a:cubicBezTo>
                  <a:pt x="514" y="577"/>
                  <a:pt x="512" y="575"/>
                  <a:pt x="509" y="573"/>
                </a:cubicBezTo>
                <a:cubicBezTo>
                  <a:pt x="508" y="571"/>
                  <a:pt x="507" y="570"/>
                  <a:pt x="506" y="569"/>
                </a:cubicBezTo>
                <a:cubicBezTo>
                  <a:pt x="505" y="568"/>
                  <a:pt x="504" y="567"/>
                  <a:pt x="504" y="566"/>
                </a:cubicBezTo>
                <a:cubicBezTo>
                  <a:pt x="504" y="565"/>
                  <a:pt x="504" y="564"/>
                  <a:pt x="504" y="563"/>
                </a:cubicBezTo>
                <a:cubicBezTo>
                  <a:pt x="504" y="563"/>
                  <a:pt x="504" y="562"/>
                  <a:pt x="505" y="562"/>
                </a:cubicBezTo>
                <a:cubicBezTo>
                  <a:pt x="506" y="561"/>
                  <a:pt x="507" y="560"/>
                  <a:pt x="510" y="559"/>
                </a:cubicBezTo>
                <a:cubicBezTo>
                  <a:pt x="513" y="559"/>
                  <a:pt x="516" y="558"/>
                  <a:pt x="520" y="557"/>
                </a:cubicBezTo>
                <a:cubicBezTo>
                  <a:pt x="523" y="555"/>
                  <a:pt x="527" y="554"/>
                  <a:pt x="532" y="551"/>
                </a:cubicBezTo>
                <a:cubicBezTo>
                  <a:pt x="536" y="549"/>
                  <a:pt x="540" y="546"/>
                  <a:pt x="545" y="542"/>
                </a:cubicBezTo>
                <a:cubicBezTo>
                  <a:pt x="548" y="538"/>
                  <a:pt x="551" y="535"/>
                  <a:pt x="553" y="532"/>
                </a:cubicBezTo>
                <a:cubicBezTo>
                  <a:pt x="555" y="528"/>
                  <a:pt x="556" y="525"/>
                  <a:pt x="556" y="522"/>
                </a:cubicBezTo>
                <a:cubicBezTo>
                  <a:pt x="557" y="518"/>
                  <a:pt x="557" y="515"/>
                  <a:pt x="556" y="512"/>
                </a:cubicBezTo>
                <a:cubicBezTo>
                  <a:pt x="555" y="509"/>
                  <a:pt x="553" y="506"/>
                  <a:pt x="550" y="503"/>
                </a:cubicBezTo>
                <a:cubicBezTo>
                  <a:pt x="547" y="500"/>
                  <a:pt x="544" y="498"/>
                  <a:pt x="540" y="498"/>
                </a:cubicBezTo>
                <a:cubicBezTo>
                  <a:pt x="537" y="497"/>
                  <a:pt x="533" y="498"/>
                  <a:pt x="529" y="499"/>
                </a:cubicBezTo>
                <a:cubicBezTo>
                  <a:pt x="525" y="500"/>
                  <a:pt x="521" y="501"/>
                  <a:pt x="516" y="503"/>
                </a:cubicBezTo>
                <a:cubicBezTo>
                  <a:pt x="512" y="505"/>
                  <a:pt x="508" y="507"/>
                  <a:pt x="503" y="509"/>
                </a:cubicBezTo>
                <a:cubicBezTo>
                  <a:pt x="498" y="511"/>
                  <a:pt x="494" y="512"/>
                  <a:pt x="489" y="514"/>
                </a:cubicBezTo>
                <a:cubicBezTo>
                  <a:pt x="484" y="515"/>
                  <a:pt x="479" y="516"/>
                  <a:pt x="474" y="516"/>
                </a:cubicBezTo>
                <a:cubicBezTo>
                  <a:pt x="470" y="516"/>
                  <a:pt x="465" y="515"/>
                  <a:pt x="460" y="513"/>
                </a:cubicBezTo>
                <a:cubicBezTo>
                  <a:pt x="455" y="512"/>
                  <a:pt x="450" y="508"/>
                  <a:pt x="446" y="504"/>
                </a:cubicBezTo>
                <a:cubicBezTo>
                  <a:pt x="442" y="500"/>
                  <a:pt x="438" y="495"/>
                  <a:pt x="436" y="490"/>
                </a:cubicBezTo>
                <a:cubicBezTo>
                  <a:pt x="434" y="484"/>
                  <a:pt x="433" y="479"/>
                  <a:pt x="434" y="473"/>
                </a:cubicBezTo>
                <a:cubicBezTo>
                  <a:pt x="434" y="467"/>
                  <a:pt x="436" y="460"/>
                  <a:pt x="439" y="454"/>
                </a:cubicBezTo>
                <a:cubicBezTo>
                  <a:pt x="442" y="448"/>
                  <a:pt x="446" y="441"/>
                  <a:pt x="453" y="435"/>
                </a:cubicBezTo>
                <a:cubicBezTo>
                  <a:pt x="456" y="432"/>
                  <a:pt x="459" y="429"/>
                  <a:pt x="462" y="427"/>
                </a:cubicBezTo>
                <a:cubicBezTo>
                  <a:pt x="465" y="425"/>
                  <a:pt x="468" y="423"/>
                  <a:pt x="471" y="421"/>
                </a:cubicBezTo>
                <a:cubicBezTo>
                  <a:pt x="474" y="420"/>
                  <a:pt x="477" y="419"/>
                  <a:pt x="479" y="418"/>
                </a:cubicBezTo>
                <a:cubicBezTo>
                  <a:pt x="481" y="417"/>
                  <a:pt x="483" y="417"/>
                  <a:pt x="485" y="416"/>
                </a:cubicBezTo>
                <a:cubicBezTo>
                  <a:pt x="486" y="416"/>
                  <a:pt x="487" y="416"/>
                  <a:pt x="488" y="416"/>
                </a:cubicBezTo>
                <a:cubicBezTo>
                  <a:pt x="489" y="417"/>
                  <a:pt x="489" y="417"/>
                  <a:pt x="490" y="417"/>
                </a:cubicBezTo>
                <a:cubicBezTo>
                  <a:pt x="491" y="418"/>
                  <a:pt x="492" y="418"/>
                  <a:pt x="493" y="419"/>
                </a:cubicBezTo>
                <a:cubicBezTo>
                  <a:pt x="494" y="420"/>
                  <a:pt x="495" y="421"/>
                  <a:pt x="496" y="422"/>
                </a:cubicBezTo>
                <a:cubicBezTo>
                  <a:pt x="497" y="423"/>
                  <a:pt x="498" y="425"/>
                  <a:pt x="499" y="426"/>
                </a:cubicBezTo>
                <a:cubicBezTo>
                  <a:pt x="500" y="427"/>
                  <a:pt x="501" y="428"/>
                  <a:pt x="501" y="429"/>
                </a:cubicBezTo>
                <a:cubicBezTo>
                  <a:pt x="501" y="430"/>
                  <a:pt x="501" y="430"/>
                  <a:pt x="501" y="431"/>
                </a:cubicBezTo>
                <a:cubicBezTo>
                  <a:pt x="501" y="432"/>
                  <a:pt x="501" y="432"/>
                  <a:pt x="501" y="433"/>
                </a:cubicBezTo>
                <a:cubicBezTo>
                  <a:pt x="500" y="433"/>
                  <a:pt x="498" y="434"/>
                  <a:pt x="496" y="434"/>
                </a:cubicBezTo>
                <a:cubicBezTo>
                  <a:pt x="494" y="435"/>
                  <a:pt x="491" y="436"/>
                  <a:pt x="488" y="437"/>
                </a:cubicBezTo>
                <a:cubicBezTo>
                  <a:pt x="485" y="438"/>
                  <a:pt x="482" y="439"/>
                  <a:pt x="478" y="441"/>
                </a:cubicBezTo>
                <a:cubicBezTo>
                  <a:pt x="475" y="443"/>
                  <a:pt x="471" y="446"/>
                  <a:pt x="467" y="450"/>
                </a:cubicBezTo>
                <a:cubicBezTo>
                  <a:pt x="464" y="453"/>
                  <a:pt x="462" y="456"/>
                  <a:pt x="460" y="460"/>
                </a:cubicBezTo>
                <a:cubicBezTo>
                  <a:pt x="458" y="463"/>
                  <a:pt x="457" y="466"/>
                  <a:pt x="457" y="469"/>
                </a:cubicBezTo>
                <a:cubicBezTo>
                  <a:pt x="457" y="472"/>
                  <a:pt x="457" y="475"/>
                  <a:pt x="458" y="477"/>
                </a:cubicBezTo>
                <a:cubicBezTo>
                  <a:pt x="459" y="480"/>
                  <a:pt x="461" y="482"/>
                  <a:pt x="463" y="484"/>
                </a:cubicBezTo>
                <a:cubicBezTo>
                  <a:pt x="466" y="487"/>
                  <a:pt x="469" y="489"/>
                  <a:pt x="473" y="490"/>
                </a:cubicBezTo>
                <a:cubicBezTo>
                  <a:pt x="476" y="490"/>
                  <a:pt x="480" y="490"/>
                  <a:pt x="484" y="489"/>
                </a:cubicBezTo>
                <a:cubicBezTo>
                  <a:pt x="488" y="488"/>
                  <a:pt x="493" y="487"/>
                  <a:pt x="497" y="485"/>
                </a:cubicBezTo>
                <a:cubicBezTo>
                  <a:pt x="501" y="483"/>
                  <a:pt x="506" y="481"/>
                  <a:pt x="510" y="479"/>
                </a:cubicBezTo>
                <a:cubicBezTo>
                  <a:pt x="515" y="477"/>
                  <a:pt x="520" y="475"/>
                  <a:pt x="525" y="474"/>
                </a:cubicBezTo>
                <a:cubicBezTo>
                  <a:pt x="529" y="472"/>
                  <a:pt x="534" y="471"/>
                  <a:pt x="539" y="471"/>
                </a:cubicBezTo>
                <a:cubicBezTo>
                  <a:pt x="544" y="471"/>
                  <a:pt x="549" y="472"/>
                  <a:pt x="553" y="473"/>
                </a:cubicBezTo>
                <a:cubicBezTo>
                  <a:pt x="558" y="475"/>
                  <a:pt x="563" y="478"/>
                  <a:pt x="567" y="483"/>
                </a:cubicBezTo>
                <a:close/>
                <a:moveTo>
                  <a:pt x="647" y="469"/>
                </a:moveTo>
                <a:cubicBezTo>
                  <a:pt x="654" y="477"/>
                  <a:pt x="660" y="484"/>
                  <a:pt x="664" y="490"/>
                </a:cubicBezTo>
                <a:cubicBezTo>
                  <a:pt x="667" y="496"/>
                  <a:pt x="669" y="502"/>
                  <a:pt x="670" y="507"/>
                </a:cubicBezTo>
                <a:cubicBezTo>
                  <a:pt x="671" y="513"/>
                  <a:pt x="670" y="519"/>
                  <a:pt x="668" y="524"/>
                </a:cubicBezTo>
                <a:cubicBezTo>
                  <a:pt x="666" y="530"/>
                  <a:pt x="662" y="535"/>
                  <a:pt x="656" y="541"/>
                </a:cubicBezTo>
                <a:cubicBezTo>
                  <a:pt x="654" y="543"/>
                  <a:pt x="652" y="545"/>
                  <a:pt x="650" y="547"/>
                </a:cubicBezTo>
                <a:cubicBezTo>
                  <a:pt x="648" y="548"/>
                  <a:pt x="646" y="549"/>
                  <a:pt x="645" y="550"/>
                </a:cubicBezTo>
                <a:cubicBezTo>
                  <a:pt x="643" y="550"/>
                  <a:pt x="642" y="550"/>
                  <a:pt x="641" y="550"/>
                </a:cubicBezTo>
                <a:cubicBezTo>
                  <a:pt x="641" y="550"/>
                  <a:pt x="640" y="550"/>
                  <a:pt x="639" y="549"/>
                </a:cubicBezTo>
                <a:cubicBezTo>
                  <a:pt x="638" y="549"/>
                  <a:pt x="637" y="548"/>
                  <a:pt x="637" y="547"/>
                </a:cubicBezTo>
                <a:cubicBezTo>
                  <a:pt x="636" y="547"/>
                  <a:pt x="635" y="546"/>
                  <a:pt x="634" y="545"/>
                </a:cubicBezTo>
                <a:cubicBezTo>
                  <a:pt x="633" y="544"/>
                  <a:pt x="631" y="542"/>
                  <a:pt x="631" y="541"/>
                </a:cubicBezTo>
                <a:cubicBezTo>
                  <a:pt x="630" y="540"/>
                  <a:pt x="629" y="539"/>
                  <a:pt x="629" y="538"/>
                </a:cubicBezTo>
                <a:cubicBezTo>
                  <a:pt x="628" y="537"/>
                  <a:pt x="628" y="537"/>
                  <a:pt x="628" y="536"/>
                </a:cubicBezTo>
                <a:cubicBezTo>
                  <a:pt x="628" y="535"/>
                  <a:pt x="629" y="535"/>
                  <a:pt x="629" y="534"/>
                </a:cubicBezTo>
                <a:cubicBezTo>
                  <a:pt x="630" y="534"/>
                  <a:pt x="631" y="533"/>
                  <a:pt x="632" y="532"/>
                </a:cubicBezTo>
                <a:cubicBezTo>
                  <a:pt x="634" y="531"/>
                  <a:pt x="635" y="529"/>
                  <a:pt x="637" y="527"/>
                </a:cubicBezTo>
                <a:cubicBezTo>
                  <a:pt x="640" y="525"/>
                  <a:pt x="642" y="522"/>
                  <a:pt x="643" y="520"/>
                </a:cubicBezTo>
                <a:cubicBezTo>
                  <a:pt x="644" y="517"/>
                  <a:pt x="644" y="514"/>
                  <a:pt x="643" y="511"/>
                </a:cubicBezTo>
                <a:cubicBezTo>
                  <a:pt x="643" y="508"/>
                  <a:pt x="641" y="505"/>
                  <a:pt x="639" y="502"/>
                </a:cubicBezTo>
                <a:cubicBezTo>
                  <a:pt x="637" y="499"/>
                  <a:pt x="633" y="494"/>
                  <a:pt x="627" y="489"/>
                </a:cubicBezTo>
                <a:lnTo>
                  <a:pt x="518" y="380"/>
                </a:lnTo>
                <a:cubicBezTo>
                  <a:pt x="518" y="379"/>
                  <a:pt x="517" y="378"/>
                  <a:pt x="517" y="378"/>
                </a:cubicBezTo>
                <a:cubicBezTo>
                  <a:pt x="517" y="377"/>
                  <a:pt x="517" y="376"/>
                  <a:pt x="518" y="375"/>
                </a:cubicBezTo>
                <a:cubicBezTo>
                  <a:pt x="518" y="374"/>
                  <a:pt x="519" y="373"/>
                  <a:pt x="520" y="371"/>
                </a:cubicBezTo>
                <a:cubicBezTo>
                  <a:pt x="521" y="370"/>
                  <a:pt x="522" y="368"/>
                  <a:pt x="524" y="366"/>
                </a:cubicBezTo>
                <a:cubicBezTo>
                  <a:pt x="526" y="365"/>
                  <a:pt x="528" y="363"/>
                  <a:pt x="529" y="362"/>
                </a:cubicBezTo>
                <a:cubicBezTo>
                  <a:pt x="531" y="361"/>
                  <a:pt x="532" y="360"/>
                  <a:pt x="533" y="360"/>
                </a:cubicBezTo>
                <a:cubicBezTo>
                  <a:pt x="534" y="359"/>
                  <a:pt x="535" y="359"/>
                  <a:pt x="536" y="359"/>
                </a:cubicBezTo>
                <a:cubicBezTo>
                  <a:pt x="536" y="359"/>
                  <a:pt x="537" y="360"/>
                  <a:pt x="538" y="360"/>
                </a:cubicBezTo>
                <a:lnTo>
                  <a:pt x="647" y="469"/>
                </a:lnTo>
                <a:close/>
                <a:moveTo>
                  <a:pt x="504" y="323"/>
                </a:moveTo>
                <a:cubicBezTo>
                  <a:pt x="509" y="327"/>
                  <a:pt x="511" y="331"/>
                  <a:pt x="511" y="335"/>
                </a:cubicBezTo>
                <a:cubicBezTo>
                  <a:pt x="511" y="338"/>
                  <a:pt x="509" y="342"/>
                  <a:pt x="504" y="346"/>
                </a:cubicBezTo>
                <a:cubicBezTo>
                  <a:pt x="500" y="351"/>
                  <a:pt x="496" y="353"/>
                  <a:pt x="493" y="353"/>
                </a:cubicBezTo>
                <a:cubicBezTo>
                  <a:pt x="489" y="353"/>
                  <a:pt x="486" y="351"/>
                  <a:pt x="481" y="347"/>
                </a:cubicBezTo>
                <a:cubicBezTo>
                  <a:pt x="477" y="342"/>
                  <a:pt x="474" y="338"/>
                  <a:pt x="474" y="335"/>
                </a:cubicBezTo>
                <a:cubicBezTo>
                  <a:pt x="475" y="332"/>
                  <a:pt x="477" y="328"/>
                  <a:pt x="481" y="323"/>
                </a:cubicBezTo>
                <a:cubicBezTo>
                  <a:pt x="486" y="319"/>
                  <a:pt x="490" y="316"/>
                  <a:pt x="493" y="316"/>
                </a:cubicBezTo>
                <a:cubicBezTo>
                  <a:pt x="496" y="316"/>
                  <a:pt x="500" y="319"/>
                  <a:pt x="504" y="323"/>
                </a:cubicBezTo>
                <a:close/>
                <a:moveTo>
                  <a:pt x="710" y="284"/>
                </a:moveTo>
                <a:cubicBezTo>
                  <a:pt x="713" y="287"/>
                  <a:pt x="714" y="290"/>
                  <a:pt x="714" y="292"/>
                </a:cubicBezTo>
                <a:cubicBezTo>
                  <a:pt x="713" y="295"/>
                  <a:pt x="712" y="298"/>
                  <a:pt x="710" y="300"/>
                </a:cubicBezTo>
                <a:lnTo>
                  <a:pt x="642" y="368"/>
                </a:lnTo>
                <a:cubicBezTo>
                  <a:pt x="647" y="374"/>
                  <a:pt x="653" y="379"/>
                  <a:pt x="659" y="382"/>
                </a:cubicBezTo>
                <a:cubicBezTo>
                  <a:pt x="665" y="386"/>
                  <a:pt x="671" y="388"/>
                  <a:pt x="677" y="388"/>
                </a:cubicBezTo>
                <a:cubicBezTo>
                  <a:pt x="683" y="389"/>
                  <a:pt x="689" y="388"/>
                  <a:pt x="695" y="385"/>
                </a:cubicBezTo>
                <a:cubicBezTo>
                  <a:pt x="701" y="383"/>
                  <a:pt x="707" y="378"/>
                  <a:pt x="714" y="372"/>
                </a:cubicBezTo>
                <a:cubicBezTo>
                  <a:pt x="719" y="367"/>
                  <a:pt x="723" y="362"/>
                  <a:pt x="726" y="358"/>
                </a:cubicBezTo>
                <a:cubicBezTo>
                  <a:pt x="729" y="353"/>
                  <a:pt x="731" y="349"/>
                  <a:pt x="733" y="345"/>
                </a:cubicBezTo>
                <a:cubicBezTo>
                  <a:pt x="735" y="341"/>
                  <a:pt x="736" y="338"/>
                  <a:pt x="737" y="335"/>
                </a:cubicBezTo>
                <a:cubicBezTo>
                  <a:pt x="738" y="332"/>
                  <a:pt x="739" y="331"/>
                  <a:pt x="740" y="330"/>
                </a:cubicBezTo>
                <a:cubicBezTo>
                  <a:pt x="741" y="329"/>
                  <a:pt x="742" y="329"/>
                  <a:pt x="742" y="329"/>
                </a:cubicBezTo>
                <a:cubicBezTo>
                  <a:pt x="743" y="328"/>
                  <a:pt x="744" y="329"/>
                  <a:pt x="744" y="329"/>
                </a:cubicBezTo>
                <a:cubicBezTo>
                  <a:pt x="745" y="329"/>
                  <a:pt x="746" y="330"/>
                  <a:pt x="747" y="331"/>
                </a:cubicBezTo>
                <a:cubicBezTo>
                  <a:pt x="748" y="331"/>
                  <a:pt x="750" y="333"/>
                  <a:pt x="751" y="334"/>
                </a:cubicBezTo>
                <a:cubicBezTo>
                  <a:pt x="752" y="335"/>
                  <a:pt x="753" y="336"/>
                  <a:pt x="753" y="337"/>
                </a:cubicBezTo>
                <a:cubicBezTo>
                  <a:pt x="754" y="338"/>
                  <a:pt x="755" y="338"/>
                  <a:pt x="755" y="339"/>
                </a:cubicBezTo>
                <a:cubicBezTo>
                  <a:pt x="756" y="340"/>
                  <a:pt x="756" y="340"/>
                  <a:pt x="756" y="341"/>
                </a:cubicBezTo>
                <a:cubicBezTo>
                  <a:pt x="756" y="342"/>
                  <a:pt x="756" y="343"/>
                  <a:pt x="756" y="343"/>
                </a:cubicBezTo>
                <a:cubicBezTo>
                  <a:pt x="756" y="344"/>
                  <a:pt x="756" y="346"/>
                  <a:pt x="755" y="349"/>
                </a:cubicBezTo>
                <a:cubicBezTo>
                  <a:pt x="754" y="352"/>
                  <a:pt x="752" y="356"/>
                  <a:pt x="749" y="360"/>
                </a:cubicBezTo>
                <a:cubicBezTo>
                  <a:pt x="747" y="365"/>
                  <a:pt x="744" y="369"/>
                  <a:pt x="740" y="374"/>
                </a:cubicBezTo>
                <a:cubicBezTo>
                  <a:pt x="737" y="379"/>
                  <a:pt x="732" y="384"/>
                  <a:pt x="728" y="389"/>
                </a:cubicBezTo>
                <a:cubicBezTo>
                  <a:pt x="719" y="398"/>
                  <a:pt x="710" y="404"/>
                  <a:pt x="701" y="408"/>
                </a:cubicBezTo>
                <a:cubicBezTo>
                  <a:pt x="693" y="412"/>
                  <a:pt x="684" y="414"/>
                  <a:pt x="674" y="414"/>
                </a:cubicBezTo>
                <a:cubicBezTo>
                  <a:pt x="665" y="414"/>
                  <a:pt x="656" y="411"/>
                  <a:pt x="647" y="406"/>
                </a:cubicBezTo>
                <a:cubicBezTo>
                  <a:pt x="637" y="401"/>
                  <a:pt x="628" y="394"/>
                  <a:pt x="618" y="385"/>
                </a:cubicBezTo>
                <a:cubicBezTo>
                  <a:pt x="610" y="376"/>
                  <a:pt x="603" y="367"/>
                  <a:pt x="598" y="357"/>
                </a:cubicBezTo>
                <a:cubicBezTo>
                  <a:pt x="593" y="348"/>
                  <a:pt x="590" y="338"/>
                  <a:pt x="590" y="329"/>
                </a:cubicBezTo>
                <a:cubicBezTo>
                  <a:pt x="589" y="320"/>
                  <a:pt x="590" y="310"/>
                  <a:pt x="594" y="302"/>
                </a:cubicBezTo>
                <a:cubicBezTo>
                  <a:pt x="597" y="293"/>
                  <a:pt x="603" y="284"/>
                  <a:pt x="611" y="277"/>
                </a:cubicBezTo>
                <a:cubicBezTo>
                  <a:pt x="619" y="269"/>
                  <a:pt x="627" y="263"/>
                  <a:pt x="636" y="260"/>
                </a:cubicBezTo>
                <a:cubicBezTo>
                  <a:pt x="644" y="257"/>
                  <a:pt x="652" y="255"/>
                  <a:pt x="660" y="256"/>
                </a:cubicBezTo>
                <a:cubicBezTo>
                  <a:pt x="669" y="257"/>
                  <a:pt x="677" y="259"/>
                  <a:pt x="684" y="264"/>
                </a:cubicBezTo>
                <a:cubicBezTo>
                  <a:pt x="692" y="268"/>
                  <a:pt x="699" y="273"/>
                  <a:pt x="706" y="280"/>
                </a:cubicBezTo>
                <a:lnTo>
                  <a:pt x="710" y="284"/>
                </a:lnTo>
                <a:close/>
                <a:moveTo>
                  <a:pt x="685" y="297"/>
                </a:moveTo>
                <a:cubicBezTo>
                  <a:pt x="675" y="287"/>
                  <a:pt x="665" y="281"/>
                  <a:pt x="654" y="280"/>
                </a:cubicBezTo>
                <a:cubicBezTo>
                  <a:pt x="644" y="279"/>
                  <a:pt x="634" y="283"/>
                  <a:pt x="625" y="293"/>
                </a:cubicBezTo>
                <a:cubicBezTo>
                  <a:pt x="620" y="297"/>
                  <a:pt x="617" y="303"/>
                  <a:pt x="615" y="308"/>
                </a:cubicBezTo>
                <a:cubicBezTo>
                  <a:pt x="613" y="313"/>
                  <a:pt x="612" y="319"/>
                  <a:pt x="613" y="324"/>
                </a:cubicBezTo>
                <a:cubicBezTo>
                  <a:pt x="613" y="329"/>
                  <a:pt x="615" y="335"/>
                  <a:pt x="618" y="340"/>
                </a:cubicBezTo>
                <a:cubicBezTo>
                  <a:pt x="620" y="345"/>
                  <a:pt x="624" y="350"/>
                  <a:pt x="628" y="354"/>
                </a:cubicBezTo>
                <a:lnTo>
                  <a:pt x="685" y="297"/>
                </a:lnTo>
                <a:close/>
                <a:moveTo>
                  <a:pt x="880" y="227"/>
                </a:moveTo>
                <a:cubicBezTo>
                  <a:pt x="881" y="227"/>
                  <a:pt x="881" y="228"/>
                  <a:pt x="881" y="229"/>
                </a:cubicBezTo>
                <a:cubicBezTo>
                  <a:pt x="881" y="229"/>
                  <a:pt x="881" y="230"/>
                  <a:pt x="881" y="231"/>
                </a:cubicBezTo>
                <a:cubicBezTo>
                  <a:pt x="881" y="232"/>
                  <a:pt x="880" y="233"/>
                  <a:pt x="879" y="235"/>
                </a:cubicBezTo>
                <a:cubicBezTo>
                  <a:pt x="878" y="236"/>
                  <a:pt x="876" y="238"/>
                  <a:pt x="874" y="240"/>
                </a:cubicBezTo>
                <a:cubicBezTo>
                  <a:pt x="872" y="242"/>
                  <a:pt x="871" y="243"/>
                  <a:pt x="869" y="244"/>
                </a:cubicBezTo>
                <a:cubicBezTo>
                  <a:pt x="868" y="245"/>
                  <a:pt x="867" y="246"/>
                  <a:pt x="866" y="246"/>
                </a:cubicBezTo>
                <a:cubicBezTo>
                  <a:pt x="865" y="247"/>
                  <a:pt x="864" y="247"/>
                  <a:pt x="863" y="247"/>
                </a:cubicBezTo>
                <a:cubicBezTo>
                  <a:pt x="862" y="247"/>
                  <a:pt x="862" y="246"/>
                  <a:pt x="861" y="246"/>
                </a:cubicBezTo>
                <a:lnTo>
                  <a:pt x="800" y="185"/>
                </a:lnTo>
                <a:cubicBezTo>
                  <a:pt x="794" y="179"/>
                  <a:pt x="789" y="174"/>
                  <a:pt x="784" y="172"/>
                </a:cubicBezTo>
                <a:cubicBezTo>
                  <a:pt x="780" y="169"/>
                  <a:pt x="775" y="167"/>
                  <a:pt x="771" y="166"/>
                </a:cubicBezTo>
                <a:cubicBezTo>
                  <a:pt x="766" y="165"/>
                  <a:pt x="762" y="166"/>
                  <a:pt x="758" y="167"/>
                </a:cubicBezTo>
                <a:cubicBezTo>
                  <a:pt x="754" y="169"/>
                  <a:pt x="750" y="171"/>
                  <a:pt x="746" y="175"/>
                </a:cubicBezTo>
                <a:cubicBezTo>
                  <a:pt x="741" y="180"/>
                  <a:pt x="738" y="186"/>
                  <a:pt x="737" y="194"/>
                </a:cubicBezTo>
                <a:cubicBezTo>
                  <a:pt x="735" y="202"/>
                  <a:pt x="735" y="212"/>
                  <a:pt x="736" y="224"/>
                </a:cubicBezTo>
                <a:lnTo>
                  <a:pt x="809" y="297"/>
                </a:lnTo>
                <a:cubicBezTo>
                  <a:pt x="810" y="298"/>
                  <a:pt x="810" y="299"/>
                  <a:pt x="811" y="299"/>
                </a:cubicBezTo>
                <a:cubicBezTo>
                  <a:pt x="811" y="300"/>
                  <a:pt x="811" y="301"/>
                  <a:pt x="810" y="302"/>
                </a:cubicBezTo>
                <a:cubicBezTo>
                  <a:pt x="810" y="303"/>
                  <a:pt x="809" y="304"/>
                  <a:pt x="808" y="306"/>
                </a:cubicBezTo>
                <a:cubicBezTo>
                  <a:pt x="807" y="307"/>
                  <a:pt x="805" y="309"/>
                  <a:pt x="803" y="311"/>
                </a:cubicBezTo>
                <a:cubicBezTo>
                  <a:pt x="802" y="312"/>
                  <a:pt x="800" y="314"/>
                  <a:pt x="799" y="315"/>
                </a:cubicBezTo>
                <a:cubicBezTo>
                  <a:pt x="797" y="316"/>
                  <a:pt x="796" y="317"/>
                  <a:pt x="795" y="317"/>
                </a:cubicBezTo>
                <a:cubicBezTo>
                  <a:pt x="794" y="318"/>
                  <a:pt x="793" y="318"/>
                  <a:pt x="792" y="318"/>
                </a:cubicBezTo>
                <a:cubicBezTo>
                  <a:pt x="792" y="317"/>
                  <a:pt x="791" y="317"/>
                  <a:pt x="790" y="316"/>
                </a:cubicBezTo>
                <a:lnTo>
                  <a:pt x="686" y="212"/>
                </a:lnTo>
                <a:cubicBezTo>
                  <a:pt x="685" y="211"/>
                  <a:pt x="685" y="211"/>
                  <a:pt x="685" y="210"/>
                </a:cubicBezTo>
                <a:cubicBezTo>
                  <a:pt x="684" y="209"/>
                  <a:pt x="685" y="209"/>
                  <a:pt x="685" y="208"/>
                </a:cubicBezTo>
                <a:cubicBezTo>
                  <a:pt x="685" y="207"/>
                  <a:pt x="686" y="205"/>
                  <a:pt x="687" y="204"/>
                </a:cubicBezTo>
                <a:cubicBezTo>
                  <a:pt x="688" y="203"/>
                  <a:pt x="689" y="202"/>
                  <a:pt x="691" y="200"/>
                </a:cubicBezTo>
                <a:cubicBezTo>
                  <a:pt x="693" y="198"/>
                  <a:pt x="694" y="197"/>
                  <a:pt x="695" y="196"/>
                </a:cubicBezTo>
                <a:cubicBezTo>
                  <a:pt x="697" y="195"/>
                  <a:pt x="698" y="194"/>
                  <a:pt x="699" y="194"/>
                </a:cubicBezTo>
                <a:cubicBezTo>
                  <a:pt x="700" y="193"/>
                  <a:pt x="701" y="193"/>
                  <a:pt x="701" y="194"/>
                </a:cubicBezTo>
                <a:cubicBezTo>
                  <a:pt x="702" y="194"/>
                  <a:pt x="703" y="194"/>
                  <a:pt x="703" y="195"/>
                </a:cubicBezTo>
                <a:lnTo>
                  <a:pt x="717" y="209"/>
                </a:lnTo>
                <a:cubicBezTo>
                  <a:pt x="716" y="196"/>
                  <a:pt x="717" y="185"/>
                  <a:pt x="720" y="177"/>
                </a:cubicBezTo>
                <a:cubicBezTo>
                  <a:pt x="723" y="168"/>
                  <a:pt x="727" y="160"/>
                  <a:pt x="733" y="154"/>
                </a:cubicBezTo>
                <a:cubicBezTo>
                  <a:pt x="740" y="147"/>
                  <a:pt x="747" y="143"/>
                  <a:pt x="754" y="140"/>
                </a:cubicBezTo>
                <a:cubicBezTo>
                  <a:pt x="761" y="138"/>
                  <a:pt x="768" y="137"/>
                  <a:pt x="775" y="138"/>
                </a:cubicBezTo>
                <a:cubicBezTo>
                  <a:pt x="782" y="139"/>
                  <a:pt x="789" y="142"/>
                  <a:pt x="796" y="146"/>
                </a:cubicBezTo>
                <a:cubicBezTo>
                  <a:pt x="802" y="150"/>
                  <a:pt x="809" y="155"/>
                  <a:pt x="817" y="163"/>
                </a:cubicBezTo>
                <a:lnTo>
                  <a:pt x="880" y="227"/>
                </a:lnTo>
                <a:close/>
                <a:moveTo>
                  <a:pt x="902" y="5"/>
                </a:moveTo>
                <a:cubicBezTo>
                  <a:pt x="905" y="8"/>
                  <a:pt x="907" y="10"/>
                  <a:pt x="907" y="12"/>
                </a:cubicBezTo>
                <a:cubicBezTo>
                  <a:pt x="908" y="14"/>
                  <a:pt x="907" y="16"/>
                  <a:pt x="906" y="17"/>
                </a:cubicBezTo>
                <a:lnTo>
                  <a:pt x="891" y="32"/>
                </a:lnTo>
                <a:cubicBezTo>
                  <a:pt x="897" y="32"/>
                  <a:pt x="902" y="33"/>
                  <a:pt x="906" y="35"/>
                </a:cubicBezTo>
                <a:cubicBezTo>
                  <a:pt x="910" y="37"/>
                  <a:pt x="914" y="40"/>
                  <a:pt x="918" y="44"/>
                </a:cubicBezTo>
                <a:cubicBezTo>
                  <a:pt x="924" y="50"/>
                  <a:pt x="929" y="56"/>
                  <a:pt x="931" y="63"/>
                </a:cubicBezTo>
                <a:cubicBezTo>
                  <a:pt x="934" y="70"/>
                  <a:pt x="935" y="76"/>
                  <a:pt x="935" y="83"/>
                </a:cubicBezTo>
                <a:cubicBezTo>
                  <a:pt x="934" y="90"/>
                  <a:pt x="933" y="97"/>
                  <a:pt x="929" y="103"/>
                </a:cubicBezTo>
                <a:cubicBezTo>
                  <a:pt x="926" y="110"/>
                  <a:pt x="921" y="116"/>
                  <a:pt x="915" y="122"/>
                </a:cubicBezTo>
                <a:cubicBezTo>
                  <a:pt x="911" y="127"/>
                  <a:pt x="906" y="130"/>
                  <a:pt x="902" y="133"/>
                </a:cubicBezTo>
                <a:cubicBezTo>
                  <a:pt x="897" y="135"/>
                  <a:pt x="892" y="137"/>
                  <a:pt x="888" y="137"/>
                </a:cubicBezTo>
                <a:cubicBezTo>
                  <a:pt x="888" y="140"/>
                  <a:pt x="889" y="143"/>
                  <a:pt x="890" y="146"/>
                </a:cubicBezTo>
                <a:cubicBezTo>
                  <a:pt x="891" y="148"/>
                  <a:pt x="892" y="151"/>
                  <a:pt x="895" y="153"/>
                </a:cubicBezTo>
                <a:cubicBezTo>
                  <a:pt x="897" y="156"/>
                  <a:pt x="901" y="157"/>
                  <a:pt x="905" y="156"/>
                </a:cubicBezTo>
                <a:cubicBezTo>
                  <a:pt x="909" y="155"/>
                  <a:pt x="914" y="153"/>
                  <a:pt x="918" y="149"/>
                </a:cubicBezTo>
                <a:lnTo>
                  <a:pt x="946" y="123"/>
                </a:lnTo>
                <a:cubicBezTo>
                  <a:pt x="952" y="118"/>
                  <a:pt x="957" y="114"/>
                  <a:pt x="963" y="111"/>
                </a:cubicBezTo>
                <a:cubicBezTo>
                  <a:pt x="968" y="108"/>
                  <a:pt x="974" y="106"/>
                  <a:pt x="980" y="105"/>
                </a:cubicBezTo>
                <a:cubicBezTo>
                  <a:pt x="985" y="104"/>
                  <a:pt x="990" y="104"/>
                  <a:pt x="996" y="106"/>
                </a:cubicBezTo>
                <a:cubicBezTo>
                  <a:pt x="1001" y="108"/>
                  <a:pt x="1006" y="111"/>
                  <a:pt x="1010" y="115"/>
                </a:cubicBezTo>
                <a:cubicBezTo>
                  <a:pt x="1015" y="120"/>
                  <a:pt x="1019" y="126"/>
                  <a:pt x="1021" y="132"/>
                </a:cubicBezTo>
                <a:cubicBezTo>
                  <a:pt x="1023" y="138"/>
                  <a:pt x="1024" y="145"/>
                  <a:pt x="1023" y="153"/>
                </a:cubicBezTo>
                <a:cubicBezTo>
                  <a:pt x="1022" y="160"/>
                  <a:pt x="1020" y="168"/>
                  <a:pt x="1015" y="176"/>
                </a:cubicBezTo>
                <a:cubicBezTo>
                  <a:pt x="1011" y="185"/>
                  <a:pt x="1004" y="193"/>
                  <a:pt x="995" y="202"/>
                </a:cubicBezTo>
                <a:cubicBezTo>
                  <a:pt x="987" y="210"/>
                  <a:pt x="979" y="217"/>
                  <a:pt x="972" y="221"/>
                </a:cubicBezTo>
                <a:cubicBezTo>
                  <a:pt x="964" y="226"/>
                  <a:pt x="957" y="229"/>
                  <a:pt x="951" y="230"/>
                </a:cubicBezTo>
                <a:cubicBezTo>
                  <a:pt x="945" y="231"/>
                  <a:pt x="939" y="231"/>
                  <a:pt x="934" y="229"/>
                </a:cubicBezTo>
                <a:cubicBezTo>
                  <a:pt x="929" y="228"/>
                  <a:pt x="924" y="225"/>
                  <a:pt x="920" y="221"/>
                </a:cubicBezTo>
                <a:cubicBezTo>
                  <a:pt x="918" y="218"/>
                  <a:pt x="916" y="215"/>
                  <a:pt x="914" y="212"/>
                </a:cubicBezTo>
                <a:cubicBezTo>
                  <a:pt x="912" y="209"/>
                  <a:pt x="911" y="206"/>
                  <a:pt x="910" y="203"/>
                </a:cubicBezTo>
                <a:cubicBezTo>
                  <a:pt x="909" y="199"/>
                  <a:pt x="908" y="196"/>
                  <a:pt x="908" y="192"/>
                </a:cubicBezTo>
                <a:cubicBezTo>
                  <a:pt x="908" y="188"/>
                  <a:pt x="909" y="184"/>
                  <a:pt x="909" y="179"/>
                </a:cubicBezTo>
                <a:cubicBezTo>
                  <a:pt x="903" y="181"/>
                  <a:pt x="898" y="182"/>
                  <a:pt x="893" y="180"/>
                </a:cubicBezTo>
                <a:cubicBezTo>
                  <a:pt x="889" y="179"/>
                  <a:pt x="885" y="177"/>
                  <a:pt x="881" y="174"/>
                </a:cubicBezTo>
                <a:cubicBezTo>
                  <a:pt x="876" y="169"/>
                  <a:pt x="873" y="164"/>
                  <a:pt x="871" y="158"/>
                </a:cubicBezTo>
                <a:cubicBezTo>
                  <a:pt x="870" y="152"/>
                  <a:pt x="869" y="147"/>
                  <a:pt x="869" y="141"/>
                </a:cubicBezTo>
                <a:cubicBezTo>
                  <a:pt x="863" y="140"/>
                  <a:pt x="858" y="139"/>
                  <a:pt x="853" y="137"/>
                </a:cubicBezTo>
                <a:cubicBezTo>
                  <a:pt x="848" y="135"/>
                  <a:pt x="843" y="131"/>
                  <a:pt x="838" y="126"/>
                </a:cubicBezTo>
                <a:cubicBezTo>
                  <a:pt x="832" y="120"/>
                  <a:pt x="828" y="114"/>
                  <a:pt x="825" y="107"/>
                </a:cubicBezTo>
                <a:cubicBezTo>
                  <a:pt x="822" y="100"/>
                  <a:pt x="821" y="93"/>
                  <a:pt x="821" y="87"/>
                </a:cubicBezTo>
                <a:cubicBezTo>
                  <a:pt x="822" y="80"/>
                  <a:pt x="824" y="73"/>
                  <a:pt x="827" y="66"/>
                </a:cubicBezTo>
                <a:cubicBezTo>
                  <a:pt x="830" y="60"/>
                  <a:pt x="835" y="53"/>
                  <a:pt x="841" y="47"/>
                </a:cubicBezTo>
                <a:cubicBezTo>
                  <a:pt x="844" y="44"/>
                  <a:pt x="847" y="41"/>
                  <a:pt x="850" y="39"/>
                </a:cubicBezTo>
                <a:cubicBezTo>
                  <a:pt x="853" y="37"/>
                  <a:pt x="856" y="35"/>
                  <a:pt x="859" y="33"/>
                </a:cubicBezTo>
                <a:lnTo>
                  <a:pt x="891" y="1"/>
                </a:lnTo>
                <a:cubicBezTo>
                  <a:pt x="892" y="0"/>
                  <a:pt x="894" y="0"/>
                  <a:pt x="896" y="0"/>
                </a:cubicBezTo>
                <a:cubicBezTo>
                  <a:pt x="897" y="1"/>
                  <a:pt x="900" y="2"/>
                  <a:pt x="902" y="5"/>
                </a:cubicBezTo>
                <a:close/>
                <a:moveTo>
                  <a:pt x="900" y="63"/>
                </a:moveTo>
                <a:cubicBezTo>
                  <a:pt x="893" y="55"/>
                  <a:pt x="885" y="52"/>
                  <a:pt x="877" y="52"/>
                </a:cubicBezTo>
                <a:cubicBezTo>
                  <a:pt x="870" y="52"/>
                  <a:pt x="862" y="55"/>
                  <a:pt x="855" y="62"/>
                </a:cubicBezTo>
                <a:cubicBezTo>
                  <a:pt x="851" y="66"/>
                  <a:pt x="848" y="70"/>
                  <a:pt x="847" y="74"/>
                </a:cubicBezTo>
                <a:cubicBezTo>
                  <a:pt x="845" y="78"/>
                  <a:pt x="845" y="82"/>
                  <a:pt x="845" y="86"/>
                </a:cubicBezTo>
                <a:cubicBezTo>
                  <a:pt x="846" y="90"/>
                  <a:pt x="847" y="94"/>
                  <a:pt x="849" y="97"/>
                </a:cubicBezTo>
                <a:cubicBezTo>
                  <a:pt x="851" y="101"/>
                  <a:pt x="853" y="105"/>
                  <a:pt x="856" y="108"/>
                </a:cubicBezTo>
                <a:cubicBezTo>
                  <a:pt x="863" y="115"/>
                  <a:pt x="870" y="118"/>
                  <a:pt x="878" y="118"/>
                </a:cubicBezTo>
                <a:cubicBezTo>
                  <a:pt x="886" y="118"/>
                  <a:pt x="894" y="115"/>
                  <a:pt x="901" y="108"/>
                </a:cubicBezTo>
                <a:cubicBezTo>
                  <a:pt x="904" y="104"/>
                  <a:pt x="907" y="100"/>
                  <a:pt x="909" y="96"/>
                </a:cubicBezTo>
                <a:cubicBezTo>
                  <a:pt x="910" y="92"/>
                  <a:pt x="911" y="88"/>
                  <a:pt x="911" y="84"/>
                </a:cubicBezTo>
                <a:cubicBezTo>
                  <a:pt x="910" y="80"/>
                  <a:pt x="909" y="76"/>
                  <a:pt x="907" y="73"/>
                </a:cubicBezTo>
                <a:cubicBezTo>
                  <a:pt x="905" y="69"/>
                  <a:pt x="903" y="66"/>
                  <a:pt x="900" y="63"/>
                </a:cubicBezTo>
                <a:close/>
                <a:moveTo>
                  <a:pt x="992" y="136"/>
                </a:moveTo>
                <a:cubicBezTo>
                  <a:pt x="988" y="131"/>
                  <a:pt x="982" y="129"/>
                  <a:pt x="976" y="131"/>
                </a:cubicBezTo>
                <a:cubicBezTo>
                  <a:pt x="970" y="132"/>
                  <a:pt x="964" y="136"/>
                  <a:pt x="958" y="142"/>
                </a:cubicBezTo>
                <a:lnTo>
                  <a:pt x="930" y="168"/>
                </a:lnTo>
                <a:cubicBezTo>
                  <a:pt x="929" y="172"/>
                  <a:pt x="929" y="176"/>
                  <a:pt x="929" y="179"/>
                </a:cubicBezTo>
                <a:cubicBezTo>
                  <a:pt x="929" y="183"/>
                  <a:pt x="930" y="186"/>
                  <a:pt x="930" y="188"/>
                </a:cubicBezTo>
                <a:cubicBezTo>
                  <a:pt x="931" y="191"/>
                  <a:pt x="932" y="193"/>
                  <a:pt x="933" y="195"/>
                </a:cubicBezTo>
                <a:cubicBezTo>
                  <a:pt x="934" y="197"/>
                  <a:pt x="936" y="198"/>
                  <a:pt x="937" y="200"/>
                </a:cubicBezTo>
                <a:cubicBezTo>
                  <a:pt x="942" y="205"/>
                  <a:pt x="949" y="206"/>
                  <a:pt x="956" y="204"/>
                </a:cubicBezTo>
                <a:cubicBezTo>
                  <a:pt x="964" y="201"/>
                  <a:pt x="972" y="196"/>
                  <a:pt x="982" y="186"/>
                </a:cubicBezTo>
                <a:cubicBezTo>
                  <a:pt x="987" y="181"/>
                  <a:pt x="992" y="175"/>
                  <a:pt x="994" y="170"/>
                </a:cubicBezTo>
                <a:cubicBezTo>
                  <a:pt x="997" y="165"/>
                  <a:pt x="999" y="161"/>
                  <a:pt x="999" y="156"/>
                </a:cubicBezTo>
                <a:cubicBezTo>
                  <a:pt x="1000" y="152"/>
                  <a:pt x="1000" y="148"/>
                  <a:pt x="998" y="145"/>
                </a:cubicBezTo>
                <a:cubicBezTo>
                  <a:pt x="997" y="141"/>
                  <a:pt x="995" y="138"/>
                  <a:pt x="992" y="13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7" name="Freeform 39"/>
          <p:cNvSpPr>
            <a:spLocks noEditPoints="1"/>
          </p:cNvSpPr>
          <p:nvPr/>
        </p:nvSpPr>
        <p:spPr bwMode="auto">
          <a:xfrm>
            <a:off x="3097213" y="5227638"/>
            <a:ext cx="708025" cy="661988"/>
          </a:xfrm>
          <a:custGeom>
            <a:avLst/>
            <a:gdLst/>
            <a:ahLst/>
            <a:cxnLst>
              <a:cxn ang="0">
                <a:pos x="174" y="788"/>
              </a:cxn>
              <a:cxn ang="0">
                <a:pos x="163" y="806"/>
              </a:cxn>
              <a:cxn ang="0">
                <a:pos x="62" y="838"/>
              </a:cxn>
              <a:cxn ang="0">
                <a:pos x="44" y="830"/>
              </a:cxn>
              <a:cxn ang="0">
                <a:pos x="0" y="671"/>
              </a:cxn>
              <a:cxn ang="0">
                <a:pos x="24" y="645"/>
              </a:cxn>
              <a:cxn ang="0">
                <a:pos x="149" y="722"/>
              </a:cxn>
              <a:cxn ang="0">
                <a:pos x="107" y="760"/>
              </a:cxn>
              <a:cxn ang="0">
                <a:pos x="290" y="674"/>
              </a:cxn>
              <a:cxn ang="0">
                <a:pos x="194" y="711"/>
              </a:cxn>
              <a:cxn ang="0">
                <a:pos x="109" y="609"/>
              </a:cxn>
              <a:cxn ang="0">
                <a:pos x="151" y="517"/>
              </a:cxn>
              <a:cxn ang="0">
                <a:pos x="171" y="514"/>
              </a:cxn>
              <a:cxn ang="0">
                <a:pos x="179" y="527"/>
              </a:cxn>
              <a:cxn ang="0">
                <a:pos x="133" y="572"/>
              </a:cxn>
              <a:cxn ang="0">
                <a:pos x="168" y="622"/>
              </a:cxn>
              <a:cxn ang="0">
                <a:pos x="253" y="584"/>
              </a:cxn>
              <a:cxn ang="0">
                <a:pos x="212" y="608"/>
              </a:cxn>
              <a:cxn ang="0">
                <a:pos x="176" y="660"/>
              </a:cxn>
              <a:cxn ang="0">
                <a:pos x="268" y="667"/>
              </a:cxn>
              <a:cxn ang="0">
                <a:pos x="436" y="523"/>
              </a:cxn>
              <a:cxn ang="0">
                <a:pos x="351" y="617"/>
              </a:cxn>
              <a:cxn ang="0">
                <a:pos x="332" y="604"/>
              </a:cxn>
              <a:cxn ang="0">
                <a:pos x="322" y="473"/>
              </a:cxn>
              <a:cxn ang="0">
                <a:pos x="267" y="436"/>
              </a:cxn>
              <a:cxn ang="0">
                <a:pos x="231" y="493"/>
              </a:cxn>
              <a:cxn ang="0">
                <a:pos x="216" y="484"/>
              </a:cxn>
              <a:cxn ang="0">
                <a:pos x="219" y="454"/>
              </a:cxn>
              <a:cxn ang="0">
                <a:pos x="303" y="408"/>
              </a:cxn>
              <a:cxn ang="0">
                <a:pos x="353" y="531"/>
              </a:cxn>
              <a:cxn ang="0">
                <a:pos x="429" y="515"/>
              </a:cxn>
              <a:cxn ang="0">
                <a:pos x="477" y="488"/>
              </a:cxn>
              <a:cxn ang="0">
                <a:pos x="488" y="455"/>
              </a:cxn>
              <a:cxn ang="0">
                <a:pos x="543" y="427"/>
              </a:cxn>
              <a:cxn ang="0">
                <a:pos x="375" y="278"/>
              </a:cxn>
              <a:cxn ang="0">
                <a:pos x="386" y="260"/>
              </a:cxn>
              <a:cxn ang="0">
                <a:pos x="606" y="357"/>
              </a:cxn>
              <a:cxn ang="0">
                <a:pos x="595" y="375"/>
              </a:cxn>
              <a:cxn ang="0">
                <a:pos x="481" y="270"/>
              </a:cxn>
              <a:cxn ang="0">
                <a:pos x="497" y="252"/>
              </a:cxn>
              <a:cxn ang="0">
                <a:pos x="475" y="227"/>
              </a:cxn>
              <a:cxn ang="0">
                <a:pos x="445" y="215"/>
              </a:cxn>
              <a:cxn ang="0">
                <a:pos x="717" y="224"/>
              </a:cxn>
              <a:cxn ang="0">
                <a:pos x="664" y="289"/>
              </a:cxn>
              <a:cxn ang="0">
                <a:pos x="659" y="310"/>
              </a:cxn>
              <a:cxn ang="0">
                <a:pos x="643" y="319"/>
              </a:cxn>
              <a:cxn ang="0">
                <a:pos x="494" y="151"/>
              </a:cxn>
              <a:cxn ang="0">
                <a:pos x="570" y="208"/>
              </a:cxn>
              <a:cxn ang="0">
                <a:pos x="611" y="141"/>
              </a:cxn>
              <a:cxn ang="0">
                <a:pos x="651" y="178"/>
              </a:cxn>
              <a:cxn ang="0">
                <a:pos x="590" y="195"/>
              </a:cxn>
              <a:cxn ang="0">
                <a:pos x="681" y="259"/>
              </a:cxn>
              <a:cxn ang="0">
                <a:pos x="898" y="147"/>
              </a:cxn>
              <a:cxn ang="0">
                <a:pos x="888" y="165"/>
              </a:cxn>
              <a:cxn ang="0">
                <a:pos x="825" y="130"/>
              </a:cxn>
              <a:cxn ang="0">
                <a:pos x="759" y="181"/>
              </a:cxn>
              <a:cxn ang="0">
                <a:pos x="681" y="70"/>
              </a:cxn>
              <a:cxn ang="0">
                <a:pos x="748" y="31"/>
              </a:cxn>
              <a:cxn ang="0">
                <a:pos x="741" y="6"/>
              </a:cxn>
              <a:cxn ang="0">
                <a:pos x="898" y="147"/>
              </a:cxn>
              <a:cxn ang="0">
                <a:pos x="706" y="95"/>
              </a:cxn>
              <a:cxn ang="0">
                <a:pos x="779" y="154"/>
              </a:cxn>
              <a:cxn ang="0">
                <a:pos x="806" y="93"/>
              </a:cxn>
            </a:cxnLst>
            <a:rect l="0" t="0" r="r" b="b"/>
            <a:pathLst>
              <a:path w="900" h="840">
                <a:moveTo>
                  <a:pt x="156" y="727"/>
                </a:moveTo>
                <a:cubicBezTo>
                  <a:pt x="159" y="729"/>
                  <a:pt x="160" y="732"/>
                  <a:pt x="161" y="734"/>
                </a:cubicBezTo>
                <a:cubicBezTo>
                  <a:pt x="162" y="736"/>
                  <a:pt x="161" y="738"/>
                  <a:pt x="160" y="740"/>
                </a:cubicBezTo>
                <a:lnTo>
                  <a:pt x="143" y="757"/>
                </a:lnTo>
                <a:lnTo>
                  <a:pt x="174" y="788"/>
                </a:lnTo>
                <a:cubicBezTo>
                  <a:pt x="175" y="789"/>
                  <a:pt x="175" y="789"/>
                  <a:pt x="176" y="790"/>
                </a:cubicBezTo>
                <a:cubicBezTo>
                  <a:pt x="176" y="791"/>
                  <a:pt x="175" y="792"/>
                  <a:pt x="175" y="793"/>
                </a:cubicBezTo>
                <a:cubicBezTo>
                  <a:pt x="175" y="794"/>
                  <a:pt x="174" y="795"/>
                  <a:pt x="173" y="797"/>
                </a:cubicBezTo>
                <a:cubicBezTo>
                  <a:pt x="171" y="798"/>
                  <a:pt x="170" y="800"/>
                  <a:pt x="168" y="802"/>
                </a:cubicBezTo>
                <a:cubicBezTo>
                  <a:pt x="166" y="804"/>
                  <a:pt x="164" y="805"/>
                  <a:pt x="163" y="806"/>
                </a:cubicBezTo>
                <a:cubicBezTo>
                  <a:pt x="161" y="807"/>
                  <a:pt x="160" y="808"/>
                  <a:pt x="159" y="809"/>
                </a:cubicBezTo>
                <a:cubicBezTo>
                  <a:pt x="158" y="809"/>
                  <a:pt x="157" y="809"/>
                  <a:pt x="157" y="809"/>
                </a:cubicBezTo>
                <a:cubicBezTo>
                  <a:pt x="156" y="809"/>
                  <a:pt x="155" y="809"/>
                  <a:pt x="155" y="808"/>
                </a:cubicBezTo>
                <a:lnTo>
                  <a:pt x="123" y="776"/>
                </a:lnTo>
                <a:lnTo>
                  <a:pt x="62" y="838"/>
                </a:lnTo>
                <a:cubicBezTo>
                  <a:pt x="61" y="839"/>
                  <a:pt x="60" y="839"/>
                  <a:pt x="59" y="840"/>
                </a:cubicBezTo>
                <a:cubicBezTo>
                  <a:pt x="58" y="840"/>
                  <a:pt x="57" y="840"/>
                  <a:pt x="56" y="840"/>
                </a:cubicBezTo>
                <a:cubicBezTo>
                  <a:pt x="55" y="840"/>
                  <a:pt x="54" y="840"/>
                  <a:pt x="52" y="839"/>
                </a:cubicBezTo>
                <a:cubicBezTo>
                  <a:pt x="51" y="838"/>
                  <a:pt x="49" y="836"/>
                  <a:pt x="47" y="834"/>
                </a:cubicBezTo>
                <a:cubicBezTo>
                  <a:pt x="46" y="833"/>
                  <a:pt x="45" y="832"/>
                  <a:pt x="44" y="830"/>
                </a:cubicBezTo>
                <a:cubicBezTo>
                  <a:pt x="43" y="829"/>
                  <a:pt x="42" y="828"/>
                  <a:pt x="41" y="827"/>
                </a:cubicBezTo>
                <a:cubicBezTo>
                  <a:pt x="40" y="825"/>
                  <a:pt x="40" y="824"/>
                  <a:pt x="39" y="823"/>
                </a:cubicBezTo>
                <a:cubicBezTo>
                  <a:pt x="39" y="822"/>
                  <a:pt x="38" y="820"/>
                  <a:pt x="38" y="819"/>
                </a:cubicBezTo>
                <a:lnTo>
                  <a:pt x="0" y="674"/>
                </a:lnTo>
                <a:cubicBezTo>
                  <a:pt x="0" y="673"/>
                  <a:pt x="0" y="672"/>
                  <a:pt x="0" y="671"/>
                </a:cubicBezTo>
                <a:cubicBezTo>
                  <a:pt x="0" y="669"/>
                  <a:pt x="1" y="668"/>
                  <a:pt x="2" y="667"/>
                </a:cubicBezTo>
                <a:cubicBezTo>
                  <a:pt x="3" y="665"/>
                  <a:pt x="4" y="663"/>
                  <a:pt x="5" y="662"/>
                </a:cubicBezTo>
                <a:cubicBezTo>
                  <a:pt x="7" y="660"/>
                  <a:pt x="9" y="658"/>
                  <a:pt x="11" y="655"/>
                </a:cubicBezTo>
                <a:cubicBezTo>
                  <a:pt x="14" y="653"/>
                  <a:pt x="16" y="651"/>
                  <a:pt x="19" y="649"/>
                </a:cubicBezTo>
                <a:cubicBezTo>
                  <a:pt x="21" y="647"/>
                  <a:pt x="22" y="646"/>
                  <a:pt x="24" y="645"/>
                </a:cubicBezTo>
                <a:cubicBezTo>
                  <a:pt x="25" y="644"/>
                  <a:pt x="27" y="643"/>
                  <a:pt x="28" y="643"/>
                </a:cubicBezTo>
                <a:cubicBezTo>
                  <a:pt x="29" y="643"/>
                  <a:pt x="30" y="644"/>
                  <a:pt x="31" y="644"/>
                </a:cubicBezTo>
                <a:lnTo>
                  <a:pt x="126" y="740"/>
                </a:lnTo>
                <a:lnTo>
                  <a:pt x="143" y="723"/>
                </a:lnTo>
                <a:cubicBezTo>
                  <a:pt x="145" y="722"/>
                  <a:pt x="146" y="721"/>
                  <a:pt x="149" y="722"/>
                </a:cubicBezTo>
                <a:cubicBezTo>
                  <a:pt x="151" y="722"/>
                  <a:pt x="153" y="724"/>
                  <a:pt x="156" y="727"/>
                </a:cubicBezTo>
                <a:close/>
                <a:moveTo>
                  <a:pt x="24" y="678"/>
                </a:moveTo>
                <a:lnTo>
                  <a:pt x="24" y="678"/>
                </a:lnTo>
                <a:lnTo>
                  <a:pt x="58" y="808"/>
                </a:lnTo>
                <a:lnTo>
                  <a:pt x="107" y="760"/>
                </a:lnTo>
                <a:lnTo>
                  <a:pt x="24" y="678"/>
                </a:lnTo>
                <a:close/>
                <a:moveTo>
                  <a:pt x="272" y="599"/>
                </a:moveTo>
                <a:cubicBezTo>
                  <a:pt x="279" y="606"/>
                  <a:pt x="284" y="613"/>
                  <a:pt x="288" y="621"/>
                </a:cubicBezTo>
                <a:cubicBezTo>
                  <a:pt x="292" y="629"/>
                  <a:pt x="295" y="638"/>
                  <a:pt x="295" y="647"/>
                </a:cubicBezTo>
                <a:cubicBezTo>
                  <a:pt x="296" y="656"/>
                  <a:pt x="294" y="665"/>
                  <a:pt x="290" y="674"/>
                </a:cubicBezTo>
                <a:cubicBezTo>
                  <a:pt x="287" y="683"/>
                  <a:pt x="281" y="692"/>
                  <a:pt x="272" y="701"/>
                </a:cubicBezTo>
                <a:cubicBezTo>
                  <a:pt x="266" y="707"/>
                  <a:pt x="259" y="712"/>
                  <a:pt x="253" y="715"/>
                </a:cubicBezTo>
                <a:cubicBezTo>
                  <a:pt x="247" y="718"/>
                  <a:pt x="240" y="720"/>
                  <a:pt x="234" y="721"/>
                </a:cubicBezTo>
                <a:cubicBezTo>
                  <a:pt x="227" y="722"/>
                  <a:pt x="221" y="721"/>
                  <a:pt x="214" y="719"/>
                </a:cubicBezTo>
                <a:cubicBezTo>
                  <a:pt x="208" y="718"/>
                  <a:pt x="201" y="715"/>
                  <a:pt x="194" y="711"/>
                </a:cubicBezTo>
                <a:cubicBezTo>
                  <a:pt x="188" y="707"/>
                  <a:pt x="181" y="702"/>
                  <a:pt x="174" y="696"/>
                </a:cubicBezTo>
                <a:cubicBezTo>
                  <a:pt x="167" y="691"/>
                  <a:pt x="160" y="684"/>
                  <a:pt x="153" y="677"/>
                </a:cubicBezTo>
                <a:cubicBezTo>
                  <a:pt x="146" y="670"/>
                  <a:pt x="140" y="664"/>
                  <a:pt x="134" y="656"/>
                </a:cubicBezTo>
                <a:cubicBezTo>
                  <a:pt x="128" y="649"/>
                  <a:pt x="123" y="641"/>
                  <a:pt x="119" y="634"/>
                </a:cubicBezTo>
                <a:cubicBezTo>
                  <a:pt x="114" y="626"/>
                  <a:pt x="111" y="618"/>
                  <a:pt x="109" y="609"/>
                </a:cubicBezTo>
                <a:cubicBezTo>
                  <a:pt x="106" y="601"/>
                  <a:pt x="106" y="592"/>
                  <a:pt x="106" y="584"/>
                </a:cubicBezTo>
                <a:cubicBezTo>
                  <a:pt x="107" y="575"/>
                  <a:pt x="109" y="566"/>
                  <a:pt x="113" y="558"/>
                </a:cubicBezTo>
                <a:cubicBezTo>
                  <a:pt x="117" y="549"/>
                  <a:pt x="124" y="540"/>
                  <a:pt x="132" y="532"/>
                </a:cubicBezTo>
                <a:cubicBezTo>
                  <a:pt x="135" y="529"/>
                  <a:pt x="138" y="526"/>
                  <a:pt x="141" y="524"/>
                </a:cubicBezTo>
                <a:cubicBezTo>
                  <a:pt x="145" y="521"/>
                  <a:pt x="148" y="519"/>
                  <a:pt x="151" y="517"/>
                </a:cubicBezTo>
                <a:cubicBezTo>
                  <a:pt x="154" y="515"/>
                  <a:pt x="157" y="513"/>
                  <a:pt x="159" y="512"/>
                </a:cubicBezTo>
                <a:cubicBezTo>
                  <a:pt x="162" y="511"/>
                  <a:pt x="163" y="511"/>
                  <a:pt x="164" y="511"/>
                </a:cubicBezTo>
                <a:cubicBezTo>
                  <a:pt x="165" y="511"/>
                  <a:pt x="166" y="511"/>
                  <a:pt x="167" y="511"/>
                </a:cubicBezTo>
                <a:cubicBezTo>
                  <a:pt x="168" y="511"/>
                  <a:pt x="168" y="512"/>
                  <a:pt x="169" y="512"/>
                </a:cubicBezTo>
                <a:cubicBezTo>
                  <a:pt x="170" y="512"/>
                  <a:pt x="171" y="513"/>
                  <a:pt x="171" y="514"/>
                </a:cubicBezTo>
                <a:cubicBezTo>
                  <a:pt x="172" y="514"/>
                  <a:pt x="173" y="515"/>
                  <a:pt x="174" y="516"/>
                </a:cubicBezTo>
                <a:cubicBezTo>
                  <a:pt x="176" y="518"/>
                  <a:pt x="177" y="519"/>
                  <a:pt x="178" y="520"/>
                </a:cubicBezTo>
                <a:cubicBezTo>
                  <a:pt x="179" y="521"/>
                  <a:pt x="179" y="522"/>
                  <a:pt x="180" y="523"/>
                </a:cubicBezTo>
                <a:cubicBezTo>
                  <a:pt x="180" y="524"/>
                  <a:pt x="180" y="524"/>
                  <a:pt x="180" y="525"/>
                </a:cubicBezTo>
                <a:cubicBezTo>
                  <a:pt x="180" y="526"/>
                  <a:pt x="180" y="527"/>
                  <a:pt x="179" y="527"/>
                </a:cubicBezTo>
                <a:cubicBezTo>
                  <a:pt x="178" y="528"/>
                  <a:pt x="177" y="529"/>
                  <a:pt x="175" y="530"/>
                </a:cubicBezTo>
                <a:cubicBezTo>
                  <a:pt x="173" y="531"/>
                  <a:pt x="170" y="532"/>
                  <a:pt x="167" y="534"/>
                </a:cubicBezTo>
                <a:cubicBezTo>
                  <a:pt x="165" y="535"/>
                  <a:pt x="162" y="537"/>
                  <a:pt x="158" y="539"/>
                </a:cubicBezTo>
                <a:cubicBezTo>
                  <a:pt x="155" y="542"/>
                  <a:pt x="151" y="545"/>
                  <a:pt x="147" y="549"/>
                </a:cubicBezTo>
                <a:cubicBezTo>
                  <a:pt x="140" y="556"/>
                  <a:pt x="135" y="564"/>
                  <a:pt x="133" y="572"/>
                </a:cubicBezTo>
                <a:cubicBezTo>
                  <a:pt x="130" y="580"/>
                  <a:pt x="130" y="588"/>
                  <a:pt x="132" y="596"/>
                </a:cubicBezTo>
                <a:cubicBezTo>
                  <a:pt x="133" y="605"/>
                  <a:pt x="137" y="613"/>
                  <a:pt x="142" y="621"/>
                </a:cubicBezTo>
                <a:cubicBezTo>
                  <a:pt x="147" y="629"/>
                  <a:pt x="153" y="637"/>
                  <a:pt x="159" y="644"/>
                </a:cubicBezTo>
                <a:cubicBezTo>
                  <a:pt x="160" y="641"/>
                  <a:pt x="161" y="638"/>
                  <a:pt x="163" y="634"/>
                </a:cubicBezTo>
                <a:cubicBezTo>
                  <a:pt x="164" y="630"/>
                  <a:pt x="166" y="626"/>
                  <a:pt x="168" y="622"/>
                </a:cubicBezTo>
                <a:cubicBezTo>
                  <a:pt x="170" y="619"/>
                  <a:pt x="172" y="615"/>
                  <a:pt x="175" y="611"/>
                </a:cubicBezTo>
                <a:cubicBezTo>
                  <a:pt x="178" y="607"/>
                  <a:pt x="181" y="603"/>
                  <a:pt x="185" y="599"/>
                </a:cubicBezTo>
                <a:cubicBezTo>
                  <a:pt x="193" y="591"/>
                  <a:pt x="201" y="585"/>
                  <a:pt x="209" y="582"/>
                </a:cubicBezTo>
                <a:cubicBezTo>
                  <a:pt x="217" y="579"/>
                  <a:pt x="224" y="577"/>
                  <a:pt x="231" y="578"/>
                </a:cubicBezTo>
                <a:cubicBezTo>
                  <a:pt x="239" y="578"/>
                  <a:pt x="246" y="580"/>
                  <a:pt x="253" y="584"/>
                </a:cubicBezTo>
                <a:cubicBezTo>
                  <a:pt x="259" y="588"/>
                  <a:pt x="266" y="593"/>
                  <a:pt x="272" y="599"/>
                </a:cubicBezTo>
                <a:close/>
                <a:moveTo>
                  <a:pt x="254" y="621"/>
                </a:moveTo>
                <a:cubicBezTo>
                  <a:pt x="249" y="617"/>
                  <a:pt x="245" y="613"/>
                  <a:pt x="240" y="610"/>
                </a:cubicBezTo>
                <a:cubicBezTo>
                  <a:pt x="236" y="607"/>
                  <a:pt x="231" y="606"/>
                  <a:pt x="226" y="605"/>
                </a:cubicBezTo>
                <a:cubicBezTo>
                  <a:pt x="222" y="605"/>
                  <a:pt x="217" y="606"/>
                  <a:pt x="212" y="608"/>
                </a:cubicBezTo>
                <a:cubicBezTo>
                  <a:pt x="207" y="610"/>
                  <a:pt x="202" y="614"/>
                  <a:pt x="197" y="619"/>
                </a:cubicBezTo>
                <a:cubicBezTo>
                  <a:pt x="194" y="621"/>
                  <a:pt x="192" y="625"/>
                  <a:pt x="189" y="628"/>
                </a:cubicBezTo>
                <a:cubicBezTo>
                  <a:pt x="187" y="631"/>
                  <a:pt x="185" y="635"/>
                  <a:pt x="183" y="638"/>
                </a:cubicBezTo>
                <a:cubicBezTo>
                  <a:pt x="181" y="642"/>
                  <a:pt x="180" y="645"/>
                  <a:pt x="179" y="649"/>
                </a:cubicBezTo>
                <a:cubicBezTo>
                  <a:pt x="177" y="653"/>
                  <a:pt x="176" y="656"/>
                  <a:pt x="176" y="660"/>
                </a:cubicBezTo>
                <a:cubicBezTo>
                  <a:pt x="186" y="670"/>
                  <a:pt x="195" y="677"/>
                  <a:pt x="203" y="683"/>
                </a:cubicBezTo>
                <a:cubicBezTo>
                  <a:pt x="211" y="688"/>
                  <a:pt x="218" y="692"/>
                  <a:pt x="224" y="693"/>
                </a:cubicBezTo>
                <a:cubicBezTo>
                  <a:pt x="231" y="695"/>
                  <a:pt x="237" y="695"/>
                  <a:pt x="242" y="693"/>
                </a:cubicBezTo>
                <a:cubicBezTo>
                  <a:pt x="248" y="691"/>
                  <a:pt x="253" y="688"/>
                  <a:pt x="258" y="683"/>
                </a:cubicBezTo>
                <a:cubicBezTo>
                  <a:pt x="263" y="678"/>
                  <a:pt x="266" y="673"/>
                  <a:pt x="268" y="667"/>
                </a:cubicBezTo>
                <a:cubicBezTo>
                  <a:pt x="270" y="662"/>
                  <a:pt x="270" y="656"/>
                  <a:pt x="269" y="651"/>
                </a:cubicBezTo>
                <a:cubicBezTo>
                  <a:pt x="269" y="645"/>
                  <a:pt x="267" y="640"/>
                  <a:pt x="264" y="635"/>
                </a:cubicBezTo>
                <a:cubicBezTo>
                  <a:pt x="261" y="630"/>
                  <a:pt x="258" y="625"/>
                  <a:pt x="254" y="621"/>
                </a:cubicBezTo>
                <a:close/>
                <a:moveTo>
                  <a:pt x="433" y="519"/>
                </a:moveTo>
                <a:cubicBezTo>
                  <a:pt x="434" y="520"/>
                  <a:pt x="435" y="521"/>
                  <a:pt x="436" y="523"/>
                </a:cubicBezTo>
                <a:cubicBezTo>
                  <a:pt x="437" y="524"/>
                  <a:pt x="438" y="525"/>
                  <a:pt x="438" y="526"/>
                </a:cubicBezTo>
                <a:cubicBezTo>
                  <a:pt x="438" y="527"/>
                  <a:pt x="438" y="528"/>
                  <a:pt x="438" y="529"/>
                </a:cubicBezTo>
                <a:cubicBezTo>
                  <a:pt x="438" y="530"/>
                  <a:pt x="438" y="531"/>
                  <a:pt x="437" y="532"/>
                </a:cubicBezTo>
                <a:lnTo>
                  <a:pt x="354" y="614"/>
                </a:lnTo>
                <a:cubicBezTo>
                  <a:pt x="353" y="616"/>
                  <a:pt x="352" y="616"/>
                  <a:pt x="351" y="617"/>
                </a:cubicBezTo>
                <a:cubicBezTo>
                  <a:pt x="350" y="617"/>
                  <a:pt x="348" y="618"/>
                  <a:pt x="347" y="618"/>
                </a:cubicBezTo>
                <a:cubicBezTo>
                  <a:pt x="346" y="618"/>
                  <a:pt x="345" y="617"/>
                  <a:pt x="343" y="616"/>
                </a:cubicBezTo>
                <a:cubicBezTo>
                  <a:pt x="342" y="615"/>
                  <a:pt x="340" y="614"/>
                  <a:pt x="339" y="612"/>
                </a:cubicBezTo>
                <a:cubicBezTo>
                  <a:pt x="337" y="611"/>
                  <a:pt x="336" y="609"/>
                  <a:pt x="335" y="608"/>
                </a:cubicBezTo>
                <a:cubicBezTo>
                  <a:pt x="334" y="607"/>
                  <a:pt x="333" y="606"/>
                  <a:pt x="332" y="604"/>
                </a:cubicBezTo>
                <a:cubicBezTo>
                  <a:pt x="332" y="603"/>
                  <a:pt x="332" y="602"/>
                  <a:pt x="331" y="600"/>
                </a:cubicBezTo>
                <a:cubicBezTo>
                  <a:pt x="331" y="599"/>
                  <a:pt x="331" y="597"/>
                  <a:pt x="331" y="595"/>
                </a:cubicBezTo>
                <a:lnTo>
                  <a:pt x="330" y="534"/>
                </a:lnTo>
                <a:cubicBezTo>
                  <a:pt x="330" y="520"/>
                  <a:pt x="329" y="508"/>
                  <a:pt x="327" y="498"/>
                </a:cubicBezTo>
                <a:cubicBezTo>
                  <a:pt x="326" y="488"/>
                  <a:pt x="324" y="480"/>
                  <a:pt x="322" y="473"/>
                </a:cubicBezTo>
                <a:cubicBezTo>
                  <a:pt x="319" y="466"/>
                  <a:pt x="317" y="461"/>
                  <a:pt x="313" y="456"/>
                </a:cubicBezTo>
                <a:cubicBezTo>
                  <a:pt x="310" y="452"/>
                  <a:pt x="307" y="448"/>
                  <a:pt x="304" y="444"/>
                </a:cubicBezTo>
                <a:cubicBezTo>
                  <a:pt x="301" y="441"/>
                  <a:pt x="297" y="438"/>
                  <a:pt x="293" y="436"/>
                </a:cubicBezTo>
                <a:cubicBezTo>
                  <a:pt x="289" y="435"/>
                  <a:pt x="284" y="434"/>
                  <a:pt x="280" y="434"/>
                </a:cubicBezTo>
                <a:cubicBezTo>
                  <a:pt x="276" y="433"/>
                  <a:pt x="271" y="434"/>
                  <a:pt x="267" y="436"/>
                </a:cubicBezTo>
                <a:cubicBezTo>
                  <a:pt x="262" y="438"/>
                  <a:pt x="258" y="441"/>
                  <a:pt x="254" y="445"/>
                </a:cubicBezTo>
                <a:cubicBezTo>
                  <a:pt x="249" y="450"/>
                  <a:pt x="245" y="455"/>
                  <a:pt x="243" y="460"/>
                </a:cubicBezTo>
                <a:cubicBezTo>
                  <a:pt x="240" y="465"/>
                  <a:pt x="238" y="470"/>
                  <a:pt x="237" y="475"/>
                </a:cubicBezTo>
                <a:cubicBezTo>
                  <a:pt x="235" y="479"/>
                  <a:pt x="234" y="483"/>
                  <a:pt x="234" y="486"/>
                </a:cubicBezTo>
                <a:cubicBezTo>
                  <a:pt x="233" y="490"/>
                  <a:pt x="232" y="492"/>
                  <a:pt x="231" y="493"/>
                </a:cubicBezTo>
                <a:cubicBezTo>
                  <a:pt x="231" y="493"/>
                  <a:pt x="230" y="494"/>
                  <a:pt x="229" y="494"/>
                </a:cubicBezTo>
                <a:cubicBezTo>
                  <a:pt x="229" y="494"/>
                  <a:pt x="228" y="494"/>
                  <a:pt x="227" y="493"/>
                </a:cubicBezTo>
                <a:cubicBezTo>
                  <a:pt x="226" y="493"/>
                  <a:pt x="225" y="492"/>
                  <a:pt x="223" y="491"/>
                </a:cubicBezTo>
                <a:cubicBezTo>
                  <a:pt x="222" y="490"/>
                  <a:pt x="221" y="489"/>
                  <a:pt x="219" y="487"/>
                </a:cubicBezTo>
                <a:cubicBezTo>
                  <a:pt x="218" y="486"/>
                  <a:pt x="217" y="485"/>
                  <a:pt x="216" y="484"/>
                </a:cubicBezTo>
                <a:cubicBezTo>
                  <a:pt x="215" y="483"/>
                  <a:pt x="215" y="482"/>
                  <a:pt x="214" y="481"/>
                </a:cubicBezTo>
                <a:cubicBezTo>
                  <a:pt x="214" y="481"/>
                  <a:pt x="214" y="480"/>
                  <a:pt x="213" y="479"/>
                </a:cubicBezTo>
                <a:cubicBezTo>
                  <a:pt x="213" y="478"/>
                  <a:pt x="213" y="477"/>
                  <a:pt x="213" y="475"/>
                </a:cubicBezTo>
                <a:cubicBezTo>
                  <a:pt x="213" y="473"/>
                  <a:pt x="214" y="471"/>
                  <a:pt x="215" y="467"/>
                </a:cubicBezTo>
                <a:cubicBezTo>
                  <a:pt x="216" y="463"/>
                  <a:pt x="217" y="459"/>
                  <a:pt x="219" y="454"/>
                </a:cubicBezTo>
                <a:cubicBezTo>
                  <a:pt x="221" y="449"/>
                  <a:pt x="224" y="445"/>
                  <a:pt x="227" y="439"/>
                </a:cubicBezTo>
                <a:cubicBezTo>
                  <a:pt x="230" y="434"/>
                  <a:pt x="234" y="430"/>
                  <a:pt x="239" y="425"/>
                </a:cubicBezTo>
                <a:cubicBezTo>
                  <a:pt x="246" y="418"/>
                  <a:pt x="253" y="412"/>
                  <a:pt x="261" y="409"/>
                </a:cubicBezTo>
                <a:cubicBezTo>
                  <a:pt x="268" y="406"/>
                  <a:pt x="276" y="404"/>
                  <a:pt x="283" y="404"/>
                </a:cubicBezTo>
                <a:cubicBezTo>
                  <a:pt x="290" y="404"/>
                  <a:pt x="297" y="405"/>
                  <a:pt x="303" y="408"/>
                </a:cubicBezTo>
                <a:cubicBezTo>
                  <a:pt x="310" y="411"/>
                  <a:pt x="316" y="415"/>
                  <a:pt x="321" y="421"/>
                </a:cubicBezTo>
                <a:cubicBezTo>
                  <a:pt x="326" y="425"/>
                  <a:pt x="330" y="431"/>
                  <a:pt x="334" y="436"/>
                </a:cubicBezTo>
                <a:cubicBezTo>
                  <a:pt x="338" y="442"/>
                  <a:pt x="341" y="449"/>
                  <a:pt x="344" y="457"/>
                </a:cubicBezTo>
                <a:cubicBezTo>
                  <a:pt x="347" y="465"/>
                  <a:pt x="349" y="475"/>
                  <a:pt x="351" y="487"/>
                </a:cubicBezTo>
                <a:cubicBezTo>
                  <a:pt x="352" y="499"/>
                  <a:pt x="353" y="514"/>
                  <a:pt x="353" y="531"/>
                </a:cubicBezTo>
                <a:lnTo>
                  <a:pt x="354" y="580"/>
                </a:lnTo>
                <a:lnTo>
                  <a:pt x="420" y="515"/>
                </a:lnTo>
                <a:cubicBezTo>
                  <a:pt x="420" y="514"/>
                  <a:pt x="421" y="514"/>
                  <a:pt x="422" y="513"/>
                </a:cubicBezTo>
                <a:cubicBezTo>
                  <a:pt x="423" y="513"/>
                  <a:pt x="424" y="513"/>
                  <a:pt x="425" y="513"/>
                </a:cubicBezTo>
                <a:cubicBezTo>
                  <a:pt x="426" y="514"/>
                  <a:pt x="427" y="514"/>
                  <a:pt x="429" y="515"/>
                </a:cubicBezTo>
                <a:cubicBezTo>
                  <a:pt x="430" y="516"/>
                  <a:pt x="431" y="517"/>
                  <a:pt x="433" y="519"/>
                </a:cubicBezTo>
                <a:close/>
                <a:moveTo>
                  <a:pt x="488" y="455"/>
                </a:moveTo>
                <a:cubicBezTo>
                  <a:pt x="494" y="460"/>
                  <a:pt x="497" y="465"/>
                  <a:pt x="497" y="468"/>
                </a:cubicBezTo>
                <a:cubicBezTo>
                  <a:pt x="497" y="472"/>
                  <a:pt x="494" y="476"/>
                  <a:pt x="489" y="481"/>
                </a:cubicBezTo>
                <a:cubicBezTo>
                  <a:pt x="485" y="486"/>
                  <a:pt x="481" y="488"/>
                  <a:pt x="477" y="488"/>
                </a:cubicBezTo>
                <a:cubicBezTo>
                  <a:pt x="474" y="488"/>
                  <a:pt x="469" y="485"/>
                  <a:pt x="464" y="480"/>
                </a:cubicBezTo>
                <a:cubicBezTo>
                  <a:pt x="458" y="475"/>
                  <a:pt x="455" y="470"/>
                  <a:pt x="455" y="466"/>
                </a:cubicBezTo>
                <a:cubicBezTo>
                  <a:pt x="455" y="463"/>
                  <a:pt x="458" y="458"/>
                  <a:pt x="463" y="454"/>
                </a:cubicBezTo>
                <a:cubicBezTo>
                  <a:pt x="467" y="449"/>
                  <a:pt x="471" y="447"/>
                  <a:pt x="475" y="447"/>
                </a:cubicBezTo>
                <a:cubicBezTo>
                  <a:pt x="479" y="447"/>
                  <a:pt x="483" y="449"/>
                  <a:pt x="488" y="455"/>
                </a:cubicBezTo>
                <a:close/>
                <a:moveTo>
                  <a:pt x="549" y="413"/>
                </a:moveTo>
                <a:cubicBezTo>
                  <a:pt x="550" y="414"/>
                  <a:pt x="550" y="415"/>
                  <a:pt x="550" y="416"/>
                </a:cubicBezTo>
                <a:cubicBezTo>
                  <a:pt x="550" y="416"/>
                  <a:pt x="550" y="417"/>
                  <a:pt x="550" y="418"/>
                </a:cubicBezTo>
                <a:cubicBezTo>
                  <a:pt x="549" y="419"/>
                  <a:pt x="549" y="420"/>
                  <a:pt x="548" y="422"/>
                </a:cubicBezTo>
                <a:cubicBezTo>
                  <a:pt x="546" y="423"/>
                  <a:pt x="545" y="425"/>
                  <a:pt x="543" y="427"/>
                </a:cubicBezTo>
                <a:cubicBezTo>
                  <a:pt x="541" y="429"/>
                  <a:pt x="540" y="430"/>
                  <a:pt x="538" y="431"/>
                </a:cubicBezTo>
                <a:cubicBezTo>
                  <a:pt x="537" y="432"/>
                  <a:pt x="536" y="433"/>
                  <a:pt x="535" y="433"/>
                </a:cubicBezTo>
                <a:cubicBezTo>
                  <a:pt x="533" y="434"/>
                  <a:pt x="533" y="434"/>
                  <a:pt x="532" y="434"/>
                </a:cubicBezTo>
                <a:cubicBezTo>
                  <a:pt x="531" y="434"/>
                  <a:pt x="531" y="433"/>
                  <a:pt x="530" y="433"/>
                </a:cubicBezTo>
                <a:lnTo>
                  <a:pt x="375" y="278"/>
                </a:lnTo>
                <a:cubicBezTo>
                  <a:pt x="374" y="277"/>
                  <a:pt x="374" y="276"/>
                  <a:pt x="374" y="276"/>
                </a:cubicBezTo>
                <a:cubicBezTo>
                  <a:pt x="374" y="275"/>
                  <a:pt x="374" y="274"/>
                  <a:pt x="374" y="273"/>
                </a:cubicBezTo>
                <a:cubicBezTo>
                  <a:pt x="374" y="272"/>
                  <a:pt x="375" y="271"/>
                  <a:pt x="376" y="269"/>
                </a:cubicBezTo>
                <a:cubicBezTo>
                  <a:pt x="377" y="268"/>
                  <a:pt x="379" y="266"/>
                  <a:pt x="381" y="264"/>
                </a:cubicBezTo>
                <a:cubicBezTo>
                  <a:pt x="383" y="262"/>
                  <a:pt x="384" y="261"/>
                  <a:pt x="386" y="260"/>
                </a:cubicBezTo>
                <a:cubicBezTo>
                  <a:pt x="387" y="259"/>
                  <a:pt x="388" y="258"/>
                  <a:pt x="389" y="258"/>
                </a:cubicBezTo>
                <a:cubicBezTo>
                  <a:pt x="390" y="257"/>
                  <a:pt x="391" y="257"/>
                  <a:pt x="392" y="257"/>
                </a:cubicBezTo>
                <a:cubicBezTo>
                  <a:pt x="393" y="257"/>
                  <a:pt x="393" y="258"/>
                  <a:pt x="394" y="258"/>
                </a:cubicBezTo>
                <a:lnTo>
                  <a:pt x="549" y="413"/>
                </a:lnTo>
                <a:close/>
                <a:moveTo>
                  <a:pt x="606" y="357"/>
                </a:moveTo>
                <a:cubicBezTo>
                  <a:pt x="606" y="358"/>
                  <a:pt x="607" y="358"/>
                  <a:pt x="607" y="359"/>
                </a:cubicBezTo>
                <a:cubicBezTo>
                  <a:pt x="607" y="360"/>
                  <a:pt x="607" y="361"/>
                  <a:pt x="606" y="362"/>
                </a:cubicBezTo>
                <a:cubicBezTo>
                  <a:pt x="606" y="363"/>
                  <a:pt x="605" y="364"/>
                  <a:pt x="604" y="365"/>
                </a:cubicBezTo>
                <a:cubicBezTo>
                  <a:pt x="603" y="367"/>
                  <a:pt x="602" y="368"/>
                  <a:pt x="600" y="370"/>
                </a:cubicBezTo>
                <a:cubicBezTo>
                  <a:pt x="598" y="372"/>
                  <a:pt x="596" y="373"/>
                  <a:pt x="595" y="375"/>
                </a:cubicBezTo>
                <a:cubicBezTo>
                  <a:pt x="593" y="376"/>
                  <a:pt x="592" y="376"/>
                  <a:pt x="591" y="377"/>
                </a:cubicBezTo>
                <a:cubicBezTo>
                  <a:pt x="590" y="377"/>
                  <a:pt x="589" y="377"/>
                  <a:pt x="588" y="377"/>
                </a:cubicBezTo>
                <a:cubicBezTo>
                  <a:pt x="588" y="377"/>
                  <a:pt x="587" y="377"/>
                  <a:pt x="587" y="376"/>
                </a:cubicBezTo>
                <a:lnTo>
                  <a:pt x="482" y="272"/>
                </a:lnTo>
                <a:cubicBezTo>
                  <a:pt x="482" y="271"/>
                  <a:pt x="481" y="270"/>
                  <a:pt x="481" y="270"/>
                </a:cubicBezTo>
                <a:cubicBezTo>
                  <a:pt x="481" y="269"/>
                  <a:pt x="481" y="268"/>
                  <a:pt x="481" y="267"/>
                </a:cubicBezTo>
                <a:cubicBezTo>
                  <a:pt x="482" y="266"/>
                  <a:pt x="483" y="265"/>
                  <a:pt x="484" y="263"/>
                </a:cubicBezTo>
                <a:cubicBezTo>
                  <a:pt x="485" y="262"/>
                  <a:pt x="486" y="260"/>
                  <a:pt x="488" y="259"/>
                </a:cubicBezTo>
                <a:cubicBezTo>
                  <a:pt x="490" y="257"/>
                  <a:pt x="492" y="255"/>
                  <a:pt x="493" y="254"/>
                </a:cubicBezTo>
                <a:cubicBezTo>
                  <a:pt x="494" y="253"/>
                  <a:pt x="496" y="252"/>
                  <a:pt x="497" y="252"/>
                </a:cubicBezTo>
                <a:cubicBezTo>
                  <a:pt x="498" y="251"/>
                  <a:pt x="498" y="251"/>
                  <a:pt x="499" y="251"/>
                </a:cubicBezTo>
                <a:cubicBezTo>
                  <a:pt x="500" y="252"/>
                  <a:pt x="501" y="252"/>
                  <a:pt x="501" y="253"/>
                </a:cubicBezTo>
                <a:lnTo>
                  <a:pt x="606" y="357"/>
                </a:lnTo>
                <a:close/>
                <a:moveTo>
                  <a:pt x="468" y="215"/>
                </a:moveTo>
                <a:cubicBezTo>
                  <a:pt x="473" y="220"/>
                  <a:pt x="475" y="223"/>
                  <a:pt x="475" y="227"/>
                </a:cubicBezTo>
                <a:cubicBezTo>
                  <a:pt x="475" y="230"/>
                  <a:pt x="472" y="234"/>
                  <a:pt x="468" y="239"/>
                </a:cubicBezTo>
                <a:cubicBezTo>
                  <a:pt x="463" y="243"/>
                  <a:pt x="459" y="245"/>
                  <a:pt x="456" y="245"/>
                </a:cubicBezTo>
                <a:cubicBezTo>
                  <a:pt x="453" y="246"/>
                  <a:pt x="449" y="243"/>
                  <a:pt x="445" y="239"/>
                </a:cubicBezTo>
                <a:cubicBezTo>
                  <a:pt x="440" y="234"/>
                  <a:pt x="438" y="231"/>
                  <a:pt x="438" y="227"/>
                </a:cubicBezTo>
                <a:cubicBezTo>
                  <a:pt x="438" y="224"/>
                  <a:pt x="441" y="220"/>
                  <a:pt x="445" y="215"/>
                </a:cubicBezTo>
                <a:cubicBezTo>
                  <a:pt x="450" y="211"/>
                  <a:pt x="453" y="209"/>
                  <a:pt x="457" y="209"/>
                </a:cubicBezTo>
                <a:cubicBezTo>
                  <a:pt x="460" y="208"/>
                  <a:pt x="464" y="211"/>
                  <a:pt x="468" y="215"/>
                </a:cubicBezTo>
                <a:close/>
                <a:moveTo>
                  <a:pt x="686" y="170"/>
                </a:moveTo>
                <a:cubicBezTo>
                  <a:pt x="695" y="179"/>
                  <a:pt x="702" y="188"/>
                  <a:pt x="707" y="197"/>
                </a:cubicBezTo>
                <a:cubicBezTo>
                  <a:pt x="712" y="206"/>
                  <a:pt x="716" y="215"/>
                  <a:pt x="717" y="224"/>
                </a:cubicBezTo>
                <a:cubicBezTo>
                  <a:pt x="718" y="233"/>
                  <a:pt x="717" y="242"/>
                  <a:pt x="714" y="250"/>
                </a:cubicBezTo>
                <a:cubicBezTo>
                  <a:pt x="712" y="259"/>
                  <a:pt x="707" y="266"/>
                  <a:pt x="699" y="273"/>
                </a:cubicBezTo>
                <a:cubicBezTo>
                  <a:pt x="696" y="277"/>
                  <a:pt x="693" y="280"/>
                  <a:pt x="689" y="282"/>
                </a:cubicBezTo>
                <a:cubicBezTo>
                  <a:pt x="686" y="284"/>
                  <a:pt x="682" y="286"/>
                  <a:pt x="678" y="287"/>
                </a:cubicBezTo>
                <a:cubicBezTo>
                  <a:pt x="673" y="288"/>
                  <a:pt x="669" y="289"/>
                  <a:pt x="664" y="289"/>
                </a:cubicBezTo>
                <a:cubicBezTo>
                  <a:pt x="659" y="290"/>
                  <a:pt x="653" y="290"/>
                  <a:pt x="647" y="290"/>
                </a:cubicBezTo>
                <a:lnTo>
                  <a:pt x="660" y="303"/>
                </a:lnTo>
                <a:cubicBezTo>
                  <a:pt x="661" y="303"/>
                  <a:pt x="661" y="304"/>
                  <a:pt x="661" y="305"/>
                </a:cubicBezTo>
                <a:cubicBezTo>
                  <a:pt x="661" y="305"/>
                  <a:pt x="661" y="306"/>
                  <a:pt x="661" y="307"/>
                </a:cubicBezTo>
                <a:cubicBezTo>
                  <a:pt x="660" y="308"/>
                  <a:pt x="660" y="309"/>
                  <a:pt x="659" y="310"/>
                </a:cubicBezTo>
                <a:cubicBezTo>
                  <a:pt x="658" y="312"/>
                  <a:pt x="657" y="313"/>
                  <a:pt x="655" y="315"/>
                </a:cubicBezTo>
                <a:cubicBezTo>
                  <a:pt x="653" y="316"/>
                  <a:pt x="652" y="318"/>
                  <a:pt x="651" y="318"/>
                </a:cubicBezTo>
                <a:cubicBezTo>
                  <a:pt x="650" y="319"/>
                  <a:pt x="649" y="320"/>
                  <a:pt x="648" y="320"/>
                </a:cubicBezTo>
                <a:cubicBezTo>
                  <a:pt x="647" y="321"/>
                  <a:pt x="646" y="321"/>
                  <a:pt x="645" y="321"/>
                </a:cubicBezTo>
                <a:cubicBezTo>
                  <a:pt x="644" y="321"/>
                  <a:pt x="644" y="320"/>
                  <a:pt x="643" y="319"/>
                </a:cubicBezTo>
                <a:lnTo>
                  <a:pt x="488" y="165"/>
                </a:lnTo>
                <a:cubicBezTo>
                  <a:pt x="487" y="164"/>
                  <a:pt x="487" y="163"/>
                  <a:pt x="487" y="162"/>
                </a:cubicBezTo>
                <a:cubicBezTo>
                  <a:pt x="487" y="162"/>
                  <a:pt x="487" y="161"/>
                  <a:pt x="487" y="160"/>
                </a:cubicBezTo>
                <a:cubicBezTo>
                  <a:pt x="488" y="159"/>
                  <a:pt x="488" y="158"/>
                  <a:pt x="489" y="156"/>
                </a:cubicBezTo>
                <a:cubicBezTo>
                  <a:pt x="491" y="155"/>
                  <a:pt x="492" y="153"/>
                  <a:pt x="494" y="151"/>
                </a:cubicBezTo>
                <a:cubicBezTo>
                  <a:pt x="496" y="149"/>
                  <a:pt x="497" y="148"/>
                  <a:pt x="499" y="147"/>
                </a:cubicBezTo>
                <a:cubicBezTo>
                  <a:pt x="500" y="146"/>
                  <a:pt x="501" y="145"/>
                  <a:pt x="502" y="145"/>
                </a:cubicBezTo>
                <a:cubicBezTo>
                  <a:pt x="503" y="144"/>
                  <a:pt x="504" y="144"/>
                  <a:pt x="505" y="144"/>
                </a:cubicBezTo>
                <a:cubicBezTo>
                  <a:pt x="506" y="144"/>
                  <a:pt x="507" y="145"/>
                  <a:pt x="507" y="145"/>
                </a:cubicBezTo>
                <a:lnTo>
                  <a:pt x="570" y="208"/>
                </a:lnTo>
                <a:cubicBezTo>
                  <a:pt x="570" y="202"/>
                  <a:pt x="570" y="196"/>
                  <a:pt x="571" y="191"/>
                </a:cubicBezTo>
                <a:cubicBezTo>
                  <a:pt x="571" y="186"/>
                  <a:pt x="573" y="181"/>
                  <a:pt x="574" y="177"/>
                </a:cubicBezTo>
                <a:cubicBezTo>
                  <a:pt x="575" y="173"/>
                  <a:pt x="577" y="169"/>
                  <a:pt x="579" y="166"/>
                </a:cubicBezTo>
                <a:cubicBezTo>
                  <a:pt x="582" y="162"/>
                  <a:pt x="584" y="159"/>
                  <a:pt x="587" y="156"/>
                </a:cubicBezTo>
                <a:cubicBezTo>
                  <a:pt x="595" y="148"/>
                  <a:pt x="603" y="143"/>
                  <a:pt x="611" y="141"/>
                </a:cubicBezTo>
                <a:cubicBezTo>
                  <a:pt x="620" y="139"/>
                  <a:pt x="628" y="138"/>
                  <a:pt x="636" y="140"/>
                </a:cubicBezTo>
                <a:cubicBezTo>
                  <a:pt x="645" y="142"/>
                  <a:pt x="653" y="145"/>
                  <a:pt x="662" y="151"/>
                </a:cubicBezTo>
                <a:cubicBezTo>
                  <a:pt x="670" y="156"/>
                  <a:pt x="678" y="162"/>
                  <a:pt x="686" y="170"/>
                </a:cubicBezTo>
                <a:close/>
                <a:moveTo>
                  <a:pt x="668" y="192"/>
                </a:moveTo>
                <a:cubicBezTo>
                  <a:pt x="663" y="187"/>
                  <a:pt x="657" y="182"/>
                  <a:pt x="651" y="178"/>
                </a:cubicBezTo>
                <a:cubicBezTo>
                  <a:pt x="645" y="173"/>
                  <a:pt x="639" y="170"/>
                  <a:pt x="634" y="168"/>
                </a:cubicBezTo>
                <a:cubicBezTo>
                  <a:pt x="628" y="167"/>
                  <a:pt x="622" y="166"/>
                  <a:pt x="616" y="167"/>
                </a:cubicBezTo>
                <a:cubicBezTo>
                  <a:pt x="610" y="168"/>
                  <a:pt x="605" y="171"/>
                  <a:pt x="600" y="176"/>
                </a:cubicBezTo>
                <a:cubicBezTo>
                  <a:pt x="598" y="179"/>
                  <a:pt x="596" y="181"/>
                  <a:pt x="594" y="185"/>
                </a:cubicBezTo>
                <a:cubicBezTo>
                  <a:pt x="592" y="188"/>
                  <a:pt x="591" y="191"/>
                  <a:pt x="590" y="195"/>
                </a:cubicBezTo>
                <a:cubicBezTo>
                  <a:pt x="589" y="199"/>
                  <a:pt x="589" y="204"/>
                  <a:pt x="588" y="209"/>
                </a:cubicBezTo>
                <a:cubicBezTo>
                  <a:pt x="588" y="215"/>
                  <a:pt x="589" y="221"/>
                  <a:pt x="589" y="228"/>
                </a:cubicBezTo>
                <a:lnTo>
                  <a:pt x="631" y="269"/>
                </a:lnTo>
                <a:cubicBezTo>
                  <a:pt x="643" y="270"/>
                  <a:pt x="653" y="270"/>
                  <a:pt x="661" y="269"/>
                </a:cubicBezTo>
                <a:cubicBezTo>
                  <a:pt x="669" y="267"/>
                  <a:pt x="676" y="264"/>
                  <a:pt x="681" y="259"/>
                </a:cubicBezTo>
                <a:cubicBezTo>
                  <a:pt x="686" y="254"/>
                  <a:pt x="689" y="249"/>
                  <a:pt x="690" y="243"/>
                </a:cubicBezTo>
                <a:cubicBezTo>
                  <a:pt x="691" y="237"/>
                  <a:pt x="691" y="231"/>
                  <a:pt x="689" y="225"/>
                </a:cubicBezTo>
                <a:cubicBezTo>
                  <a:pt x="687" y="219"/>
                  <a:pt x="685" y="214"/>
                  <a:pt x="681" y="208"/>
                </a:cubicBezTo>
                <a:cubicBezTo>
                  <a:pt x="677" y="202"/>
                  <a:pt x="673" y="197"/>
                  <a:pt x="668" y="192"/>
                </a:cubicBezTo>
                <a:close/>
                <a:moveTo>
                  <a:pt x="898" y="147"/>
                </a:moveTo>
                <a:cubicBezTo>
                  <a:pt x="899" y="148"/>
                  <a:pt x="899" y="148"/>
                  <a:pt x="899" y="149"/>
                </a:cubicBezTo>
                <a:cubicBezTo>
                  <a:pt x="900" y="150"/>
                  <a:pt x="899" y="151"/>
                  <a:pt x="899" y="152"/>
                </a:cubicBezTo>
                <a:cubicBezTo>
                  <a:pt x="899" y="153"/>
                  <a:pt x="898" y="154"/>
                  <a:pt x="897" y="155"/>
                </a:cubicBezTo>
                <a:cubicBezTo>
                  <a:pt x="896" y="157"/>
                  <a:pt x="894" y="158"/>
                  <a:pt x="892" y="160"/>
                </a:cubicBezTo>
                <a:cubicBezTo>
                  <a:pt x="891" y="162"/>
                  <a:pt x="889" y="164"/>
                  <a:pt x="888" y="165"/>
                </a:cubicBezTo>
                <a:cubicBezTo>
                  <a:pt x="886" y="166"/>
                  <a:pt x="885" y="167"/>
                  <a:pt x="884" y="167"/>
                </a:cubicBezTo>
                <a:cubicBezTo>
                  <a:pt x="883" y="168"/>
                  <a:pt x="882" y="168"/>
                  <a:pt x="881" y="167"/>
                </a:cubicBezTo>
                <a:cubicBezTo>
                  <a:pt x="880" y="167"/>
                  <a:pt x="880" y="167"/>
                  <a:pt x="879" y="166"/>
                </a:cubicBezTo>
                <a:lnTo>
                  <a:pt x="826" y="113"/>
                </a:lnTo>
                <a:cubicBezTo>
                  <a:pt x="826" y="119"/>
                  <a:pt x="825" y="125"/>
                  <a:pt x="825" y="130"/>
                </a:cubicBezTo>
                <a:cubicBezTo>
                  <a:pt x="824" y="135"/>
                  <a:pt x="823" y="140"/>
                  <a:pt x="822" y="144"/>
                </a:cubicBezTo>
                <a:cubicBezTo>
                  <a:pt x="820" y="148"/>
                  <a:pt x="818" y="152"/>
                  <a:pt x="816" y="155"/>
                </a:cubicBezTo>
                <a:cubicBezTo>
                  <a:pt x="814" y="158"/>
                  <a:pt x="811" y="162"/>
                  <a:pt x="808" y="165"/>
                </a:cubicBezTo>
                <a:cubicBezTo>
                  <a:pt x="801" y="172"/>
                  <a:pt x="793" y="177"/>
                  <a:pt x="784" y="180"/>
                </a:cubicBezTo>
                <a:cubicBezTo>
                  <a:pt x="776" y="182"/>
                  <a:pt x="768" y="182"/>
                  <a:pt x="759" y="181"/>
                </a:cubicBezTo>
                <a:cubicBezTo>
                  <a:pt x="751" y="179"/>
                  <a:pt x="742" y="175"/>
                  <a:pt x="734" y="170"/>
                </a:cubicBezTo>
                <a:cubicBezTo>
                  <a:pt x="726" y="165"/>
                  <a:pt x="718" y="158"/>
                  <a:pt x="710" y="151"/>
                </a:cubicBezTo>
                <a:cubicBezTo>
                  <a:pt x="701" y="142"/>
                  <a:pt x="694" y="133"/>
                  <a:pt x="689" y="124"/>
                </a:cubicBezTo>
                <a:cubicBezTo>
                  <a:pt x="683" y="114"/>
                  <a:pt x="680" y="105"/>
                  <a:pt x="679" y="96"/>
                </a:cubicBezTo>
                <a:cubicBezTo>
                  <a:pt x="677" y="87"/>
                  <a:pt x="678" y="79"/>
                  <a:pt x="681" y="70"/>
                </a:cubicBezTo>
                <a:cubicBezTo>
                  <a:pt x="684" y="62"/>
                  <a:pt x="689" y="54"/>
                  <a:pt x="696" y="47"/>
                </a:cubicBezTo>
                <a:cubicBezTo>
                  <a:pt x="699" y="44"/>
                  <a:pt x="703" y="41"/>
                  <a:pt x="706" y="39"/>
                </a:cubicBezTo>
                <a:cubicBezTo>
                  <a:pt x="709" y="37"/>
                  <a:pt x="713" y="35"/>
                  <a:pt x="717" y="34"/>
                </a:cubicBezTo>
                <a:cubicBezTo>
                  <a:pt x="721" y="33"/>
                  <a:pt x="726" y="32"/>
                  <a:pt x="731" y="32"/>
                </a:cubicBezTo>
                <a:cubicBezTo>
                  <a:pt x="736" y="31"/>
                  <a:pt x="742" y="31"/>
                  <a:pt x="748" y="31"/>
                </a:cubicBezTo>
                <a:lnTo>
                  <a:pt x="736" y="18"/>
                </a:lnTo>
                <a:cubicBezTo>
                  <a:pt x="735" y="18"/>
                  <a:pt x="734" y="17"/>
                  <a:pt x="734" y="16"/>
                </a:cubicBezTo>
                <a:cubicBezTo>
                  <a:pt x="734" y="15"/>
                  <a:pt x="734" y="14"/>
                  <a:pt x="735" y="13"/>
                </a:cubicBezTo>
                <a:cubicBezTo>
                  <a:pt x="735" y="12"/>
                  <a:pt x="736" y="11"/>
                  <a:pt x="737" y="10"/>
                </a:cubicBezTo>
                <a:cubicBezTo>
                  <a:pt x="738" y="9"/>
                  <a:pt x="739" y="8"/>
                  <a:pt x="741" y="6"/>
                </a:cubicBezTo>
                <a:cubicBezTo>
                  <a:pt x="742" y="4"/>
                  <a:pt x="744" y="3"/>
                  <a:pt x="745" y="2"/>
                </a:cubicBezTo>
                <a:cubicBezTo>
                  <a:pt x="746" y="1"/>
                  <a:pt x="747" y="1"/>
                  <a:pt x="748" y="0"/>
                </a:cubicBezTo>
                <a:cubicBezTo>
                  <a:pt x="749" y="0"/>
                  <a:pt x="750" y="0"/>
                  <a:pt x="750" y="0"/>
                </a:cubicBezTo>
                <a:cubicBezTo>
                  <a:pt x="751" y="0"/>
                  <a:pt x="752" y="0"/>
                  <a:pt x="753" y="1"/>
                </a:cubicBezTo>
                <a:lnTo>
                  <a:pt x="898" y="147"/>
                </a:lnTo>
                <a:close/>
                <a:moveTo>
                  <a:pt x="764" y="51"/>
                </a:moveTo>
                <a:cubicBezTo>
                  <a:pt x="753" y="50"/>
                  <a:pt x="743" y="50"/>
                  <a:pt x="735" y="52"/>
                </a:cubicBezTo>
                <a:cubicBezTo>
                  <a:pt x="726" y="53"/>
                  <a:pt x="720" y="57"/>
                  <a:pt x="714" y="62"/>
                </a:cubicBezTo>
                <a:cubicBezTo>
                  <a:pt x="710" y="67"/>
                  <a:pt x="707" y="72"/>
                  <a:pt x="705" y="78"/>
                </a:cubicBezTo>
                <a:cubicBezTo>
                  <a:pt x="704" y="83"/>
                  <a:pt x="705" y="89"/>
                  <a:pt x="706" y="95"/>
                </a:cubicBezTo>
                <a:cubicBezTo>
                  <a:pt x="708" y="101"/>
                  <a:pt x="711" y="107"/>
                  <a:pt x="715" y="113"/>
                </a:cubicBezTo>
                <a:cubicBezTo>
                  <a:pt x="718" y="118"/>
                  <a:pt x="723" y="124"/>
                  <a:pt x="728" y="129"/>
                </a:cubicBezTo>
                <a:cubicBezTo>
                  <a:pt x="733" y="134"/>
                  <a:pt x="739" y="139"/>
                  <a:pt x="744" y="143"/>
                </a:cubicBezTo>
                <a:cubicBezTo>
                  <a:pt x="750" y="147"/>
                  <a:pt x="756" y="150"/>
                  <a:pt x="762" y="152"/>
                </a:cubicBezTo>
                <a:cubicBezTo>
                  <a:pt x="768" y="154"/>
                  <a:pt x="774" y="155"/>
                  <a:pt x="779" y="154"/>
                </a:cubicBezTo>
                <a:cubicBezTo>
                  <a:pt x="785" y="153"/>
                  <a:pt x="790" y="150"/>
                  <a:pt x="795" y="145"/>
                </a:cubicBezTo>
                <a:cubicBezTo>
                  <a:pt x="798" y="142"/>
                  <a:pt x="800" y="139"/>
                  <a:pt x="802" y="136"/>
                </a:cubicBezTo>
                <a:cubicBezTo>
                  <a:pt x="803" y="133"/>
                  <a:pt x="805" y="130"/>
                  <a:pt x="806" y="125"/>
                </a:cubicBezTo>
                <a:cubicBezTo>
                  <a:pt x="806" y="121"/>
                  <a:pt x="807" y="117"/>
                  <a:pt x="807" y="111"/>
                </a:cubicBezTo>
                <a:cubicBezTo>
                  <a:pt x="807" y="106"/>
                  <a:pt x="807" y="100"/>
                  <a:pt x="806" y="93"/>
                </a:cubicBezTo>
                <a:lnTo>
                  <a:pt x="764"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8" name="Freeform 40"/>
          <p:cNvSpPr>
            <a:spLocks noEditPoints="1"/>
          </p:cNvSpPr>
          <p:nvPr/>
        </p:nvSpPr>
        <p:spPr bwMode="auto">
          <a:xfrm>
            <a:off x="3614738" y="5168900"/>
            <a:ext cx="981075" cy="1030288"/>
          </a:xfrm>
          <a:custGeom>
            <a:avLst/>
            <a:gdLst/>
            <a:ahLst/>
            <a:cxnLst>
              <a:cxn ang="0">
                <a:pos x="173" y="1265"/>
              </a:cxn>
              <a:cxn ang="0">
                <a:pos x="59" y="1308"/>
              </a:cxn>
              <a:cxn ang="0">
                <a:pos x="0" y="1142"/>
              </a:cxn>
              <a:cxn ang="0">
                <a:pos x="31" y="1113"/>
              </a:cxn>
              <a:cxn ang="0">
                <a:pos x="107" y="1228"/>
              </a:cxn>
              <a:cxn ang="0">
                <a:pos x="234" y="1189"/>
              </a:cxn>
              <a:cxn ang="0">
                <a:pos x="107" y="1052"/>
              </a:cxn>
              <a:cxn ang="0">
                <a:pos x="169" y="980"/>
              </a:cxn>
              <a:cxn ang="0">
                <a:pos x="168" y="1002"/>
              </a:cxn>
              <a:cxn ang="0">
                <a:pos x="168" y="1091"/>
              </a:cxn>
              <a:cxn ang="0">
                <a:pos x="241" y="1079"/>
              </a:cxn>
              <a:cxn ang="0">
                <a:pos x="203" y="1151"/>
              </a:cxn>
              <a:cxn ang="0">
                <a:pos x="405" y="946"/>
              </a:cxn>
              <a:cxn ang="0">
                <a:pos x="417" y="1021"/>
              </a:cxn>
              <a:cxn ang="0">
                <a:pos x="305" y="1060"/>
              </a:cxn>
              <a:cxn ang="0">
                <a:pos x="249" y="890"/>
              </a:cxn>
              <a:cxn ang="0">
                <a:pos x="376" y="960"/>
              </a:cxn>
              <a:cxn ang="0">
                <a:pos x="273" y="897"/>
              </a:cxn>
              <a:cxn ang="0">
                <a:pos x="475" y="915"/>
              </a:cxn>
              <a:cxn ang="0">
                <a:pos x="606" y="831"/>
              </a:cxn>
              <a:cxn ang="0">
                <a:pos x="477" y="779"/>
              </a:cxn>
              <a:cxn ang="0">
                <a:pos x="535" y="902"/>
              </a:cxn>
              <a:cxn ang="0">
                <a:pos x="386" y="728"/>
              </a:cxn>
              <a:cxn ang="0">
                <a:pos x="515" y="723"/>
              </a:cxn>
              <a:cxn ang="0">
                <a:pos x="743" y="694"/>
              </a:cxn>
              <a:cxn ang="0">
                <a:pos x="637" y="763"/>
              </a:cxn>
              <a:cxn ang="0">
                <a:pos x="586" y="596"/>
              </a:cxn>
              <a:cxn ang="0">
                <a:pos x="533" y="656"/>
              </a:cxn>
              <a:cxn ang="0">
                <a:pos x="525" y="617"/>
              </a:cxn>
              <a:cxn ang="0">
                <a:pos x="650" y="620"/>
              </a:cxn>
              <a:cxn ang="0">
                <a:pos x="739" y="681"/>
              </a:cxn>
              <a:cxn ang="0">
                <a:pos x="769" y="633"/>
              </a:cxn>
              <a:cxn ang="0">
                <a:pos x="668" y="472"/>
              </a:cxn>
              <a:cxn ang="0">
                <a:pos x="726" y="428"/>
              </a:cxn>
              <a:cxn ang="0">
                <a:pos x="713" y="453"/>
              </a:cxn>
              <a:cxn ang="0">
                <a:pos x="730" y="525"/>
              </a:cxn>
              <a:cxn ang="0">
                <a:pos x="781" y="519"/>
              </a:cxn>
              <a:cxn ang="0">
                <a:pos x="779" y="607"/>
              </a:cxn>
              <a:cxn ang="0">
                <a:pos x="965" y="399"/>
              </a:cxn>
              <a:cxn ang="0">
                <a:pos x="967" y="472"/>
              </a:cxn>
              <a:cxn ang="0">
                <a:pos x="856" y="504"/>
              </a:cxn>
              <a:cxn ang="0">
                <a:pos x="805" y="332"/>
              </a:cxn>
              <a:cxn ang="0">
                <a:pos x="947" y="388"/>
              </a:cxn>
              <a:cxn ang="0">
                <a:pos x="992" y="245"/>
              </a:cxn>
              <a:cxn ang="0">
                <a:pos x="981" y="267"/>
              </a:cxn>
              <a:cxn ang="0">
                <a:pos x="1046" y="392"/>
              </a:cxn>
              <a:cxn ang="0">
                <a:pos x="923" y="294"/>
              </a:cxn>
              <a:cxn ang="0">
                <a:pos x="954" y="278"/>
              </a:cxn>
              <a:cxn ang="0">
                <a:pos x="983" y="237"/>
              </a:cxn>
              <a:cxn ang="0">
                <a:pos x="1089" y="277"/>
              </a:cxn>
              <a:cxn ang="0">
                <a:pos x="1172" y="223"/>
              </a:cxn>
              <a:cxn ang="0">
                <a:pos x="1185" y="244"/>
              </a:cxn>
              <a:cxn ang="0">
                <a:pos x="1028" y="252"/>
              </a:cxn>
              <a:cxn ang="0">
                <a:pos x="1140" y="178"/>
              </a:cxn>
              <a:cxn ang="0">
                <a:pos x="1115" y="192"/>
              </a:cxn>
              <a:cxn ang="0">
                <a:pos x="1123" y="22"/>
              </a:cxn>
              <a:cxn ang="0">
                <a:pos x="1163" y="55"/>
              </a:cxn>
              <a:cxn ang="0">
                <a:pos x="1246" y="189"/>
              </a:cxn>
              <a:cxn ang="0">
                <a:pos x="1134" y="114"/>
              </a:cxn>
              <a:cxn ang="0">
                <a:pos x="1118" y="98"/>
              </a:cxn>
              <a:cxn ang="0">
                <a:pos x="1120" y="0"/>
              </a:cxn>
            </a:cxnLst>
            <a:rect l="0" t="0" r="r" b="b"/>
            <a:pathLst>
              <a:path w="1246" h="1309">
                <a:moveTo>
                  <a:pt x="156" y="1195"/>
                </a:moveTo>
                <a:cubicBezTo>
                  <a:pt x="159" y="1198"/>
                  <a:pt x="161" y="1200"/>
                  <a:pt x="161" y="1203"/>
                </a:cubicBezTo>
                <a:cubicBezTo>
                  <a:pt x="162" y="1205"/>
                  <a:pt x="162" y="1207"/>
                  <a:pt x="160" y="1208"/>
                </a:cubicBezTo>
                <a:lnTo>
                  <a:pt x="143" y="1225"/>
                </a:lnTo>
                <a:lnTo>
                  <a:pt x="175" y="1256"/>
                </a:lnTo>
                <a:cubicBezTo>
                  <a:pt x="176" y="1257"/>
                  <a:pt x="176" y="1258"/>
                  <a:pt x="176" y="1259"/>
                </a:cubicBezTo>
                <a:cubicBezTo>
                  <a:pt x="176" y="1259"/>
                  <a:pt x="176" y="1260"/>
                  <a:pt x="175" y="1261"/>
                </a:cubicBezTo>
                <a:cubicBezTo>
                  <a:pt x="175" y="1262"/>
                  <a:pt x="174" y="1264"/>
                  <a:pt x="173" y="1265"/>
                </a:cubicBezTo>
                <a:cubicBezTo>
                  <a:pt x="172" y="1267"/>
                  <a:pt x="170" y="1268"/>
                  <a:pt x="168" y="1270"/>
                </a:cubicBezTo>
                <a:cubicBezTo>
                  <a:pt x="166" y="1272"/>
                  <a:pt x="165" y="1274"/>
                  <a:pt x="163" y="1275"/>
                </a:cubicBezTo>
                <a:cubicBezTo>
                  <a:pt x="162" y="1276"/>
                  <a:pt x="161" y="1277"/>
                  <a:pt x="160" y="1277"/>
                </a:cubicBezTo>
                <a:cubicBezTo>
                  <a:pt x="159" y="1278"/>
                  <a:pt x="158" y="1278"/>
                  <a:pt x="157" y="1278"/>
                </a:cubicBezTo>
                <a:cubicBezTo>
                  <a:pt x="156" y="1277"/>
                  <a:pt x="156" y="1277"/>
                  <a:pt x="155" y="1276"/>
                </a:cubicBezTo>
                <a:lnTo>
                  <a:pt x="123" y="1245"/>
                </a:lnTo>
                <a:lnTo>
                  <a:pt x="62" y="1306"/>
                </a:lnTo>
                <a:cubicBezTo>
                  <a:pt x="61" y="1307"/>
                  <a:pt x="60" y="1308"/>
                  <a:pt x="59" y="1308"/>
                </a:cubicBezTo>
                <a:cubicBezTo>
                  <a:pt x="58" y="1309"/>
                  <a:pt x="57" y="1309"/>
                  <a:pt x="56" y="1309"/>
                </a:cubicBezTo>
                <a:cubicBezTo>
                  <a:pt x="55" y="1309"/>
                  <a:pt x="54" y="1308"/>
                  <a:pt x="53" y="1307"/>
                </a:cubicBezTo>
                <a:cubicBezTo>
                  <a:pt x="51" y="1306"/>
                  <a:pt x="50" y="1305"/>
                  <a:pt x="48" y="1303"/>
                </a:cubicBezTo>
                <a:cubicBezTo>
                  <a:pt x="46" y="1301"/>
                  <a:pt x="45" y="1300"/>
                  <a:pt x="44" y="1299"/>
                </a:cubicBezTo>
                <a:cubicBezTo>
                  <a:pt x="43" y="1297"/>
                  <a:pt x="42" y="1296"/>
                  <a:pt x="41" y="1295"/>
                </a:cubicBezTo>
                <a:cubicBezTo>
                  <a:pt x="41" y="1294"/>
                  <a:pt x="40" y="1293"/>
                  <a:pt x="39" y="1291"/>
                </a:cubicBezTo>
                <a:cubicBezTo>
                  <a:pt x="39" y="1290"/>
                  <a:pt x="38" y="1289"/>
                  <a:pt x="38" y="1287"/>
                </a:cubicBezTo>
                <a:lnTo>
                  <a:pt x="0" y="1142"/>
                </a:lnTo>
                <a:cubicBezTo>
                  <a:pt x="0" y="1141"/>
                  <a:pt x="0" y="1140"/>
                  <a:pt x="0" y="1139"/>
                </a:cubicBezTo>
                <a:cubicBezTo>
                  <a:pt x="1" y="1138"/>
                  <a:pt x="1" y="1137"/>
                  <a:pt x="2" y="1135"/>
                </a:cubicBezTo>
                <a:cubicBezTo>
                  <a:pt x="3" y="1134"/>
                  <a:pt x="4" y="1132"/>
                  <a:pt x="6" y="1130"/>
                </a:cubicBezTo>
                <a:cubicBezTo>
                  <a:pt x="7" y="1128"/>
                  <a:pt x="9" y="1126"/>
                  <a:pt x="12" y="1124"/>
                </a:cubicBezTo>
                <a:cubicBezTo>
                  <a:pt x="14" y="1121"/>
                  <a:pt x="17" y="1119"/>
                  <a:pt x="19" y="1117"/>
                </a:cubicBezTo>
                <a:cubicBezTo>
                  <a:pt x="21" y="1115"/>
                  <a:pt x="23" y="1114"/>
                  <a:pt x="24" y="1113"/>
                </a:cubicBezTo>
                <a:cubicBezTo>
                  <a:pt x="26" y="1112"/>
                  <a:pt x="27" y="1112"/>
                  <a:pt x="28" y="1112"/>
                </a:cubicBezTo>
                <a:cubicBezTo>
                  <a:pt x="29" y="1112"/>
                  <a:pt x="30" y="1112"/>
                  <a:pt x="31" y="1113"/>
                </a:cubicBezTo>
                <a:lnTo>
                  <a:pt x="127" y="1208"/>
                </a:lnTo>
                <a:lnTo>
                  <a:pt x="144" y="1192"/>
                </a:lnTo>
                <a:cubicBezTo>
                  <a:pt x="145" y="1190"/>
                  <a:pt x="147" y="1190"/>
                  <a:pt x="149" y="1190"/>
                </a:cubicBezTo>
                <a:cubicBezTo>
                  <a:pt x="151" y="1191"/>
                  <a:pt x="154" y="1193"/>
                  <a:pt x="156" y="1195"/>
                </a:cubicBezTo>
                <a:close/>
                <a:moveTo>
                  <a:pt x="25" y="1146"/>
                </a:moveTo>
                <a:lnTo>
                  <a:pt x="24" y="1146"/>
                </a:lnTo>
                <a:lnTo>
                  <a:pt x="58" y="1277"/>
                </a:lnTo>
                <a:lnTo>
                  <a:pt x="107" y="1228"/>
                </a:lnTo>
                <a:lnTo>
                  <a:pt x="25" y="1146"/>
                </a:lnTo>
                <a:close/>
                <a:moveTo>
                  <a:pt x="272" y="1068"/>
                </a:moveTo>
                <a:cubicBezTo>
                  <a:pt x="279" y="1074"/>
                  <a:pt x="284" y="1081"/>
                  <a:pt x="288" y="1090"/>
                </a:cubicBezTo>
                <a:cubicBezTo>
                  <a:pt x="293" y="1098"/>
                  <a:pt x="295" y="1106"/>
                  <a:pt x="295" y="1115"/>
                </a:cubicBezTo>
                <a:cubicBezTo>
                  <a:pt x="296" y="1124"/>
                  <a:pt x="294" y="1133"/>
                  <a:pt x="291" y="1142"/>
                </a:cubicBezTo>
                <a:cubicBezTo>
                  <a:pt x="287" y="1152"/>
                  <a:pt x="281" y="1161"/>
                  <a:pt x="272" y="1169"/>
                </a:cubicBezTo>
                <a:cubicBezTo>
                  <a:pt x="266" y="1176"/>
                  <a:pt x="260" y="1180"/>
                  <a:pt x="253" y="1184"/>
                </a:cubicBezTo>
                <a:cubicBezTo>
                  <a:pt x="247" y="1187"/>
                  <a:pt x="241" y="1189"/>
                  <a:pt x="234" y="1189"/>
                </a:cubicBezTo>
                <a:cubicBezTo>
                  <a:pt x="228" y="1190"/>
                  <a:pt x="221" y="1190"/>
                  <a:pt x="215" y="1188"/>
                </a:cubicBezTo>
                <a:cubicBezTo>
                  <a:pt x="208" y="1186"/>
                  <a:pt x="202" y="1183"/>
                  <a:pt x="195" y="1179"/>
                </a:cubicBezTo>
                <a:cubicBezTo>
                  <a:pt x="188" y="1175"/>
                  <a:pt x="181" y="1170"/>
                  <a:pt x="174" y="1165"/>
                </a:cubicBezTo>
                <a:cubicBezTo>
                  <a:pt x="167" y="1159"/>
                  <a:pt x="160" y="1153"/>
                  <a:pt x="153" y="1145"/>
                </a:cubicBezTo>
                <a:cubicBezTo>
                  <a:pt x="147" y="1139"/>
                  <a:pt x="140" y="1132"/>
                  <a:pt x="134" y="1125"/>
                </a:cubicBezTo>
                <a:cubicBezTo>
                  <a:pt x="129" y="1117"/>
                  <a:pt x="124" y="1110"/>
                  <a:pt x="119" y="1102"/>
                </a:cubicBezTo>
                <a:cubicBezTo>
                  <a:pt x="115" y="1094"/>
                  <a:pt x="112" y="1086"/>
                  <a:pt x="109" y="1078"/>
                </a:cubicBezTo>
                <a:cubicBezTo>
                  <a:pt x="107" y="1069"/>
                  <a:pt x="106" y="1061"/>
                  <a:pt x="107" y="1052"/>
                </a:cubicBezTo>
                <a:cubicBezTo>
                  <a:pt x="107" y="1043"/>
                  <a:pt x="110" y="1035"/>
                  <a:pt x="114" y="1026"/>
                </a:cubicBezTo>
                <a:cubicBezTo>
                  <a:pt x="118" y="1017"/>
                  <a:pt x="124" y="1009"/>
                  <a:pt x="133" y="1000"/>
                </a:cubicBezTo>
                <a:cubicBezTo>
                  <a:pt x="135" y="997"/>
                  <a:pt x="139" y="995"/>
                  <a:pt x="142" y="992"/>
                </a:cubicBezTo>
                <a:cubicBezTo>
                  <a:pt x="145" y="989"/>
                  <a:pt x="148" y="987"/>
                  <a:pt x="151" y="985"/>
                </a:cubicBezTo>
                <a:cubicBezTo>
                  <a:pt x="154" y="983"/>
                  <a:pt x="157" y="982"/>
                  <a:pt x="160" y="981"/>
                </a:cubicBezTo>
                <a:cubicBezTo>
                  <a:pt x="162" y="980"/>
                  <a:pt x="164" y="979"/>
                  <a:pt x="165" y="979"/>
                </a:cubicBezTo>
                <a:cubicBezTo>
                  <a:pt x="166" y="979"/>
                  <a:pt x="166" y="979"/>
                  <a:pt x="167" y="979"/>
                </a:cubicBezTo>
                <a:cubicBezTo>
                  <a:pt x="168" y="980"/>
                  <a:pt x="169" y="980"/>
                  <a:pt x="169" y="980"/>
                </a:cubicBezTo>
                <a:cubicBezTo>
                  <a:pt x="170" y="981"/>
                  <a:pt x="171" y="981"/>
                  <a:pt x="172" y="982"/>
                </a:cubicBezTo>
                <a:cubicBezTo>
                  <a:pt x="173" y="983"/>
                  <a:pt x="174" y="984"/>
                  <a:pt x="175" y="985"/>
                </a:cubicBezTo>
                <a:cubicBezTo>
                  <a:pt x="176" y="986"/>
                  <a:pt x="177" y="987"/>
                  <a:pt x="178" y="988"/>
                </a:cubicBezTo>
                <a:cubicBezTo>
                  <a:pt x="179" y="989"/>
                  <a:pt x="180" y="990"/>
                  <a:pt x="180" y="991"/>
                </a:cubicBezTo>
                <a:cubicBezTo>
                  <a:pt x="180" y="992"/>
                  <a:pt x="181" y="993"/>
                  <a:pt x="180" y="994"/>
                </a:cubicBezTo>
                <a:cubicBezTo>
                  <a:pt x="180" y="994"/>
                  <a:pt x="180" y="995"/>
                  <a:pt x="179" y="996"/>
                </a:cubicBezTo>
                <a:cubicBezTo>
                  <a:pt x="178" y="997"/>
                  <a:pt x="177" y="997"/>
                  <a:pt x="175" y="998"/>
                </a:cubicBezTo>
                <a:cubicBezTo>
                  <a:pt x="173" y="999"/>
                  <a:pt x="171" y="1000"/>
                  <a:pt x="168" y="1002"/>
                </a:cubicBezTo>
                <a:cubicBezTo>
                  <a:pt x="165" y="1003"/>
                  <a:pt x="162" y="1005"/>
                  <a:pt x="158" y="1008"/>
                </a:cubicBezTo>
                <a:cubicBezTo>
                  <a:pt x="155" y="1010"/>
                  <a:pt x="151" y="1013"/>
                  <a:pt x="147" y="1017"/>
                </a:cubicBezTo>
                <a:cubicBezTo>
                  <a:pt x="140" y="1024"/>
                  <a:pt x="135" y="1032"/>
                  <a:pt x="133" y="1040"/>
                </a:cubicBezTo>
                <a:cubicBezTo>
                  <a:pt x="131" y="1048"/>
                  <a:pt x="131" y="1057"/>
                  <a:pt x="132" y="1065"/>
                </a:cubicBezTo>
                <a:cubicBezTo>
                  <a:pt x="134" y="1073"/>
                  <a:pt x="137" y="1081"/>
                  <a:pt x="142" y="1089"/>
                </a:cubicBezTo>
                <a:cubicBezTo>
                  <a:pt x="147" y="1097"/>
                  <a:pt x="153" y="1105"/>
                  <a:pt x="160" y="1113"/>
                </a:cubicBezTo>
                <a:cubicBezTo>
                  <a:pt x="161" y="1109"/>
                  <a:pt x="162" y="1106"/>
                  <a:pt x="163" y="1102"/>
                </a:cubicBezTo>
                <a:cubicBezTo>
                  <a:pt x="165" y="1099"/>
                  <a:pt x="166" y="1095"/>
                  <a:pt x="168" y="1091"/>
                </a:cubicBezTo>
                <a:cubicBezTo>
                  <a:pt x="170" y="1087"/>
                  <a:pt x="173" y="1083"/>
                  <a:pt x="175" y="1079"/>
                </a:cubicBezTo>
                <a:cubicBezTo>
                  <a:pt x="178" y="1075"/>
                  <a:pt x="182" y="1071"/>
                  <a:pt x="185" y="1068"/>
                </a:cubicBezTo>
                <a:cubicBezTo>
                  <a:pt x="193" y="1060"/>
                  <a:pt x="201" y="1054"/>
                  <a:pt x="209" y="1050"/>
                </a:cubicBezTo>
                <a:cubicBezTo>
                  <a:pt x="217" y="1047"/>
                  <a:pt x="224" y="1046"/>
                  <a:pt x="232" y="1046"/>
                </a:cubicBezTo>
                <a:cubicBezTo>
                  <a:pt x="239" y="1047"/>
                  <a:pt x="246" y="1049"/>
                  <a:pt x="253" y="1053"/>
                </a:cubicBezTo>
                <a:cubicBezTo>
                  <a:pt x="260" y="1056"/>
                  <a:pt x="266" y="1061"/>
                  <a:pt x="272" y="1068"/>
                </a:cubicBezTo>
                <a:close/>
                <a:moveTo>
                  <a:pt x="254" y="1090"/>
                </a:moveTo>
                <a:cubicBezTo>
                  <a:pt x="250" y="1085"/>
                  <a:pt x="245" y="1081"/>
                  <a:pt x="241" y="1079"/>
                </a:cubicBezTo>
                <a:cubicBezTo>
                  <a:pt x="236" y="1076"/>
                  <a:pt x="231" y="1074"/>
                  <a:pt x="227" y="1074"/>
                </a:cubicBezTo>
                <a:cubicBezTo>
                  <a:pt x="222" y="1073"/>
                  <a:pt x="217" y="1074"/>
                  <a:pt x="212" y="1076"/>
                </a:cubicBezTo>
                <a:cubicBezTo>
                  <a:pt x="208" y="1078"/>
                  <a:pt x="203" y="1082"/>
                  <a:pt x="197" y="1087"/>
                </a:cubicBezTo>
                <a:cubicBezTo>
                  <a:pt x="195" y="1090"/>
                  <a:pt x="192" y="1093"/>
                  <a:pt x="190" y="1096"/>
                </a:cubicBezTo>
                <a:cubicBezTo>
                  <a:pt x="187" y="1100"/>
                  <a:pt x="185" y="1103"/>
                  <a:pt x="183" y="1107"/>
                </a:cubicBezTo>
                <a:cubicBezTo>
                  <a:pt x="182" y="1110"/>
                  <a:pt x="180" y="1114"/>
                  <a:pt x="179" y="1118"/>
                </a:cubicBezTo>
                <a:cubicBezTo>
                  <a:pt x="178" y="1121"/>
                  <a:pt x="177" y="1125"/>
                  <a:pt x="176" y="1128"/>
                </a:cubicBezTo>
                <a:cubicBezTo>
                  <a:pt x="186" y="1138"/>
                  <a:pt x="195" y="1146"/>
                  <a:pt x="203" y="1151"/>
                </a:cubicBezTo>
                <a:cubicBezTo>
                  <a:pt x="211" y="1157"/>
                  <a:pt x="218" y="1160"/>
                  <a:pt x="225" y="1162"/>
                </a:cubicBezTo>
                <a:cubicBezTo>
                  <a:pt x="231" y="1163"/>
                  <a:pt x="237" y="1163"/>
                  <a:pt x="243" y="1161"/>
                </a:cubicBezTo>
                <a:cubicBezTo>
                  <a:pt x="248" y="1160"/>
                  <a:pt x="253" y="1156"/>
                  <a:pt x="258" y="1151"/>
                </a:cubicBezTo>
                <a:cubicBezTo>
                  <a:pt x="263" y="1146"/>
                  <a:pt x="266" y="1141"/>
                  <a:pt x="268" y="1136"/>
                </a:cubicBezTo>
                <a:cubicBezTo>
                  <a:pt x="270" y="1130"/>
                  <a:pt x="270" y="1125"/>
                  <a:pt x="270" y="1119"/>
                </a:cubicBezTo>
                <a:cubicBezTo>
                  <a:pt x="269" y="1114"/>
                  <a:pt x="267" y="1108"/>
                  <a:pt x="264" y="1103"/>
                </a:cubicBezTo>
                <a:cubicBezTo>
                  <a:pt x="262" y="1098"/>
                  <a:pt x="258" y="1094"/>
                  <a:pt x="254" y="1090"/>
                </a:cubicBezTo>
                <a:close/>
                <a:moveTo>
                  <a:pt x="405" y="946"/>
                </a:moveTo>
                <a:cubicBezTo>
                  <a:pt x="408" y="949"/>
                  <a:pt x="410" y="951"/>
                  <a:pt x="410" y="954"/>
                </a:cubicBezTo>
                <a:cubicBezTo>
                  <a:pt x="411" y="956"/>
                  <a:pt x="411" y="958"/>
                  <a:pt x="409" y="959"/>
                </a:cubicBezTo>
                <a:lnTo>
                  <a:pt x="392" y="976"/>
                </a:lnTo>
                <a:lnTo>
                  <a:pt x="424" y="1008"/>
                </a:lnTo>
                <a:cubicBezTo>
                  <a:pt x="424" y="1008"/>
                  <a:pt x="425" y="1009"/>
                  <a:pt x="425" y="1010"/>
                </a:cubicBezTo>
                <a:cubicBezTo>
                  <a:pt x="425" y="1010"/>
                  <a:pt x="425" y="1011"/>
                  <a:pt x="424" y="1012"/>
                </a:cubicBezTo>
                <a:cubicBezTo>
                  <a:pt x="424" y="1014"/>
                  <a:pt x="423" y="1015"/>
                  <a:pt x="422" y="1016"/>
                </a:cubicBezTo>
                <a:cubicBezTo>
                  <a:pt x="421" y="1018"/>
                  <a:pt x="419" y="1019"/>
                  <a:pt x="417" y="1021"/>
                </a:cubicBezTo>
                <a:cubicBezTo>
                  <a:pt x="415" y="1023"/>
                  <a:pt x="414" y="1025"/>
                  <a:pt x="412" y="1026"/>
                </a:cubicBezTo>
                <a:cubicBezTo>
                  <a:pt x="411" y="1027"/>
                  <a:pt x="410" y="1028"/>
                  <a:pt x="408" y="1028"/>
                </a:cubicBezTo>
                <a:cubicBezTo>
                  <a:pt x="407" y="1029"/>
                  <a:pt x="407" y="1029"/>
                  <a:pt x="406" y="1029"/>
                </a:cubicBezTo>
                <a:cubicBezTo>
                  <a:pt x="405" y="1029"/>
                  <a:pt x="404" y="1028"/>
                  <a:pt x="404" y="1028"/>
                </a:cubicBezTo>
                <a:lnTo>
                  <a:pt x="372" y="996"/>
                </a:lnTo>
                <a:lnTo>
                  <a:pt x="311" y="1057"/>
                </a:lnTo>
                <a:cubicBezTo>
                  <a:pt x="310" y="1058"/>
                  <a:pt x="309" y="1059"/>
                  <a:pt x="308" y="1059"/>
                </a:cubicBezTo>
                <a:cubicBezTo>
                  <a:pt x="307" y="1060"/>
                  <a:pt x="306" y="1060"/>
                  <a:pt x="305" y="1060"/>
                </a:cubicBezTo>
                <a:cubicBezTo>
                  <a:pt x="304" y="1060"/>
                  <a:pt x="303" y="1059"/>
                  <a:pt x="302" y="1058"/>
                </a:cubicBezTo>
                <a:cubicBezTo>
                  <a:pt x="300" y="1057"/>
                  <a:pt x="299" y="1056"/>
                  <a:pt x="297" y="1054"/>
                </a:cubicBezTo>
                <a:cubicBezTo>
                  <a:pt x="295" y="1052"/>
                  <a:pt x="294" y="1051"/>
                  <a:pt x="293" y="1050"/>
                </a:cubicBezTo>
                <a:cubicBezTo>
                  <a:pt x="292" y="1049"/>
                  <a:pt x="291" y="1047"/>
                  <a:pt x="290" y="1046"/>
                </a:cubicBezTo>
                <a:cubicBezTo>
                  <a:pt x="289" y="1045"/>
                  <a:pt x="289" y="1044"/>
                  <a:pt x="288" y="1042"/>
                </a:cubicBezTo>
                <a:cubicBezTo>
                  <a:pt x="288" y="1041"/>
                  <a:pt x="287" y="1040"/>
                  <a:pt x="287" y="1038"/>
                </a:cubicBezTo>
                <a:lnTo>
                  <a:pt x="249" y="894"/>
                </a:lnTo>
                <a:cubicBezTo>
                  <a:pt x="249" y="893"/>
                  <a:pt x="249" y="891"/>
                  <a:pt x="249" y="890"/>
                </a:cubicBezTo>
                <a:cubicBezTo>
                  <a:pt x="250" y="889"/>
                  <a:pt x="250" y="888"/>
                  <a:pt x="251" y="886"/>
                </a:cubicBezTo>
                <a:cubicBezTo>
                  <a:pt x="252" y="885"/>
                  <a:pt x="253" y="883"/>
                  <a:pt x="255" y="881"/>
                </a:cubicBezTo>
                <a:cubicBezTo>
                  <a:pt x="256" y="879"/>
                  <a:pt x="258" y="877"/>
                  <a:pt x="261" y="875"/>
                </a:cubicBezTo>
                <a:cubicBezTo>
                  <a:pt x="263" y="872"/>
                  <a:pt x="266" y="870"/>
                  <a:pt x="268" y="868"/>
                </a:cubicBezTo>
                <a:cubicBezTo>
                  <a:pt x="270" y="867"/>
                  <a:pt x="272" y="865"/>
                  <a:pt x="273" y="864"/>
                </a:cubicBezTo>
                <a:cubicBezTo>
                  <a:pt x="275" y="864"/>
                  <a:pt x="276" y="863"/>
                  <a:pt x="277" y="863"/>
                </a:cubicBezTo>
                <a:cubicBezTo>
                  <a:pt x="278" y="863"/>
                  <a:pt x="279" y="863"/>
                  <a:pt x="280" y="864"/>
                </a:cubicBezTo>
                <a:lnTo>
                  <a:pt x="376" y="960"/>
                </a:lnTo>
                <a:lnTo>
                  <a:pt x="393" y="943"/>
                </a:lnTo>
                <a:cubicBezTo>
                  <a:pt x="394" y="941"/>
                  <a:pt x="396" y="941"/>
                  <a:pt x="398" y="941"/>
                </a:cubicBezTo>
                <a:cubicBezTo>
                  <a:pt x="400" y="942"/>
                  <a:pt x="403" y="944"/>
                  <a:pt x="405" y="946"/>
                </a:cubicBezTo>
                <a:close/>
                <a:moveTo>
                  <a:pt x="273" y="897"/>
                </a:moveTo>
                <a:lnTo>
                  <a:pt x="273" y="897"/>
                </a:lnTo>
                <a:lnTo>
                  <a:pt x="307" y="1028"/>
                </a:lnTo>
                <a:lnTo>
                  <a:pt x="356" y="980"/>
                </a:lnTo>
                <a:lnTo>
                  <a:pt x="273" y="897"/>
                </a:lnTo>
                <a:close/>
                <a:moveTo>
                  <a:pt x="489" y="923"/>
                </a:moveTo>
                <a:cubicBezTo>
                  <a:pt x="494" y="929"/>
                  <a:pt x="497" y="933"/>
                  <a:pt x="497" y="937"/>
                </a:cubicBezTo>
                <a:cubicBezTo>
                  <a:pt x="497" y="940"/>
                  <a:pt x="495" y="945"/>
                  <a:pt x="490" y="949"/>
                </a:cubicBezTo>
                <a:cubicBezTo>
                  <a:pt x="485" y="954"/>
                  <a:pt x="481" y="956"/>
                  <a:pt x="477" y="956"/>
                </a:cubicBezTo>
                <a:cubicBezTo>
                  <a:pt x="474" y="956"/>
                  <a:pt x="469" y="954"/>
                  <a:pt x="464" y="948"/>
                </a:cubicBezTo>
                <a:cubicBezTo>
                  <a:pt x="459" y="943"/>
                  <a:pt x="456" y="938"/>
                  <a:pt x="456" y="935"/>
                </a:cubicBezTo>
                <a:cubicBezTo>
                  <a:pt x="456" y="931"/>
                  <a:pt x="458" y="927"/>
                  <a:pt x="463" y="922"/>
                </a:cubicBezTo>
                <a:cubicBezTo>
                  <a:pt x="468" y="917"/>
                  <a:pt x="472" y="915"/>
                  <a:pt x="475" y="915"/>
                </a:cubicBezTo>
                <a:cubicBezTo>
                  <a:pt x="479" y="915"/>
                  <a:pt x="483" y="918"/>
                  <a:pt x="489" y="923"/>
                </a:cubicBezTo>
                <a:close/>
                <a:moveTo>
                  <a:pt x="620" y="811"/>
                </a:moveTo>
                <a:cubicBezTo>
                  <a:pt x="621" y="812"/>
                  <a:pt x="621" y="812"/>
                  <a:pt x="621" y="813"/>
                </a:cubicBezTo>
                <a:cubicBezTo>
                  <a:pt x="621" y="814"/>
                  <a:pt x="621" y="815"/>
                  <a:pt x="621" y="816"/>
                </a:cubicBezTo>
                <a:cubicBezTo>
                  <a:pt x="621" y="817"/>
                  <a:pt x="620" y="818"/>
                  <a:pt x="619" y="819"/>
                </a:cubicBezTo>
                <a:cubicBezTo>
                  <a:pt x="618" y="821"/>
                  <a:pt x="616" y="822"/>
                  <a:pt x="614" y="824"/>
                </a:cubicBezTo>
                <a:cubicBezTo>
                  <a:pt x="612" y="826"/>
                  <a:pt x="611" y="828"/>
                  <a:pt x="609" y="829"/>
                </a:cubicBezTo>
                <a:cubicBezTo>
                  <a:pt x="608" y="830"/>
                  <a:pt x="607" y="831"/>
                  <a:pt x="606" y="831"/>
                </a:cubicBezTo>
                <a:cubicBezTo>
                  <a:pt x="605" y="831"/>
                  <a:pt x="604" y="831"/>
                  <a:pt x="603" y="831"/>
                </a:cubicBezTo>
                <a:cubicBezTo>
                  <a:pt x="602" y="831"/>
                  <a:pt x="602" y="831"/>
                  <a:pt x="601" y="830"/>
                </a:cubicBezTo>
                <a:lnTo>
                  <a:pt x="540" y="769"/>
                </a:lnTo>
                <a:cubicBezTo>
                  <a:pt x="534" y="763"/>
                  <a:pt x="529" y="759"/>
                  <a:pt x="524" y="756"/>
                </a:cubicBezTo>
                <a:cubicBezTo>
                  <a:pt x="520" y="753"/>
                  <a:pt x="515" y="752"/>
                  <a:pt x="511" y="751"/>
                </a:cubicBezTo>
                <a:cubicBezTo>
                  <a:pt x="506" y="750"/>
                  <a:pt x="502" y="750"/>
                  <a:pt x="498" y="752"/>
                </a:cubicBezTo>
                <a:cubicBezTo>
                  <a:pt x="494" y="753"/>
                  <a:pt x="490" y="756"/>
                  <a:pt x="486" y="759"/>
                </a:cubicBezTo>
                <a:cubicBezTo>
                  <a:pt x="481" y="764"/>
                  <a:pt x="478" y="771"/>
                  <a:pt x="477" y="779"/>
                </a:cubicBezTo>
                <a:cubicBezTo>
                  <a:pt x="475" y="787"/>
                  <a:pt x="475" y="797"/>
                  <a:pt x="476" y="809"/>
                </a:cubicBezTo>
                <a:lnTo>
                  <a:pt x="549" y="882"/>
                </a:lnTo>
                <a:cubicBezTo>
                  <a:pt x="550" y="883"/>
                  <a:pt x="550" y="883"/>
                  <a:pt x="551" y="884"/>
                </a:cubicBezTo>
                <a:cubicBezTo>
                  <a:pt x="551" y="885"/>
                  <a:pt x="551" y="886"/>
                  <a:pt x="550" y="887"/>
                </a:cubicBezTo>
                <a:cubicBezTo>
                  <a:pt x="550" y="888"/>
                  <a:pt x="549" y="889"/>
                  <a:pt x="548" y="890"/>
                </a:cubicBezTo>
                <a:cubicBezTo>
                  <a:pt x="547" y="892"/>
                  <a:pt x="545" y="893"/>
                  <a:pt x="543" y="895"/>
                </a:cubicBezTo>
                <a:cubicBezTo>
                  <a:pt x="542" y="897"/>
                  <a:pt x="540" y="898"/>
                  <a:pt x="539" y="900"/>
                </a:cubicBezTo>
                <a:cubicBezTo>
                  <a:pt x="537" y="901"/>
                  <a:pt x="536" y="901"/>
                  <a:pt x="535" y="902"/>
                </a:cubicBezTo>
                <a:cubicBezTo>
                  <a:pt x="534" y="902"/>
                  <a:pt x="533" y="902"/>
                  <a:pt x="532" y="902"/>
                </a:cubicBezTo>
                <a:cubicBezTo>
                  <a:pt x="532" y="902"/>
                  <a:pt x="531" y="902"/>
                  <a:pt x="530" y="901"/>
                </a:cubicBezTo>
                <a:lnTo>
                  <a:pt x="375" y="746"/>
                </a:lnTo>
                <a:cubicBezTo>
                  <a:pt x="375" y="745"/>
                  <a:pt x="374" y="745"/>
                  <a:pt x="374" y="744"/>
                </a:cubicBezTo>
                <a:cubicBezTo>
                  <a:pt x="374" y="743"/>
                  <a:pt x="374" y="742"/>
                  <a:pt x="374" y="741"/>
                </a:cubicBezTo>
                <a:cubicBezTo>
                  <a:pt x="375" y="740"/>
                  <a:pt x="376" y="739"/>
                  <a:pt x="377" y="738"/>
                </a:cubicBezTo>
                <a:cubicBezTo>
                  <a:pt x="378" y="736"/>
                  <a:pt x="379" y="735"/>
                  <a:pt x="381" y="733"/>
                </a:cubicBezTo>
                <a:cubicBezTo>
                  <a:pt x="383" y="731"/>
                  <a:pt x="385" y="729"/>
                  <a:pt x="386" y="728"/>
                </a:cubicBezTo>
                <a:cubicBezTo>
                  <a:pt x="388" y="727"/>
                  <a:pt x="389" y="726"/>
                  <a:pt x="390" y="726"/>
                </a:cubicBezTo>
                <a:cubicBezTo>
                  <a:pt x="391" y="726"/>
                  <a:pt x="392" y="726"/>
                  <a:pt x="392" y="726"/>
                </a:cubicBezTo>
                <a:cubicBezTo>
                  <a:pt x="393" y="726"/>
                  <a:pt x="394" y="726"/>
                  <a:pt x="394" y="727"/>
                </a:cubicBezTo>
                <a:lnTo>
                  <a:pt x="457" y="789"/>
                </a:lnTo>
                <a:cubicBezTo>
                  <a:pt x="457" y="778"/>
                  <a:pt x="458" y="768"/>
                  <a:pt x="461" y="760"/>
                </a:cubicBezTo>
                <a:cubicBezTo>
                  <a:pt x="463" y="752"/>
                  <a:pt x="468" y="745"/>
                  <a:pt x="473" y="739"/>
                </a:cubicBezTo>
                <a:cubicBezTo>
                  <a:pt x="480" y="732"/>
                  <a:pt x="487" y="727"/>
                  <a:pt x="494" y="725"/>
                </a:cubicBezTo>
                <a:cubicBezTo>
                  <a:pt x="501" y="722"/>
                  <a:pt x="508" y="722"/>
                  <a:pt x="515" y="723"/>
                </a:cubicBezTo>
                <a:cubicBezTo>
                  <a:pt x="522" y="724"/>
                  <a:pt x="529" y="726"/>
                  <a:pt x="536" y="730"/>
                </a:cubicBezTo>
                <a:cubicBezTo>
                  <a:pt x="542" y="734"/>
                  <a:pt x="549" y="740"/>
                  <a:pt x="557" y="748"/>
                </a:cubicBezTo>
                <a:lnTo>
                  <a:pt x="620" y="811"/>
                </a:lnTo>
                <a:close/>
                <a:moveTo>
                  <a:pt x="739" y="681"/>
                </a:moveTo>
                <a:cubicBezTo>
                  <a:pt x="740" y="683"/>
                  <a:pt x="741" y="684"/>
                  <a:pt x="742" y="685"/>
                </a:cubicBezTo>
                <a:cubicBezTo>
                  <a:pt x="743" y="687"/>
                  <a:pt x="743" y="688"/>
                  <a:pt x="744" y="689"/>
                </a:cubicBezTo>
                <a:cubicBezTo>
                  <a:pt x="744" y="690"/>
                  <a:pt x="744" y="691"/>
                  <a:pt x="744" y="692"/>
                </a:cubicBezTo>
                <a:cubicBezTo>
                  <a:pt x="744" y="693"/>
                  <a:pt x="743" y="694"/>
                  <a:pt x="743" y="694"/>
                </a:cubicBezTo>
                <a:lnTo>
                  <a:pt x="660" y="777"/>
                </a:lnTo>
                <a:cubicBezTo>
                  <a:pt x="659" y="778"/>
                  <a:pt x="658" y="779"/>
                  <a:pt x="657" y="780"/>
                </a:cubicBezTo>
                <a:cubicBezTo>
                  <a:pt x="655" y="780"/>
                  <a:pt x="654" y="781"/>
                  <a:pt x="653" y="781"/>
                </a:cubicBezTo>
                <a:cubicBezTo>
                  <a:pt x="652" y="781"/>
                  <a:pt x="651" y="780"/>
                  <a:pt x="649" y="779"/>
                </a:cubicBezTo>
                <a:cubicBezTo>
                  <a:pt x="648" y="778"/>
                  <a:pt x="646" y="777"/>
                  <a:pt x="644" y="775"/>
                </a:cubicBezTo>
                <a:cubicBezTo>
                  <a:pt x="643" y="774"/>
                  <a:pt x="642" y="772"/>
                  <a:pt x="641" y="771"/>
                </a:cubicBezTo>
                <a:cubicBezTo>
                  <a:pt x="640" y="770"/>
                  <a:pt x="639" y="769"/>
                  <a:pt x="638" y="767"/>
                </a:cubicBezTo>
                <a:cubicBezTo>
                  <a:pt x="638" y="766"/>
                  <a:pt x="637" y="765"/>
                  <a:pt x="637" y="763"/>
                </a:cubicBezTo>
                <a:cubicBezTo>
                  <a:pt x="637" y="762"/>
                  <a:pt x="637" y="760"/>
                  <a:pt x="637" y="758"/>
                </a:cubicBezTo>
                <a:lnTo>
                  <a:pt x="636" y="697"/>
                </a:lnTo>
                <a:cubicBezTo>
                  <a:pt x="636" y="683"/>
                  <a:pt x="635" y="671"/>
                  <a:pt x="633" y="661"/>
                </a:cubicBezTo>
                <a:cubicBezTo>
                  <a:pt x="632" y="651"/>
                  <a:pt x="630" y="643"/>
                  <a:pt x="628" y="636"/>
                </a:cubicBezTo>
                <a:cubicBezTo>
                  <a:pt x="625" y="629"/>
                  <a:pt x="622" y="623"/>
                  <a:pt x="619" y="619"/>
                </a:cubicBezTo>
                <a:cubicBezTo>
                  <a:pt x="616" y="614"/>
                  <a:pt x="613" y="611"/>
                  <a:pt x="610" y="607"/>
                </a:cubicBezTo>
                <a:cubicBezTo>
                  <a:pt x="606" y="604"/>
                  <a:pt x="603" y="601"/>
                  <a:pt x="599" y="599"/>
                </a:cubicBezTo>
                <a:cubicBezTo>
                  <a:pt x="595" y="598"/>
                  <a:pt x="590" y="597"/>
                  <a:pt x="586" y="596"/>
                </a:cubicBezTo>
                <a:cubicBezTo>
                  <a:pt x="582" y="596"/>
                  <a:pt x="577" y="597"/>
                  <a:pt x="573" y="599"/>
                </a:cubicBezTo>
                <a:cubicBezTo>
                  <a:pt x="568" y="601"/>
                  <a:pt x="564" y="604"/>
                  <a:pt x="560" y="608"/>
                </a:cubicBezTo>
                <a:cubicBezTo>
                  <a:pt x="555" y="613"/>
                  <a:pt x="551" y="618"/>
                  <a:pt x="549" y="623"/>
                </a:cubicBezTo>
                <a:cubicBezTo>
                  <a:pt x="546" y="628"/>
                  <a:pt x="544" y="633"/>
                  <a:pt x="543" y="638"/>
                </a:cubicBezTo>
                <a:cubicBezTo>
                  <a:pt x="541" y="642"/>
                  <a:pt x="540" y="646"/>
                  <a:pt x="540" y="649"/>
                </a:cubicBezTo>
                <a:cubicBezTo>
                  <a:pt x="539" y="653"/>
                  <a:pt x="538" y="655"/>
                  <a:pt x="537" y="656"/>
                </a:cubicBezTo>
                <a:cubicBezTo>
                  <a:pt x="537" y="656"/>
                  <a:pt x="536" y="657"/>
                  <a:pt x="535" y="657"/>
                </a:cubicBezTo>
                <a:cubicBezTo>
                  <a:pt x="535" y="657"/>
                  <a:pt x="534" y="657"/>
                  <a:pt x="533" y="656"/>
                </a:cubicBezTo>
                <a:cubicBezTo>
                  <a:pt x="532" y="656"/>
                  <a:pt x="531" y="655"/>
                  <a:pt x="529" y="654"/>
                </a:cubicBezTo>
                <a:cubicBezTo>
                  <a:pt x="528" y="653"/>
                  <a:pt x="526" y="652"/>
                  <a:pt x="525" y="650"/>
                </a:cubicBezTo>
                <a:cubicBezTo>
                  <a:pt x="524" y="649"/>
                  <a:pt x="523" y="648"/>
                  <a:pt x="522" y="647"/>
                </a:cubicBezTo>
                <a:cubicBezTo>
                  <a:pt x="521" y="646"/>
                  <a:pt x="521" y="645"/>
                  <a:pt x="520" y="644"/>
                </a:cubicBezTo>
                <a:cubicBezTo>
                  <a:pt x="520" y="644"/>
                  <a:pt x="519" y="643"/>
                  <a:pt x="519" y="642"/>
                </a:cubicBezTo>
                <a:cubicBezTo>
                  <a:pt x="519" y="641"/>
                  <a:pt x="519" y="640"/>
                  <a:pt x="519" y="638"/>
                </a:cubicBezTo>
                <a:cubicBezTo>
                  <a:pt x="519" y="636"/>
                  <a:pt x="520" y="634"/>
                  <a:pt x="520" y="630"/>
                </a:cubicBezTo>
                <a:cubicBezTo>
                  <a:pt x="521" y="626"/>
                  <a:pt x="523" y="622"/>
                  <a:pt x="525" y="617"/>
                </a:cubicBezTo>
                <a:cubicBezTo>
                  <a:pt x="527" y="612"/>
                  <a:pt x="530" y="607"/>
                  <a:pt x="533" y="602"/>
                </a:cubicBezTo>
                <a:cubicBezTo>
                  <a:pt x="536" y="597"/>
                  <a:pt x="540" y="593"/>
                  <a:pt x="545" y="588"/>
                </a:cubicBezTo>
                <a:cubicBezTo>
                  <a:pt x="552" y="581"/>
                  <a:pt x="559" y="575"/>
                  <a:pt x="567" y="572"/>
                </a:cubicBezTo>
                <a:cubicBezTo>
                  <a:pt x="574" y="569"/>
                  <a:pt x="582" y="567"/>
                  <a:pt x="589" y="567"/>
                </a:cubicBezTo>
                <a:cubicBezTo>
                  <a:pt x="596" y="567"/>
                  <a:pt x="603" y="568"/>
                  <a:pt x="609" y="571"/>
                </a:cubicBezTo>
                <a:cubicBezTo>
                  <a:pt x="616" y="574"/>
                  <a:pt x="622" y="578"/>
                  <a:pt x="627" y="584"/>
                </a:cubicBezTo>
                <a:cubicBezTo>
                  <a:pt x="632" y="588"/>
                  <a:pt x="636" y="594"/>
                  <a:pt x="640" y="599"/>
                </a:cubicBezTo>
                <a:cubicBezTo>
                  <a:pt x="644" y="605"/>
                  <a:pt x="647" y="612"/>
                  <a:pt x="650" y="620"/>
                </a:cubicBezTo>
                <a:cubicBezTo>
                  <a:pt x="653" y="628"/>
                  <a:pt x="655" y="638"/>
                  <a:pt x="657" y="650"/>
                </a:cubicBezTo>
                <a:cubicBezTo>
                  <a:pt x="658" y="662"/>
                  <a:pt x="659" y="677"/>
                  <a:pt x="659" y="694"/>
                </a:cubicBezTo>
                <a:lnTo>
                  <a:pt x="660" y="743"/>
                </a:lnTo>
                <a:lnTo>
                  <a:pt x="726" y="678"/>
                </a:lnTo>
                <a:cubicBezTo>
                  <a:pt x="726" y="677"/>
                  <a:pt x="727" y="677"/>
                  <a:pt x="728" y="676"/>
                </a:cubicBezTo>
                <a:cubicBezTo>
                  <a:pt x="729" y="676"/>
                  <a:pt x="730" y="676"/>
                  <a:pt x="731" y="676"/>
                </a:cubicBezTo>
                <a:cubicBezTo>
                  <a:pt x="732" y="677"/>
                  <a:pt x="733" y="677"/>
                  <a:pt x="735" y="678"/>
                </a:cubicBezTo>
                <a:cubicBezTo>
                  <a:pt x="736" y="679"/>
                  <a:pt x="737" y="680"/>
                  <a:pt x="739" y="681"/>
                </a:cubicBezTo>
                <a:close/>
                <a:moveTo>
                  <a:pt x="827" y="513"/>
                </a:moveTo>
                <a:cubicBezTo>
                  <a:pt x="833" y="520"/>
                  <a:pt x="839" y="527"/>
                  <a:pt x="843" y="535"/>
                </a:cubicBezTo>
                <a:cubicBezTo>
                  <a:pt x="847" y="543"/>
                  <a:pt x="849" y="552"/>
                  <a:pt x="850" y="561"/>
                </a:cubicBezTo>
                <a:cubicBezTo>
                  <a:pt x="850" y="570"/>
                  <a:pt x="849" y="579"/>
                  <a:pt x="845" y="588"/>
                </a:cubicBezTo>
                <a:cubicBezTo>
                  <a:pt x="842" y="597"/>
                  <a:pt x="835" y="606"/>
                  <a:pt x="827" y="615"/>
                </a:cubicBezTo>
                <a:cubicBezTo>
                  <a:pt x="820" y="621"/>
                  <a:pt x="814" y="626"/>
                  <a:pt x="808" y="629"/>
                </a:cubicBezTo>
                <a:cubicBezTo>
                  <a:pt x="801" y="632"/>
                  <a:pt x="795" y="634"/>
                  <a:pt x="789" y="635"/>
                </a:cubicBezTo>
                <a:cubicBezTo>
                  <a:pt x="782" y="636"/>
                  <a:pt x="776" y="635"/>
                  <a:pt x="769" y="633"/>
                </a:cubicBezTo>
                <a:cubicBezTo>
                  <a:pt x="763" y="632"/>
                  <a:pt x="756" y="629"/>
                  <a:pt x="749" y="625"/>
                </a:cubicBezTo>
                <a:cubicBezTo>
                  <a:pt x="742" y="621"/>
                  <a:pt x="736" y="616"/>
                  <a:pt x="729" y="610"/>
                </a:cubicBezTo>
                <a:cubicBezTo>
                  <a:pt x="722" y="605"/>
                  <a:pt x="715" y="598"/>
                  <a:pt x="707" y="591"/>
                </a:cubicBezTo>
                <a:cubicBezTo>
                  <a:pt x="701" y="584"/>
                  <a:pt x="695" y="578"/>
                  <a:pt x="689" y="570"/>
                </a:cubicBezTo>
                <a:cubicBezTo>
                  <a:pt x="683" y="563"/>
                  <a:pt x="678" y="556"/>
                  <a:pt x="674" y="548"/>
                </a:cubicBezTo>
                <a:cubicBezTo>
                  <a:pt x="669" y="540"/>
                  <a:pt x="666" y="532"/>
                  <a:pt x="664" y="523"/>
                </a:cubicBezTo>
                <a:cubicBezTo>
                  <a:pt x="661" y="515"/>
                  <a:pt x="660" y="506"/>
                  <a:pt x="661" y="498"/>
                </a:cubicBezTo>
                <a:cubicBezTo>
                  <a:pt x="662" y="489"/>
                  <a:pt x="664" y="480"/>
                  <a:pt x="668" y="472"/>
                </a:cubicBezTo>
                <a:cubicBezTo>
                  <a:pt x="672" y="463"/>
                  <a:pt x="678" y="454"/>
                  <a:pt x="687" y="446"/>
                </a:cubicBezTo>
                <a:cubicBezTo>
                  <a:pt x="690" y="443"/>
                  <a:pt x="693" y="440"/>
                  <a:pt x="696" y="438"/>
                </a:cubicBezTo>
                <a:cubicBezTo>
                  <a:pt x="700" y="435"/>
                  <a:pt x="703" y="433"/>
                  <a:pt x="706" y="431"/>
                </a:cubicBezTo>
                <a:cubicBezTo>
                  <a:pt x="709" y="429"/>
                  <a:pt x="712" y="428"/>
                  <a:pt x="714" y="427"/>
                </a:cubicBezTo>
                <a:cubicBezTo>
                  <a:pt x="716" y="425"/>
                  <a:pt x="718" y="425"/>
                  <a:pt x="719" y="425"/>
                </a:cubicBezTo>
                <a:cubicBezTo>
                  <a:pt x="720" y="425"/>
                  <a:pt x="721" y="425"/>
                  <a:pt x="722" y="425"/>
                </a:cubicBezTo>
                <a:cubicBezTo>
                  <a:pt x="722" y="425"/>
                  <a:pt x="723" y="426"/>
                  <a:pt x="724" y="426"/>
                </a:cubicBezTo>
                <a:cubicBezTo>
                  <a:pt x="725" y="426"/>
                  <a:pt x="725" y="427"/>
                  <a:pt x="726" y="428"/>
                </a:cubicBezTo>
                <a:cubicBezTo>
                  <a:pt x="727" y="428"/>
                  <a:pt x="728" y="429"/>
                  <a:pt x="729" y="430"/>
                </a:cubicBezTo>
                <a:cubicBezTo>
                  <a:pt x="730" y="432"/>
                  <a:pt x="732" y="433"/>
                  <a:pt x="733" y="434"/>
                </a:cubicBezTo>
                <a:cubicBezTo>
                  <a:pt x="734" y="435"/>
                  <a:pt x="734" y="436"/>
                  <a:pt x="735" y="437"/>
                </a:cubicBezTo>
                <a:cubicBezTo>
                  <a:pt x="735" y="438"/>
                  <a:pt x="735" y="438"/>
                  <a:pt x="735" y="439"/>
                </a:cubicBezTo>
                <a:cubicBezTo>
                  <a:pt x="735" y="440"/>
                  <a:pt x="734" y="441"/>
                  <a:pt x="734" y="441"/>
                </a:cubicBezTo>
                <a:cubicBezTo>
                  <a:pt x="733" y="442"/>
                  <a:pt x="731" y="443"/>
                  <a:pt x="729" y="444"/>
                </a:cubicBezTo>
                <a:cubicBezTo>
                  <a:pt x="727" y="445"/>
                  <a:pt x="725" y="446"/>
                  <a:pt x="722" y="448"/>
                </a:cubicBezTo>
                <a:cubicBezTo>
                  <a:pt x="719" y="449"/>
                  <a:pt x="716" y="451"/>
                  <a:pt x="713" y="453"/>
                </a:cubicBezTo>
                <a:cubicBezTo>
                  <a:pt x="709" y="456"/>
                  <a:pt x="706" y="459"/>
                  <a:pt x="702" y="463"/>
                </a:cubicBezTo>
                <a:cubicBezTo>
                  <a:pt x="694" y="470"/>
                  <a:pt x="690" y="478"/>
                  <a:pt x="687" y="486"/>
                </a:cubicBezTo>
                <a:cubicBezTo>
                  <a:pt x="685" y="494"/>
                  <a:pt x="685" y="502"/>
                  <a:pt x="687" y="510"/>
                </a:cubicBezTo>
                <a:cubicBezTo>
                  <a:pt x="688" y="519"/>
                  <a:pt x="692" y="527"/>
                  <a:pt x="697" y="535"/>
                </a:cubicBezTo>
                <a:cubicBezTo>
                  <a:pt x="701" y="543"/>
                  <a:pt x="707" y="551"/>
                  <a:pt x="714" y="558"/>
                </a:cubicBezTo>
                <a:cubicBezTo>
                  <a:pt x="715" y="555"/>
                  <a:pt x="716" y="552"/>
                  <a:pt x="718" y="548"/>
                </a:cubicBezTo>
                <a:cubicBezTo>
                  <a:pt x="719" y="544"/>
                  <a:pt x="721" y="540"/>
                  <a:pt x="723" y="537"/>
                </a:cubicBezTo>
                <a:cubicBezTo>
                  <a:pt x="725" y="533"/>
                  <a:pt x="727" y="529"/>
                  <a:pt x="730" y="525"/>
                </a:cubicBezTo>
                <a:cubicBezTo>
                  <a:pt x="733" y="521"/>
                  <a:pt x="736" y="517"/>
                  <a:pt x="740" y="513"/>
                </a:cubicBezTo>
                <a:cubicBezTo>
                  <a:pt x="748" y="505"/>
                  <a:pt x="756" y="499"/>
                  <a:pt x="764" y="496"/>
                </a:cubicBezTo>
                <a:cubicBezTo>
                  <a:pt x="771" y="493"/>
                  <a:pt x="779" y="491"/>
                  <a:pt x="786" y="492"/>
                </a:cubicBezTo>
                <a:cubicBezTo>
                  <a:pt x="794" y="492"/>
                  <a:pt x="801" y="494"/>
                  <a:pt x="807" y="498"/>
                </a:cubicBezTo>
                <a:cubicBezTo>
                  <a:pt x="814" y="502"/>
                  <a:pt x="821" y="507"/>
                  <a:pt x="827" y="513"/>
                </a:cubicBezTo>
                <a:close/>
                <a:moveTo>
                  <a:pt x="808" y="535"/>
                </a:moveTo>
                <a:cubicBezTo>
                  <a:pt x="804" y="531"/>
                  <a:pt x="799" y="527"/>
                  <a:pt x="795" y="524"/>
                </a:cubicBezTo>
                <a:cubicBezTo>
                  <a:pt x="790" y="522"/>
                  <a:pt x="786" y="520"/>
                  <a:pt x="781" y="519"/>
                </a:cubicBezTo>
                <a:cubicBezTo>
                  <a:pt x="776" y="519"/>
                  <a:pt x="772" y="520"/>
                  <a:pt x="767" y="522"/>
                </a:cubicBezTo>
                <a:cubicBezTo>
                  <a:pt x="762" y="524"/>
                  <a:pt x="757" y="528"/>
                  <a:pt x="752" y="533"/>
                </a:cubicBezTo>
                <a:cubicBezTo>
                  <a:pt x="749" y="536"/>
                  <a:pt x="746" y="539"/>
                  <a:pt x="744" y="542"/>
                </a:cubicBezTo>
                <a:cubicBezTo>
                  <a:pt x="742" y="545"/>
                  <a:pt x="740" y="549"/>
                  <a:pt x="738" y="552"/>
                </a:cubicBezTo>
                <a:cubicBezTo>
                  <a:pt x="736" y="556"/>
                  <a:pt x="735" y="560"/>
                  <a:pt x="733" y="563"/>
                </a:cubicBezTo>
                <a:cubicBezTo>
                  <a:pt x="732" y="567"/>
                  <a:pt x="731" y="570"/>
                  <a:pt x="731" y="574"/>
                </a:cubicBezTo>
                <a:cubicBezTo>
                  <a:pt x="740" y="584"/>
                  <a:pt x="749" y="591"/>
                  <a:pt x="757" y="597"/>
                </a:cubicBezTo>
                <a:cubicBezTo>
                  <a:pt x="765" y="602"/>
                  <a:pt x="773" y="606"/>
                  <a:pt x="779" y="607"/>
                </a:cubicBezTo>
                <a:cubicBezTo>
                  <a:pt x="786" y="609"/>
                  <a:pt x="792" y="609"/>
                  <a:pt x="797" y="607"/>
                </a:cubicBezTo>
                <a:cubicBezTo>
                  <a:pt x="802" y="605"/>
                  <a:pt x="808" y="602"/>
                  <a:pt x="812" y="597"/>
                </a:cubicBezTo>
                <a:cubicBezTo>
                  <a:pt x="817" y="592"/>
                  <a:pt x="821" y="587"/>
                  <a:pt x="823" y="581"/>
                </a:cubicBezTo>
                <a:cubicBezTo>
                  <a:pt x="824" y="576"/>
                  <a:pt x="825" y="570"/>
                  <a:pt x="824" y="565"/>
                </a:cubicBezTo>
                <a:cubicBezTo>
                  <a:pt x="823" y="559"/>
                  <a:pt x="822" y="554"/>
                  <a:pt x="819" y="549"/>
                </a:cubicBezTo>
                <a:cubicBezTo>
                  <a:pt x="816" y="544"/>
                  <a:pt x="813" y="539"/>
                  <a:pt x="808" y="535"/>
                </a:cubicBezTo>
                <a:close/>
                <a:moveTo>
                  <a:pt x="960" y="392"/>
                </a:moveTo>
                <a:cubicBezTo>
                  <a:pt x="962" y="395"/>
                  <a:pt x="964" y="397"/>
                  <a:pt x="965" y="399"/>
                </a:cubicBezTo>
                <a:cubicBezTo>
                  <a:pt x="965" y="402"/>
                  <a:pt x="965" y="403"/>
                  <a:pt x="964" y="405"/>
                </a:cubicBezTo>
                <a:lnTo>
                  <a:pt x="947" y="422"/>
                </a:lnTo>
                <a:lnTo>
                  <a:pt x="978" y="453"/>
                </a:lnTo>
                <a:cubicBezTo>
                  <a:pt x="979" y="454"/>
                  <a:pt x="979" y="455"/>
                  <a:pt x="979" y="455"/>
                </a:cubicBezTo>
                <a:cubicBezTo>
                  <a:pt x="979" y="456"/>
                  <a:pt x="979" y="457"/>
                  <a:pt x="979" y="458"/>
                </a:cubicBezTo>
                <a:cubicBezTo>
                  <a:pt x="978" y="459"/>
                  <a:pt x="977" y="460"/>
                  <a:pt x="976" y="462"/>
                </a:cubicBezTo>
                <a:cubicBezTo>
                  <a:pt x="975" y="463"/>
                  <a:pt x="974" y="465"/>
                  <a:pt x="972" y="467"/>
                </a:cubicBezTo>
                <a:cubicBezTo>
                  <a:pt x="970" y="469"/>
                  <a:pt x="968" y="470"/>
                  <a:pt x="967" y="472"/>
                </a:cubicBezTo>
                <a:cubicBezTo>
                  <a:pt x="965" y="473"/>
                  <a:pt x="964" y="473"/>
                  <a:pt x="963" y="474"/>
                </a:cubicBezTo>
                <a:cubicBezTo>
                  <a:pt x="962" y="474"/>
                  <a:pt x="961" y="474"/>
                  <a:pt x="960" y="474"/>
                </a:cubicBezTo>
                <a:cubicBezTo>
                  <a:pt x="959" y="474"/>
                  <a:pt x="959" y="474"/>
                  <a:pt x="958" y="473"/>
                </a:cubicBezTo>
                <a:lnTo>
                  <a:pt x="927" y="442"/>
                </a:lnTo>
                <a:lnTo>
                  <a:pt x="865" y="503"/>
                </a:lnTo>
                <a:cubicBezTo>
                  <a:pt x="864" y="504"/>
                  <a:pt x="863" y="505"/>
                  <a:pt x="863" y="505"/>
                </a:cubicBezTo>
                <a:cubicBezTo>
                  <a:pt x="862" y="505"/>
                  <a:pt x="861" y="505"/>
                  <a:pt x="860" y="505"/>
                </a:cubicBezTo>
                <a:cubicBezTo>
                  <a:pt x="859" y="505"/>
                  <a:pt x="857" y="505"/>
                  <a:pt x="856" y="504"/>
                </a:cubicBezTo>
                <a:cubicBezTo>
                  <a:pt x="855" y="503"/>
                  <a:pt x="853" y="501"/>
                  <a:pt x="851" y="500"/>
                </a:cubicBezTo>
                <a:cubicBezTo>
                  <a:pt x="850" y="498"/>
                  <a:pt x="848" y="497"/>
                  <a:pt x="847" y="495"/>
                </a:cubicBezTo>
                <a:cubicBezTo>
                  <a:pt x="846" y="494"/>
                  <a:pt x="845" y="493"/>
                  <a:pt x="845" y="492"/>
                </a:cubicBezTo>
                <a:cubicBezTo>
                  <a:pt x="844" y="491"/>
                  <a:pt x="843" y="489"/>
                  <a:pt x="843" y="488"/>
                </a:cubicBezTo>
                <a:cubicBezTo>
                  <a:pt x="842" y="487"/>
                  <a:pt x="842" y="485"/>
                  <a:pt x="841" y="484"/>
                </a:cubicBezTo>
                <a:lnTo>
                  <a:pt x="804" y="339"/>
                </a:lnTo>
                <a:cubicBezTo>
                  <a:pt x="803" y="338"/>
                  <a:pt x="803" y="337"/>
                  <a:pt x="804" y="336"/>
                </a:cubicBezTo>
                <a:cubicBezTo>
                  <a:pt x="804" y="335"/>
                  <a:pt x="805" y="333"/>
                  <a:pt x="805" y="332"/>
                </a:cubicBezTo>
                <a:cubicBezTo>
                  <a:pt x="806" y="330"/>
                  <a:pt x="808" y="329"/>
                  <a:pt x="809" y="327"/>
                </a:cubicBezTo>
                <a:cubicBezTo>
                  <a:pt x="811" y="325"/>
                  <a:pt x="813" y="323"/>
                  <a:pt x="815" y="320"/>
                </a:cubicBezTo>
                <a:cubicBezTo>
                  <a:pt x="818" y="318"/>
                  <a:pt x="820" y="316"/>
                  <a:pt x="822" y="314"/>
                </a:cubicBezTo>
                <a:cubicBezTo>
                  <a:pt x="824" y="312"/>
                  <a:pt x="826" y="311"/>
                  <a:pt x="828" y="310"/>
                </a:cubicBezTo>
                <a:cubicBezTo>
                  <a:pt x="829" y="309"/>
                  <a:pt x="830" y="309"/>
                  <a:pt x="832" y="309"/>
                </a:cubicBezTo>
                <a:cubicBezTo>
                  <a:pt x="833" y="308"/>
                  <a:pt x="834" y="309"/>
                  <a:pt x="834" y="309"/>
                </a:cubicBezTo>
                <a:lnTo>
                  <a:pt x="930" y="405"/>
                </a:lnTo>
                <a:lnTo>
                  <a:pt x="947" y="388"/>
                </a:lnTo>
                <a:cubicBezTo>
                  <a:pt x="948" y="387"/>
                  <a:pt x="950" y="387"/>
                  <a:pt x="952" y="387"/>
                </a:cubicBezTo>
                <a:cubicBezTo>
                  <a:pt x="954" y="388"/>
                  <a:pt x="957" y="389"/>
                  <a:pt x="960" y="392"/>
                </a:cubicBezTo>
                <a:close/>
                <a:moveTo>
                  <a:pt x="828" y="343"/>
                </a:moveTo>
                <a:lnTo>
                  <a:pt x="828" y="343"/>
                </a:lnTo>
                <a:lnTo>
                  <a:pt x="862" y="474"/>
                </a:lnTo>
                <a:lnTo>
                  <a:pt x="910" y="425"/>
                </a:lnTo>
                <a:lnTo>
                  <a:pt x="828" y="343"/>
                </a:lnTo>
                <a:close/>
                <a:moveTo>
                  <a:pt x="992" y="245"/>
                </a:moveTo>
                <a:cubicBezTo>
                  <a:pt x="993" y="246"/>
                  <a:pt x="995" y="248"/>
                  <a:pt x="996" y="249"/>
                </a:cubicBezTo>
                <a:cubicBezTo>
                  <a:pt x="997" y="250"/>
                  <a:pt x="998" y="251"/>
                  <a:pt x="998" y="252"/>
                </a:cubicBezTo>
                <a:cubicBezTo>
                  <a:pt x="998" y="253"/>
                  <a:pt x="999" y="254"/>
                  <a:pt x="999" y="255"/>
                </a:cubicBezTo>
                <a:cubicBezTo>
                  <a:pt x="999" y="255"/>
                  <a:pt x="998" y="256"/>
                  <a:pt x="998" y="257"/>
                </a:cubicBezTo>
                <a:cubicBezTo>
                  <a:pt x="997" y="257"/>
                  <a:pt x="996" y="258"/>
                  <a:pt x="995" y="258"/>
                </a:cubicBezTo>
                <a:cubicBezTo>
                  <a:pt x="994" y="259"/>
                  <a:pt x="992" y="260"/>
                  <a:pt x="991" y="260"/>
                </a:cubicBezTo>
                <a:cubicBezTo>
                  <a:pt x="989" y="261"/>
                  <a:pt x="988" y="262"/>
                  <a:pt x="986" y="263"/>
                </a:cubicBezTo>
                <a:cubicBezTo>
                  <a:pt x="984" y="264"/>
                  <a:pt x="983" y="266"/>
                  <a:pt x="981" y="267"/>
                </a:cubicBezTo>
                <a:cubicBezTo>
                  <a:pt x="979" y="269"/>
                  <a:pt x="978" y="271"/>
                  <a:pt x="977" y="274"/>
                </a:cubicBezTo>
                <a:cubicBezTo>
                  <a:pt x="976" y="277"/>
                  <a:pt x="975" y="280"/>
                  <a:pt x="975" y="284"/>
                </a:cubicBezTo>
                <a:cubicBezTo>
                  <a:pt x="974" y="288"/>
                  <a:pt x="975" y="292"/>
                  <a:pt x="975" y="297"/>
                </a:cubicBezTo>
                <a:cubicBezTo>
                  <a:pt x="976" y="302"/>
                  <a:pt x="977" y="308"/>
                  <a:pt x="979" y="315"/>
                </a:cubicBezTo>
                <a:lnTo>
                  <a:pt x="1047" y="384"/>
                </a:lnTo>
                <a:cubicBezTo>
                  <a:pt x="1048" y="385"/>
                  <a:pt x="1048" y="385"/>
                  <a:pt x="1048" y="386"/>
                </a:cubicBezTo>
                <a:cubicBezTo>
                  <a:pt x="1048" y="387"/>
                  <a:pt x="1048" y="388"/>
                  <a:pt x="1048" y="389"/>
                </a:cubicBezTo>
                <a:cubicBezTo>
                  <a:pt x="1048" y="390"/>
                  <a:pt x="1047" y="391"/>
                  <a:pt x="1046" y="392"/>
                </a:cubicBezTo>
                <a:cubicBezTo>
                  <a:pt x="1045" y="394"/>
                  <a:pt x="1043" y="395"/>
                  <a:pt x="1041" y="397"/>
                </a:cubicBezTo>
                <a:cubicBezTo>
                  <a:pt x="1039" y="399"/>
                  <a:pt x="1038" y="401"/>
                  <a:pt x="1036" y="402"/>
                </a:cubicBezTo>
                <a:cubicBezTo>
                  <a:pt x="1035" y="403"/>
                  <a:pt x="1034" y="404"/>
                  <a:pt x="1033" y="404"/>
                </a:cubicBezTo>
                <a:cubicBezTo>
                  <a:pt x="1032" y="404"/>
                  <a:pt x="1031" y="405"/>
                  <a:pt x="1030" y="404"/>
                </a:cubicBezTo>
                <a:cubicBezTo>
                  <a:pt x="1029" y="404"/>
                  <a:pt x="1029" y="404"/>
                  <a:pt x="1028" y="403"/>
                </a:cubicBezTo>
                <a:lnTo>
                  <a:pt x="924" y="299"/>
                </a:lnTo>
                <a:cubicBezTo>
                  <a:pt x="923" y="298"/>
                  <a:pt x="923" y="298"/>
                  <a:pt x="923" y="297"/>
                </a:cubicBezTo>
                <a:cubicBezTo>
                  <a:pt x="922" y="296"/>
                  <a:pt x="922" y="295"/>
                  <a:pt x="923" y="294"/>
                </a:cubicBezTo>
                <a:cubicBezTo>
                  <a:pt x="923" y="293"/>
                  <a:pt x="924" y="292"/>
                  <a:pt x="925" y="291"/>
                </a:cubicBezTo>
                <a:cubicBezTo>
                  <a:pt x="926" y="290"/>
                  <a:pt x="927" y="288"/>
                  <a:pt x="929" y="287"/>
                </a:cubicBezTo>
                <a:cubicBezTo>
                  <a:pt x="931" y="285"/>
                  <a:pt x="932" y="283"/>
                  <a:pt x="933" y="282"/>
                </a:cubicBezTo>
                <a:cubicBezTo>
                  <a:pt x="934" y="281"/>
                  <a:pt x="936" y="281"/>
                  <a:pt x="937" y="281"/>
                </a:cubicBezTo>
                <a:cubicBezTo>
                  <a:pt x="938" y="280"/>
                  <a:pt x="938" y="280"/>
                  <a:pt x="939" y="280"/>
                </a:cubicBezTo>
                <a:cubicBezTo>
                  <a:pt x="940" y="281"/>
                  <a:pt x="940" y="281"/>
                  <a:pt x="941" y="282"/>
                </a:cubicBezTo>
                <a:lnTo>
                  <a:pt x="956" y="297"/>
                </a:lnTo>
                <a:cubicBezTo>
                  <a:pt x="955" y="290"/>
                  <a:pt x="954" y="284"/>
                  <a:pt x="954" y="278"/>
                </a:cubicBezTo>
                <a:cubicBezTo>
                  <a:pt x="954" y="273"/>
                  <a:pt x="954" y="269"/>
                  <a:pt x="955" y="265"/>
                </a:cubicBezTo>
                <a:cubicBezTo>
                  <a:pt x="956" y="261"/>
                  <a:pt x="957" y="258"/>
                  <a:pt x="959" y="255"/>
                </a:cubicBezTo>
                <a:cubicBezTo>
                  <a:pt x="960" y="253"/>
                  <a:pt x="962" y="250"/>
                  <a:pt x="964" y="248"/>
                </a:cubicBezTo>
                <a:cubicBezTo>
                  <a:pt x="965" y="247"/>
                  <a:pt x="967" y="246"/>
                  <a:pt x="968" y="245"/>
                </a:cubicBezTo>
                <a:cubicBezTo>
                  <a:pt x="969" y="243"/>
                  <a:pt x="971" y="242"/>
                  <a:pt x="973" y="241"/>
                </a:cubicBezTo>
                <a:cubicBezTo>
                  <a:pt x="974" y="240"/>
                  <a:pt x="976" y="239"/>
                  <a:pt x="977" y="238"/>
                </a:cubicBezTo>
                <a:cubicBezTo>
                  <a:pt x="979" y="238"/>
                  <a:pt x="980" y="237"/>
                  <a:pt x="981" y="237"/>
                </a:cubicBezTo>
                <a:cubicBezTo>
                  <a:pt x="982" y="237"/>
                  <a:pt x="982" y="237"/>
                  <a:pt x="983" y="237"/>
                </a:cubicBezTo>
                <a:cubicBezTo>
                  <a:pt x="983" y="238"/>
                  <a:pt x="984" y="238"/>
                  <a:pt x="985" y="238"/>
                </a:cubicBezTo>
                <a:cubicBezTo>
                  <a:pt x="985" y="239"/>
                  <a:pt x="986" y="239"/>
                  <a:pt x="987" y="240"/>
                </a:cubicBezTo>
                <a:cubicBezTo>
                  <a:pt x="988" y="241"/>
                  <a:pt x="990" y="243"/>
                  <a:pt x="992" y="245"/>
                </a:cubicBezTo>
                <a:close/>
                <a:moveTo>
                  <a:pt x="1140" y="178"/>
                </a:moveTo>
                <a:cubicBezTo>
                  <a:pt x="1143" y="181"/>
                  <a:pt x="1144" y="184"/>
                  <a:pt x="1144" y="187"/>
                </a:cubicBezTo>
                <a:cubicBezTo>
                  <a:pt x="1144" y="190"/>
                  <a:pt x="1143" y="192"/>
                  <a:pt x="1141" y="194"/>
                </a:cubicBezTo>
                <a:lnTo>
                  <a:pt x="1072" y="263"/>
                </a:lnTo>
                <a:cubicBezTo>
                  <a:pt x="1078" y="269"/>
                  <a:pt x="1083" y="273"/>
                  <a:pt x="1089" y="277"/>
                </a:cubicBezTo>
                <a:cubicBezTo>
                  <a:pt x="1095" y="280"/>
                  <a:pt x="1101" y="282"/>
                  <a:pt x="1107" y="283"/>
                </a:cubicBezTo>
                <a:cubicBezTo>
                  <a:pt x="1113" y="283"/>
                  <a:pt x="1119" y="282"/>
                  <a:pt x="1125" y="280"/>
                </a:cubicBezTo>
                <a:cubicBezTo>
                  <a:pt x="1131" y="277"/>
                  <a:pt x="1138" y="273"/>
                  <a:pt x="1144" y="267"/>
                </a:cubicBezTo>
                <a:cubicBezTo>
                  <a:pt x="1149" y="262"/>
                  <a:pt x="1153" y="257"/>
                  <a:pt x="1156" y="252"/>
                </a:cubicBezTo>
                <a:cubicBezTo>
                  <a:pt x="1159" y="247"/>
                  <a:pt x="1162" y="243"/>
                  <a:pt x="1163" y="239"/>
                </a:cubicBezTo>
                <a:cubicBezTo>
                  <a:pt x="1165" y="235"/>
                  <a:pt x="1167" y="232"/>
                  <a:pt x="1168" y="230"/>
                </a:cubicBezTo>
                <a:cubicBezTo>
                  <a:pt x="1169" y="227"/>
                  <a:pt x="1170" y="225"/>
                  <a:pt x="1171" y="224"/>
                </a:cubicBezTo>
                <a:cubicBezTo>
                  <a:pt x="1171" y="224"/>
                  <a:pt x="1172" y="223"/>
                  <a:pt x="1172" y="223"/>
                </a:cubicBezTo>
                <a:cubicBezTo>
                  <a:pt x="1173" y="223"/>
                  <a:pt x="1174" y="223"/>
                  <a:pt x="1175" y="223"/>
                </a:cubicBezTo>
                <a:cubicBezTo>
                  <a:pt x="1175" y="224"/>
                  <a:pt x="1176" y="224"/>
                  <a:pt x="1177" y="225"/>
                </a:cubicBezTo>
                <a:cubicBezTo>
                  <a:pt x="1178" y="226"/>
                  <a:pt x="1180" y="227"/>
                  <a:pt x="1181" y="228"/>
                </a:cubicBezTo>
                <a:cubicBezTo>
                  <a:pt x="1182" y="229"/>
                  <a:pt x="1183" y="230"/>
                  <a:pt x="1184" y="231"/>
                </a:cubicBezTo>
                <a:cubicBezTo>
                  <a:pt x="1184" y="232"/>
                  <a:pt x="1185" y="233"/>
                  <a:pt x="1185" y="233"/>
                </a:cubicBezTo>
                <a:cubicBezTo>
                  <a:pt x="1186" y="234"/>
                  <a:pt x="1186" y="235"/>
                  <a:pt x="1186" y="236"/>
                </a:cubicBezTo>
                <a:cubicBezTo>
                  <a:pt x="1186" y="236"/>
                  <a:pt x="1187" y="237"/>
                  <a:pt x="1187" y="238"/>
                </a:cubicBezTo>
                <a:cubicBezTo>
                  <a:pt x="1187" y="239"/>
                  <a:pt x="1186" y="241"/>
                  <a:pt x="1185" y="244"/>
                </a:cubicBezTo>
                <a:cubicBezTo>
                  <a:pt x="1184" y="247"/>
                  <a:pt x="1182" y="251"/>
                  <a:pt x="1180" y="255"/>
                </a:cubicBezTo>
                <a:cubicBezTo>
                  <a:pt x="1177" y="259"/>
                  <a:pt x="1174" y="264"/>
                  <a:pt x="1171" y="269"/>
                </a:cubicBezTo>
                <a:cubicBezTo>
                  <a:pt x="1167" y="274"/>
                  <a:pt x="1163" y="279"/>
                  <a:pt x="1158" y="284"/>
                </a:cubicBezTo>
                <a:cubicBezTo>
                  <a:pt x="1149" y="292"/>
                  <a:pt x="1140" y="299"/>
                  <a:pt x="1132" y="303"/>
                </a:cubicBezTo>
                <a:cubicBezTo>
                  <a:pt x="1123" y="307"/>
                  <a:pt x="1114" y="309"/>
                  <a:pt x="1105" y="308"/>
                </a:cubicBezTo>
                <a:cubicBezTo>
                  <a:pt x="1095" y="308"/>
                  <a:pt x="1086" y="306"/>
                  <a:pt x="1077" y="301"/>
                </a:cubicBezTo>
                <a:cubicBezTo>
                  <a:pt x="1067" y="296"/>
                  <a:pt x="1058" y="289"/>
                  <a:pt x="1049" y="279"/>
                </a:cubicBezTo>
                <a:cubicBezTo>
                  <a:pt x="1040" y="270"/>
                  <a:pt x="1033" y="261"/>
                  <a:pt x="1028" y="252"/>
                </a:cubicBezTo>
                <a:cubicBezTo>
                  <a:pt x="1023" y="242"/>
                  <a:pt x="1020" y="233"/>
                  <a:pt x="1020" y="223"/>
                </a:cubicBezTo>
                <a:cubicBezTo>
                  <a:pt x="1019" y="214"/>
                  <a:pt x="1021" y="205"/>
                  <a:pt x="1024" y="196"/>
                </a:cubicBezTo>
                <a:cubicBezTo>
                  <a:pt x="1028" y="187"/>
                  <a:pt x="1033" y="179"/>
                  <a:pt x="1041" y="171"/>
                </a:cubicBezTo>
                <a:cubicBezTo>
                  <a:pt x="1049" y="163"/>
                  <a:pt x="1057" y="157"/>
                  <a:pt x="1066" y="154"/>
                </a:cubicBezTo>
                <a:cubicBezTo>
                  <a:pt x="1074" y="151"/>
                  <a:pt x="1082" y="150"/>
                  <a:pt x="1091" y="151"/>
                </a:cubicBezTo>
                <a:cubicBezTo>
                  <a:pt x="1099" y="151"/>
                  <a:pt x="1107" y="154"/>
                  <a:pt x="1114" y="158"/>
                </a:cubicBezTo>
                <a:cubicBezTo>
                  <a:pt x="1122" y="162"/>
                  <a:pt x="1129" y="168"/>
                  <a:pt x="1136" y="175"/>
                </a:cubicBezTo>
                <a:lnTo>
                  <a:pt x="1140" y="178"/>
                </a:lnTo>
                <a:close/>
                <a:moveTo>
                  <a:pt x="1115" y="192"/>
                </a:moveTo>
                <a:cubicBezTo>
                  <a:pt x="1105" y="182"/>
                  <a:pt x="1095" y="176"/>
                  <a:pt x="1084" y="175"/>
                </a:cubicBezTo>
                <a:cubicBezTo>
                  <a:pt x="1074" y="174"/>
                  <a:pt x="1064" y="178"/>
                  <a:pt x="1055" y="187"/>
                </a:cubicBezTo>
                <a:cubicBezTo>
                  <a:pt x="1050" y="192"/>
                  <a:pt x="1047" y="197"/>
                  <a:pt x="1045" y="202"/>
                </a:cubicBezTo>
                <a:cubicBezTo>
                  <a:pt x="1043" y="208"/>
                  <a:pt x="1043" y="213"/>
                  <a:pt x="1043" y="218"/>
                </a:cubicBezTo>
                <a:cubicBezTo>
                  <a:pt x="1044" y="224"/>
                  <a:pt x="1045" y="229"/>
                  <a:pt x="1048" y="234"/>
                </a:cubicBezTo>
                <a:cubicBezTo>
                  <a:pt x="1050" y="240"/>
                  <a:pt x="1054" y="244"/>
                  <a:pt x="1058" y="249"/>
                </a:cubicBezTo>
                <a:lnTo>
                  <a:pt x="1115" y="192"/>
                </a:lnTo>
                <a:close/>
                <a:moveTo>
                  <a:pt x="1130" y="6"/>
                </a:moveTo>
                <a:cubicBezTo>
                  <a:pt x="1132" y="8"/>
                  <a:pt x="1133" y="9"/>
                  <a:pt x="1134" y="10"/>
                </a:cubicBezTo>
                <a:cubicBezTo>
                  <a:pt x="1134" y="11"/>
                  <a:pt x="1135" y="12"/>
                  <a:pt x="1135" y="13"/>
                </a:cubicBezTo>
                <a:cubicBezTo>
                  <a:pt x="1136" y="14"/>
                  <a:pt x="1136" y="14"/>
                  <a:pt x="1136" y="15"/>
                </a:cubicBezTo>
                <a:cubicBezTo>
                  <a:pt x="1135" y="15"/>
                  <a:pt x="1135" y="16"/>
                  <a:pt x="1135" y="16"/>
                </a:cubicBezTo>
                <a:cubicBezTo>
                  <a:pt x="1134" y="17"/>
                  <a:pt x="1133" y="17"/>
                  <a:pt x="1132" y="18"/>
                </a:cubicBezTo>
                <a:cubicBezTo>
                  <a:pt x="1131" y="18"/>
                  <a:pt x="1130" y="19"/>
                  <a:pt x="1128" y="19"/>
                </a:cubicBezTo>
                <a:cubicBezTo>
                  <a:pt x="1126" y="20"/>
                  <a:pt x="1125" y="21"/>
                  <a:pt x="1123" y="22"/>
                </a:cubicBezTo>
                <a:cubicBezTo>
                  <a:pt x="1121" y="24"/>
                  <a:pt x="1119" y="25"/>
                  <a:pt x="1117" y="27"/>
                </a:cubicBezTo>
                <a:cubicBezTo>
                  <a:pt x="1114" y="30"/>
                  <a:pt x="1112" y="33"/>
                  <a:pt x="1111" y="36"/>
                </a:cubicBezTo>
                <a:cubicBezTo>
                  <a:pt x="1110" y="39"/>
                  <a:pt x="1110" y="42"/>
                  <a:pt x="1110" y="45"/>
                </a:cubicBezTo>
                <a:cubicBezTo>
                  <a:pt x="1111" y="49"/>
                  <a:pt x="1113" y="52"/>
                  <a:pt x="1115" y="56"/>
                </a:cubicBezTo>
                <a:cubicBezTo>
                  <a:pt x="1118" y="59"/>
                  <a:pt x="1121" y="63"/>
                  <a:pt x="1126" y="68"/>
                </a:cubicBezTo>
                <a:lnTo>
                  <a:pt x="1137" y="79"/>
                </a:lnTo>
                <a:lnTo>
                  <a:pt x="1161" y="56"/>
                </a:lnTo>
                <a:cubicBezTo>
                  <a:pt x="1161" y="55"/>
                  <a:pt x="1162" y="55"/>
                  <a:pt x="1163" y="55"/>
                </a:cubicBezTo>
                <a:cubicBezTo>
                  <a:pt x="1163" y="55"/>
                  <a:pt x="1164" y="55"/>
                  <a:pt x="1165" y="55"/>
                </a:cubicBezTo>
                <a:cubicBezTo>
                  <a:pt x="1166" y="55"/>
                  <a:pt x="1167" y="56"/>
                  <a:pt x="1168" y="57"/>
                </a:cubicBezTo>
                <a:cubicBezTo>
                  <a:pt x="1170" y="57"/>
                  <a:pt x="1171" y="59"/>
                  <a:pt x="1172" y="60"/>
                </a:cubicBezTo>
                <a:cubicBezTo>
                  <a:pt x="1175" y="63"/>
                  <a:pt x="1177" y="65"/>
                  <a:pt x="1177" y="67"/>
                </a:cubicBezTo>
                <a:cubicBezTo>
                  <a:pt x="1178" y="69"/>
                  <a:pt x="1178" y="71"/>
                  <a:pt x="1176" y="72"/>
                </a:cubicBezTo>
                <a:lnTo>
                  <a:pt x="1153" y="95"/>
                </a:lnTo>
                <a:lnTo>
                  <a:pt x="1245" y="187"/>
                </a:lnTo>
                <a:cubicBezTo>
                  <a:pt x="1245" y="187"/>
                  <a:pt x="1246" y="188"/>
                  <a:pt x="1246" y="189"/>
                </a:cubicBezTo>
                <a:cubicBezTo>
                  <a:pt x="1246" y="189"/>
                  <a:pt x="1246" y="190"/>
                  <a:pt x="1245" y="191"/>
                </a:cubicBezTo>
                <a:cubicBezTo>
                  <a:pt x="1245" y="192"/>
                  <a:pt x="1244" y="194"/>
                  <a:pt x="1243" y="195"/>
                </a:cubicBezTo>
                <a:cubicBezTo>
                  <a:pt x="1242" y="196"/>
                  <a:pt x="1241" y="198"/>
                  <a:pt x="1239" y="200"/>
                </a:cubicBezTo>
                <a:cubicBezTo>
                  <a:pt x="1237" y="202"/>
                  <a:pt x="1235" y="203"/>
                  <a:pt x="1234" y="204"/>
                </a:cubicBezTo>
                <a:cubicBezTo>
                  <a:pt x="1232" y="205"/>
                  <a:pt x="1231" y="206"/>
                  <a:pt x="1230" y="207"/>
                </a:cubicBezTo>
                <a:cubicBezTo>
                  <a:pt x="1229" y="207"/>
                  <a:pt x="1228" y="207"/>
                  <a:pt x="1227" y="207"/>
                </a:cubicBezTo>
                <a:cubicBezTo>
                  <a:pt x="1227" y="207"/>
                  <a:pt x="1226" y="207"/>
                  <a:pt x="1225" y="206"/>
                </a:cubicBezTo>
                <a:lnTo>
                  <a:pt x="1134" y="114"/>
                </a:lnTo>
                <a:lnTo>
                  <a:pt x="1119" y="129"/>
                </a:lnTo>
                <a:cubicBezTo>
                  <a:pt x="1118" y="130"/>
                  <a:pt x="1116" y="131"/>
                  <a:pt x="1115" y="130"/>
                </a:cubicBezTo>
                <a:cubicBezTo>
                  <a:pt x="1113" y="129"/>
                  <a:pt x="1110" y="128"/>
                  <a:pt x="1108" y="125"/>
                </a:cubicBezTo>
                <a:cubicBezTo>
                  <a:pt x="1106" y="123"/>
                  <a:pt x="1105" y="122"/>
                  <a:pt x="1104" y="121"/>
                </a:cubicBezTo>
                <a:cubicBezTo>
                  <a:pt x="1103" y="120"/>
                  <a:pt x="1103" y="119"/>
                  <a:pt x="1102" y="118"/>
                </a:cubicBezTo>
                <a:cubicBezTo>
                  <a:pt x="1102" y="117"/>
                  <a:pt x="1102" y="116"/>
                  <a:pt x="1102" y="115"/>
                </a:cubicBezTo>
                <a:cubicBezTo>
                  <a:pt x="1102" y="115"/>
                  <a:pt x="1103" y="114"/>
                  <a:pt x="1103" y="113"/>
                </a:cubicBezTo>
                <a:lnTo>
                  <a:pt x="1118" y="98"/>
                </a:lnTo>
                <a:lnTo>
                  <a:pt x="1107" y="88"/>
                </a:lnTo>
                <a:cubicBezTo>
                  <a:pt x="1100" y="80"/>
                  <a:pt x="1094" y="74"/>
                  <a:pt x="1091" y="67"/>
                </a:cubicBezTo>
                <a:cubicBezTo>
                  <a:pt x="1087" y="60"/>
                  <a:pt x="1084" y="54"/>
                  <a:pt x="1084" y="48"/>
                </a:cubicBezTo>
                <a:cubicBezTo>
                  <a:pt x="1083" y="42"/>
                  <a:pt x="1084" y="36"/>
                  <a:pt x="1087" y="30"/>
                </a:cubicBezTo>
                <a:cubicBezTo>
                  <a:pt x="1090" y="24"/>
                  <a:pt x="1094" y="18"/>
                  <a:pt x="1100" y="13"/>
                </a:cubicBezTo>
                <a:cubicBezTo>
                  <a:pt x="1102" y="10"/>
                  <a:pt x="1105" y="8"/>
                  <a:pt x="1108" y="6"/>
                </a:cubicBezTo>
                <a:cubicBezTo>
                  <a:pt x="1111" y="4"/>
                  <a:pt x="1114" y="2"/>
                  <a:pt x="1116" y="1"/>
                </a:cubicBezTo>
                <a:cubicBezTo>
                  <a:pt x="1118" y="1"/>
                  <a:pt x="1119" y="0"/>
                  <a:pt x="1120" y="0"/>
                </a:cubicBezTo>
                <a:cubicBezTo>
                  <a:pt x="1121" y="0"/>
                  <a:pt x="1122" y="0"/>
                  <a:pt x="1123" y="1"/>
                </a:cubicBezTo>
                <a:cubicBezTo>
                  <a:pt x="1124" y="1"/>
                  <a:pt x="1125" y="2"/>
                  <a:pt x="1126" y="3"/>
                </a:cubicBezTo>
                <a:cubicBezTo>
                  <a:pt x="1128" y="4"/>
                  <a:pt x="1129" y="5"/>
                  <a:pt x="1130" y="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9" name="Freeform 41"/>
          <p:cNvSpPr>
            <a:spLocks noEditPoints="1"/>
          </p:cNvSpPr>
          <p:nvPr/>
        </p:nvSpPr>
        <p:spPr bwMode="auto">
          <a:xfrm>
            <a:off x="4337050" y="5245100"/>
            <a:ext cx="1071563" cy="1058863"/>
          </a:xfrm>
          <a:custGeom>
            <a:avLst/>
            <a:gdLst/>
            <a:ahLst/>
            <a:cxnLst>
              <a:cxn ang="0">
                <a:pos x="173" y="1304"/>
              </a:cxn>
              <a:cxn ang="0">
                <a:pos x="59" y="1347"/>
              </a:cxn>
              <a:cxn ang="0">
                <a:pos x="0" y="1181"/>
              </a:cxn>
              <a:cxn ang="0">
                <a:pos x="31" y="1151"/>
              </a:cxn>
              <a:cxn ang="0">
                <a:pos x="107" y="1267"/>
              </a:cxn>
              <a:cxn ang="0">
                <a:pos x="260" y="1213"/>
              </a:cxn>
              <a:cxn ang="0">
                <a:pos x="165" y="1045"/>
              </a:cxn>
              <a:cxn ang="0">
                <a:pos x="163" y="1012"/>
              </a:cxn>
              <a:cxn ang="0">
                <a:pos x="439" y="1036"/>
              </a:cxn>
              <a:cxn ang="0">
                <a:pos x="343" y="1105"/>
              </a:cxn>
              <a:cxn ang="0">
                <a:pos x="241" y="1006"/>
              </a:cxn>
              <a:cxn ang="0">
                <a:pos x="245" y="930"/>
              </a:cxn>
              <a:cxn ang="0">
                <a:pos x="422" y="1022"/>
              </a:cxn>
              <a:cxn ang="0">
                <a:pos x="478" y="995"/>
              </a:cxn>
              <a:cxn ang="0">
                <a:pos x="603" y="845"/>
              </a:cxn>
              <a:cxn ang="0">
                <a:pos x="443" y="841"/>
              </a:cxn>
              <a:cxn ang="0">
                <a:pos x="538" y="796"/>
              </a:cxn>
              <a:cxn ang="0">
                <a:pos x="508" y="889"/>
              </a:cxn>
              <a:cxn ang="0">
                <a:pos x="810" y="660"/>
              </a:cxn>
              <a:cxn ang="0">
                <a:pos x="790" y="680"/>
              </a:cxn>
              <a:cxn ang="0">
                <a:pos x="742" y="728"/>
              </a:cxn>
              <a:cxn ang="0">
                <a:pos x="723" y="747"/>
              </a:cxn>
              <a:cxn ang="0">
                <a:pos x="674" y="796"/>
              </a:cxn>
              <a:cxn ang="0">
                <a:pos x="655" y="815"/>
              </a:cxn>
              <a:cxn ang="0">
                <a:pos x="566" y="692"/>
              </a:cxn>
              <a:cxn ang="0">
                <a:pos x="649" y="643"/>
              </a:cxn>
              <a:cxn ang="0">
                <a:pos x="744" y="594"/>
              </a:cxn>
              <a:cxn ang="0">
                <a:pos x="923" y="553"/>
              </a:cxn>
              <a:cxn ang="0">
                <a:pos x="794" y="501"/>
              </a:cxn>
              <a:cxn ang="0">
                <a:pos x="852" y="624"/>
              </a:cxn>
              <a:cxn ang="0">
                <a:pos x="752" y="502"/>
              </a:cxn>
              <a:cxn ang="0">
                <a:pos x="832" y="445"/>
              </a:cxn>
              <a:cxn ang="0">
                <a:pos x="954" y="451"/>
              </a:cxn>
              <a:cxn ang="0">
                <a:pos x="1037" y="398"/>
              </a:cxn>
              <a:cxn ang="0">
                <a:pos x="1049" y="418"/>
              </a:cxn>
              <a:cxn ang="0">
                <a:pos x="892" y="426"/>
              </a:cxn>
              <a:cxn ang="0">
                <a:pos x="1004" y="353"/>
              </a:cxn>
              <a:cxn ang="0">
                <a:pos x="979" y="366"/>
              </a:cxn>
              <a:cxn ang="0">
                <a:pos x="1109" y="367"/>
              </a:cxn>
              <a:cxn ang="0">
                <a:pos x="968" y="296"/>
              </a:cxn>
              <a:cxn ang="0">
                <a:pos x="958" y="240"/>
              </a:cxn>
              <a:cxn ang="0">
                <a:pos x="1030" y="226"/>
              </a:cxn>
              <a:cxn ang="0">
                <a:pos x="1095" y="342"/>
              </a:cxn>
              <a:cxn ang="0">
                <a:pos x="1128" y="320"/>
              </a:cxn>
              <a:cxn ang="0">
                <a:pos x="1200" y="273"/>
              </a:cxn>
              <a:cxn ang="0">
                <a:pos x="1214" y="346"/>
              </a:cxn>
              <a:cxn ang="0">
                <a:pos x="1064" y="190"/>
              </a:cxn>
              <a:cxn ang="0">
                <a:pos x="1100" y="154"/>
              </a:cxn>
              <a:cxn ang="0">
                <a:pos x="1154" y="155"/>
              </a:cxn>
              <a:cxn ang="0">
                <a:pos x="1182" y="256"/>
              </a:cxn>
              <a:cxn ang="0">
                <a:pos x="1362" y="87"/>
              </a:cxn>
              <a:cxn ang="0">
                <a:pos x="1350" y="206"/>
              </a:cxn>
              <a:cxn ang="0">
                <a:pos x="1184" y="77"/>
              </a:cxn>
              <a:cxn ang="0">
                <a:pos x="1201" y="61"/>
              </a:cxn>
              <a:cxn ang="0">
                <a:pos x="1307" y="13"/>
              </a:cxn>
              <a:cxn ang="0">
                <a:pos x="1235" y="58"/>
              </a:cxn>
              <a:cxn ang="0">
                <a:pos x="1326" y="70"/>
              </a:cxn>
            </a:cxnLst>
            <a:rect l="0" t="0" r="r" b="b"/>
            <a:pathLst>
              <a:path w="1363" h="1347">
                <a:moveTo>
                  <a:pt x="157" y="1234"/>
                </a:moveTo>
                <a:cubicBezTo>
                  <a:pt x="159" y="1237"/>
                  <a:pt x="161" y="1239"/>
                  <a:pt x="161" y="1241"/>
                </a:cubicBezTo>
                <a:cubicBezTo>
                  <a:pt x="162" y="1243"/>
                  <a:pt x="162" y="1245"/>
                  <a:pt x="160" y="1247"/>
                </a:cubicBezTo>
                <a:lnTo>
                  <a:pt x="143" y="1264"/>
                </a:lnTo>
                <a:lnTo>
                  <a:pt x="175" y="1295"/>
                </a:lnTo>
                <a:cubicBezTo>
                  <a:pt x="176" y="1296"/>
                  <a:pt x="176" y="1296"/>
                  <a:pt x="176" y="1297"/>
                </a:cubicBezTo>
                <a:cubicBezTo>
                  <a:pt x="176" y="1298"/>
                  <a:pt x="176" y="1299"/>
                  <a:pt x="176" y="1300"/>
                </a:cubicBezTo>
                <a:cubicBezTo>
                  <a:pt x="175" y="1301"/>
                  <a:pt x="174" y="1302"/>
                  <a:pt x="173" y="1304"/>
                </a:cubicBezTo>
                <a:cubicBezTo>
                  <a:pt x="172" y="1305"/>
                  <a:pt x="170" y="1307"/>
                  <a:pt x="168" y="1309"/>
                </a:cubicBezTo>
                <a:cubicBezTo>
                  <a:pt x="167" y="1311"/>
                  <a:pt x="165" y="1312"/>
                  <a:pt x="163" y="1313"/>
                </a:cubicBezTo>
                <a:cubicBezTo>
                  <a:pt x="162" y="1315"/>
                  <a:pt x="161" y="1315"/>
                  <a:pt x="160" y="1316"/>
                </a:cubicBezTo>
                <a:cubicBezTo>
                  <a:pt x="159" y="1316"/>
                  <a:pt x="158" y="1316"/>
                  <a:pt x="157" y="1316"/>
                </a:cubicBezTo>
                <a:cubicBezTo>
                  <a:pt x="156" y="1316"/>
                  <a:pt x="156" y="1316"/>
                  <a:pt x="155" y="1315"/>
                </a:cubicBezTo>
                <a:lnTo>
                  <a:pt x="123" y="1284"/>
                </a:lnTo>
                <a:lnTo>
                  <a:pt x="62" y="1345"/>
                </a:lnTo>
                <a:cubicBezTo>
                  <a:pt x="61" y="1346"/>
                  <a:pt x="60" y="1347"/>
                  <a:pt x="59" y="1347"/>
                </a:cubicBezTo>
                <a:cubicBezTo>
                  <a:pt x="59" y="1347"/>
                  <a:pt x="58" y="1347"/>
                  <a:pt x="56" y="1347"/>
                </a:cubicBezTo>
                <a:cubicBezTo>
                  <a:pt x="55" y="1347"/>
                  <a:pt x="54" y="1347"/>
                  <a:pt x="53" y="1346"/>
                </a:cubicBezTo>
                <a:cubicBezTo>
                  <a:pt x="51" y="1345"/>
                  <a:pt x="50" y="1343"/>
                  <a:pt x="48" y="1341"/>
                </a:cubicBezTo>
                <a:cubicBezTo>
                  <a:pt x="46" y="1340"/>
                  <a:pt x="45" y="1339"/>
                  <a:pt x="44" y="1337"/>
                </a:cubicBezTo>
                <a:cubicBezTo>
                  <a:pt x="43" y="1336"/>
                  <a:pt x="42" y="1335"/>
                  <a:pt x="41" y="1334"/>
                </a:cubicBezTo>
                <a:cubicBezTo>
                  <a:pt x="41" y="1333"/>
                  <a:pt x="40" y="1331"/>
                  <a:pt x="40" y="1330"/>
                </a:cubicBezTo>
                <a:cubicBezTo>
                  <a:pt x="39" y="1329"/>
                  <a:pt x="39" y="1327"/>
                  <a:pt x="38" y="1326"/>
                </a:cubicBezTo>
                <a:lnTo>
                  <a:pt x="0" y="1181"/>
                </a:lnTo>
                <a:cubicBezTo>
                  <a:pt x="0" y="1180"/>
                  <a:pt x="0" y="1179"/>
                  <a:pt x="0" y="1178"/>
                </a:cubicBezTo>
                <a:cubicBezTo>
                  <a:pt x="1" y="1177"/>
                  <a:pt x="1" y="1175"/>
                  <a:pt x="2" y="1174"/>
                </a:cubicBezTo>
                <a:cubicBezTo>
                  <a:pt x="3" y="1172"/>
                  <a:pt x="4" y="1171"/>
                  <a:pt x="6" y="1169"/>
                </a:cubicBezTo>
                <a:cubicBezTo>
                  <a:pt x="8" y="1167"/>
                  <a:pt x="10" y="1165"/>
                  <a:pt x="12" y="1162"/>
                </a:cubicBezTo>
                <a:cubicBezTo>
                  <a:pt x="15" y="1160"/>
                  <a:pt x="17" y="1158"/>
                  <a:pt x="19" y="1156"/>
                </a:cubicBezTo>
                <a:cubicBezTo>
                  <a:pt x="21" y="1154"/>
                  <a:pt x="23" y="1153"/>
                  <a:pt x="24" y="1152"/>
                </a:cubicBezTo>
                <a:cubicBezTo>
                  <a:pt x="26" y="1151"/>
                  <a:pt x="27" y="1151"/>
                  <a:pt x="28" y="1150"/>
                </a:cubicBezTo>
                <a:cubicBezTo>
                  <a:pt x="30" y="1150"/>
                  <a:pt x="30" y="1151"/>
                  <a:pt x="31" y="1151"/>
                </a:cubicBezTo>
                <a:lnTo>
                  <a:pt x="127" y="1247"/>
                </a:lnTo>
                <a:lnTo>
                  <a:pt x="144" y="1230"/>
                </a:lnTo>
                <a:cubicBezTo>
                  <a:pt x="145" y="1229"/>
                  <a:pt x="147" y="1229"/>
                  <a:pt x="149" y="1229"/>
                </a:cubicBezTo>
                <a:cubicBezTo>
                  <a:pt x="151" y="1230"/>
                  <a:pt x="154" y="1231"/>
                  <a:pt x="157" y="1234"/>
                </a:cubicBezTo>
                <a:close/>
                <a:moveTo>
                  <a:pt x="25" y="1185"/>
                </a:moveTo>
                <a:lnTo>
                  <a:pt x="24" y="1185"/>
                </a:lnTo>
                <a:lnTo>
                  <a:pt x="59" y="1316"/>
                </a:lnTo>
                <a:lnTo>
                  <a:pt x="107" y="1267"/>
                </a:lnTo>
                <a:lnTo>
                  <a:pt x="25" y="1185"/>
                </a:lnTo>
                <a:close/>
                <a:moveTo>
                  <a:pt x="178" y="1015"/>
                </a:moveTo>
                <a:cubicBezTo>
                  <a:pt x="179" y="1016"/>
                  <a:pt x="181" y="1018"/>
                  <a:pt x="182" y="1019"/>
                </a:cubicBezTo>
                <a:cubicBezTo>
                  <a:pt x="183" y="1020"/>
                  <a:pt x="184" y="1021"/>
                  <a:pt x="184" y="1023"/>
                </a:cubicBezTo>
                <a:cubicBezTo>
                  <a:pt x="185" y="1024"/>
                  <a:pt x="186" y="1025"/>
                  <a:pt x="187" y="1026"/>
                </a:cubicBezTo>
                <a:cubicBezTo>
                  <a:pt x="187" y="1028"/>
                  <a:pt x="188" y="1029"/>
                  <a:pt x="188" y="1031"/>
                </a:cubicBezTo>
                <a:lnTo>
                  <a:pt x="259" y="1209"/>
                </a:lnTo>
                <a:cubicBezTo>
                  <a:pt x="259" y="1211"/>
                  <a:pt x="260" y="1212"/>
                  <a:pt x="260" y="1213"/>
                </a:cubicBezTo>
                <a:cubicBezTo>
                  <a:pt x="260" y="1214"/>
                  <a:pt x="259" y="1215"/>
                  <a:pt x="259" y="1217"/>
                </a:cubicBezTo>
                <a:cubicBezTo>
                  <a:pt x="258" y="1218"/>
                  <a:pt x="258" y="1219"/>
                  <a:pt x="256" y="1221"/>
                </a:cubicBezTo>
                <a:cubicBezTo>
                  <a:pt x="255" y="1222"/>
                  <a:pt x="253" y="1224"/>
                  <a:pt x="251" y="1226"/>
                </a:cubicBezTo>
                <a:cubicBezTo>
                  <a:pt x="249" y="1229"/>
                  <a:pt x="246" y="1231"/>
                  <a:pt x="245" y="1232"/>
                </a:cubicBezTo>
                <a:cubicBezTo>
                  <a:pt x="243" y="1233"/>
                  <a:pt x="242" y="1234"/>
                  <a:pt x="241" y="1234"/>
                </a:cubicBezTo>
                <a:cubicBezTo>
                  <a:pt x="239" y="1234"/>
                  <a:pt x="238" y="1234"/>
                  <a:pt x="238" y="1233"/>
                </a:cubicBezTo>
                <a:cubicBezTo>
                  <a:pt x="237" y="1232"/>
                  <a:pt x="237" y="1231"/>
                  <a:pt x="236" y="1230"/>
                </a:cubicBezTo>
                <a:lnTo>
                  <a:pt x="165" y="1045"/>
                </a:lnTo>
                <a:lnTo>
                  <a:pt x="93" y="1117"/>
                </a:lnTo>
                <a:cubicBezTo>
                  <a:pt x="92" y="1119"/>
                  <a:pt x="90" y="1119"/>
                  <a:pt x="88" y="1118"/>
                </a:cubicBezTo>
                <a:cubicBezTo>
                  <a:pt x="85" y="1118"/>
                  <a:pt x="83" y="1116"/>
                  <a:pt x="80" y="1113"/>
                </a:cubicBezTo>
                <a:cubicBezTo>
                  <a:pt x="79" y="1112"/>
                  <a:pt x="78" y="1110"/>
                  <a:pt x="77" y="1109"/>
                </a:cubicBezTo>
                <a:cubicBezTo>
                  <a:pt x="76" y="1108"/>
                  <a:pt x="75" y="1106"/>
                  <a:pt x="75" y="1105"/>
                </a:cubicBezTo>
                <a:cubicBezTo>
                  <a:pt x="74" y="1104"/>
                  <a:pt x="74" y="1103"/>
                  <a:pt x="75" y="1102"/>
                </a:cubicBezTo>
                <a:cubicBezTo>
                  <a:pt x="75" y="1101"/>
                  <a:pt x="75" y="1101"/>
                  <a:pt x="76" y="1100"/>
                </a:cubicBezTo>
                <a:lnTo>
                  <a:pt x="163" y="1012"/>
                </a:lnTo>
                <a:cubicBezTo>
                  <a:pt x="164" y="1011"/>
                  <a:pt x="166" y="1010"/>
                  <a:pt x="167" y="1010"/>
                </a:cubicBezTo>
                <a:cubicBezTo>
                  <a:pt x="168" y="1009"/>
                  <a:pt x="169" y="1009"/>
                  <a:pt x="170" y="1009"/>
                </a:cubicBezTo>
                <a:cubicBezTo>
                  <a:pt x="171" y="1010"/>
                  <a:pt x="172" y="1010"/>
                  <a:pt x="173" y="1011"/>
                </a:cubicBezTo>
                <a:cubicBezTo>
                  <a:pt x="175" y="1012"/>
                  <a:pt x="176" y="1013"/>
                  <a:pt x="178" y="1015"/>
                </a:cubicBezTo>
                <a:close/>
                <a:moveTo>
                  <a:pt x="434" y="1026"/>
                </a:moveTo>
                <a:cubicBezTo>
                  <a:pt x="436" y="1027"/>
                  <a:pt x="437" y="1029"/>
                  <a:pt x="438" y="1030"/>
                </a:cubicBezTo>
                <a:cubicBezTo>
                  <a:pt x="438" y="1031"/>
                  <a:pt x="439" y="1032"/>
                  <a:pt x="439" y="1033"/>
                </a:cubicBezTo>
                <a:cubicBezTo>
                  <a:pt x="439" y="1034"/>
                  <a:pt x="439" y="1035"/>
                  <a:pt x="439" y="1036"/>
                </a:cubicBezTo>
                <a:cubicBezTo>
                  <a:pt x="439" y="1037"/>
                  <a:pt x="438" y="1038"/>
                  <a:pt x="438" y="1038"/>
                </a:cubicBezTo>
                <a:lnTo>
                  <a:pt x="360" y="1116"/>
                </a:lnTo>
                <a:cubicBezTo>
                  <a:pt x="359" y="1117"/>
                  <a:pt x="358" y="1117"/>
                  <a:pt x="358" y="1118"/>
                </a:cubicBezTo>
                <a:cubicBezTo>
                  <a:pt x="357" y="1118"/>
                  <a:pt x="356" y="1118"/>
                  <a:pt x="355" y="1118"/>
                </a:cubicBezTo>
                <a:cubicBezTo>
                  <a:pt x="354" y="1117"/>
                  <a:pt x="353" y="1117"/>
                  <a:pt x="351" y="1116"/>
                </a:cubicBezTo>
                <a:cubicBezTo>
                  <a:pt x="350" y="1115"/>
                  <a:pt x="349" y="1114"/>
                  <a:pt x="347" y="1113"/>
                </a:cubicBezTo>
                <a:cubicBezTo>
                  <a:pt x="346" y="1111"/>
                  <a:pt x="345" y="1110"/>
                  <a:pt x="344" y="1109"/>
                </a:cubicBezTo>
                <a:cubicBezTo>
                  <a:pt x="343" y="1108"/>
                  <a:pt x="343" y="1106"/>
                  <a:pt x="343" y="1105"/>
                </a:cubicBezTo>
                <a:cubicBezTo>
                  <a:pt x="342" y="1104"/>
                  <a:pt x="342" y="1104"/>
                  <a:pt x="342" y="1103"/>
                </a:cubicBezTo>
                <a:cubicBezTo>
                  <a:pt x="342" y="1102"/>
                  <a:pt x="343" y="1101"/>
                  <a:pt x="343" y="1100"/>
                </a:cubicBezTo>
                <a:lnTo>
                  <a:pt x="375" y="1069"/>
                </a:lnTo>
                <a:lnTo>
                  <a:pt x="261" y="955"/>
                </a:lnTo>
                <a:lnTo>
                  <a:pt x="249" y="1001"/>
                </a:lnTo>
                <a:cubicBezTo>
                  <a:pt x="248" y="1004"/>
                  <a:pt x="248" y="1005"/>
                  <a:pt x="247" y="1006"/>
                </a:cubicBezTo>
                <a:cubicBezTo>
                  <a:pt x="246" y="1007"/>
                  <a:pt x="245" y="1008"/>
                  <a:pt x="244" y="1008"/>
                </a:cubicBezTo>
                <a:cubicBezTo>
                  <a:pt x="243" y="1008"/>
                  <a:pt x="242" y="1007"/>
                  <a:pt x="241" y="1006"/>
                </a:cubicBezTo>
                <a:cubicBezTo>
                  <a:pt x="239" y="1005"/>
                  <a:pt x="238" y="1004"/>
                  <a:pt x="236" y="1002"/>
                </a:cubicBezTo>
                <a:cubicBezTo>
                  <a:pt x="235" y="1001"/>
                  <a:pt x="233" y="1000"/>
                  <a:pt x="233" y="999"/>
                </a:cubicBezTo>
                <a:cubicBezTo>
                  <a:pt x="232" y="998"/>
                  <a:pt x="231" y="997"/>
                  <a:pt x="231" y="996"/>
                </a:cubicBezTo>
                <a:cubicBezTo>
                  <a:pt x="230" y="995"/>
                  <a:pt x="230" y="994"/>
                  <a:pt x="230" y="993"/>
                </a:cubicBezTo>
                <a:cubicBezTo>
                  <a:pt x="230" y="992"/>
                  <a:pt x="230" y="991"/>
                  <a:pt x="231" y="990"/>
                </a:cubicBezTo>
                <a:lnTo>
                  <a:pt x="243" y="934"/>
                </a:lnTo>
                <a:cubicBezTo>
                  <a:pt x="243" y="933"/>
                  <a:pt x="243" y="932"/>
                  <a:pt x="243" y="932"/>
                </a:cubicBezTo>
                <a:cubicBezTo>
                  <a:pt x="244" y="931"/>
                  <a:pt x="244" y="930"/>
                  <a:pt x="245" y="930"/>
                </a:cubicBezTo>
                <a:cubicBezTo>
                  <a:pt x="245" y="929"/>
                  <a:pt x="246" y="928"/>
                  <a:pt x="247" y="927"/>
                </a:cubicBezTo>
                <a:cubicBezTo>
                  <a:pt x="248" y="926"/>
                  <a:pt x="249" y="925"/>
                  <a:pt x="250" y="923"/>
                </a:cubicBezTo>
                <a:cubicBezTo>
                  <a:pt x="252" y="921"/>
                  <a:pt x="254" y="920"/>
                  <a:pt x="255" y="919"/>
                </a:cubicBezTo>
                <a:cubicBezTo>
                  <a:pt x="257" y="918"/>
                  <a:pt x="258" y="917"/>
                  <a:pt x="259" y="917"/>
                </a:cubicBezTo>
                <a:cubicBezTo>
                  <a:pt x="260" y="916"/>
                  <a:pt x="261" y="916"/>
                  <a:pt x="261" y="916"/>
                </a:cubicBezTo>
                <a:cubicBezTo>
                  <a:pt x="262" y="916"/>
                  <a:pt x="262" y="917"/>
                  <a:pt x="263" y="917"/>
                </a:cubicBezTo>
                <a:lnTo>
                  <a:pt x="395" y="1049"/>
                </a:lnTo>
                <a:lnTo>
                  <a:pt x="422" y="1022"/>
                </a:lnTo>
                <a:cubicBezTo>
                  <a:pt x="423" y="1021"/>
                  <a:pt x="423" y="1021"/>
                  <a:pt x="424" y="1021"/>
                </a:cubicBezTo>
                <a:cubicBezTo>
                  <a:pt x="425" y="1021"/>
                  <a:pt x="426" y="1021"/>
                  <a:pt x="427" y="1021"/>
                </a:cubicBezTo>
                <a:cubicBezTo>
                  <a:pt x="428" y="1021"/>
                  <a:pt x="429" y="1022"/>
                  <a:pt x="430" y="1023"/>
                </a:cubicBezTo>
                <a:cubicBezTo>
                  <a:pt x="432" y="1023"/>
                  <a:pt x="433" y="1025"/>
                  <a:pt x="434" y="1026"/>
                </a:cubicBezTo>
                <a:close/>
                <a:moveTo>
                  <a:pt x="489" y="962"/>
                </a:moveTo>
                <a:cubicBezTo>
                  <a:pt x="494" y="967"/>
                  <a:pt x="497" y="972"/>
                  <a:pt x="497" y="976"/>
                </a:cubicBezTo>
                <a:cubicBezTo>
                  <a:pt x="497" y="979"/>
                  <a:pt x="495" y="983"/>
                  <a:pt x="490" y="988"/>
                </a:cubicBezTo>
                <a:cubicBezTo>
                  <a:pt x="485" y="993"/>
                  <a:pt x="481" y="995"/>
                  <a:pt x="478" y="995"/>
                </a:cubicBezTo>
                <a:cubicBezTo>
                  <a:pt x="474" y="995"/>
                  <a:pt x="470" y="992"/>
                  <a:pt x="464" y="987"/>
                </a:cubicBezTo>
                <a:cubicBezTo>
                  <a:pt x="459" y="982"/>
                  <a:pt x="456" y="977"/>
                  <a:pt x="456" y="973"/>
                </a:cubicBezTo>
                <a:cubicBezTo>
                  <a:pt x="456" y="970"/>
                  <a:pt x="458" y="966"/>
                  <a:pt x="463" y="961"/>
                </a:cubicBezTo>
                <a:cubicBezTo>
                  <a:pt x="468" y="956"/>
                  <a:pt x="472" y="954"/>
                  <a:pt x="475" y="954"/>
                </a:cubicBezTo>
                <a:cubicBezTo>
                  <a:pt x="479" y="954"/>
                  <a:pt x="483" y="957"/>
                  <a:pt x="489" y="962"/>
                </a:cubicBezTo>
                <a:close/>
                <a:moveTo>
                  <a:pt x="574" y="789"/>
                </a:moveTo>
                <a:cubicBezTo>
                  <a:pt x="583" y="798"/>
                  <a:pt x="589" y="807"/>
                  <a:pt x="594" y="816"/>
                </a:cubicBezTo>
                <a:cubicBezTo>
                  <a:pt x="599" y="826"/>
                  <a:pt x="602" y="835"/>
                  <a:pt x="603" y="845"/>
                </a:cubicBezTo>
                <a:cubicBezTo>
                  <a:pt x="603" y="854"/>
                  <a:pt x="602" y="864"/>
                  <a:pt x="598" y="874"/>
                </a:cubicBezTo>
                <a:cubicBezTo>
                  <a:pt x="594" y="883"/>
                  <a:pt x="588" y="892"/>
                  <a:pt x="579" y="901"/>
                </a:cubicBezTo>
                <a:cubicBezTo>
                  <a:pt x="571" y="910"/>
                  <a:pt x="562" y="916"/>
                  <a:pt x="553" y="920"/>
                </a:cubicBezTo>
                <a:cubicBezTo>
                  <a:pt x="544" y="924"/>
                  <a:pt x="535" y="925"/>
                  <a:pt x="526" y="925"/>
                </a:cubicBezTo>
                <a:cubicBezTo>
                  <a:pt x="517" y="924"/>
                  <a:pt x="508" y="921"/>
                  <a:pt x="499" y="916"/>
                </a:cubicBezTo>
                <a:cubicBezTo>
                  <a:pt x="490" y="911"/>
                  <a:pt x="481" y="905"/>
                  <a:pt x="472" y="896"/>
                </a:cubicBezTo>
                <a:cubicBezTo>
                  <a:pt x="463" y="887"/>
                  <a:pt x="457" y="878"/>
                  <a:pt x="452" y="869"/>
                </a:cubicBezTo>
                <a:cubicBezTo>
                  <a:pt x="447" y="860"/>
                  <a:pt x="444" y="850"/>
                  <a:pt x="443" y="841"/>
                </a:cubicBezTo>
                <a:cubicBezTo>
                  <a:pt x="442" y="831"/>
                  <a:pt x="444" y="821"/>
                  <a:pt x="448" y="812"/>
                </a:cubicBezTo>
                <a:cubicBezTo>
                  <a:pt x="452" y="802"/>
                  <a:pt x="458" y="793"/>
                  <a:pt x="467" y="784"/>
                </a:cubicBezTo>
                <a:cubicBezTo>
                  <a:pt x="475" y="776"/>
                  <a:pt x="484" y="769"/>
                  <a:pt x="493" y="766"/>
                </a:cubicBezTo>
                <a:cubicBezTo>
                  <a:pt x="502" y="762"/>
                  <a:pt x="511" y="760"/>
                  <a:pt x="520" y="761"/>
                </a:cubicBezTo>
                <a:cubicBezTo>
                  <a:pt x="529" y="761"/>
                  <a:pt x="538" y="764"/>
                  <a:pt x="547" y="769"/>
                </a:cubicBezTo>
                <a:cubicBezTo>
                  <a:pt x="557" y="774"/>
                  <a:pt x="565" y="781"/>
                  <a:pt x="574" y="789"/>
                </a:cubicBezTo>
                <a:close/>
                <a:moveTo>
                  <a:pt x="556" y="810"/>
                </a:moveTo>
                <a:cubicBezTo>
                  <a:pt x="550" y="805"/>
                  <a:pt x="544" y="800"/>
                  <a:pt x="538" y="796"/>
                </a:cubicBezTo>
                <a:cubicBezTo>
                  <a:pt x="532" y="792"/>
                  <a:pt x="526" y="789"/>
                  <a:pt x="520" y="788"/>
                </a:cubicBezTo>
                <a:cubicBezTo>
                  <a:pt x="513" y="787"/>
                  <a:pt x="507" y="787"/>
                  <a:pt x="501" y="789"/>
                </a:cubicBezTo>
                <a:cubicBezTo>
                  <a:pt x="494" y="791"/>
                  <a:pt x="488" y="795"/>
                  <a:pt x="482" y="801"/>
                </a:cubicBezTo>
                <a:cubicBezTo>
                  <a:pt x="476" y="807"/>
                  <a:pt x="472" y="813"/>
                  <a:pt x="470" y="819"/>
                </a:cubicBezTo>
                <a:cubicBezTo>
                  <a:pt x="468" y="825"/>
                  <a:pt x="468" y="831"/>
                  <a:pt x="469" y="837"/>
                </a:cubicBezTo>
                <a:cubicBezTo>
                  <a:pt x="470" y="844"/>
                  <a:pt x="472" y="850"/>
                  <a:pt x="476" y="856"/>
                </a:cubicBezTo>
                <a:cubicBezTo>
                  <a:pt x="480" y="863"/>
                  <a:pt x="484" y="869"/>
                  <a:pt x="490" y="875"/>
                </a:cubicBezTo>
                <a:cubicBezTo>
                  <a:pt x="496" y="880"/>
                  <a:pt x="502" y="885"/>
                  <a:pt x="508" y="889"/>
                </a:cubicBezTo>
                <a:cubicBezTo>
                  <a:pt x="514" y="893"/>
                  <a:pt x="520" y="896"/>
                  <a:pt x="527" y="897"/>
                </a:cubicBezTo>
                <a:cubicBezTo>
                  <a:pt x="533" y="898"/>
                  <a:pt x="539" y="898"/>
                  <a:pt x="545" y="896"/>
                </a:cubicBezTo>
                <a:cubicBezTo>
                  <a:pt x="552" y="894"/>
                  <a:pt x="558" y="890"/>
                  <a:pt x="564" y="884"/>
                </a:cubicBezTo>
                <a:cubicBezTo>
                  <a:pt x="570" y="878"/>
                  <a:pt x="574" y="873"/>
                  <a:pt x="576" y="866"/>
                </a:cubicBezTo>
                <a:cubicBezTo>
                  <a:pt x="578" y="860"/>
                  <a:pt x="578" y="854"/>
                  <a:pt x="577" y="848"/>
                </a:cubicBezTo>
                <a:cubicBezTo>
                  <a:pt x="576" y="841"/>
                  <a:pt x="574" y="835"/>
                  <a:pt x="570" y="829"/>
                </a:cubicBezTo>
                <a:cubicBezTo>
                  <a:pt x="567" y="823"/>
                  <a:pt x="562" y="816"/>
                  <a:pt x="556" y="810"/>
                </a:cubicBezTo>
                <a:close/>
                <a:moveTo>
                  <a:pt x="810" y="660"/>
                </a:moveTo>
                <a:cubicBezTo>
                  <a:pt x="810" y="661"/>
                  <a:pt x="811" y="662"/>
                  <a:pt x="811" y="662"/>
                </a:cubicBezTo>
                <a:cubicBezTo>
                  <a:pt x="811" y="663"/>
                  <a:pt x="811" y="664"/>
                  <a:pt x="810" y="665"/>
                </a:cubicBezTo>
                <a:cubicBezTo>
                  <a:pt x="810" y="666"/>
                  <a:pt x="809" y="667"/>
                  <a:pt x="808" y="669"/>
                </a:cubicBezTo>
                <a:cubicBezTo>
                  <a:pt x="807" y="670"/>
                  <a:pt x="806" y="672"/>
                  <a:pt x="804" y="674"/>
                </a:cubicBezTo>
                <a:cubicBezTo>
                  <a:pt x="802" y="675"/>
                  <a:pt x="800" y="677"/>
                  <a:pt x="799" y="678"/>
                </a:cubicBezTo>
                <a:cubicBezTo>
                  <a:pt x="797" y="679"/>
                  <a:pt x="796" y="680"/>
                  <a:pt x="795" y="680"/>
                </a:cubicBezTo>
                <a:cubicBezTo>
                  <a:pt x="794" y="681"/>
                  <a:pt x="793" y="681"/>
                  <a:pt x="793" y="681"/>
                </a:cubicBezTo>
                <a:cubicBezTo>
                  <a:pt x="792" y="681"/>
                  <a:pt x="791" y="680"/>
                  <a:pt x="790" y="680"/>
                </a:cubicBezTo>
                <a:lnTo>
                  <a:pt x="727" y="616"/>
                </a:lnTo>
                <a:cubicBezTo>
                  <a:pt x="723" y="612"/>
                  <a:pt x="718" y="608"/>
                  <a:pt x="714" y="605"/>
                </a:cubicBezTo>
                <a:cubicBezTo>
                  <a:pt x="709" y="602"/>
                  <a:pt x="705" y="601"/>
                  <a:pt x="701" y="600"/>
                </a:cubicBezTo>
                <a:cubicBezTo>
                  <a:pt x="696" y="599"/>
                  <a:pt x="692" y="599"/>
                  <a:pt x="688" y="600"/>
                </a:cubicBezTo>
                <a:cubicBezTo>
                  <a:pt x="684" y="601"/>
                  <a:pt x="680" y="604"/>
                  <a:pt x="677" y="607"/>
                </a:cubicBezTo>
                <a:cubicBezTo>
                  <a:pt x="672" y="612"/>
                  <a:pt x="670" y="618"/>
                  <a:pt x="669" y="626"/>
                </a:cubicBezTo>
                <a:cubicBezTo>
                  <a:pt x="668" y="634"/>
                  <a:pt x="668" y="643"/>
                  <a:pt x="669" y="655"/>
                </a:cubicBezTo>
                <a:lnTo>
                  <a:pt x="742" y="728"/>
                </a:lnTo>
                <a:cubicBezTo>
                  <a:pt x="743" y="729"/>
                  <a:pt x="743" y="730"/>
                  <a:pt x="743" y="730"/>
                </a:cubicBezTo>
                <a:cubicBezTo>
                  <a:pt x="743" y="731"/>
                  <a:pt x="743" y="732"/>
                  <a:pt x="743" y="733"/>
                </a:cubicBezTo>
                <a:cubicBezTo>
                  <a:pt x="742" y="734"/>
                  <a:pt x="741" y="735"/>
                  <a:pt x="740" y="737"/>
                </a:cubicBezTo>
                <a:cubicBezTo>
                  <a:pt x="739" y="738"/>
                  <a:pt x="738" y="740"/>
                  <a:pt x="736" y="742"/>
                </a:cubicBezTo>
                <a:cubicBezTo>
                  <a:pt x="734" y="743"/>
                  <a:pt x="732" y="745"/>
                  <a:pt x="731" y="746"/>
                </a:cubicBezTo>
                <a:cubicBezTo>
                  <a:pt x="730" y="747"/>
                  <a:pt x="728" y="748"/>
                  <a:pt x="727" y="748"/>
                </a:cubicBezTo>
                <a:cubicBezTo>
                  <a:pt x="726" y="749"/>
                  <a:pt x="725" y="749"/>
                  <a:pt x="725" y="749"/>
                </a:cubicBezTo>
                <a:cubicBezTo>
                  <a:pt x="724" y="748"/>
                  <a:pt x="723" y="748"/>
                  <a:pt x="723" y="747"/>
                </a:cubicBezTo>
                <a:lnTo>
                  <a:pt x="659" y="684"/>
                </a:lnTo>
                <a:cubicBezTo>
                  <a:pt x="655" y="680"/>
                  <a:pt x="650" y="676"/>
                  <a:pt x="646" y="673"/>
                </a:cubicBezTo>
                <a:cubicBezTo>
                  <a:pt x="641" y="670"/>
                  <a:pt x="637" y="669"/>
                  <a:pt x="633" y="668"/>
                </a:cubicBezTo>
                <a:cubicBezTo>
                  <a:pt x="628" y="667"/>
                  <a:pt x="624" y="667"/>
                  <a:pt x="620" y="668"/>
                </a:cubicBezTo>
                <a:cubicBezTo>
                  <a:pt x="616" y="669"/>
                  <a:pt x="612" y="672"/>
                  <a:pt x="609" y="675"/>
                </a:cubicBezTo>
                <a:cubicBezTo>
                  <a:pt x="605" y="680"/>
                  <a:pt x="602" y="686"/>
                  <a:pt x="601" y="694"/>
                </a:cubicBezTo>
                <a:cubicBezTo>
                  <a:pt x="600" y="701"/>
                  <a:pt x="600" y="711"/>
                  <a:pt x="601" y="723"/>
                </a:cubicBezTo>
                <a:lnTo>
                  <a:pt x="674" y="796"/>
                </a:lnTo>
                <a:cubicBezTo>
                  <a:pt x="675" y="797"/>
                  <a:pt x="675" y="797"/>
                  <a:pt x="675" y="798"/>
                </a:cubicBezTo>
                <a:cubicBezTo>
                  <a:pt x="675" y="799"/>
                  <a:pt x="675" y="800"/>
                  <a:pt x="675" y="801"/>
                </a:cubicBezTo>
                <a:cubicBezTo>
                  <a:pt x="674" y="802"/>
                  <a:pt x="674" y="803"/>
                  <a:pt x="673" y="804"/>
                </a:cubicBezTo>
                <a:cubicBezTo>
                  <a:pt x="671" y="806"/>
                  <a:pt x="670" y="807"/>
                  <a:pt x="668" y="809"/>
                </a:cubicBezTo>
                <a:cubicBezTo>
                  <a:pt x="666" y="811"/>
                  <a:pt x="665" y="813"/>
                  <a:pt x="663" y="814"/>
                </a:cubicBezTo>
                <a:cubicBezTo>
                  <a:pt x="662" y="815"/>
                  <a:pt x="661" y="816"/>
                  <a:pt x="659" y="816"/>
                </a:cubicBezTo>
                <a:cubicBezTo>
                  <a:pt x="658" y="816"/>
                  <a:pt x="658" y="817"/>
                  <a:pt x="657" y="816"/>
                </a:cubicBezTo>
                <a:cubicBezTo>
                  <a:pt x="656" y="816"/>
                  <a:pt x="655" y="816"/>
                  <a:pt x="655" y="815"/>
                </a:cubicBezTo>
                <a:lnTo>
                  <a:pt x="550" y="711"/>
                </a:lnTo>
                <a:cubicBezTo>
                  <a:pt x="550" y="710"/>
                  <a:pt x="549" y="710"/>
                  <a:pt x="549" y="709"/>
                </a:cubicBezTo>
                <a:cubicBezTo>
                  <a:pt x="549" y="708"/>
                  <a:pt x="549" y="707"/>
                  <a:pt x="549" y="706"/>
                </a:cubicBezTo>
                <a:cubicBezTo>
                  <a:pt x="550" y="705"/>
                  <a:pt x="550" y="704"/>
                  <a:pt x="551" y="703"/>
                </a:cubicBezTo>
                <a:cubicBezTo>
                  <a:pt x="552" y="702"/>
                  <a:pt x="554" y="700"/>
                  <a:pt x="556" y="699"/>
                </a:cubicBezTo>
                <a:cubicBezTo>
                  <a:pt x="557" y="697"/>
                  <a:pt x="559" y="696"/>
                  <a:pt x="560" y="695"/>
                </a:cubicBezTo>
                <a:cubicBezTo>
                  <a:pt x="561" y="694"/>
                  <a:pt x="562" y="693"/>
                  <a:pt x="563" y="693"/>
                </a:cubicBezTo>
                <a:cubicBezTo>
                  <a:pt x="564" y="692"/>
                  <a:pt x="565" y="692"/>
                  <a:pt x="566" y="692"/>
                </a:cubicBezTo>
                <a:cubicBezTo>
                  <a:pt x="566" y="693"/>
                  <a:pt x="567" y="693"/>
                  <a:pt x="568" y="694"/>
                </a:cubicBezTo>
                <a:lnTo>
                  <a:pt x="582" y="707"/>
                </a:lnTo>
                <a:cubicBezTo>
                  <a:pt x="581" y="695"/>
                  <a:pt x="582" y="684"/>
                  <a:pt x="584" y="676"/>
                </a:cubicBezTo>
                <a:cubicBezTo>
                  <a:pt x="587" y="667"/>
                  <a:pt x="591" y="660"/>
                  <a:pt x="596" y="655"/>
                </a:cubicBezTo>
                <a:cubicBezTo>
                  <a:pt x="601" y="650"/>
                  <a:pt x="605" y="647"/>
                  <a:pt x="610" y="644"/>
                </a:cubicBezTo>
                <a:cubicBezTo>
                  <a:pt x="614" y="642"/>
                  <a:pt x="618" y="640"/>
                  <a:pt x="623" y="639"/>
                </a:cubicBezTo>
                <a:cubicBezTo>
                  <a:pt x="627" y="639"/>
                  <a:pt x="632" y="639"/>
                  <a:pt x="636" y="639"/>
                </a:cubicBezTo>
                <a:cubicBezTo>
                  <a:pt x="641" y="640"/>
                  <a:pt x="645" y="641"/>
                  <a:pt x="649" y="643"/>
                </a:cubicBezTo>
                <a:cubicBezTo>
                  <a:pt x="649" y="636"/>
                  <a:pt x="649" y="629"/>
                  <a:pt x="649" y="623"/>
                </a:cubicBezTo>
                <a:cubicBezTo>
                  <a:pt x="650" y="618"/>
                  <a:pt x="651" y="613"/>
                  <a:pt x="652" y="608"/>
                </a:cubicBezTo>
                <a:cubicBezTo>
                  <a:pt x="653" y="604"/>
                  <a:pt x="655" y="600"/>
                  <a:pt x="657" y="596"/>
                </a:cubicBezTo>
                <a:cubicBezTo>
                  <a:pt x="659" y="593"/>
                  <a:pt x="661" y="589"/>
                  <a:pt x="664" y="587"/>
                </a:cubicBezTo>
                <a:cubicBezTo>
                  <a:pt x="671" y="580"/>
                  <a:pt x="678" y="575"/>
                  <a:pt x="685" y="573"/>
                </a:cubicBezTo>
                <a:cubicBezTo>
                  <a:pt x="692" y="571"/>
                  <a:pt x="699" y="571"/>
                  <a:pt x="705" y="572"/>
                </a:cubicBezTo>
                <a:cubicBezTo>
                  <a:pt x="712" y="573"/>
                  <a:pt x="719" y="575"/>
                  <a:pt x="725" y="579"/>
                </a:cubicBezTo>
                <a:cubicBezTo>
                  <a:pt x="732" y="584"/>
                  <a:pt x="738" y="589"/>
                  <a:pt x="744" y="594"/>
                </a:cubicBezTo>
                <a:lnTo>
                  <a:pt x="810" y="660"/>
                </a:lnTo>
                <a:close/>
                <a:moveTo>
                  <a:pt x="937" y="533"/>
                </a:moveTo>
                <a:cubicBezTo>
                  <a:pt x="938" y="534"/>
                  <a:pt x="938" y="534"/>
                  <a:pt x="938" y="535"/>
                </a:cubicBezTo>
                <a:cubicBezTo>
                  <a:pt x="938" y="536"/>
                  <a:pt x="938" y="537"/>
                  <a:pt x="938" y="538"/>
                </a:cubicBezTo>
                <a:cubicBezTo>
                  <a:pt x="937" y="539"/>
                  <a:pt x="937" y="540"/>
                  <a:pt x="936" y="541"/>
                </a:cubicBezTo>
                <a:cubicBezTo>
                  <a:pt x="935" y="543"/>
                  <a:pt x="933" y="544"/>
                  <a:pt x="931" y="546"/>
                </a:cubicBezTo>
                <a:cubicBezTo>
                  <a:pt x="929" y="548"/>
                  <a:pt x="928" y="550"/>
                  <a:pt x="926" y="551"/>
                </a:cubicBezTo>
                <a:cubicBezTo>
                  <a:pt x="925" y="552"/>
                  <a:pt x="924" y="553"/>
                  <a:pt x="923" y="553"/>
                </a:cubicBezTo>
                <a:cubicBezTo>
                  <a:pt x="922" y="553"/>
                  <a:pt x="921" y="553"/>
                  <a:pt x="920" y="553"/>
                </a:cubicBezTo>
                <a:cubicBezTo>
                  <a:pt x="919" y="553"/>
                  <a:pt x="919" y="553"/>
                  <a:pt x="918" y="552"/>
                </a:cubicBezTo>
                <a:lnTo>
                  <a:pt x="857" y="491"/>
                </a:lnTo>
                <a:cubicBezTo>
                  <a:pt x="851" y="485"/>
                  <a:pt x="846" y="481"/>
                  <a:pt x="841" y="478"/>
                </a:cubicBezTo>
                <a:cubicBezTo>
                  <a:pt x="837" y="475"/>
                  <a:pt x="832" y="474"/>
                  <a:pt x="828" y="473"/>
                </a:cubicBezTo>
                <a:cubicBezTo>
                  <a:pt x="823" y="472"/>
                  <a:pt x="819" y="472"/>
                  <a:pt x="815" y="474"/>
                </a:cubicBezTo>
                <a:cubicBezTo>
                  <a:pt x="810" y="475"/>
                  <a:pt x="806" y="478"/>
                  <a:pt x="803" y="481"/>
                </a:cubicBezTo>
                <a:cubicBezTo>
                  <a:pt x="798" y="486"/>
                  <a:pt x="795" y="493"/>
                  <a:pt x="794" y="501"/>
                </a:cubicBezTo>
                <a:cubicBezTo>
                  <a:pt x="792" y="509"/>
                  <a:pt x="792" y="519"/>
                  <a:pt x="793" y="531"/>
                </a:cubicBezTo>
                <a:lnTo>
                  <a:pt x="866" y="604"/>
                </a:lnTo>
                <a:cubicBezTo>
                  <a:pt x="867" y="604"/>
                  <a:pt x="867" y="605"/>
                  <a:pt x="867" y="606"/>
                </a:cubicBezTo>
                <a:cubicBezTo>
                  <a:pt x="868" y="607"/>
                  <a:pt x="867" y="607"/>
                  <a:pt x="867" y="608"/>
                </a:cubicBezTo>
                <a:cubicBezTo>
                  <a:pt x="867" y="609"/>
                  <a:pt x="866" y="611"/>
                  <a:pt x="865" y="612"/>
                </a:cubicBezTo>
                <a:cubicBezTo>
                  <a:pt x="864" y="613"/>
                  <a:pt x="862" y="615"/>
                  <a:pt x="860" y="617"/>
                </a:cubicBezTo>
                <a:cubicBezTo>
                  <a:pt x="858" y="619"/>
                  <a:pt x="857" y="620"/>
                  <a:pt x="855" y="621"/>
                </a:cubicBezTo>
                <a:cubicBezTo>
                  <a:pt x="854" y="623"/>
                  <a:pt x="853" y="623"/>
                  <a:pt x="852" y="624"/>
                </a:cubicBezTo>
                <a:cubicBezTo>
                  <a:pt x="851" y="624"/>
                  <a:pt x="850" y="624"/>
                  <a:pt x="849" y="624"/>
                </a:cubicBezTo>
                <a:cubicBezTo>
                  <a:pt x="848" y="624"/>
                  <a:pt x="848" y="624"/>
                  <a:pt x="847" y="623"/>
                </a:cubicBezTo>
                <a:lnTo>
                  <a:pt x="743" y="519"/>
                </a:lnTo>
                <a:cubicBezTo>
                  <a:pt x="742" y="518"/>
                  <a:pt x="742" y="517"/>
                  <a:pt x="742" y="517"/>
                </a:cubicBezTo>
                <a:cubicBezTo>
                  <a:pt x="741" y="516"/>
                  <a:pt x="741" y="515"/>
                  <a:pt x="742" y="514"/>
                </a:cubicBezTo>
                <a:cubicBezTo>
                  <a:pt x="742" y="513"/>
                  <a:pt x="743" y="512"/>
                  <a:pt x="744" y="511"/>
                </a:cubicBezTo>
                <a:cubicBezTo>
                  <a:pt x="745" y="510"/>
                  <a:pt x="746" y="508"/>
                  <a:pt x="748" y="506"/>
                </a:cubicBezTo>
                <a:cubicBezTo>
                  <a:pt x="750" y="505"/>
                  <a:pt x="751" y="503"/>
                  <a:pt x="752" y="502"/>
                </a:cubicBezTo>
                <a:cubicBezTo>
                  <a:pt x="754" y="501"/>
                  <a:pt x="755" y="501"/>
                  <a:pt x="756" y="500"/>
                </a:cubicBezTo>
                <a:cubicBezTo>
                  <a:pt x="757" y="500"/>
                  <a:pt x="757" y="500"/>
                  <a:pt x="758" y="500"/>
                </a:cubicBezTo>
                <a:cubicBezTo>
                  <a:pt x="759" y="500"/>
                  <a:pt x="759" y="501"/>
                  <a:pt x="760" y="501"/>
                </a:cubicBezTo>
                <a:lnTo>
                  <a:pt x="774" y="515"/>
                </a:lnTo>
                <a:cubicBezTo>
                  <a:pt x="773" y="503"/>
                  <a:pt x="774" y="492"/>
                  <a:pt x="777" y="483"/>
                </a:cubicBezTo>
                <a:cubicBezTo>
                  <a:pt x="780" y="474"/>
                  <a:pt x="784" y="467"/>
                  <a:pt x="790" y="461"/>
                </a:cubicBezTo>
                <a:cubicBezTo>
                  <a:pt x="797" y="454"/>
                  <a:pt x="804" y="449"/>
                  <a:pt x="811" y="447"/>
                </a:cubicBezTo>
                <a:cubicBezTo>
                  <a:pt x="818" y="444"/>
                  <a:pt x="825" y="444"/>
                  <a:pt x="832" y="445"/>
                </a:cubicBezTo>
                <a:cubicBezTo>
                  <a:pt x="839" y="446"/>
                  <a:pt x="846" y="448"/>
                  <a:pt x="852" y="452"/>
                </a:cubicBezTo>
                <a:cubicBezTo>
                  <a:pt x="859" y="456"/>
                  <a:pt x="866" y="462"/>
                  <a:pt x="873" y="469"/>
                </a:cubicBezTo>
                <a:lnTo>
                  <a:pt x="937" y="533"/>
                </a:lnTo>
                <a:close/>
                <a:moveTo>
                  <a:pt x="1004" y="353"/>
                </a:moveTo>
                <a:cubicBezTo>
                  <a:pt x="1007" y="356"/>
                  <a:pt x="1008" y="359"/>
                  <a:pt x="1008" y="361"/>
                </a:cubicBezTo>
                <a:cubicBezTo>
                  <a:pt x="1008" y="364"/>
                  <a:pt x="1007" y="367"/>
                  <a:pt x="1005" y="369"/>
                </a:cubicBezTo>
                <a:lnTo>
                  <a:pt x="936" y="437"/>
                </a:lnTo>
                <a:cubicBezTo>
                  <a:pt x="942" y="443"/>
                  <a:pt x="948" y="448"/>
                  <a:pt x="954" y="451"/>
                </a:cubicBezTo>
                <a:cubicBezTo>
                  <a:pt x="959" y="455"/>
                  <a:pt x="965" y="457"/>
                  <a:pt x="971" y="457"/>
                </a:cubicBezTo>
                <a:cubicBezTo>
                  <a:pt x="977" y="458"/>
                  <a:pt x="983" y="457"/>
                  <a:pt x="990" y="454"/>
                </a:cubicBezTo>
                <a:cubicBezTo>
                  <a:pt x="996" y="452"/>
                  <a:pt x="1002" y="447"/>
                  <a:pt x="1008" y="441"/>
                </a:cubicBezTo>
                <a:cubicBezTo>
                  <a:pt x="1013" y="436"/>
                  <a:pt x="1017" y="431"/>
                  <a:pt x="1020" y="427"/>
                </a:cubicBezTo>
                <a:cubicBezTo>
                  <a:pt x="1023" y="422"/>
                  <a:pt x="1026" y="418"/>
                  <a:pt x="1028" y="414"/>
                </a:cubicBezTo>
                <a:cubicBezTo>
                  <a:pt x="1030" y="410"/>
                  <a:pt x="1031" y="407"/>
                  <a:pt x="1032" y="404"/>
                </a:cubicBezTo>
                <a:cubicBezTo>
                  <a:pt x="1033" y="401"/>
                  <a:pt x="1034" y="400"/>
                  <a:pt x="1035" y="399"/>
                </a:cubicBezTo>
                <a:cubicBezTo>
                  <a:pt x="1035" y="398"/>
                  <a:pt x="1036" y="398"/>
                  <a:pt x="1037" y="398"/>
                </a:cubicBezTo>
                <a:cubicBezTo>
                  <a:pt x="1037" y="397"/>
                  <a:pt x="1038" y="398"/>
                  <a:pt x="1039" y="398"/>
                </a:cubicBezTo>
                <a:cubicBezTo>
                  <a:pt x="1040" y="398"/>
                  <a:pt x="1041" y="399"/>
                  <a:pt x="1042" y="400"/>
                </a:cubicBezTo>
                <a:cubicBezTo>
                  <a:pt x="1043" y="400"/>
                  <a:pt x="1044" y="402"/>
                  <a:pt x="1045" y="403"/>
                </a:cubicBezTo>
                <a:cubicBezTo>
                  <a:pt x="1046" y="404"/>
                  <a:pt x="1047" y="405"/>
                  <a:pt x="1048" y="406"/>
                </a:cubicBezTo>
                <a:cubicBezTo>
                  <a:pt x="1049" y="406"/>
                  <a:pt x="1049" y="407"/>
                  <a:pt x="1050" y="408"/>
                </a:cubicBezTo>
                <a:cubicBezTo>
                  <a:pt x="1050" y="409"/>
                  <a:pt x="1050" y="409"/>
                  <a:pt x="1051" y="410"/>
                </a:cubicBezTo>
                <a:cubicBezTo>
                  <a:pt x="1051" y="411"/>
                  <a:pt x="1051" y="412"/>
                  <a:pt x="1051" y="412"/>
                </a:cubicBezTo>
                <a:cubicBezTo>
                  <a:pt x="1051" y="413"/>
                  <a:pt x="1050" y="415"/>
                  <a:pt x="1049" y="418"/>
                </a:cubicBezTo>
                <a:cubicBezTo>
                  <a:pt x="1048" y="421"/>
                  <a:pt x="1046" y="425"/>
                  <a:pt x="1044" y="429"/>
                </a:cubicBezTo>
                <a:cubicBezTo>
                  <a:pt x="1042" y="434"/>
                  <a:pt x="1039" y="438"/>
                  <a:pt x="1035" y="443"/>
                </a:cubicBezTo>
                <a:cubicBezTo>
                  <a:pt x="1031" y="448"/>
                  <a:pt x="1027" y="453"/>
                  <a:pt x="1022" y="458"/>
                </a:cubicBezTo>
                <a:cubicBezTo>
                  <a:pt x="1013" y="467"/>
                  <a:pt x="1005" y="473"/>
                  <a:pt x="996" y="477"/>
                </a:cubicBezTo>
                <a:cubicBezTo>
                  <a:pt x="987" y="481"/>
                  <a:pt x="978" y="483"/>
                  <a:pt x="969" y="483"/>
                </a:cubicBezTo>
                <a:cubicBezTo>
                  <a:pt x="960" y="483"/>
                  <a:pt x="951" y="480"/>
                  <a:pt x="941" y="475"/>
                </a:cubicBezTo>
                <a:cubicBezTo>
                  <a:pt x="932" y="470"/>
                  <a:pt x="922" y="463"/>
                  <a:pt x="913" y="454"/>
                </a:cubicBezTo>
                <a:cubicBezTo>
                  <a:pt x="904" y="445"/>
                  <a:pt x="897" y="436"/>
                  <a:pt x="892" y="426"/>
                </a:cubicBezTo>
                <a:cubicBezTo>
                  <a:pt x="887" y="417"/>
                  <a:pt x="885" y="407"/>
                  <a:pt x="884" y="398"/>
                </a:cubicBezTo>
                <a:cubicBezTo>
                  <a:pt x="883" y="388"/>
                  <a:pt x="885" y="379"/>
                  <a:pt x="888" y="371"/>
                </a:cubicBezTo>
                <a:cubicBezTo>
                  <a:pt x="892" y="362"/>
                  <a:pt x="898" y="353"/>
                  <a:pt x="905" y="346"/>
                </a:cubicBezTo>
                <a:cubicBezTo>
                  <a:pt x="913" y="338"/>
                  <a:pt x="922" y="332"/>
                  <a:pt x="930" y="329"/>
                </a:cubicBezTo>
                <a:cubicBezTo>
                  <a:pt x="938" y="326"/>
                  <a:pt x="947" y="324"/>
                  <a:pt x="955" y="325"/>
                </a:cubicBezTo>
                <a:cubicBezTo>
                  <a:pt x="963" y="326"/>
                  <a:pt x="971" y="328"/>
                  <a:pt x="979" y="333"/>
                </a:cubicBezTo>
                <a:cubicBezTo>
                  <a:pt x="986" y="337"/>
                  <a:pt x="994" y="342"/>
                  <a:pt x="1001" y="349"/>
                </a:cubicBezTo>
                <a:lnTo>
                  <a:pt x="1004" y="353"/>
                </a:lnTo>
                <a:close/>
                <a:moveTo>
                  <a:pt x="979" y="366"/>
                </a:moveTo>
                <a:cubicBezTo>
                  <a:pt x="969" y="356"/>
                  <a:pt x="959" y="350"/>
                  <a:pt x="949" y="349"/>
                </a:cubicBezTo>
                <a:cubicBezTo>
                  <a:pt x="938" y="348"/>
                  <a:pt x="928" y="352"/>
                  <a:pt x="919" y="362"/>
                </a:cubicBezTo>
                <a:cubicBezTo>
                  <a:pt x="914" y="366"/>
                  <a:pt x="911" y="371"/>
                  <a:pt x="909" y="377"/>
                </a:cubicBezTo>
                <a:cubicBezTo>
                  <a:pt x="908" y="382"/>
                  <a:pt x="907" y="388"/>
                  <a:pt x="907" y="393"/>
                </a:cubicBezTo>
                <a:cubicBezTo>
                  <a:pt x="908" y="398"/>
                  <a:pt x="910" y="404"/>
                  <a:pt x="912" y="409"/>
                </a:cubicBezTo>
                <a:cubicBezTo>
                  <a:pt x="915" y="414"/>
                  <a:pt x="918" y="419"/>
                  <a:pt x="922" y="423"/>
                </a:cubicBezTo>
                <a:lnTo>
                  <a:pt x="979" y="366"/>
                </a:lnTo>
                <a:close/>
                <a:moveTo>
                  <a:pt x="1131" y="323"/>
                </a:moveTo>
                <a:cubicBezTo>
                  <a:pt x="1134" y="326"/>
                  <a:pt x="1135" y="328"/>
                  <a:pt x="1136" y="329"/>
                </a:cubicBezTo>
                <a:cubicBezTo>
                  <a:pt x="1137" y="331"/>
                  <a:pt x="1138" y="332"/>
                  <a:pt x="1138" y="334"/>
                </a:cubicBezTo>
                <a:cubicBezTo>
                  <a:pt x="1138" y="335"/>
                  <a:pt x="1137" y="336"/>
                  <a:pt x="1137" y="338"/>
                </a:cubicBezTo>
                <a:cubicBezTo>
                  <a:pt x="1136" y="340"/>
                  <a:pt x="1135" y="342"/>
                  <a:pt x="1134" y="344"/>
                </a:cubicBezTo>
                <a:cubicBezTo>
                  <a:pt x="1133" y="346"/>
                  <a:pt x="1131" y="348"/>
                  <a:pt x="1130" y="350"/>
                </a:cubicBezTo>
                <a:cubicBezTo>
                  <a:pt x="1128" y="352"/>
                  <a:pt x="1126" y="353"/>
                  <a:pt x="1125" y="355"/>
                </a:cubicBezTo>
                <a:cubicBezTo>
                  <a:pt x="1119" y="361"/>
                  <a:pt x="1114" y="365"/>
                  <a:pt x="1109" y="367"/>
                </a:cubicBezTo>
                <a:cubicBezTo>
                  <a:pt x="1103" y="369"/>
                  <a:pt x="1098" y="370"/>
                  <a:pt x="1093" y="370"/>
                </a:cubicBezTo>
                <a:cubicBezTo>
                  <a:pt x="1087" y="370"/>
                  <a:pt x="1082" y="368"/>
                  <a:pt x="1076" y="364"/>
                </a:cubicBezTo>
                <a:cubicBezTo>
                  <a:pt x="1071" y="361"/>
                  <a:pt x="1065" y="356"/>
                  <a:pt x="1059" y="350"/>
                </a:cubicBezTo>
                <a:lnTo>
                  <a:pt x="998" y="289"/>
                </a:lnTo>
                <a:lnTo>
                  <a:pt x="983" y="304"/>
                </a:lnTo>
                <a:cubicBezTo>
                  <a:pt x="982" y="305"/>
                  <a:pt x="980" y="305"/>
                  <a:pt x="979" y="305"/>
                </a:cubicBezTo>
                <a:cubicBezTo>
                  <a:pt x="977" y="304"/>
                  <a:pt x="974" y="303"/>
                  <a:pt x="971" y="300"/>
                </a:cubicBezTo>
                <a:cubicBezTo>
                  <a:pt x="970" y="298"/>
                  <a:pt x="969" y="297"/>
                  <a:pt x="968" y="296"/>
                </a:cubicBezTo>
                <a:cubicBezTo>
                  <a:pt x="967" y="295"/>
                  <a:pt x="967" y="294"/>
                  <a:pt x="966" y="293"/>
                </a:cubicBezTo>
                <a:cubicBezTo>
                  <a:pt x="966" y="292"/>
                  <a:pt x="966" y="291"/>
                  <a:pt x="966" y="290"/>
                </a:cubicBezTo>
                <a:cubicBezTo>
                  <a:pt x="966" y="289"/>
                  <a:pt x="967" y="289"/>
                  <a:pt x="967" y="288"/>
                </a:cubicBezTo>
                <a:lnTo>
                  <a:pt x="982" y="273"/>
                </a:lnTo>
                <a:lnTo>
                  <a:pt x="957" y="249"/>
                </a:lnTo>
                <a:cubicBezTo>
                  <a:pt x="957" y="248"/>
                  <a:pt x="956" y="247"/>
                  <a:pt x="956" y="247"/>
                </a:cubicBezTo>
                <a:cubicBezTo>
                  <a:pt x="956" y="246"/>
                  <a:pt x="956" y="245"/>
                  <a:pt x="956" y="244"/>
                </a:cubicBezTo>
                <a:cubicBezTo>
                  <a:pt x="957" y="243"/>
                  <a:pt x="957" y="242"/>
                  <a:pt x="958" y="240"/>
                </a:cubicBezTo>
                <a:cubicBezTo>
                  <a:pt x="960" y="239"/>
                  <a:pt x="961" y="237"/>
                  <a:pt x="963" y="235"/>
                </a:cubicBezTo>
                <a:cubicBezTo>
                  <a:pt x="965" y="233"/>
                  <a:pt x="966" y="232"/>
                  <a:pt x="968" y="231"/>
                </a:cubicBezTo>
                <a:cubicBezTo>
                  <a:pt x="969" y="230"/>
                  <a:pt x="970" y="229"/>
                  <a:pt x="972" y="229"/>
                </a:cubicBezTo>
                <a:cubicBezTo>
                  <a:pt x="973" y="228"/>
                  <a:pt x="973" y="228"/>
                  <a:pt x="974" y="228"/>
                </a:cubicBezTo>
                <a:cubicBezTo>
                  <a:pt x="975" y="229"/>
                  <a:pt x="976" y="229"/>
                  <a:pt x="976" y="229"/>
                </a:cubicBezTo>
                <a:lnTo>
                  <a:pt x="1001" y="254"/>
                </a:lnTo>
                <a:lnTo>
                  <a:pt x="1028" y="227"/>
                </a:lnTo>
                <a:cubicBezTo>
                  <a:pt x="1028" y="227"/>
                  <a:pt x="1029" y="226"/>
                  <a:pt x="1030" y="226"/>
                </a:cubicBezTo>
                <a:cubicBezTo>
                  <a:pt x="1031" y="226"/>
                  <a:pt x="1031" y="226"/>
                  <a:pt x="1032" y="226"/>
                </a:cubicBezTo>
                <a:cubicBezTo>
                  <a:pt x="1033" y="227"/>
                  <a:pt x="1035" y="227"/>
                  <a:pt x="1036" y="228"/>
                </a:cubicBezTo>
                <a:cubicBezTo>
                  <a:pt x="1037" y="229"/>
                  <a:pt x="1038" y="230"/>
                  <a:pt x="1040" y="232"/>
                </a:cubicBezTo>
                <a:cubicBezTo>
                  <a:pt x="1042" y="234"/>
                  <a:pt x="1044" y="237"/>
                  <a:pt x="1045" y="239"/>
                </a:cubicBezTo>
                <a:cubicBezTo>
                  <a:pt x="1045" y="241"/>
                  <a:pt x="1045" y="242"/>
                  <a:pt x="1044" y="243"/>
                </a:cubicBezTo>
                <a:lnTo>
                  <a:pt x="1017" y="270"/>
                </a:lnTo>
                <a:lnTo>
                  <a:pt x="1075" y="328"/>
                </a:lnTo>
                <a:cubicBezTo>
                  <a:pt x="1082" y="336"/>
                  <a:pt x="1089" y="340"/>
                  <a:pt x="1095" y="342"/>
                </a:cubicBezTo>
                <a:cubicBezTo>
                  <a:pt x="1100" y="343"/>
                  <a:pt x="1106" y="341"/>
                  <a:pt x="1112" y="336"/>
                </a:cubicBezTo>
                <a:cubicBezTo>
                  <a:pt x="1113" y="334"/>
                  <a:pt x="1115" y="332"/>
                  <a:pt x="1116" y="330"/>
                </a:cubicBezTo>
                <a:cubicBezTo>
                  <a:pt x="1117" y="329"/>
                  <a:pt x="1118" y="327"/>
                  <a:pt x="1118" y="326"/>
                </a:cubicBezTo>
                <a:cubicBezTo>
                  <a:pt x="1119" y="324"/>
                  <a:pt x="1120" y="323"/>
                  <a:pt x="1120" y="322"/>
                </a:cubicBezTo>
                <a:cubicBezTo>
                  <a:pt x="1121" y="321"/>
                  <a:pt x="1121" y="320"/>
                  <a:pt x="1122" y="319"/>
                </a:cubicBezTo>
                <a:cubicBezTo>
                  <a:pt x="1122" y="319"/>
                  <a:pt x="1123" y="318"/>
                  <a:pt x="1123" y="318"/>
                </a:cubicBezTo>
                <a:cubicBezTo>
                  <a:pt x="1124" y="318"/>
                  <a:pt x="1124" y="318"/>
                  <a:pt x="1125" y="319"/>
                </a:cubicBezTo>
                <a:cubicBezTo>
                  <a:pt x="1126" y="319"/>
                  <a:pt x="1127" y="319"/>
                  <a:pt x="1128" y="320"/>
                </a:cubicBezTo>
                <a:cubicBezTo>
                  <a:pt x="1129" y="321"/>
                  <a:pt x="1130" y="322"/>
                  <a:pt x="1131" y="323"/>
                </a:cubicBezTo>
                <a:close/>
                <a:moveTo>
                  <a:pt x="1206" y="156"/>
                </a:moveTo>
                <a:cubicBezTo>
                  <a:pt x="1215" y="165"/>
                  <a:pt x="1223" y="175"/>
                  <a:pt x="1228" y="184"/>
                </a:cubicBezTo>
                <a:cubicBezTo>
                  <a:pt x="1233" y="193"/>
                  <a:pt x="1236" y="202"/>
                  <a:pt x="1238" y="211"/>
                </a:cubicBezTo>
                <a:cubicBezTo>
                  <a:pt x="1239" y="220"/>
                  <a:pt x="1238" y="229"/>
                  <a:pt x="1235" y="237"/>
                </a:cubicBezTo>
                <a:cubicBezTo>
                  <a:pt x="1232" y="245"/>
                  <a:pt x="1227" y="253"/>
                  <a:pt x="1220" y="260"/>
                </a:cubicBezTo>
                <a:cubicBezTo>
                  <a:pt x="1217" y="264"/>
                  <a:pt x="1214" y="266"/>
                  <a:pt x="1210" y="268"/>
                </a:cubicBezTo>
                <a:cubicBezTo>
                  <a:pt x="1207" y="270"/>
                  <a:pt x="1204" y="272"/>
                  <a:pt x="1200" y="273"/>
                </a:cubicBezTo>
                <a:cubicBezTo>
                  <a:pt x="1196" y="274"/>
                  <a:pt x="1192" y="275"/>
                  <a:pt x="1187" y="275"/>
                </a:cubicBezTo>
                <a:cubicBezTo>
                  <a:pt x="1183" y="276"/>
                  <a:pt x="1178" y="276"/>
                  <a:pt x="1172" y="276"/>
                </a:cubicBezTo>
                <a:lnTo>
                  <a:pt x="1225" y="328"/>
                </a:lnTo>
                <a:cubicBezTo>
                  <a:pt x="1225" y="329"/>
                  <a:pt x="1226" y="330"/>
                  <a:pt x="1226" y="331"/>
                </a:cubicBezTo>
                <a:cubicBezTo>
                  <a:pt x="1226" y="331"/>
                  <a:pt x="1226" y="332"/>
                  <a:pt x="1225" y="333"/>
                </a:cubicBezTo>
                <a:cubicBezTo>
                  <a:pt x="1225" y="334"/>
                  <a:pt x="1224" y="335"/>
                  <a:pt x="1223" y="337"/>
                </a:cubicBezTo>
                <a:cubicBezTo>
                  <a:pt x="1222" y="338"/>
                  <a:pt x="1221" y="340"/>
                  <a:pt x="1219" y="342"/>
                </a:cubicBezTo>
                <a:cubicBezTo>
                  <a:pt x="1217" y="344"/>
                  <a:pt x="1215" y="345"/>
                  <a:pt x="1214" y="346"/>
                </a:cubicBezTo>
                <a:cubicBezTo>
                  <a:pt x="1212" y="347"/>
                  <a:pt x="1211" y="348"/>
                  <a:pt x="1210" y="348"/>
                </a:cubicBezTo>
                <a:cubicBezTo>
                  <a:pt x="1209" y="349"/>
                  <a:pt x="1208" y="349"/>
                  <a:pt x="1207" y="349"/>
                </a:cubicBezTo>
                <a:cubicBezTo>
                  <a:pt x="1207" y="349"/>
                  <a:pt x="1206" y="348"/>
                  <a:pt x="1205" y="348"/>
                </a:cubicBezTo>
                <a:lnTo>
                  <a:pt x="1060" y="202"/>
                </a:lnTo>
                <a:cubicBezTo>
                  <a:pt x="1059" y="201"/>
                  <a:pt x="1058" y="200"/>
                  <a:pt x="1058" y="200"/>
                </a:cubicBezTo>
                <a:cubicBezTo>
                  <a:pt x="1058" y="199"/>
                  <a:pt x="1058" y="198"/>
                  <a:pt x="1059" y="197"/>
                </a:cubicBezTo>
                <a:cubicBezTo>
                  <a:pt x="1059" y="196"/>
                  <a:pt x="1060" y="195"/>
                  <a:pt x="1061" y="194"/>
                </a:cubicBezTo>
                <a:cubicBezTo>
                  <a:pt x="1062" y="193"/>
                  <a:pt x="1063" y="191"/>
                  <a:pt x="1064" y="190"/>
                </a:cubicBezTo>
                <a:cubicBezTo>
                  <a:pt x="1066" y="188"/>
                  <a:pt x="1067" y="187"/>
                  <a:pt x="1069" y="186"/>
                </a:cubicBezTo>
                <a:cubicBezTo>
                  <a:pt x="1070" y="185"/>
                  <a:pt x="1071" y="184"/>
                  <a:pt x="1072" y="184"/>
                </a:cubicBezTo>
                <a:cubicBezTo>
                  <a:pt x="1073" y="184"/>
                  <a:pt x="1074" y="184"/>
                  <a:pt x="1074" y="184"/>
                </a:cubicBezTo>
                <a:cubicBezTo>
                  <a:pt x="1075" y="184"/>
                  <a:pt x="1076" y="184"/>
                  <a:pt x="1076" y="185"/>
                </a:cubicBezTo>
                <a:lnTo>
                  <a:pt x="1090" y="199"/>
                </a:lnTo>
                <a:cubicBezTo>
                  <a:pt x="1090" y="193"/>
                  <a:pt x="1091" y="187"/>
                  <a:pt x="1091" y="181"/>
                </a:cubicBezTo>
                <a:cubicBezTo>
                  <a:pt x="1092" y="176"/>
                  <a:pt x="1093" y="171"/>
                  <a:pt x="1094" y="167"/>
                </a:cubicBezTo>
                <a:cubicBezTo>
                  <a:pt x="1095" y="162"/>
                  <a:pt x="1097" y="158"/>
                  <a:pt x="1100" y="154"/>
                </a:cubicBezTo>
                <a:cubicBezTo>
                  <a:pt x="1102" y="150"/>
                  <a:pt x="1105" y="146"/>
                  <a:pt x="1108" y="143"/>
                </a:cubicBezTo>
                <a:cubicBezTo>
                  <a:pt x="1116" y="135"/>
                  <a:pt x="1124" y="130"/>
                  <a:pt x="1132" y="128"/>
                </a:cubicBezTo>
                <a:cubicBezTo>
                  <a:pt x="1140" y="125"/>
                  <a:pt x="1149" y="125"/>
                  <a:pt x="1157" y="127"/>
                </a:cubicBezTo>
                <a:cubicBezTo>
                  <a:pt x="1166" y="128"/>
                  <a:pt x="1174" y="132"/>
                  <a:pt x="1182" y="137"/>
                </a:cubicBezTo>
                <a:cubicBezTo>
                  <a:pt x="1191" y="142"/>
                  <a:pt x="1199" y="149"/>
                  <a:pt x="1206" y="156"/>
                </a:cubicBezTo>
                <a:close/>
                <a:moveTo>
                  <a:pt x="1189" y="178"/>
                </a:moveTo>
                <a:cubicBezTo>
                  <a:pt x="1183" y="173"/>
                  <a:pt x="1178" y="168"/>
                  <a:pt x="1172" y="164"/>
                </a:cubicBezTo>
                <a:cubicBezTo>
                  <a:pt x="1166" y="160"/>
                  <a:pt x="1160" y="157"/>
                  <a:pt x="1154" y="155"/>
                </a:cubicBezTo>
                <a:cubicBezTo>
                  <a:pt x="1149" y="153"/>
                  <a:pt x="1143" y="153"/>
                  <a:pt x="1137" y="154"/>
                </a:cubicBezTo>
                <a:cubicBezTo>
                  <a:pt x="1131" y="155"/>
                  <a:pt x="1126" y="158"/>
                  <a:pt x="1121" y="163"/>
                </a:cubicBezTo>
                <a:cubicBezTo>
                  <a:pt x="1119" y="165"/>
                  <a:pt x="1117" y="168"/>
                  <a:pt x="1115" y="171"/>
                </a:cubicBezTo>
                <a:cubicBezTo>
                  <a:pt x="1113" y="174"/>
                  <a:pt x="1112" y="178"/>
                  <a:pt x="1111" y="182"/>
                </a:cubicBezTo>
                <a:cubicBezTo>
                  <a:pt x="1110" y="186"/>
                  <a:pt x="1110" y="191"/>
                  <a:pt x="1109" y="196"/>
                </a:cubicBezTo>
                <a:cubicBezTo>
                  <a:pt x="1109" y="201"/>
                  <a:pt x="1110" y="207"/>
                  <a:pt x="1110" y="214"/>
                </a:cubicBezTo>
                <a:lnTo>
                  <a:pt x="1152" y="256"/>
                </a:lnTo>
                <a:cubicBezTo>
                  <a:pt x="1164" y="257"/>
                  <a:pt x="1174" y="257"/>
                  <a:pt x="1182" y="256"/>
                </a:cubicBezTo>
                <a:cubicBezTo>
                  <a:pt x="1190" y="254"/>
                  <a:pt x="1197" y="251"/>
                  <a:pt x="1202" y="246"/>
                </a:cubicBezTo>
                <a:cubicBezTo>
                  <a:pt x="1207" y="241"/>
                  <a:pt x="1210" y="236"/>
                  <a:pt x="1211" y="230"/>
                </a:cubicBezTo>
                <a:cubicBezTo>
                  <a:pt x="1212" y="224"/>
                  <a:pt x="1212" y="218"/>
                  <a:pt x="1210" y="212"/>
                </a:cubicBezTo>
                <a:cubicBezTo>
                  <a:pt x="1208" y="206"/>
                  <a:pt x="1205" y="200"/>
                  <a:pt x="1202" y="194"/>
                </a:cubicBezTo>
                <a:cubicBezTo>
                  <a:pt x="1198" y="189"/>
                  <a:pt x="1193" y="183"/>
                  <a:pt x="1189" y="178"/>
                </a:cubicBezTo>
                <a:close/>
                <a:moveTo>
                  <a:pt x="1331" y="32"/>
                </a:moveTo>
                <a:cubicBezTo>
                  <a:pt x="1340" y="41"/>
                  <a:pt x="1347" y="50"/>
                  <a:pt x="1352" y="59"/>
                </a:cubicBezTo>
                <a:cubicBezTo>
                  <a:pt x="1358" y="69"/>
                  <a:pt x="1361" y="78"/>
                  <a:pt x="1362" y="87"/>
                </a:cubicBezTo>
                <a:cubicBezTo>
                  <a:pt x="1363" y="96"/>
                  <a:pt x="1363" y="104"/>
                  <a:pt x="1360" y="113"/>
                </a:cubicBezTo>
                <a:cubicBezTo>
                  <a:pt x="1357" y="121"/>
                  <a:pt x="1352" y="129"/>
                  <a:pt x="1344" y="136"/>
                </a:cubicBezTo>
                <a:cubicBezTo>
                  <a:pt x="1341" y="139"/>
                  <a:pt x="1338" y="142"/>
                  <a:pt x="1335" y="144"/>
                </a:cubicBezTo>
                <a:cubicBezTo>
                  <a:pt x="1332" y="146"/>
                  <a:pt x="1328" y="147"/>
                  <a:pt x="1324" y="148"/>
                </a:cubicBezTo>
                <a:cubicBezTo>
                  <a:pt x="1320" y="150"/>
                  <a:pt x="1316" y="151"/>
                  <a:pt x="1312" y="151"/>
                </a:cubicBezTo>
                <a:cubicBezTo>
                  <a:pt x="1307" y="151"/>
                  <a:pt x="1302" y="152"/>
                  <a:pt x="1297" y="152"/>
                </a:cubicBezTo>
                <a:lnTo>
                  <a:pt x="1349" y="204"/>
                </a:lnTo>
                <a:cubicBezTo>
                  <a:pt x="1350" y="205"/>
                  <a:pt x="1350" y="205"/>
                  <a:pt x="1350" y="206"/>
                </a:cubicBezTo>
                <a:cubicBezTo>
                  <a:pt x="1350" y="207"/>
                  <a:pt x="1350" y="208"/>
                  <a:pt x="1350" y="209"/>
                </a:cubicBezTo>
                <a:cubicBezTo>
                  <a:pt x="1349" y="210"/>
                  <a:pt x="1349" y="211"/>
                  <a:pt x="1348" y="212"/>
                </a:cubicBezTo>
                <a:cubicBezTo>
                  <a:pt x="1347" y="214"/>
                  <a:pt x="1345" y="215"/>
                  <a:pt x="1343" y="217"/>
                </a:cubicBezTo>
                <a:cubicBezTo>
                  <a:pt x="1341" y="219"/>
                  <a:pt x="1340" y="221"/>
                  <a:pt x="1338" y="222"/>
                </a:cubicBezTo>
                <a:cubicBezTo>
                  <a:pt x="1337" y="223"/>
                  <a:pt x="1336" y="224"/>
                  <a:pt x="1335" y="224"/>
                </a:cubicBezTo>
                <a:cubicBezTo>
                  <a:pt x="1334" y="224"/>
                  <a:pt x="1333" y="225"/>
                  <a:pt x="1332" y="224"/>
                </a:cubicBezTo>
                <a:cubicBezTo>
                  <a:pt x="1331" y="224"/>
                  <a:pt x="1330" y="224"/>
                  <a:pt x="1330" y="223"/>
                </a:cubicBezTo>
                <a:lnTo>
                  <a:pt x="1184" y="77"/>
                </a:lnTo>
                <a:cubicBezTo>
                  <a:pt x="1183" y="77"/>
                  <a:pt x="1183" y="76"/>
                  <a:pt x="1183" y="75"/>
                </a:cubicBezTo>
                <a:cubicBezTo>
                  <a:pt x="1183" y="75"/>
                  <a:pt x="1183" y="74"/>
                  <a:pt x="1183" y="73"/>
                </a:cubicBezTo>
                <a:cubicBezTo>
                  <a:pt x="1183" y="72"/>
                  <a:pt x="1184" y="71"/>
                  <a:pt x="1185" y="69"/>
                </a:cubicBezTo>
                <a:cubicBezTo>
                  <a:pt x="1186" y="68"/>
                  <a:pt x="1187" y="67"/>
                  <a:pt x="1189" y="65"/>
                </a:cubicBezTo>
                <a:cubicBezTo>
                  <a:pt x="1190" y="64"/>
                  <a:pt x="1192" y="62"/>
                  <a:pt x="1193" y="62"/>
                </a:cubicBezTo>
                <a:cubicBezTo>
                  <a:pt x="1194" y="61"/>
                  <a:pt x="1195" y="60"/>
                  <a:pt x="1196" y="60"/>
                </a:cubicBezTo>
                <a:cubicBezTo>
                  <a:pt x="1197" y="59"/>
                  <a:pt x="1198" y="59"/>
                  <a:pt x="1199" y="59"/>
                </a:cubicBezTo>
                <a:cubicBezTo>
                  <a:pt x="1199" y="59"/>
                  <a:pt x="1200" y="60"/>
                  <a:pt x="1201" y="61"/>
                </a:cubicBezTo>
                <a:lnTo>
                  <a:pt x="1215" y="75"/>
                </a:lnTo>
                <a:cubicBezTo>
                  <a:pt x="1215" y="68"/>
                  <a:pt x="1215" y="62"/>
                  <a:pt x="1216" y="57"/>
                </a:cubicBezTo>
                <a:cubicBezTo>
                  <a:pt x="1216" y="52"/>
                  <a:pt x="1217" y="47"/>
                  <a:pt x="1218" y="42"/>
                </a:cubicBezTo>
                <a:cubicBezTo>
                  <a:pt x="1220" y="37"/>
                  <a:pt x="1222" y="33"/>
                  <a:pt x="1224" y="29"/>
                </a:cubicBezTo>
                <a:cubicBezTo>
                  <a:pt x="1226" y="25"/>
                  <a:pt x="1229" y="22"/>
                  <a:pt x="1233" y="18"/>
                </a:cubicBezTo>
                <a:cubicBezTo>
                  <a:pt x="1240" y="11"/>
                  <a:pt x="1248" y="6"/>
                  <a:pt x="1257" y="3"/>
                </a:cubicBezTo>
                <a:cubicBezTo>
                  <a:pt x="1265" y="1"/>
                  <a:pt x="1273" y="0"/>
                  <a:pt x="1282" y="2"/>
                </a:cubicBezTo>
                <a:cubicBezTo>
                  <a:pt x="1290" y="4"/>
                  <a:pt x="1299" y="7"/>
                  <a:pt x="1307" y="13"/>
                </a:cubicBezTo>
                <a:cubicBezTo>
                  <a:pt x="1315" y="18"/>
                  <a:pt x="1323" y="24"/>
                  <a:pt x="1331" y="32"/>
                </a:cubicBezTo>
                <a:close/>
                <a:moveTo>
                  <a:pt x="1313" y="54"/>
                </a:moveTo>
                <a:cubicBezTo>
                  <a:pt x="1308" y="49"/>
                  <a:pt x="1302" y="44"/>
                  <a:pt x="1296" y="40"/>
                </a:cubicBezTo>
                <a:cubicBezTo>
                  <a:pt x="1291" y="35"/>
                  <a:pt x="1285" y="32"/>
                  <a:pt x="1279" y="31"/>
                </a:cubicBezTo>
                <a:cubicBezTo>
                  <a:pt x="1273" y="29"/>
                  <a:pt x="1267" y="28"/>
                  <a:pt x="1262" y="29"/>
                </a:cubicBezTo>
                <a:cubicBezTo>
                  <a:pt x="1256" y="30"/>
                  <a:pt x="1251" y="33"/>
                  <a:pt x="1246" y="38"/>
                </a:cubicBezTo>
                <a:cubicBezTo>
                  <a:pt x="1243" y="41"/>
                  <a:pt x="1241" y="44"/>
                  <a:pt x="1239" y="47"/>
                </a:cubicBezTo>
                <a:cubicBezTo>
                  <a:pt x="1238" y="50"/>
                  <a:pt x="1236" y="53"/>
                  <a:pt x="1235" y="58"/>
                </a:cubicBezTo>
                <a:cubicBezTo>
                  <a:pt x="1235" y="62"/>
                  <a:pt x="1234" y="66"/>
                  <a:pt x="1234" y="72"/>
                </a:cubicBezTo>
                <a:cubicBezTo>
                  <a:pt x="1234" y="77"/>
                  <a:pt x="1234" y="83"/>
                  <a:pt x="1235" y="90"/>
                </a:cubicBezTo>
                <a:lnTo>
                  <a:pt x="1276" y="131"/>
                </a:lnTo>
                <a:cubicBezTo>
                  <a:pt x="1288" y="133"/>
                  <a:pt x="1298" y="132"/>
                  <a:pt x="1306" y="131"/>
                </a:cubicBezTo>
                <a:cubicBezTo>
                  <a:pt x="1314" y="130"/>
                  <a:pt x="1321" y="126"/>
                  <a:pt x="1326" y="121"/>
                </a:cubicBezTo>
                <a:cubicBezTo>
                  <a:pt x="1331" y="116"/>
                  <a:pt x="1334" y="111"/>
                  <a:pt x="1335" y="105"/>
                </a:cubicBezTo>
                <a:cubicBezTo>
                  <a:pt x="1336" y="100"/>
                  <a:pt x="1336" y="94"/>
                  <a:pt x="1334" y="88"/>
                </a:cubicBezTo>
                <a:cubicBezTo>
                  <a:pt x="1333" y="82"/>
                  <a:pt x="1330" y="76"/>
                  <a:pt x="1326" y="70"/>
                </a:cubicBezTo>
                <a:cubicBezTo>
                  <a:pt x="1322" y="64"/>
                  <a:pt x="1318" y="59"/>
                  <a:pt x="1313" y="5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0" name="Freeform 42"/>
          <p:cNvSpPr>
            <a:spLocks noEditPoints="1"/>
          </p:cNvSpPr>
          <p:nvPr/>
        </p:nvSpPr>
        <p:spPr bwMode="auto">
          <a:xfrm>
            <a:off x="5916613" y="5200650"/>
            <a:ext cx="336550" cy="336550"/>
          </a:xfrm>
          <a:custGeom>
            <a:avLst/>
            <a:gdLst/>
            <a:ahLst/>
            <a:cxnLst>
              <a:cxn ang="0">
                <a:pos x="106" y="218"/>
              </a:cxn>
              <a:cxn ang="0">
                <a:pos x="109" y="224"/>
              </a:cxn>
              <a:cxn ang="0">
                <a:pos x="101" y="228"/>
              </a:cxn>
              <a:cxn ang="0">
                <a:pos x="69" y="240"/>
              </a:cxn>
              <a:cxn ang="0">
                <a:pos x="32" y="283"/>
              </a:cxn>
              <a:cxn ang="0">
                <a:pos x="36" y="342"/>
              </a:cxn>
              <a:cxn ang="0">
                <a:pos x="86" y="391"/>
              </a:cxn>
              <a:cxn ang="0">
                <a:pos x="144" y="393"/>
              </a:cxn>
              <a:cxn ang="0">
                <a:pos x="182" y="360"/>
              </a:cxn>
              <a:cxn ang="0">
                <a:pos x="146" y="298"/>
              </a:cxn>
              <a:cxn ang="0">
                <a:pos x="107" y="334"/>
              </a:cxn>
              <a:cxn ang="0">
                <a:pos x="96" y="325"/>
              </a:cxn>
              <a:cxn ang="0">
                <a:pos x="94" y="319"/>
              </a:cxn>
              <a:cxn ang="0">
                <a:pos x="143" y="269"/>
              </a:cxn>
              <a:cxn ang="0">
                <a:pos x="150" y="266"/>
              </a:cxn>
              <a:cxn ang="0">
                <a:pos x="158" y="270"/>
              </a:cxn>
              <a:cxn ang="0">
                <a:pos x="219" y="333"/>
              </a:cxn>
              <a:cxn ang="0">
                <a:pos x="214" y="354"/>
              </a:cxn>
              <a:cxn ang="0">
                <a:pos x="197" y="382"/>
              </a:cxn>
              <a:cxn ang="0">
                <a:pos x="150" y="420"/>
              </a:cxn>
              <a:cxn ang="0">
                <a:pos x="73" y="418"/>
              </a:cxn>
              <a:cxn ang="0">
                <a:pos x="10" y="354"/>
              </a:cxn>
              <a:cxn ang="0">
                <a:pos x="8" y="275"/>
              </a:cxn>
              <a:cxn ang="0">
                <a:pos x="50" y="224"/>
              </a:cxn>
              <a:cxn ang="0">
                <a:pos x="82" y="209"/>
              </a:cxn>
              <a:cxn ang="0">
                <a:pos x="96" y="209"/>
              </a:cxn>
              <a:cxn ang="0">
                <a:pos x="427" y="143"/>
              </a:cxn>
              <a:cxn ang="0">
                <a:pos x="428" y="148"/>
              </a:cxn>
              <a:cxn ang="0">
                <a:pos x="421" y="157"/>
              </a:cxn>
              <a:cxn ang="0">
                <a:pos x="412" y="163"/>
              </a:cxn>
              <a:cxn ang="0">
                <a:pos x="407" y="163"/>
              </a:cxn>
              <a:cxn ang="0">
                <a:pos x="276" y="32"/>
              </a:cxn>
              <a:cxn ang="0">
                <a:pos x="355" y="219"/>
              </a:cxn>
              <a:cxn ang="0">
                <a:pos x="352" y="225"/>
              </a:cxn>
              <a:cxn ang="0">
                <a:pos x="343" y="233"/>
              </a:cxn>
              <a:cxn ang="0">
                <a:pos x="337" y="236"/>
              </a:cxn>
              <a:cxn ang="0">
                <a:pos x="153" y="155"/>
              </a:cxn>
              <a:cxn ang="0">
                <a:pos x="284" y="286"/>
              </a:cxn>
              <a:cxn ang="0">
                <a:pos x="284" y="291"/>
              </a:cxn>
              <a:cxn ang="0">
                <a:pos x="277" y="300"/>
              </a:cxn>
              <a:cxn ang="0">
                <a:pos x="268" y="307"/>
              </a:cxn>
              <a:cxn ang="0">
                <a:pos x="264" y="306"/>
              </a:cxn>
              <a:cxn ang="0">
                <a:pos x="121" y="158"/>
              </a:cxn>
              <a:cxn ang="0">
                <a:pos x="137" y="138"/>
              </a:cxn>
              <a:cxn ang="0">
                <a:pos x="152" y="130"/>
              </a:cxn>
              <a:cxn ang="0">
                <a:pos x="167" y="133"/>
              </a:cxn>
              <a:cxn ang="0">
                <a:pos x="319" y="198"/>
              </a:cxn>
              <a:cxn ang="0">
                <a:pos x="252" y="36"/>
              </a:cxn>
              <a:cxn ang="0">
                <a:pos x="254" y="23"/>
              </a:cxn>
              <a:cxn ang="0">
                <a:pos x="271" y="4"/>
              </a:cxn>
              <a:cxn ang="0">
                <a:pos x="279" y="0"/>
              </a:cxn>
              <a:cxn ang="0">
                <a:pos x="289" y="5"/>
              </a:cxn>
            </a:cxnLst>
            <a:rect l="0" t="0" r="r" b="b"/>
            <a:pathLst>
              <a:path w="428" h="428">
                <a:moveTo>
                  <a:pt x="103" y="214"/>
                </a:moveTo>
                <a:cubicBezTo>
                  <a:pt x="104" y="215"/>
                  <a:pt x="105" y="217"/>
                  <a:pt x="106" y="218"/>
                </a:cubicBezTo>
                <a:cubicBezTo>
                  <a:pt x="107" y="219"/>
                  <a:pt x="108" y="220"/>
                  <a:pt x="108" y="221"/>
                </a:cubicBezTo>
                <a:cubicBezTo>
                  <a:pt x="109" y="222"/>
                  <a:pt x="109" y="223"/>
                  <a:pt x="109" y="224"/>
                </a:cubicBezTo>
                <a:cubicBezTo>
                  <a:pt x="109" y="225"/>
                  <a:pt x="108" y="225"/>
                  <a:pt x="108" y="226"/>
                </a:cubicBezTo>
                <a:cubicBezTo>
                  <a:pt x="107" y="227"/>
                  <a:pt x="105" y="228"/>
                  <a:pt x="101" y="228"/>
                </a:cubicBezTo>
                <a:cubicBezTo>
                  <a:pt x="97" y="229"/>
                  <a:pt x="93" y="230"/>
                  <a:pt x="87" y="232"/>
                </a:cubicBezTo>
                <a:cubicBezTo>
                  <a:pt x="82" y="234"/>
                  <a:pt x="76" y="237"/>
                  <a:pt x="69" y="240"/>
                </a:cubicBezTo>
                <a:cubicBezTo>
                  <a:pt x="63" y="244"/>
                  <a:pt x="56" y="249"/>
                  <a:pt x="49" y="256"/>
                </a:cubicBezTo>
                <a:cubicBezTo>
                  <a:pt x="41" y="265"/>
                  <a:pt x="35" y="273"/>
                  <a:pt x="32" y="283"/>
                </a:cubicBezTo>
                <a:cubicBezTo>
                  <a:pt x="28" y="293"/>
                  <a:pt x="27" y="302"/>
                  <a:pt x="27" y="312"/>
                </a:cubicBezTo>
                <a:cubicBezTo>
                  <a:pt x="28" y="322"/>
                  <a:pt x="31" y="332"/>
                  <a:pt x="36" y="342"/>
                </a:cubicBezTo>
                <a:cubicBezTo>
                  <a:pt x="41" y="352"/>
                  <a:pt x="48" y="361"/>
                  <a:pt x="56" y="369"/>
                </a:cubicBezTo>
                <a:cubicBezTo>
                  <a:pt x="66" y="379"/>
                  <a:pt x="76" y="386"/>
                  <a:pt x="86" y="391"/>
                </a:cubicBezTo>
                <a:cubicBezTo>
                  <a:pt x="96" y="396"/>
                  <a:pt x="106" y="398"/>
                  <a:pt x="115" y="399"/>
                </a:cubicBezTo>
                <a:cubicBezTo>
                  <a:pt x="125" y="399"/>
                  <a:pt x="135" y="397"/>
                  <a:pt x="144" y="393"/>
                </a:cubicBezTo>
                <a:cubicBezTo>
                  <a:pt x="153" y="389"/>
                  <a:pt x="162" y="384"/>
                  <a:pt x="169" y="376"/>
                </a:cubicBezTo>
                <a:cubicBezTo>
                  <a:pt x="174" y="371"/>
                  <a:pt x="178" y="366"/>
                  <a:pt x="182" y="360"/>
                </a:cubicBezTo>
                <a:cubicBezTo>
                  <a:pt x="185" y="354"/>
                  <a:pt x="188" y="348"/>
                  <a:pt x="190" y="342"/>
                </a:cubicBezTo>
                <a:lnTo>
                  <a:pt x="146" y="298"/>
                </a:lnTo>
                <a:lnTo>
                  <a:pt x="112" y="333"/>
                </a:lnTo>
                <a:cubicBezTo>
                  <a:pt x="110" y="334"/>
                  <a:pt x="109" y="334"/>
                  <a:pt x="107" y="334"/>
                </a:cubicBezTo>
                <a:cubicBezTo>
                  <a:pt x="105" y="333"/>
                  <a:pt x="102" y="331"/>
                  <a:pt x="99" y="329"/>
                </a:cubicBezTo>
                <a:cubicBezTo>
                  <a:pt x="98" y="327"/>
                  <a:pt x="97" y="326"/>
                  <a:pt x="96" y="325"/>
                </a:cubicBezTo>
                <a:cubicBezTo>
                  <a:pt x="95" y="323"/>
                  <a:pt x="94" y="322"/>
                  <a:pt x="94" y="321"/>
                </a:cubicBezTo>
                <a:cubicBezTo>
                  <a:pt x="94" y="320"/>
                  <a:pt x="94" y="319"/>
                  <a:pt x="94" y="319"/>
                </a:cubicBezTo>
                <a:cubicBezTo>
                  <a:pt x="94" y="318"/>
                  <a:pt x="94" y="317"/>
                  <a:pt x="95" y="316"/>
                </a:cubicBezTo>
                <a:lnTo>
                  <a:pt x="143" y="269"/>
                </a:lnTo>
                <a:cubicBezTo>
                  <a:pt x="144" y="268"/>
                  <a:pt x="145" y="267"/>
                  <a:pt x="146" y="267"/>
                </a:cubicBezTo>
                <a:cubicBezTo>
                  <a:pt x="147" y="266"/>
                  <a:pt x="148" y="266"/>
                  <a:pt x="150" y="266"/>
                </a:cubicBezTo>
                <a:cubicBezTo>
                  <a:pt x="151" y="266"/>
                  <a:pt x="152" y="266"/>
                  <a:pt x="154" y="267"/>
                </a:cubicBezTo>
                <a:cubicBezTo>
                  <a:pt x="155" y="267"/>
                  <a:pt x="157" y="268"/>
                  <a:pt x="158" y="270"/>
                </a:cubicBezTo>
                <a:lnTo>
                  <a:pt x="215" y="327"/>
                </a:lnTo>
                <a:cubicBezTo>
                  <a:pt x="217" y="329"/>
                  <a:pt x="219" y="331"/>
                  <a:pt x="219" y="333"/>
                </a:cubicBezTo>
                <a:cubicBezTo>
                  <a:pt x="220" y="335"/>
                  <a:pt x="220" y="338"/>
                  <a:pt x="219" y="341"/>
                </a:cubicBezTo>
                <a:cubicBezTo>
                  <a:pt x="218" y="345"/>
                  <a:pt x="216" y="349"/>
                  <a:pt x="214" y="354"/>
                </a:cubicBezTo>
                <a:cubicBezTo>
                  <a:pt x="212" y="359"/>
                  <a:pt x="209" y="363"/>
                  <a:pt x="206" y="368"/>
                </a:cubicBezTo>
                <a:cubicBezTo>
                  <a:pt x="203" y="373"/>
                  <a:pt x="200" y="377"/>
                  <a:pt x="197" y="382"/>
                </a:cubicBezTo>
                <a:cubicBezTo>
                  <a:pt x="193" y="386"/>
                  <a:pt x="190" y="390"/>
                  <a:pt x="186" y="394"/>
                </a:cubicBezTo>
                <a:cubicBezTo>
                  <a:pt x="174" y="406"/>
                  <a:pt x="162" y="414"/>
                  <a:pt x="150" y="420"/>
                </a:cubicBezTo>
                <a:cubicBezTo>
                  <a:pt x="137" y="425"/>
                  <a:pt x="124" y="428"/>
                  <a:pt x="111" y="427"/>
                </a:cubicBezTo>
                <a:cubicBezTo>
                  <a:pt x="98" y="427"/>
                  <a:pt x="85" y="424"/>
                  <a:pt x="73" y="418"/>
                </a:cubicBezTo>
                <a:cubicBezTo>
                  <a:pt x="60" y="412"/>
                  <a:pt x="48" y="403"/>
                  <a:pt x="37" y="392"/>
                </a:cubicBezTo>
                <a:cubicBezTo>
                  <a:pt x="25" y="380"/>
                  <a:pt x="16" y="367"/>
                  <a:pt x="10" y="354"/>
                </a:cubicBezTo>
                <a:cubicBezTo>
                  <a:pt x="4" y="341"/>
                  <a:pt x="0" y="328"/>
                  <a:pt x="0" y="314"/>
                </a:cubicBezTo>
                <a:cubicBezTo>
                  <a:pt x="0" y="301"/>
                  <a:pt x="2" y="288"/>
                  <a:pt x="8" y="275"/>
                </a:cubicBezTo>
                <a:cubicBezTo>
                  <a:pt x="13" y="262"/>
                  <a:pt x="22" y="250"/>
                  <a:pt x="33" y="239"/>
                </a:cubicBezTo>
                <a:cubicBezTo>
                  <a:pt x="38" y="233"/>
                  <a:pt x="44" y="228"/>
                  <a:pt x="50" y="224"/>
                </a:cubicBezTo>
                <a:cubicBezTo>
                  <a:pt x="56" y="220"/>
                  <a:pt x="62" y="217"/>
                  <a:pt x="67" y="214"/>
                </a:cubicBezTo>
                <a:cubicBezTo>
                  <a:pt x="72" y="212"/>
                  <a:pt x="77" y="210"/>
                  <a:pt x="82" y="209"/>
                </a:cubicBezTo>
                <a:cubicBezTo>
                  <a:pt x="86" y="208"/>
                  <a:pt x="89" y="207"/>
                  <a:pt x="91" y="207"/>
                </a:cubicBezTo>
                <a:cubicBezTo>
                  <a:pt x="93" y="207"/>
                  <a:pt x="95" y="208"/>
                  <a:pt x="96" y="209"/>
                </a:cubicBezTo>
                <a:cubicBezTo>
                  <a:pt x="98" y="209"/>
                  <a:pt x="100" y="211"/>
                  <a:pt x="103" y="214"/>
                </a:cubicBezTo>
                <a:close/>
                <a:moveTo>
                  <a:pt x="427" y="143"/>
                </a:moveTo>
                <a:cubicBezTo>
                  <a:pt x="428" y="143"/>
                  <a:pt x="428" y="144"/>
                  <a:pt x="428" y="145"/>
                </a:cubicBezTo>
                <a:cubicBezTo>
                  <a:pt x="428" y="146"/>
                  <a:pt x="428" y="147"/>
                  <a:pt x="428" y="148"/>
                </a:cubicBezTo>
                <a:cubicBezTo>
                  <a:pt x="427" y="149"/>
                  <a:pt x="426" y="150"/>
                  <a:pt x="425" y="151"/>
                </a:cubicBezTo>
                <a:cubicBezTo>
                  <a:pt x="424" y="153"/>
                  <a:pt x="423" y="155"/>
                  <a:pt x="421" y="157"/>
                </a:cubicBezTo>
                <a:cubicBezTo>
                  <a:pt x="419" y="158"/>
                  <a:pt x="417" y="160"/>
                  <a:pt x="416" y="161"/>
                </a:cubicBezTo>
                <a:cubicBezTo>
                  <a:pt x="414" y="162"/>
                  <a:pt x="413" y="163"/>
                  <a:pt x="412" y="163"/>
                </a:cubicBezTo>
                <a:cubicBezTo>
                  <a:pt x="411" y="164"/>
                  <a:pt x="410" y="164"/>
                  <a:pt x="409" y="164"/>
                </a:cubicBezTo>
                <a:cubicBezTo>
                  <a:pt x="408" y="164"/>
                  <a:pt x="408" y="163"/>
                  <a:pt x="407" y="163"/>
                </a:cubicBezTo>
                <a:lnTo>
                  <a:pt x="276" y="32"/>
                </a:lnTo>
                <a:lnTo>
                  <a:pt x="276" y="32"/>
                </a:lnTo>
                <a:lnTo>
                  <a:pt x="354" y="216"/>
                </a:lnTo>
                <a:cubicBezTo>
                  <a:pt x="355" y="217"/>
                  <a:pt x="355" y="218"/>
                  <a:pt x="355" y="219"/>
                </a:cubicBezTo>
                <a:cubicBezTo>
                  <a:pt x="355" y="220"/>
                  <a:pt x="355" y="221"/>
                  <a:pt x="354" y="222"/>
                </a:cubicBezTo>
                <a:cubicBezTo>
                  <a:pt x="353" y="223"/>
                  <a:pt x="353" y="224"/>
                  <a:pt x="352" y="225"/>
                </a:cubicBezTo>
                <a:cubicBezTo>
                  <a:pt x="351" y="226"/>
                  <a:pt x="349" y="228"/>
                  <a:pt x="348" y="229"/>
                </a:cubicBezTo>
                <a:cubicBezTo>
                  <a:pt x="346" y="231"/>
                  <a:pt x="345" y="232"/>
                  <a:pt x="343" y="233"/>
                </a:cubicBezTo>
                <a:cubicBezTo>
                  <a:pt x="342" y="234"/>
                  <a:pt x="341" y="235"/>
                  <a:pt x="340" y="236"/>
                </a:cubicBezTo>
                <a:cubicBezTo>
                  <a:pt x="339" y="236"/>
                  <a:pt x="338" y="236"/>
                  <a:pt x="337" y="236"/>
                </a:cubicBezTo>
                <a:cubicBezTo>
                  <a:pt x="336" y="236"/>
                  <a:pt x="336" y="236"/>
                  <a:pt x="335" y="236"/>
                </a:cubicBezTo>
                <a:lnTo>
                  <a:pt x="153" y="155"/>
                </a:lnTo>
                <a:lnTo>
                  <a:pt x="153" y="155"/>
                </a:lnTo>
                <a:lnTo>
                  <a:pt x="284" y="286"/>
                </a:lnTo>
                <a:cubicBezTo>
                  <a:pt x="284" y="287"/>
                  <a:pt x="285" y="287"/>
                  <a:pt x="285" y="288"/>
                </a:cubicBezTo>
                <a:cubicBezTo>
                  <a:pt x="285" y="289"/>
                  <a:pt x="285" y="290"/>
                  <a:pt x="284" y="291"/>
                </a:cubicBezTo>
                <a:cubicBezTo>
                  <a:pt x="284" y="292"/>
                  <a:pt x="283" y="293"/>
                  <a:pt x="282" y="295"/>
                </a:cubicBezTo>
                <a:cubicBezTo>
                  <a:pt x="281" y="296"/>
                  <a:pt x="279" y="298"/>
                  <a:pt x="277" y="300"/>
                </a:cubicBezTo>
                <a:cubicBezTo>
                  <a:pt x="275" y="302"/>
                  <a:pt x="274" y="303"/>
                  <a:pt x="272" y="304"/>
                </a:cubicBezTo>
                <a:cubicBezTo>
                  <a:pt x="271" y="306"/>
                  <a:pt x="269" y="306"/>
                  <a:pt x="268" y="307"/>
                </a:cubicBezTo>
                <a:cubicBezTo>
                  <a:pt x="267" y="307"/>
                  <a:pt x="267" y="307"/>
                  <a:pt x="266" y="307"/>
                </a:cubicBezTo>
                <a:cubicBezTo>
                  <a:pt x="265" y="307"/>
                  <a:pt x="264" y="307"/>
                  <a:pt x="264" y="306"/>
                </a:cubicBezTo>
                <a:lnTo>
                  <a:pt x="126" y="168"/>
                </a:lnTo>
                <a:cubicBezTo>
                  <a:pt x="122" y="165"/>
                  <a:pt x="121" y="162"/>
                  <a:pt x="121" y="158"/>
                </a:cubicBezTo>
                <a:cubicBezTo>
                  <a:pt x="122" y="155"/>
                  <a:pt x="123" y="153"/>
                  <a:pt x="125" y="151"/>
                </a:cubicBezTo>
                <a:lnTo>
                  <a:pt x="137" y="138"/>
                </a:lnTo>
                <a:cubicBezTo>
                  <a:pt x="140" y="136"/>
                  <a:pt x="142" y="134"/>
                  <a:pt x="145" y="132"/>
                </a:cubicBezTo>
                <a:cubicBezTo>
                  <a:pt x="147" y="131"/>
                  <a:pt x="149" y="130"/>
                  <a:pt x="152" y="130"/>
                </a:cubicBezTo>
                <a:cubicBezTo>
                  <a:pt x="154" y="129"/>
                  <a:pt x="157" y="129"/>
                  <a:pt x="159" y="130"/>
                </a:cubicBezTo>
                <a:cubicBezTo>
                  <a:pt x="162" y="131"/>
                  <a:pt x="164" y="132"/>
                  <a:pt x="167" y="133"/>
                </a:cubicBezTo>
                <a:lnTo>
                  <a:pt x="319" y="199"/>
                </a:lnTo>
                <a:lnTo>
                  <a:pt x="319" y="198"/>
                </a:lnTo>
                <a:lnTo>
                  <a:pt x="255" y="45"/>
                </a:lnTo>
                <a:cubicBezTo>
                  <a:pt x="254" y="42"/>
                  <a:pt x="253" y="39"/>
                  <a:pt x="252" y="36"/>
                </a:cubicBezTo>
                <a:cubicBezTo>
                  <a:pt x="252" y="34"/>
                  <a:pt x="252" y="31"/>
                  <a:pt x="252" y="29"/>
                </a:cubicBezTo>
                <a:cubicBezTo>
                  <a:pt x="252" y="27"/>
                  <a:pt x="253" y="25"/>
                  <a:pt x="254" y="23"/>
                </a:cubicBezTo>
                <a:cubicBezTo>
                  <a:pt x="255" y="21"/>
                  <a:pt x="256" y="19"/>
                  <a:pt x="258" y="17"/>
                </a:cubicBezTo>
                <a:lnTo>
                  <a:pt x="271" y="4"/>
                </a:lnTo>
                <a:cubicBezTo>
                  <a:pt x="272" y="3"/>
                  <a:pt x="274" y="2"/>
                  <a:pt x="275" y="1"/>
                </a:cubicBezTo>
                <a:cubicBezTo>
                  <a:pt x="277" y="1"/>
                  <a:pt x="278" y="0"/>
                  <a:pt x="279" y="0"/>
                </a:cubicBezTo>
                <a:cubicBezTo>
                  <a:pt x="281" y="0"/>
                  <a:pt x="282" y="1"/>
                  <a:pt x="284" y="1"/>
                </a:cubicBezTo>
                <a:cubicBezTo>
                  <a:pt x="286" y="2"/>
                  <a:pt x="287" y="3"/>
                  <a:pt x="289" y="5"/>
                </a:cubicBezTo>
                <a:lnTo>
                  <a:pt x="427" y="1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1" name="Freeform 43"/>
          <p:cNvSpPr>
            <a:spLocks noEditPoints="1"/>
          </p:cNvSpPr>
          <p:nvPr/>
        </p:nvSpPr>
        <p:spPr bwMode="auto">
          <a:xfrm>
            <a:off x="7275513" y="5207000"/>
            <a:ext cx="585788" cy="633413"/>
          </a:xfrm>
          <a:custGeom>
            <a:avLst/>
            <a:gdLst/>
            <a:ahLst/>
            <a:cxnLst>
              <a:cxn ang="0">
                <a:pos x="170" y="779"/>
              </a:cxn>
              <a:cxn ang="0">
                <a:pos x="114" y="804"/>
              </a:cxn>
              <a:cxn ang="0">
                <a:pos x="103" y="787"/>
              </a:cxn>
              <a:cxn ang="0">
                <a:pos x="164" y="747"/>
              </a:cxn>
              <a:cxn ang="0">
                <a:pos x="129" y="698"/>
              </a:cxn>
              <a:cxn ang="0">
                <a:pos x="36" y="714"/>
              </a:cxn>
              <a:cxn ang="0">
                <a:pos x="23" y="616"/>
              </a:cxn>
              <a:cxn ang="0">
                <a:pos x="68" y="594"/>
              </a:cxn>
              <a:cxn ang="0">
                <a:pos x="82" y="608"/>
              </a:cxn>
              <a:cxn ang="0">
                <a:pos x="53" y="623"/>
              </a:cxn>
              <a:cxn ang="0">
                <a:pos x="36" y="679"/>
              </a:cxn>
              <a:cxn ang="0">
                <a:pos x="120" y="670"/>
              </a:cxn>
              <a:cxn ang="0">
                <a:pos x="254" y="519"/>
              </a:cxn>
              <a:cxn ang="0">
                <a:pos x="268" y="670"/>
              </a:cxn>
              <a:cxn ang="0">
                <a:pos x="257" y="688"/>
              </a:cxn>
              <a:cxn ang="0">
                <a:pos x="106" y="543"/>
              </a:cxn>
              <a:cxn ang="0">
                <a:pos x="181" y="478"/>
              </a:cxn>
              <a:cxn ang="0">
                <a:pos x="199" y="505"/>
              </a:cxn>
              <a:cxn ang="0">
                <a:pos x="198" y="600"/>
              </a:cxn>
              <a:cxn ang="0">
                <a:pos x="218" y="517"/>
              </a:cxn>
              <a:cxn ang="0">
                <a:pos x="455" y="489"/>
              </a:cxn>
              <a:cxn ang="0">
                <a:pos x="230" y="418"/>
              </a:cxn>
              <a:cxn ang="0">
                <a:pos x="313" y="341"/>
              </a:cxn>
              <a:cxn ang="0">
                <a:pos x="321" y="356"/>
              </a:cxn>
              <a:cxn ang="0">
                <a:pos x="365" y="411"/>
              </a:cxn>
              <a:cxn ang="0">
                <a:pos x="377" y="426"/>
              </a:cxn>
              <a:cxn ang="0">
                <a:pos x="441" y="471"/>
              </a:cxn>
              <a:cxn ang="0">
                <a:pos x="571" y="337"/>
              </a:cxn>
              <a:cxn ang="0">
                <a:pos x="569" y="369"/>
              </a:cxn>
              <a:cxn ang="0">
                <a:pos x="444" y="419"/>
              </a:cxn>
              <a:cxn ang="0">
                <a:pos x="394" y="246"/>
              </a:cxn>
              <a:cxn ang="0">
                <a:pos x="450" y="220"/>
              </a:cxn>
              <a:cxn ang="0">
                <a:pos x="465" y="235"/>
              </a:cxn>
              <a:cxn ang="0">
                <a:pos x="429" y="250"/>
              </a:cxn>
              <a:cxn ang="0">
                <a:pos x="427" y="369"/>
              </a:cxn>
              <a:cxn ang="0">
                <a:pos x="544" y="364"/>
              </a:cxn>
              <a:cxn ang="0">
                <a:pos x="560" y="328"/>
              </a:cxn>
              <a:cxn ang="0">
                <a:pos x="556" y="118"/>
              </a:cxn>
              <a:cxn ang="0">
                <a:pos x="603" y="177"/>
              </a:cxn>
              <a:cxn ang="0">
                <a:pos x="619" y="185"/>
              </a:cxn>
              <a:cxn ang="0">
                <a:pos x="630" y="308"/>
              </a:cxn>
              <a:cxn ang="0">
                <a:pos x="619" y="326"/>
              </a:cxn>
              <a:cxn ang="0">
                <a:pos x="467" y="180"/>
              </a:cxn>
              <a:cxn ang="0">
                <a:pos x="547" y="107"/>
              </a:cxn>
              <a:cxn ang="0">
                <a:pos x="727" y="96"/>
              </a:cxn>
              <a:cxn ang="0">
                <a:pos x="744" y="200"/>
              </a:cxn>
              <a:cxn ang="0">
                <a:pos x="726" y="216"/>
              </a:cxn>
              <a:cxn ang="0">
                <a:pos x="616" y="28"/>
              </a:cxn>
              <a:cxn ang="0">
                <a:pos x="695" y="6"/>
              </a:cxn>
              <a:cxn ang="0">
                <a:pos x="643" y="36"/>
              </a:cxn>
              <a:cxn ang="0">
                <a:pos x="704" y="89"/>
              </a:cxn>
            </a:cxnLst>
            <a:rect l="0" t="0" r="r" b="b"/>
            <a:pathLst>
              <a:path w="745" h="806">
                <a:moveTo>
                  <a:pt x="177" y="683"/>
                </a:moveTo>
                <a:cubicBezTo>
                  <a:pt x="184" y="691"/>
                  <a:pt x="189" y="698"/>
                  <a:pt x="192" y="706"/>
                </a:cubicBezTo>
                <a:cubicBezTo>
                  <a:pt x="195" y="714"/>
                  <a:pt x="196" y="723"/>
                  <a:pt x="195" y="731"/>
                </a:cubicBezTo>
                <a:cubicBezTo>
                  <a:pt x="194" y="739"/>
                  <a:pt x="192" y="748"/>
                  <a:pt x="187" y="756"/>
                </a:cubicBezTo>
                <a:cubicBezTo>
                  <a:pt x="183" y="764"/>
                  <a:pt x="177" y="772"/>
                  <a:pt x="170" y="779"/>
                </a:cubicBezTo>
                <a:cubicBezTo>
                  <a:pt x="165" y="784"/>
                  <a:pt x="160" y="788"/>
                  <a:pt x="155" y="792"/>
                </a:cubicBezTo>
                <a:cubicBezTo>
                  <a:pt x="150" y="795"/>
                  <a:pt x="145" y="798"/>
                  <a:pt x="140" y="800"/>
                </a:cubicBezTo>
                <a:cubicBezTo>
                  <a:pt x="136" y="802"/>
                  <a:pt x="131" y="804"/>
                  <a:pt x="128" y="805"/>
                </a:cubicBezTo>
                <a:cubicBezTo>
                  <a:pt x="124" y="806"/>
                  <a:pt x="122" y="806"/>
                  <a:pt x="120" y="806"/>
                </a:cubicBezTo>
                <a:cubicBezTo>
                  <a:pt x="118" y="806"/>
                  <a:pt x="116" y="805"/>
                  <a:pt x="114" y="804"/>
                </a:cubicBezTo>
                <a:cubicBezTo>
                  <a:pt x="112" y="803"/>
                  <a:pt x="110" y="802"/>
                  <a:pt x="108" y="799"/>
                </a:cubicBezTo>
                <a:cubicBezTo>
                  <a:pt x="106" y="798"/>
                  <a:pt x="105" y="796"/>
                  <a:pt x="104" y="795"/>
                </a:cubicBezTo>
                <a:cubicBezTo>
                  <a:pt x="103" y="794"/>
                  <a:pt x="102" y="792"/>
                  <a:pt x="102" y="791"/>
                </a:cubicBezTo>
                <a:cubicBezTo>
                  <a:pt x="101" y="790"/>
                  <a:pt x="101" y="789"/>
                  <a:pt x="101" y="789"/>
                </a:cubicBezTo>
                <a:cubicBezTo>
                  <a:pt x="102" y="788"/>
                  <a:pt x="102" y="787"/>
                  <a:pt x="103" y="787"/>
                </a:cubicBezTo>
                <a:cubicBezTo>
                  <a:pt x="104" y="786"/>
                  <a:pt x="106" y="785"/>
                  <a:pt x="109" y="784"/>
                </a:cubicBezTo>
                <a:cubicBezTo>
                  <a:pt x="113" y="783"/>
                  <a:pt x="117" y="782"/>
                  <a:pt x="121" y="781"/>
                </a:cubicBezTo>
                <a:cubicBezTo>
                  <a:pt x="126" y="779"/>
                  <a:pt x="131" y="777"/>
                  <a:pt x="137" y="774"/>
                </a:cubicBezTo>
                <a:cubicBezTo>
                  <a:pt x="142" y="771"/>
                  <a:pt x="148" y="767"/>
                  <a:pt x="154" y="761"/>
                </a:cubicBezTo>
                <a:cubicBezTo>
                  <a:pt x="158" y="757"/>
                  <a:pt x="162" y="752"/>
                  <a:pt x="164" y="747"/>
                </a:cubicBezTo>
                <a:cubicBezTo>
                  <a:pt x="166" y="742"/>
                  <a:pt x="168" y="738"/>
                  <a:pt x="168" y="733"/>
                </a:cubicBezTo>
                <a:cubicBezTo>
                  <a:pt x="169" y="728"/>
                  <a:pt x="168" y="724"/>
                  <a:pt x="167" y="719"/>
                </a:cubicBezTo>
                <a:cubicBezTo>
                  <a:pt x="165" y="715"/>
                  <a:pt x="162" y="711"/>
                  <a:pt x="158" y="707"/>
                </a:cubicBezTo>
                <a:cubicBezTo>
                  <a:pt x="154" y="702"/>
                  <a:pt x="149" y="700"/>
                  <a:pt x="144" y="699"/>
                </a:cubicBezTo>
                <a:cubicBezTo>
                  <a:pt x="139" y="697"/>
                  <a:pt x="134" y="697"/>
                  <a:pt x="129" y="698"/>
                </a:cubicBezTo>
                <a:cubicBezTo>
                  <a:pt x="123" y="699"/>
                  <a:pt x="117" y="701"/>
                  <a:pt x="112" y="703"/>
                </a:cubicBezTo>
                <a:cubicBezTo>
                  <a:pt x="106" y="705"/>
                  <a:pt x="99" y="707"/>
                  <a:pt x="93" y="710"/>
                </a:cubicBezTo>
                <a:cubicBezTo>
                  <a:pt x="87" y="712"/>
                  <a:pt x="81" y="714"/>
                  <a:pt x="74" y="715"/>
                </a:cubicBezTo>
                <a:cubicBezTo>
                  <a:pt x="68" y="717"/>
                  <a:pt x="61" y="718"/>
                  <a:pt x="55" y="718"/>
                </a:cubicBezTo>
                <a:cubicBezTo>
                  <a:pt x="49" y="718"/>
                  <a:pt x="42" y="716"/>
                  <a:pt x="36" y="714"/>
                </a:cubicBezTo>
                <a:cubicBezTo>
                  <a:pt x="30" y="712"/>
                  <a:pt x="23" y="707"/>
                  <a:pt x="17" y="701"/>
                </a:cubicBezTo>
                <a:cubicBezTo>
                  <a:pt x="11" y="695"/>
                  <a:pt x="6" y="688"/>
                  <a:pt x="4" y="681"/>
                </a:cubicBezTo>
                <a:cubicBezTo>
                  <a:pt x="1" y="674"/>
                  <a:pt x="0" y="667"/>
                  <a:pt x="1" y="659"/>
                </a:cubicBezTo>
                <a:cubicBezTo>
                  <a:pt x="2" y="652"/>
                  <a:pt x="4" y="644"/>
                  <a:pt x="8" y="637"/>
                </a:cubicBezTo>
                <a:cubicBezTo>
                  <a:pt x="12" y="630"/>
                  <a:pt x="17" y="623"/>
                  <a:pt x="23" y="616"/>
                </a:cubicBezTo>
                <a:cubicBezTo>
                  <a:pt x="27" y="613"/>
                  <a:pt x="30" y="610"/>
                  <a:pt x="34" y="607"/>
                </a:cubicBezTo>
                <a:cubicBezTo>
                  <a:pt x="38" y="604"/>
                  <a:pt x="42" y="602"/>
                  <a:pt x="46" y="600"/>
                </a:cubicBezTo>
                <a:cubicBezTo>
                  <a:pt x="50" y="598"/>
                  <a:pt x="54" y="596"/>
                  <a:pt x="57" y="595"/>
                </a:cubicBezTo>
                <a:cubicBezTo>
                  <a:pt x="61" y="594"/>
                  <a:pt x="63" y="594"/>
                  <a:pt x="65" y="594"/>
                </a:cubicBezTo>
                <a:cubicBezTo>
                  <a:pt x="66" y="594"/>
                  <a:pt x="67" y="594"/>
                  <a:pt x="68" y="594"/>
                </a:cubicBezTo>
                <a:cubicBezTo>
                  <a:pt x="69" y="594"/>
                  <a:pt x="69" y="594"/>
                  <a:pt x="70" y="595"/>
                </a:cubicBezTo>
                <a:cubicBezTo>
                  <a:pt x="71" y="595"/>
                  <a:pt x="72" y="596"/>
                  <a:pt x="73" y="597"/>
                </a:cubicBezTo>
                <a:cubicBezTo>
                  <a:pt x="74" y="598"/>
                  <a:pt x="75" y="599"/>
                  <a:pt x="77" y="600"/>
                </a:cubicBezTo>
                <a:cubicBezTo>
                  <a:pt x="78" y="602"/>
                  <a:pt x="79" y="603"/>
                  <a:pt x="80" y="604"/>
                </a:cubicBezTo>
                <a:cubicBezTo>
                  <a:pt x="81" y="606"/>
                  <a:pt x="82" y="607"/>
                  <a:pt x="82" y="608"/>
                </a:cubicBezTo>
                <a:cubicBezTo>
                  <a:pt x="83" y="609"/>
                  <a:pt x="83" y="609"/>
                  <a:pt x="83" y="610"/>
                </a:cubicBezTo>
                <a:cubicBezTo>
                  <a:pt x="83" y="611"/>
                  <a:pt x="83" y="612"/>
                  <a:pt x="82" y="612"/>
                </a:cubicBezTo>
                <a:cubicBezTo>
                  <a:pt x="81" y="613"/>
                  <a:pt x="79" y="614"/>
                  <a:pt x="77" y="615"/>
                </a:cubicBezTo>
                <a:cubicBezTo>
                  <a:pt x="74" y="615"/>
                  <a:pt x="70" y="616"/>
                  <a:pt x="66" y="618"/>
                </a:cubicBezTo>
                <a:cubicBezTo>
                  <a:pt x="62" y="619"/>
                  <a:pt x="58" y="621"/>
                  <a:pt x="53" y="623"/>
                </a:cubicBezTo>
                <a:cubicBezTo>
                  <a:pt x="48" y="626"/>
                  <a:pt x="44" y="629"/>
                  <a:pt x="39" y="634"/>
                </a:cubicBezTo>
                <a:cubicBezTo>
                  <a:pt x="35" y="638"/>
                  <a:pt x="32" y="642"/>
                  <a:pt x="30" y="646"/>
                </a:cubicBezTo>
                <a:cubicBezTo>
                  <a:pt x="28" y="650"/>
                  <a:pt x="27" y="654"/>
                  <a:pt x="27" y="658"/>
                </a:cubicBezTo>
                <a:cubicBezTo>
                  <a:pt x="27" y="662"/>
                  <a:pt x="27" y="666"/>
                  <a:pt x="29" y="669"/>
                </a:cubicBezTo>
                <a:cubicBezTo>
                  <a:pt x="31" y="673"/>
                  <a:pt x="33" y="676"/>
                  <a:pt x="36" y="679"/>
                </a:cubicBezTo>
                <a:cubicBezTo>
                  <a:pt x="40" y="683"/>
                  <a:pt x="44" y="686"/>
                  <a:pt x="49" y="687"/>
                </a:cubicBezTo>
                <a:cubicBezTo>
                  <a:pt x="54" y="688"/>
                  <a:pt x="60" y="688"/>
                  <a:pt x="65" y="687"/>
                </a:cubicBezTo>
                <a:cubicBezTo>
                  <a:pt x="71" y="686"/>
                  <a:pt x="76" y="685"/>
                  <a:pt x="82" y="683"/>
                </a:cubicBezTo>
                <a:cubicBezTo>
                  <a:pt x="88" y="681"/>
                  <a:pt x="95" y="678"/>
                  <a:pt x="101" y="676"/>
                </a:cubicBezTo>
                <a:cubicBezTo>
                  <a:pt x="107" y="674"/>
                  <a:pt x="113" y="672"/>
                  <a:pt x="120" y="670"/>
                </a:cubicBezTo>
                <a:cubicBezTo>
                  <a:pt x="126" y="668"/>
                  <a:pt x="133" y="667"/>
                  <a:pt x="139" y="667"/>
                </a:cubicBezTo>
                <a:cubicBezTo>
                  <a:pt x="146" y="667"/>
                  <a:pt x="152" y="669"/>
                  <a:pt x="158" y="671"/>
                </a:cubicBezTo>
                <a:cubicBezTo>
                  <a:pt x="165" y="673"/>
                  <a:pt x="171" y="678"/>
                  <a:pt x="177" y="683"/>
                </a:cubicBezTo>
                <a:close/>
                <a:moveTo>
                  <a:pt x="237" y="495"/>
                </a:moveTo>
                <a:cubicBezTo>
                  <a:pt x="245" y="502"/>
                  <a:pt x="250" y="510"/>
                  <a:pt x="254" y="519"/>
                </a:cubicBezTo>
                <a:cubicBezTo>
                  <a:pt x="258" y="527"/>
                  <a:pt x="259" y="536"/>
                  <a:pt x="259" y="545"/>
                </a:cubicBezTo>
                <a:cubicBezTo>
                  <a:pt x="258" y="554"/>
                  <a:pt x="256" y="563"/>
                  <a:pt x="252" y="572"/>
                </a:cubicBezTo>
                <a:cubicBezTo>
                  <a:pt x="247" y="581"/>
                  <a:pt x="241" y="590"/>
                  <a:pt x="231" y="599"/>
                </a:cubicBezTo>
                <a:lnTo>
                  <a:pt x="214" y="616"/>
                </a:lnTo>
                <a:lnTo>
                  <a:pt x="268" y="670"/>
                </a:lnTo>
                <a:cubicBezTo>
                  <a:pt x="269" y="671"/>
                  <a:pt x="269" y="671"/>
                  <a:pt x="269" y="672"/>
                </a:cubicBezTo>
                <a:cubicBezTo>
                  <a:pt x="269" y="673"/>
                  <a:pt x="269" y="674"/>
                  <a:pt x="269" y="675"/>
                </a:cubicBezTo>
                <a:cubicBezTo>
                  <a:pt x="268" y="676"/>
                  <a:pt x="268" y="677"/>
                  <a:pt x="267" y="679"/>
                </a:cubicBezTo>
                <a:cubicBezTo>
                  <a:pt x="265" y="680"/>
                  <a:pt x="264" y="682"/>
                  <a:pt x="262" y="684"/>
                </a:cubicBezTo>
                <a:cubicBezTo>
                  <a:pt x="260" y="686"/>
                  <a:pt x="258" y="687"/>
                  <a:pt x="257" y="688"/>
                </a:cubicBezTo>
                <a:cubicBezTo>
                  <a:pt x="255" y="689"/>
                  <a:pt x="254" y="690"/>
                  <a:pt x="253" y="691"/>
                </a:cubicBezTo>
                <a:cubicBezTo>
                  <a:pt x="252" y="691"/>
                  <a:pt x="251" y="691"/>
                  <a:pt x="250" y="691"/>
                </a:cubicBezTo>
                <a:cubicBezTo>
                  <a:pt x="250" y="691"/>
                  <a:pt x="249" y="691"/>
                  <a:pt x="248" y="690"/>
                </a:cubicBezTo>
                <a:lnTo>
                  <a:pt x="110" y="552"/>
                </a:lnTo>
                <a:cubicBezTo>
                  <a:pt x="107" y="548"/>
                  <a:pt x="105" y="545"/>
                  <a:pt x="106" y="543"/>
                </a:cubicBezTo>
                <a:cubicBezTo>
                  <a:pt x="106" y="540"/>
                  <a:pt x="107" y="537"/>
                  <a:pt x="109" y="535"/>
                </a:cubicBezTo>
                <a:lnTo>
                  <a:pt x="141" y="503"/>
                </a:lnTo>
                <a:cubicBezTo>
                  <a:pt x="144" y="500"/>
                  <a:pt x="148" y="497"/>
                  <a:pt x="151" y="494"/>
                </a:cubicBezTo>
                <a:cubicBezTo>
                  <a:pt x="154" y="491"/>
                  <a:pt x="158" y="488"/>
                  <a:pt x="163" y="485"/>
                </a:cubicBezTo>
                <a:cubicBezTo>
                  <a:pt x="168" y="482"/>
                  <a:pt x="174" y="480"/>
                  <a:pt x="181" y="478"/>
                </a:cubicBezTo>
                <a:cubicBezTo>
                  <a:pt x="187" y="476"/>
                  <a:pt x="194" y="475"/>
                  <a:pt x="200" y="476"/>
                </a:cubicBezTo>
                <a:cubicBezTo>
                  <a:pt x="207" y="477"/>
                  <a:pt x="213" y="479"/>
                  <a:pt x="220" y="482"/>
                </a:cubicBezTo>
                <a:cubicBezTo>
                  <a:pt x="226" y="485"/>
                  <a:pt x="232" y="489"/>
                  <a:pt x="237" y="495"/>
                </a:cubicBezTo>
                <a:close/>
                <a:moveTo>
                  <a:pt x="218" y="517"/>
                </a:moveTo>
                <a:cubicBezTo>
                  <a:pt x="212" y="511"/>
                  <a:pt x="206" y="507"/>
                  <a:pt x="199" y="505"/>
                </a:cubicBezTo>
                <a:cubicBezTo>
                  <a:pt x="193" y="504"/>
                  <a:pt x="187" y="503"/>
                  <a:pt x="182" y="505"/>
                </a:cubicBezTo>
                <a:cubicBezTo>
                  <a:pt x="176" y="506"/>
                  <a:pt x="172" y="508"/>
                  <a:pt x="167" y="511"/>
                </a:cubicBezTo>
                <a:cubicBezTo>
                  <a:pt x="163" y="514"/>
                  <a:pt x="159" y="518"/>
                  <a:pt x="156" y="521"/>
                </a:cubicBezTo>
                <a:lnTo>
                  <a:pt x="138" y="539"/>
                </a:lnTo>
                <a:lnTo>
                  <a:pt x="198" y="600"/>
                </a:lnTo>
                <a:lnTo>
                  <a:pt x="216" y="582"/>
                </a:lnTo>
                <a:cubicBezTo>
                  <a:pt x="222" y="576"/>
                  <a:pt x="226" y="570"/>
                  <a:pt x="229" y="564"/>
                </a:cubicBezTo>
                <a:cubicBezTo>
                  <a:pt x="231" y="559"/>
                  <a:pt x="232" y="553"/>
                  <a:pt x="232" y="548"/>
                </a:cubicBezTo>
                <a:cubicBezTo>
                  <a:pt x="232" y="542"/>
                  <a:pt x="231" y="537"/>
                  <a:pt x="228" y="532"/>
                </a:cubicBezTo>
                <a:cubicBezTo>
                  <a:pt x="226" y="527"/>
                  <a:pt x="223" y="522"/>
                  <a:pt x="218" y="517"/>
                </a:cubicBezTo>
                <a:close/>
                <a:moveTo>
                  <a:pt x="451" y="477"/>
                </a:moveTo>
                <a:cubicBezTo>
                  <a:pt x="452" y="478"/>
                  <a:pt x="454" y="480"/>
                  <a:pt x="454" y="481"/>
                </a:cubicBezTo>
                <a:cubicBezTo>
                  <a:pt x="455" y="482"/>
                  <a:pt x="456" y="483"/>
                  <a:pt x="456" y="484"/>
                </a:cubicBezTo>
                <a:cubicBezTo>
                  <a:pt x="457" y="485"/>
                  <a:pt x="457" y="486"/>
                  <a:pt x="456" y="487"/>
                </a:cubicBezTo>
                <a:cubicBezTo>
                  <a:pt x="456" y="488"/>
                  <a:pt x="456" y="489"/>
                  <a:pt x="455" y="489"/>
                </a:cubicBezTo>
                <a:lnTo>
                  <a:pt x="383" y="561"/>
                </a:lnTo>
                <a:cubicBezTo>
                  <a:pt x="381" y="563"/>
                  <a:pt x="379" y="564"/>
                  <a:pt x="376" y="564"/>
                </a:cubicBezTo>
                <a:cubicBezTo>
                  <a:pt x="374" y="565"/>
                  <a:pt x="371" y="564"/>
                  <a:pt x="368" y="561"/>
                </a:cubicBezTo>
                <a:lnTo>
                  <a:pt x="234" y="427"/>
                </a:lnTo>
                <a:cubicBezTo>
                  <a:pt x="231" y="424"/>
                  <a:pt x="229" y="421"/>
                  <a:pt x="230" y="418"/>
                </a:cubicBezTo>
                <a:cubicBezTo>
                  <a:pt x="230" y="415"/>
                  <a:pt x="231" y="413"/>
                  <a:pt x="233" y="411"/>
                </a:cubicBezTo>
                <a:lnTo>
                  <a:pt x="304" y="340"/>
                </a:lnTo>
                <a:cubicBezTo>
                  <a:pt x="305" y="339"/>
                  <a:pt x="306" y="339"/>
                  <a:pt x="306" y="339"/>
                </a:cubicBezTo>
                <a:cubicBezTo>
                  <a:pt x="307" y="338"/>
                  <a:pt x="308" y="339"/>
                  <a:pt x="309" y="339"/>
                </a:cubicBezTo>
                <a:cubicBezTo>
                  <a:pt x="310" y="339"/>
                  <a:pt x="311" y="340"/>
                  <a:pt x="313" y="341"/>
                </a:cubicBezTo>
                <a:cubicBezTo>
                  <a:pt x="314" y="342"/>
                  <a:pt x="315" y="343"/>
                  <a:pt x="317" y="344"/>
                </a:cubicBezTo>
                <a:cubicBezTo>
                  <a:pt x="318" y="346"/>
                  <a:pt x="319" y="347"/>
                  <a:pt x="320" y="348"/>
                </a:cubicBezTo>
                <a:cubicBezTo>
                  <a:pt x="321" y="350"/>
                  <a:pt x="322" y="351"/>
                  <a:pt x="322" y="352"/>
                </a:cubicBezTo>
                <a:cubicBezTo>
                  <a:pt x="322" y="353"/>
                  <a:pt x="322" y="353"/>
                  <a:pt x="322" y="354"/>
                </a:cubicBezTo>
                <a:cubicBezTo>
                  <a:pt x="322" y="355"/>
                  <a:pt x="322" y="356"/>
                  <a:pt x="321" y="356"/>
                </a:cubicBezTo>
                <a:lnTo>
                  <a:pt x="262" y="415"/>
                </a:lnTo>
                <a:lnTo>
                  <a:pt x="309" y="462"/>
                </a:lnTo>
                <a:lnTo>
                  <a:pt x="360" y="412"/>
                </a:lnTo>
                <a:cubicBezTo>
                  <a:pt x="360" y="411"/>
                  <a:pt x="361" y="411"/>
                  <a:pt x="362" y="411"/>
                </a:cubicBezTo>
                <a:cubicBezTo>
                  <a:pt x="363" y="411"/>
                  <a:pt x="364" y="411"/>
                  <a:pt x="365" y="411"/>
                </a:cubicBezTo>
                <a:cubicBezTo>
                  <a:pt x="366" y="411"/>
                  <a:pt x="367" y="412"/>
                  <a:pt x="368" y="413"/>
                </a:cubicBezTo>
                <a:cubicBezTo>
                  <a:pt x="369" y="414"/>
                  <a:pt x="370" y="415"/>
                  <a:pt x="372" y="416"/>
                </a:cubicBezTo>
                <a:cubicBezTo>
                  <a:pt x="373" y="418"/>
                  <a:pt x="374" y="419"/>
                  <a:pt x="375" y="420"/>
                </a:cubicBezTo>
                <a:cubicBezTo>
                  <a:pt x="376" y="421"/>
                  <a:pt x="377" y="422"/>
                  <a:pt x="377" y="423"/>
                </a:cubicBezTo>
                <a:cubicBezTo>
                  <a:pt x="377" y="424"/>
                  <a:pt x="377" y="425"/>
                  <a:pt x="377" y="426"/>
                </a:cubicBezTo>
                <a:cubicBezTo>
                  <a:pt x="377" y="427"/>
                  <a:pt x="376" y="427"/>
                  <a:pt x="376" y="428"/>
                </a:cubicBezTo>
                <a:lnTo>
                  <a:pt x="325" y="478"/>
                </a:lnTo>
                <a:lnTo>
                  <a:pt x="379" y="532"/>
                </a:lnTo>
                <a:lnTo>
                  <a:pt x="439" y="473"/>
                </a:lnTo>
                <a:cubicBezTo>
                  <a:pt x="439" y="472"/>
                  <a:pt x="440" y="472"/>
                  <a:pt x="441" y="471"/>
                </a:cubicBezTo>
                <a:cubicBezTo>
                  <a:pt x="442" y="471"/>
                  <a:pt x="443" y="471"/>
                  <a:pt x="444" y="471"/>
                </a:cubicBezTo>
                <a:cubicBezTo>
                  <a:pt x="445" y="472"/>
                  <a:pt x="446" y="472"/>
                  <a:pt x="447" y="473"/>
                </a:cubicBezTo>
                <a:cubicBezTo>
                  <a:pt x="448" y="474"/>
                  <a:pt x="450" y="475"/>
                  <a:pt x="451" y="477"/>
                </a:cubicBezTo>
                <a:close/>
                <a:moveTo>
                  <a:pt x="568" y="334"/>
                </a:moveTo>
                <a:cubicBezTo>
                  <a:pt x="569" y="335"/>
                  <a:pt x="570" y="336"/>
                  <a:pt x="571" y="337"/>
                </a:cubicBezTo>
                <a:cubicBezTo>
                  <a:pt x="572" y="338"/>
                  <a:pt x="573" y="339"/>
                  <a:pt x="573" y="340"/>
                </a:cubicBezTo>
                <a:cubicBezTo>
                  <a:pt x="574" y="341"/>
                  <a:pt x="574" y="342"/>
                  <a:pt x="574" y="343"/>
                </a:cubicBezTo>
                <a:cubicBezTo>
                  <a:pt x="574" y="344"/>
                  <a:pt x="575" y="345"/>
                  <a:pt x="575" y="346"/>
                </a:cubicBezTo>
                <a:cubicBezTo>
                  <a:pt x="575" y="348"/>
                  <a:pt x="574" y="351"/>
                  <a:pt x="573" y="355"/>
                </a:cubicBezTo>
                <a:cubicBezTo>
                  <a:pt x="572" y="359"/>
                  <a:pt x="571" y="364"/>
                  <a:pt x="569" y="369"/>
                </a:cubicBezTo>
                <a:cubicBezTo>
                  <a:pt x="566" y="374"/>
                  <a:pt x="564" y="379"/>
                  <a:pt x="560" y="385"/>
                </a:cubicBezTo>
                <a:cubicBezTo>
                  <a:pt x="556" y="391"/>
                  <a:pt x="551" y="397"/>
                  <a:pt x="546" y="402"/>
                </a:cubicBezTo>
                <a:cubicBezTo>
                  <a:pt x="536" y="412"/>
                  <a:pt x="526" y="419"/>
                  <a:pt x="514" y="424"/>
                </a:cubicBezTo>
                <a:cubicBezTo>
                  <a:pt x="503" y="428"/>
                  <a:pt x="492" y="430"/>
                  <a:pt x="480" y="430"/>
                </a:cubicBezTo>
                <a:cubicBezTo>
                  <a:pt x="468" y="429"/>
                  <a:pt x="456" y="425"/>
                  <a:pt x="444" y="419"/>
                </a:cubicBezTo>
                <a:cubicBezTo>
                  <a:pt x="431" y="412"/>
                  <a:pt x="419" y="403"/>
                  <a:pt x="407" y="391"/>
                </a:cubicBezTo>
                <a:cubicBezTo>
                  <a:pt x="395" y="379"/>
                  <a:pt x="385" y="366"/>
                  <a:pt x="379" y="353"/>
                </a:cubicBezTo>
                <a:cubicBezTo>
                  <a:pt x="372" y="340"/>
                  <a:pt x="368" y="327"/>
                  <a:pt x="367" y="315"/>
                </a:cubicBezTo>
                <a:cubicBezTo>
                  <a:pt x="366" y="302"/>
                  <a:pt x="368" y="290"/>
                  <a:pt x="373" y="278"/>
                </a:cubicBezTo>
                <a:cubicBezTo>
                  <a:pt x="377" y="267"/>
                  <a:pt x="384" y="256"/>
                  <a:pt x="394" y="246"/>
                </a:cubicBezTo>
                <a:cubicBezTo>
                  <a:pt x="399" y="242"/>
                  <a:pt x="403" y="238"/>
                  <a:pt x="408" y="235"/>
                </a:cubicBezTo>
                <a:cubicBezTo>
                  <a:pt x="413" y="232"/>
                  <a:pt x="418" y="229"/>
                  <a:pt x="423" y="226"/>
                </a:cubicBezTo>
                <a:cubicBezTo>
                  <a:pt x="427" y="224"/>
                  <a:pt x="432" y="223"/>
                  <a:pt x="436" y="222"/>
                </a:cubicBezTo>
                <a:cubicBezTo>
                  <a:pt x="440" y="220"/>
                  <a:pt x="444" y="220"/>
                  <a:pt x="446" y="220"/>
                </a:cubicBezTo>
                <a:cubicBezTo>
                  <a:pt x="448" y="220"/>
                  <a:pt x="449" y="220"/>
                  <a:pt x="450" y="220"/>
                </a:cubicBezTo>
                <a:cubicBezTo>
                  <a:pt x="451" y="220"/>
                  <a:pt x="452" y="221"/>
                  <a:pt x="453" y="221"/>
                </a:cubicBezTo>
                <a:cubicBezTo>
                  <a:pt x="454" y="222"/>
                  <a:pt x="455" y="223"/>
                  <a:pt x="456" y="224"/>
                </a:cubicBezTo>
                <a:cubicBezTo>
                  <a:pt x="457" y="224"/>
                  <a:pt x="458" y="226"/>
                  <a:pt x="460" y="227"/>
                </a:cubicBezTo>
                <a:cubicBezTo>
                  <a:pt x="461" y="229"/>
                  <a:pt x="462" y="230"/>
                  <a:pt x="463" y="231"/>
                </a:cubicBezTo>
                <a:cubicBezTo>
                  <a:pt x="464" y="232"/>
                  <a:pt x="465" y="234"/>
                  <a:pt x="465" y="235"/>
                </a:cubicBezTo>
                <a:cubicBezTo>
                  <a:pt x="466" y="236"/>
                  <a:pt x="466" y="237"/>
                  <a:pt x="466" y="237"/>
                </a:cubicBezTo>
                <a:cubicBezTo>
                  <a:pt x="466" y="238"/>
                  <a:pt x="466" y="239"/>
                  <a:pt x="465" y="239"/>
                </a:cubicBezTo>
                <a:cubicBezTo>
                  <a:pt x="464" y="240"/>
                  <a:pt x="462" y="241"/>
                  <a:pt x="458" y="242"/>
                </a:cubicBezTo>
                <a:cubicBezTo>
                  <a:pt x="455" y="242"/>
                  <a:pt x="450" y="243"/>
                  <a:pt x="446" y="244"/>
                </a:cubicBezTo>
                <a:cubicBezTo>
                  <a:pt x="441" y="245"/>
                  <a:pt x="435" y="248"/>
                  <a:pt x="429" y="250"/>
                </a:cubicBezTo>
                <a:cubicBezTo>
                  <a:pt x="423" y="253"/>
                  <a:pt x="417" y="258"/>
                  <a:pt x="411" y="264"/>
                </a:cubicBezTo>
                <a:cubicBezTo>
                  <a:pt x="405" y="271"/>
                  <a:pt x="400" y="278"/>
                  <a:pt x="397" y="286"/>
                </a:cubicBezTo>
                <a:cubicBezTo>
                  <a:pt x="394" y="294"/>
                  <a:pt x="393" y="303"/>
                  <a:pt x="395" y="312"/>
                </a:cubicBezTo>
                <a:cubicBezTo>
                  <a:pt x="396" y="321"/>
                  <a:pt x="399" y="330"/>
                  <a:pt x="405" y="340"/>
                </a:cubicBezTo>
                <a:cubicBezTo>
                  <a:pt x="410" y="350"/>
                  <a:pt x="417" y="359"/>
                  <a:pt x="427" y="369"/>
                </a:cubicBezTo>
                <a:cubicBezTo>
                  <a:pt x="437" y="378"/>
                  <a:pt x="446" y="386"/>
                  <a:pt x="455" y="391"/>
                </a:cubicBezTo>
                <a:cubicBezTo>
                  <a:pt x="465" y="396"/>
                  <a:pt x="474" y="399"/>
                  <a:pt x="483" y="400"/>
                </a:cubicBezTo>
                <a:cubicBezTo>
                  <a:pt x="491" y="402"/>
                  <a:pt x="500" y="400"/>
                  <a:pt x="508" y="397"/>
                </a:cubicBezTo>
                <a:cubicBezTo>
                  <a:pt x="516" y="394"/>
                  <a:pt x="524" y="389"/>
                  <a:pt x="531" y="382"/>
                </a:cubicBezTo>
                <a:cubicBezTo>
                  <a:pt x="537" y="376"/>
                  <a:pt x="541" y="370"/>
                  <a:pt x="544" y="364"/>
                </a:cubicBezTo>
                <a:cubicBezTo>
                  <a:pt x="547" y="358"/>
                  <a:pt x="549" y="353"/>
                  <a:pt x="551" y="348"/>
                </a:cubicBezTo>
                <a:cubicBezTo>
                  <a:pt x="552" y="343"/>
                  <a:pt x="553" y="339"/>
                  <a:pt x="553" y="335"/>
                </a:cubicBezTo>
                <a:cubicBezTo>
                  <a:pt x="554" y="332"/>
                  <a:pt x="555" y="329"/>
                  <a:pt x="556" y="328"/>
                </a:cubicBezTo>
                <a:cubicBezTo>
                  <a:pt x="557" y="328"/>
                  <a:pt x="557" y="327"/>
                  <a:pt x="558" y="327"/>
                </a:cubicBezTo>
                <a:cubicBezTo>
                  <a:pt x="558" y="327"/>
                  <a:pt x="559" y="327"/>
                  <a:pt x="560" y="328"/>
                </a:cubicBezTo>
                <a:cubicBezTo>
                  <a:pt x="561" y="328"/>
                  <a:pt x="562" y="329"/>
                  <a:pt x="563" y="330"/>
                </a:cubicBezTo>
                <a:cubicBezTo>
                  <a:pt x="565" y="331"/>
                  <a:pt x="566" y="332"/>
                  <a:pt x="568" y="334"/>
                </a:cubicBezTo>
                <a:close/>
                <a:moveTo>
                  <a:pt x="551" y="111"/>
                </a:moveTo>
                <a:cubicBezTo>
                  <a:pt x="552" y="112"/>
                  <a:pt x="553" y="113"/>
                  <a:pt x="554" y="115"/>
                </a:cubicBezTo>
                <a:cubicBezTo>
                  <a:pt x="555" y="116"/>
                  <a:pt x="556" y="117"/>
                  <a:pt x="556" y="118"/>
                </a:cubicBezTo>
                <a:cubicBezTo>
                  <a:pt x="556" y="119"/>
                  <a:pt x="556" y="120"/>
                  <a:pt x="556" y="121"/>
                </a:cubicBezTo>
                <a:cubicBezTo>
                  <a:pt x="556" y="122"/>
                  <a:pt x="556" y="122"/>
                  <a:pt x="555" y="123"/>
                </a:cubicBezTo>
                <a:lnTo>
                  <a:pt x="500" y="178"/>
                </a:lnTo>
                <a:lnTo>
                  <a:pt x="551" y="229"/>
                </a:lnTo>
                <a:lnTo>
                  <a:pt x="603" y="177"/>
                </a:lnTo>
                <a:cubicBezTo>
                  <a:pt x="604" y="176"/>
                  <a:pt x="604" y="176"/>
                  <a:pt x="605" y="176"/>
                </a:cubicBezTo>
                <a:cubicBezTo>
                  <a:pt x="606" y="176"/>
                  <a:pt x="607" y="176"/>
                  <a:pt x="608" y="176"/>
                </a:cubicBezTo>
                <a:cubicBezTo>
                  <a:pt x="609" y="176"/>
                  <a:pt x="610" y="177"/>
                  <a:pt x="611" y="178"/>
                </a:cubicBezTo>
                <a:cubicBezTo>
                  <a:pt x="612" y="178"/>
                  <a:pt x="614" y="180"/>
                  <a:pt x="615" y="181"/>
                </a:cubicBezTo>
                <a:cubicBezTo>
                  <a:pt x="617" y="183"/>
                  <a:pt x="618" y="184"/>
                  <a:pt x="619" y="185"/>
                </a:cubicBezTo>
                <a:cubicBezTo>
                  <a:pt x="620" y="186"/>
                  <a:pt x="620" y="188"/>
                  <a:pt x="621" y="189"/>
                </a:cubicBezTo>
                <a:cubicBezTo>
                  <a:pt x="621" y="190"/>
                  <a:pt x="621" y="191"/>
                  <a:pt x="621" y="191"/>
                </a:cubicBezTo>
                <a:cubicBezTo>
                  <a:pt x="621" y="192"/>
                  <a:pt x="620" y="193"/>
                  <a:pt x="620" y="194"/>
                </a:cubicBezTo>
                <a:lnTo>
                  <a:pt x="568" y="246"/>
                </a:lnTo>
                <a:lnTo>
                  <a:pt x="630" y="308"/>
                </a:lnTo>
                <a:cubicBezTo>
                  <a:pt x="631" y="309"/>
                  <a:pt x="631" y="309"/>
                  <a:pt x="631" y="310"/>
                </a:cubicBezTo>
                <a:cubicBezTo>
                  <a:pt x="632" y="311"/>
                  <a:pt x="631" y="312"/>
                  <a:pt x="631" y="313"/>
                </a:cubicBezTo>
                <a:cubicBezTo>
                  <a:pt x="630" y="314"/>
                  <a:pt x="630" y="315"/>
                  <a:pt x="629" y="317"/>
                </a:cubicBezTo>
                <a:cubicBezTo>
                  <a:pt x="628" y="318"/>
                  <a:pt x="626" y="320"/>
                  <a:pt x="624" y="322"/>
                </a:cubicBezTo>
                <a:cubicBezTo>
                  <a:pt x="622" y="324"/>
                  <a:pt x="621" y="325"/>
                  <a:pt x="619" y="326"/>
                </a:cubicBezTo>
                <a:cubicBezTo>
                  <a:pt x="617" y="327"/>
                  <a:pt x="616" y="328"/>
                  <a:pt x="615" y="329"/>
                </a:cubicBezTo>
                <a:cubicBezTo>
                  <a:pt x="614" y="329"/>
                  <a:pt x="613" y="329"/>
                  <a:pt x="612" y="329"/>
                </a:cubicBezTo>
                <a:cubicBezTo>
                  <a:pt x="612" y="329"/>
                  <a:pt x="611" y="329"/>
                  <a:pt x="610" y="328"/>
                </a:cubicBezTo>
                <a:lnTo>
                  <a:pt x="471" y="189"/>
                </a:lnTo>
                <a:cubicBezTo>
                  <a:pt x="468" y="186"/>
                  <a:pt x="467" y="183"/>
                  <a:pt x="467" y="180"/>
                </a:cubicBezTo>
                <a:cubicBezTo>
                  <a:pt x="468" y="178"/>
                  <a:pt x="469" y="175"/>
                  <a:pt x="471" y="174"/>
                </a:cubicBezTo>
                <a:lnTo>
                  <a:pt x="538" y="106"/>
                </a:lnTo>
                <a:cubicBezTo>
                  <a:pt x="539" y="105"/>
                  <a:pt x="539" y="105"/>
                  <a:pt x="540" y="105"/>
                </a:cubicBezTo>
                <a:cubicBezTo>
                  <a:pt x="541" y="105"/>
                  <a:pt x="542" y="105"/>
                  <a:pt x="543" y="105"/>
                </a:cubicBezTo>
                <a:cubicBezTo>
                  <a:pt x="544" y="105"/>
                  <a:pt x="545" y="106"/>
                  <a:pt x="547" y="107"/>
                </a:cubicBezTo>
                <a:cubicBezTo>
                  <a:pt x="548" y="108"/>
                  <a:pt x="549" y="109"/>
                  <a:pt x="551" y="111"/>
                </a:cubicBezTo>
                <a:close/>
                <a:moveTo>
                  <a:pt x="713" y="20"/>
                </a:moveTo>
                <a:cubicBezTo>
                  <a:pt x="720" y="27"/>
                  <a:pt x="726" y="35"/>
                  <a:pt x="729" y="44"/>
                </a:cubicBezTo>
                <a:cubicBezTo>
                  <a:pt x="733" y="52"/>
                  <a:pt x="734" y="61"/>
                  <a:pt x="734" y="70"/>
                </a:cubicBezTo>
                <a:cubicBezTo>
                  <a:pt x="734" y="78"/>
                  <a:pt x="731" y="87"/>
                  <a:pt x="727" y="96"/>
                </a:cubicBezTo>
                <a:cubicBezTo>
                  <a:pt x="723" y="105"/>
                  <a:pt x="716" y="115"/>
                  <a:pt x="706" y="124"/>
                </a:cubicBezTo>
                <a:lnTo>
                  <a:pt x="689" y="141"/>
                </a:lnTo>
                <a:lnTo>
                  <a:pt x="743" y="195"/>
                </a:lnTo>
                <a:cubicBezTo>
                  <a:pt x="744" y="196"/>
                  <a:pt x="744" y="196"/>
                  <a:pt x="745" y="197"/>
                </a:cubicBezTo>
                <a:cubicBezTo>
                  <a:pt x="745" y="198"/>
                  <a:pt x="744" y="199"/>
                  <a:pt x="744" y="200"/>
                </a:cubicBezTo>
                <a:cubicBezTo>
                  <a:pt x="744" y="201"/>
                  <a:pt x="743" y="202"/>
                  <a:pt x="742" y="204"/>
                </a:cubicBezTo>
                <a:cubicBezTo>
                  <a:pt x="741" y="205"/>
                  <a:pt x="739" y="207"/>
                  <a:pt x="737" y="209"/>
                </a:cubicBezTo>
                <a:cubicBezTo>
                  <a:pt x="735" y="211"/>
                  <a:pt x="734" y="212"/>
                  <a:pt x="732" y="213"/>
                </a:cubicBezTo>
                <a:cubicBezTo>
                  <a:pt x="731" y="214"/>
                  <a:pt x="729" y="215"/>
                  <a:pt x="728" y="216"/>
                </a:cubicBezTo>
                <a:cubicBezTo>
                  <a:pt x="727" y="216"/>
                  <a:pt x="726" y="216"/>
                  <a:pt x="726" y="216"/>
                </a:cubicBezTo>
                <a:cubicBezTo>
                  <a:pt x="725" y="216"/>
                  <a:pt x="724" y="216"/>
                  <a:pt x="723" y="215"/>
                </a:cubicBezTo>
                <a:lnTo>
                  <a:pt x="585" y="76"/>
                </a:lnTo>
                <a:cubicBezTo>
                  <a:pt x="582" y="73"/>
                  <a:pt x="580" y="70"/>
                  <a:pt x="581" y="67"/>
                </a:cubicBezTo>
                <a:cubicBezTo>
                  <a:pt x="581" y="64"/>
                  <a:pt x="582" y="62"/>
                  <a:pt x="584" y="60"/>
                </a:cubicBezTo>
                <a:lnTo>
                  <a:pt x="616" y="28"/>
                </a:lnTo>
                <a:cubicBezTo>
                  <a:pt x="620" y="25"/>
                  <a:pt x="623" y="22"/>
                  <a:pt x="626" y="19"/>
                </a:cubicBezTo>
                <a:cubicBezTo>
                  <a:pt x="629" y="16"/>
                  <a:pt x="634" y="13"/>
                  <a:pt x="638" y="10"/>
                </a:cubicBezTo>
                <a:cubicBezTo>
                  <a:pt x="643" y="7"/>
                  <a:pt x="649" y="4"/>
                  <a:pt x="656" y="3"/>
                </a:cubicBezTo>
                <a:cubicBezTo>
                  <a:pt x="663" y="1"/>
                  <a:pt x="669" y="0"/>
                  <a:pt x="676" y="1"/>
                </a:cubicBezTo>
                <a:cubicBezTo>
                  <a:pt x="682" y="1"/>
                  <a:pt x="688" y="3"/>
                  <a:pt x="695" y="6"/>
                </a:cubicBezTo>
                <a:cubicBezTo>
                  <a:pt x="701" y="10"/>
                  <a:pt x="707" y="14"/>
                  <a:pt x="713" y="20"/>
                </a:cubicBezTo>
                <a:close/>
                <a:moveTo>
                  <a:pt x="693" y="42"/>
                </a:moveTo>
                <a:cubicBezTo>
                  <a:pt x="687" y="36"/>
                  <a:pt x="681" y="32"/>
                  <a:pt x="674" y="30"/>
                </a:cubicBezTo>
                <a:cubicBezTo>
                  <a:pt x="668" y="28"/>
                  <a:pt x="662" y="28"/>
                  <a:pt x="657" y="30"/>
                </a:cubicBezTo>
                <a:cubicBezTo>
                  <a:pt x="651" y="31"/>
                  <a:pt x="647" y="33"/>
                  <a:pt x="643" y="36"/>
                </a:cubicBezTo>
                <a:cubicBezTo>
                  <a:pt x="638" y="39"/>
                  <a:pt x="635" y="42"/>
                  <a:pt x="631" y="46"/>
                </a:cubicBezTo>
                <a:lnTo>
                  <a:pt x="613" y="64"/>
                </a:lnTo>
                <a:lnTo>
                  <a:pt x="673" y="125"/>
                </a:lnTo>
                <a:lnTo>
                  <a:pt x="691" y="107"/>
                </a:lnTo>
                <a:cubicBezTo>
                  <a:pt x="697" y="101"/>
                  <a:pt x="701" y="95"/>
                  <a:pt x="704" y="89"/>
                </a:cubicBezTo>
                <a:cubicBezTo>
                  <a:pt x="706" y="84"/>
                  <a:pt x="707" y="78"/>
                  <a:pt x="707" y="73"/>
                </a:cubicBezTo>
                <a:cubicBezTo>
                  <a:pt x="707" y="67"/>
                  <a:pt x="706" y="62"/>
                  <a:pt x="704" y="57"/>
                </a:cubicBezTo>
                <a:cubicBezTo>
                  <a:pt x="701" y="51"/>
                  <a:pt x="698" y="47"/>
                  <a:pt x="693" y="4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2" name="Freeform 44"/>
          <p:cNvSpPr>
            <a:spLocks noEditPoints="1"/>
          </p:cNvSpPr>
          <p:nvPr/>
        </p:nvSpPr>
        <p:spPr bwMode="auto">
          <a:xfrm>
            <a:off x="8164513" y="5229225"/>
            <a:ext cx="571500" cy="542925"/>
          </a:xfrm>
          <a:custGeom>
            <a:avLst/>
            <a:gdLst/>
            <a:ahLst/>
            <a:cxnLst>
              <a:cxn ang="0">
                <a:pos x="126" y="597"/>
              </a:cxn>
              <a:cxn ang="0">
                <a:pos x="161" y="677"/>
              </a:cxn>
              <a:cxn ang="0">
                <a:pos x="143" y="688"/>
              </a:cxn>
              <a:cxn ang="0">
                <a:pos x="45" y="492"/>
              </a:cxn>
              <a:cxn ang="0">
                <a:pos x="132" y="493"/>
              </a:cxn>
              <a:cxn ang="0">
                <a:pos x="51" y="519"/>
              </a:cxn>
              <a:cxn ang="0">
                <a:pos x="127" y="546"/>
              </a:cxn>
              <a:cxn ang="0">
                <a:pos x="344" y="494"/>
              </a:cxn>
              <a:cxn ang="0">
                <a:pos x="317" y="494"/>
              </a:cxn>
              <a:cxn ang="0">
                <a:pos x="247" y="558"/>
              </a:cxn>
              <a:cxn ang="0">
                <a:pos x="249" y="460"/>
              </a:cxn>
              <a:cxn ang="0">
                <a:pos x="220" y="427"/>
              </a:cxn>
              <a:cxn ang="0">
                <a:pos x="184" y="481"/>
              </a:cxn>
              <a:cxn ang="0">
                <a:pos x="168" y="473"/>
              </a:cxn>
              <a:cxn ang="0">
                <a:pos x="193" y="419"/>
              </a:cxn>
              <a:cxn ang="0">
                <a:pos x="344" y="488"/>
              </a:cxn>
              <a:cxn ang="0">
                <a:pos x="243" y="516"/>
              </a:cxn>
              <a:cxn ang="0">
                <a:pos x="299" y="481"/>
              </a:cxn>
              <a:cxn ang="0">
                <a:pos x="349" y="305"/>
              </a:cxn>
              <a:cxn ang="0">
                <a:pos x="331" y="317"/>
              </a:cxn>
              <a:cxn ang="0">
                <a:pos x="397" y="434"/>
              </a:cxn>
              <a:cxn ang="0">
                <a:pos x="387" y="452"/>
              </a:cxn>
              <a:cxn ang="0">
                <a:pos x="273" y="347"/>
              </a:cxn>
              <a:cxn ang="0">
                <a:pos x="287" y="330"/>
              </a:cxn>
              <a:cxn ang="0">
                <a:pos x="305" y="315"/>
              </a:cxn>
              <a:cxn ang="0">
                <a:pos x="328" y="288"/>
              </a:cxn>
              <a:cxn ang="0">
                <a:pos x="342" y="295"/>
              </a:cxn>
              <a:cxn ang="0">
                <a:pos x="487" y="354"/>
              </a:cxn>
              <a:cxn ang="0">
                <a:pos x="443" y="375"/>
              </a:cxn>
              <a:cxn ang="0">
                <a:pos x="432" y="359"/>
              </a:cxn>
              <a:cxn ang="0">
                <a:pos x="480" y="329"/>
              </a:cxn>
              <a:cxn ang="0">
                <a:pos x="456" y="296"/>
              </a:cxn>
              <a:cxn ang="0">
                <a:pos x="387" y="311"/>
              </a:cxn>
              <a:cxn ang="0">
                <a:pos x="380" y="232"/>
              </a:cxn>
              <a:cxn ang="0">
                <a:pos x="415" y="214"/>
              </a:cxn>
              <a:cxn ang="0">
                <a:pos x="428" y="226"/>
              </a:cxn>
              <a:cxn ang="0">
                <a:pos x="406" y="239"/>
              </a:cxn>
              <a:cxn ang="0">
                <a:pos x="390" y="282"/>
              </a:cxn>
              <a:cxn ang="0">
                <a:pos x="452" y="271"/>
              </a:cxn>
              <a:cxn ang="0">
                <a:pos x="585" y="146"/>
              </a:cxn>
              <a:cxn ang="0">
                <a:pos x="566" y="239"/>
              </a:cxn>
              <a:cxn ang="0">
                <a:pos x="611" y="184"/>
              </a:cxn>
              <a:cxn ang="0">
                <a:pos x="624" y="191"/>
              </a:cxn>
              <a:cxn ang="0">
                <a:pos x="620" y="214"/>
              </a:cxn>
              <a:cxn ang="0">
                <a:pos x="517" y="260"/>
              </a:cxn>
              <a:cxn ang="0">
                <a:pos x="482" y="131"/>
              </a:cxn>
              <a:cxn ang="0">
                <a:pos x="580" y="138"/>
              </a:cxn>
              <a:cxn ang="0">
                <a:pos x="484" y="178"/>
              </a:cxn>
              <a:cxn ang="0">
                <a:pos x="724" y="83"/>
              </a:cxn>
              <a:cxn ang="0">
                <a:pos x="722" y="112"/>
              </a:cxn>
              <a:cxn ang="0">
                <a:pos x="630" y="148"/>
              </a:cxn>
              <a:cxn ang="0">
                <a:pos x="593" y="19"/>
              </a:cxn>
              <a:cxn ang="0">
                <a:pos x="637" y="0"/>
              </a:cxn>
              <a:cxn ang="0">
                <a:pos x="651" y="18"/>
              </a:cxn>
              <a:cxn ang="0">
                <a:pos x="598" y="67"/>
              </a:cxn>
              <a:cxn ang="0">
                <a:pos x="691" y="117"/>
              </a:cxn>
              <a:cxn ang="0">
                <a:pos x="710" y="73"/>
              </a:cxn>
            </a:cxnLst>
            <a:rect l="0" t="0" r="r" b="b"/>
            <a:pathLst>
              <a:path w="727" h="690">
                <a:moveTo>
                  <a:pt x="132" y="493"/>
                </a:moveTo>
                <a:cubicBezTo>
                  <a:pt x="139" y="501"/>
                  <a:pt x="145" y="509"/>
                  <a:pt x="148" y="517"/>
                </a:cubicBezTo>
                <a:cubicBezTo>
                  <a:pt x="152" y="526"/>
                  <a:pt x="154" y="534"/>
                  <a:pt x="153" y="543"/>
                </a:cubicBezTo>
                <a:cubicBezTo>
                  <a:pt x="153" y="552"/>
                  <a:pt x="151" y="561"/>
                  <a:pt x="146" y="570"/>
                </a:cubicBezTo>
                <a:cubicBezTo>
                  <a:pt x="142" y="579"/>
                  <a:pt x="135" y="588"/>
                  <a:pt x="126" y="597"/>
                </a:cubicBezTo>
                <a:lnTo>
                  <a:pt x="109" y="614"/>
                </a:lnTo>
                <a:lnTo>
                  <a:pt x="163" y="668"/>
                </a:lnTo>
                <a:cubicBezTo>
                  <a:pt x="163" y="669"/>
                  <a:pt x="164" y="670"/>
                  <a:pt x="164" y="671"/>
                </a:cubicBezTo>
                <a:cubicBezTo>
                  <a:pt x="164" y="671"/>
                  <a:pt x="164" y="672"/>
                  <a:pt x="163" y="673"/>
                </a:cubicBezTo>
                <a:cubicBezTo>
                  <a:pt x="163" y="674"/>
                  <a:pt x="162" y="676"/>
                  <a:pt x="161" y="677"/>
                </a:cubicBezTo>
                <a:cubicBezTo>
                  <a:pt x="160" y="678"/>
                  <a:pt x="158" y="680"/>
                  <a:pt x="156" y="682"/>
                </a:cubicBezTo>
                <a:cubicBezTo>
                  <a:pt x="155" y="684"/>
                  <a:pt x="153" y="686"/>
                  <a:pt x="151" y="687"/>
                </a:cubicBezTo>
                <a:cubicBezTo>
                  <a:pt x="150" y="688"/>
                  <a:pt x="149" y="689"/>
                  <a:pt x="148" y="689"/>
                </a:cubicBezTo>
                <a:cubicBezTo>
                  <a:pt x="147" y="690"/>
                  <a:pt x="146" y="690"/>
                  <a:pt x="145" y="690"/>
                </a:cubicBezTo>
                <a:cubicBezTo>
                  <a:pt x="144" y="689"/>
                  <a:pt x="143" y="689"/>
                  <a:pt x="143" y="688"/>
                </a:cubicBezTo>
                <a:lnTo>
                  <a:pt x="4" y="550"/>
                </a:lnTo>
                <a:cubicBezTo>
                  <a:pt x="1" y="547"/>
                  <a:pt x="0" y="544"/>
                  <a:pt x="0" y="541"/>
                </a:cubicBezTo>
                <a:cubicBezTo>
                  <a:pt x="0" y="538"/>
                  <a:pt x="2" y="535"/>
                  <a:pt x="4" y="533"/>
                </a:cubicBezTo>
                <a:lnTo>
                  <a:pt x="36" y="501"/>
                </a:lnTo>
                <a:cubicBezTo>
                  <a:pt x="39" y="498"/>
                  <a:pt x="42" y="495"/>
                  <a:pt x="45" y="492"/>
                </a:cubicBezTo>
                <a:cubicBezTo>
                  <a:pt x="49" y="490"/>
                  <a:pt x="53" y="487"/>
                  <a:pt x="58" y="484"/>
                </a:cubicBezTo>
                <a:cubicBezTo>
                  <a:pt x="63" y="480"/>
                  <a:pt x="69" y="478"/>
                  <a:pt x="75" y="476"/>
                </a:cubicBezTo>
                <a:cubicBezTo>
                  <a:pt x="82" y="474"/>
                  <a:pt x="88" y="474"/>
                  <a:pt x="95" y="474"/>
                </a:cubicBezTo>
                <a:cubicBezTo>
                  <a:pt x="101" y="475"/>
                  <a:pt x="108" y="477"/>
                  <a:pt x="114" y="480"/>
                </a:cubicBezTo>
                <a:cubicBezTo>
                  <a:pt x="120" y="483"/>
                  <a:pt x="126" y="487"/>
                  <a:pt x="132" y="493"/>
                </a:cubicBezTo>
                <a:close/>
                <a:moveTo>
                  <a:pt x="113" y="516"/>
                </a:moveTo>
                <a:cubicBezTo>
                  <a:pt x="106" y="510"/>
                  <a:pt x="100" y="506"/>
                  <a:pt x="94" y="504"/>
                </a:cubicBezTo>
                <a:cubicBezTo>
                  <a:pt x="87" y="502"/>
                  <a:pt x="82" y="502"/>
                  <a:pt x="76" y="503"/>
                </a:cubicBezTo>
                <a:cubicBezTo>
                  <a:pt x="71" y="504"/>
                  <a:pt x="66" y="507"/>
                  <a:pt x="62" y="510"/>
                </a:cubicBezTo>
                <a:cubicBezTo>
                  <a:pt x="58" y="513"/>
                  <a:pt x="54" y="516"/>
                  <a:pt x="51" y="519"/>
                </a:cubicBezTo>
                <a:lnTo>
                  <a:pt x="32" y="538"/>
                </a:lnTo>
                <a:lnTo>
                  <a:pt x="92" y="598"/>
                </a:lnTo>
                <a:lnTo>
                  <a:pt x="110" y="580"/>
                </a:lnTo>
                <a:cubicBezTo>
                  <a:pt x="116" y="574"/>
                  <a:pt x="121" y="568"/>
                  <a:pt x="123" y="563"/>
                </a:cubicBezTo>
                <a:cubicBezTo>
                  <a:pt x="125" y="557"/>
                  <a:pt x="127" y="552"/>
                  <a:pt x="127" y="546"/>
                </a:cubicBezTo>
                <a:cubicBezTo>
                  <a:pt x="127" y="541"/>
                  <a:pt x="125" y="535"/>
                  <a:pt x="123" y="530"/>
                </a:cubicBezTo>
                <a:cubicBezTo>
                  <a:pt x="120" y="525"/>
                  <a:pt x="117" y="520"/>
                  <a:pt x="113" y="516"/>
                </a:cubicBezTo>
                <a:close/>
                <a:moveTo>
                  <a:pt x="344" y="488"/>
                </a:moveTo>
                <a:cubicBezTo>
                  <a:pt x="345" y="489"/>
                  <a:pt x="345" y="490"/>
                  <a:pt x="345" y="491"/>
                </a:cubicBezTo>
                <a:cubicBezTo>
                  <a:pt x="345" y="492"/>
                  <a:pt x="344" y="493"/>
                  <a:pt x="344" y="494"/>
                </a:cubicBezTo>
                <a:cubicBezTo>
                  <a:pt x="343" y="496"/>
                  <a:pt x="341" y="497"/>
                  <a:pt x="339" y="499"/>
                </a:cubicBezTo>
                <a:cubicBezTo>
                  <a:pt x="337" y="501"/>
                  <a:pt x="335" y="503"/>
                  <a:pt x="334" y="504"/>
                </a:cubicBezTo>
                <a:cubicBezTo>
                  <a:pt x="333" y="505"/>
                  <a:pt x="331" y="505"/>
                  <a:pt x="330" y="505"/>
                </a:cubicBezTo>
                <a:cubicBezTo>
                  <a:pt x="329" y="506"/>
                  <a:pt x="328" y="505"/>
                  <a:pt x="327" y="504"/>
                </a:cubicBezTo>
                <a:lnTo>
                  <a:pt x="317" y="494"/>
                </a:lnTo>
                <a:cubicBezTo>
                  <a:pt x="317" y="503"/>
                  <a:pt x="316" y="512"/>
                  <a:pt x="313" y="520"/>
                </a:cubicBezTo>
                <a:cubicBezTo>
                  <a:pt x="310" y="529"/>
                  <a:pt x="306" y="536"/>
                  <a:pt x="299" y="542"/>
                </a:cubicBezTo>
                <a:cubicBezTo>
                  <a:pt x="294" y="548"/>
                  <a:pt x="288" y="552"/>
                  <a:pt x="282" y="555"/>
                </a:cubicBezTo>
                <a:cubicBezTo>
                  <a:pt x="276" y="558"/>
                  <a:pt x="271" y="560"/>
                  <a:pt x="265" y="560"/>
                </a:cubicBezTo>
                <a:cubicBezTo>
                  <a:pt x="259" y="561"/>
                  <a:pt x="253" y="560"/>
                  <a:pt x="247" y="558"/>
                </a:cubicBezTo>
                <a:cubicBezTo>
                  <a:pt x="242" y="555"/>
                  <a:pt x="236" y="552"/>
                  <a:pt x="231" y="547"/>
                </a:cubicBezTo>
                <a:cubicBezTo>
                  <a:pt x="226" y="541"/>
                  <a:pt x="222" y="534"/>
                  <a:pt x="220" y="528"/>
                </a:cubicBezTo>
                <a:cubicBezTo>
                  <a:pt x="218" y="521"/>
                  <a:pt x="218" y="514"/>
                  <a:pt x="219" y="507"/>
                </a:cubicBezTo>
                <a:cubicBezTo>
                  <a:pt x="221" y="499"/>
                  <a:pt x="224" y="492"/>
                  <a:pt x="229" y="484"/>
                </a:cubicBezTo>
                <a:cubicBezTo>
                  <a:pt x="234" y="476"/>
                  <a:pt x="241" y="468"/>
                  <a:pt x="249" y="460"/>
                </a:cubicBezTo>
                <a:lnTo>
                  <a:pt x="263" y="445"/>
                </a:lnTo>
                <a:lnTo>
                  <a:pt x="255" y="437"/>
                </a:lnTo>
                <a:cubicBezTo>
                  <a:pt x="251" y="433"/>
                  <a:pt x="247" y="430"/>
                  <a:pt x="243" y="428"/>
                </a:cubicBezTo>
                <a:cubicBezTo>
                  <a:pt x="239" y="426"/>
                  <a:pt x="235" y="424"/>
                  <a:pt x="232" y="424"/>
                </a:cubicBezTo>
                <a:cubicBezTo>
                  <a:pt x="228" y="424"/>
                  <a:pt x="224" y="425"/>
                  <a:pt x="220" y="427"/>
                </a:cubicBezTo>
                <a:cubicBezTo>
                  <a:pt x="215" y="429"/>
                  <a:pt x="211" y="432"/>
                  <a:pt x="207" y="436"/>
                </a:cubicBezTo>
                <a:cubicBezTo>
                  <a:pt x="202" y="441"/>
                  <a:pt x="198" y="446"/>
                  <a:pt x="196" y="451"/>
                </a:cubicBezTo>
                <a:cubicBezTo>
                  <a:pt x="193" y="456"/>
                  <a:pt x="191" y="460"/>
                  <a:pt x="190" y="464"/>
                </a:cubicBezTo>
                <a:cubicBezTo>
                  <a:pt x="188" y="469"/>
                  <a:pt x="187" y="472"/>
                  <a:pt x="186" y="475"/>
                </a:cubicBezTo>
                <a:cubicBezTo>
                  <a:pt x="186" y="478"/>
                  <a:pt x="185" y="480"/>
                  <a:pt x="184" y="481"/>
                </a:cubicBezTo>
                <a:cubicBezTo>
                  <a:pt x="183" y="482"/>
                  <a:pt x="182" y="482"/>
                  <a:pt x="182" y="482"/>
                </a:cubicBezTo>
                <a:cubicBezTo>
                  <a:pt x="181" y="482"/>
                  <a:pt x="180" y="482"/>
                  <a:pt x="179" y="482"/>
                </a:cubicBezTo>
                <a:cubicBezTo>
                  <a:pt x="178" y="482"/>
                  <a:pt x="177" y="481"/>
                  <a:pt x="176" y="480"/>
                </a:cubicBezTo>
                <a:cubicBezTo>
                  <a:pt x="175" y="480"/>
                  <a:pt x="174" y="479"/>
                  <a:pt x="172" y="478"/>
                </a:cubicBezTo>
                <a:cubicBezTo>
                  <a:pt x="171" y="476"/>
                  <a:pt x="169" y="474"/>
                  <a:pt x="168" y="473"/>
                </a:cubicBezTo>
                <a:cubicBezTo>
                  <a:pt x="167" y="471"/>
                  <a:pt x="167" y="469"/>
                  <a:pt x="167" y="467"/>
                </a:cubicBezTo>
                <a:cubicBezTo>
                  <a:pt x="167" y="465"/>
                  <a:pt x="168" y="462"/>
                  <a:pt x="169" y="458"/>
                </a:cubicBezTo>
                <a:cubicBezTo>
                  <a:pt x="170" y="455"/>
                  <a:pt x="172" y="450"/>
                  <a:pt x="174" y="446"/>
                </a:cubicBezTo>
                <a:cubicBezTo>
                  <a:pt x="176" y="441"/>
                  <a:pt x="179" y="437"/>
                  <a:pt x="182" y="432"/>
                </a:cubicBezTo>
                <a:cubicBezTo>
                  <a:pt x="185" y="428"/>
                  <a:pt x="189" y="423"/>
                  <a:pt x="193" y="419"/>
                </a:cubicBezTo>
                <a:cubicBezTo>
                  <a:pt x="201" y="412"/>
                  <a:pt x="208" y="406"/>
                  <a:pt x="215" y="403"/>
                </a:cubicBezTo>
                <a:cubicBezTo>
                  <a:pt x="222" y="399"/>
                  <a:pt x="228" y="397"/>
                  <a:pt x="235" y="397"/>
                </a:cubicBezTo>
                <a:cubicBezTo>
                  <a:pt x="241" y="397"/>
                  <a:pt x="248" y="399"/>
                  <a:pt x="254" y="402"/>
                </a:cubicBezTo>
                <a:cubicBezTo>
                  <a:pt x="261" y="406"/>
                  <a:pt x="267" y="411"/>
                  <a:pt x="274" y="417"/>
                </a:cubicBezTo>
                <a:lnTo>
                  <a:pt x="344" y="488"/>
                </a:lnTo>
                <a:close/>
                <a:moveTo>
                  <a:pt x="277" y="459"/>
                </a:moveTo>
                <a:lnTo>
                  <a:pt x="261" y="475"/>
                </a:lnTo>
                <a:cubicBezTo>
                  <a:pt x="256" y="481"/>
                  <a:pt x="251" y="486"/>
                  <a:pt x="249" y="490"/>
                </a:cubicBezTo>
                <a:cubicBezTo>
                  <a:pt x="246" y="495"/>
                  <a:pt x="244" y="500"/>
                  <a:pt x="243" y="504"/>
                </a:cubicBezTo>
                <a:cubicBezTo>
                  <a:pt x="242" y="508"/>
                  <a:pt x="242" y="512"/>
                  <a:pt x="243" y="516"/>
                </a:cubicBezTo>
                <a:cubicBezTo>
                  <a:pt x="245" y="520"/>
                  <a:pt x="247" y="523"/>
                  <a:pt x="250" y="526"/>
                </a:cubicBezTo>
                <a:cubicBezTo>
                  <a:pt x="255" y="532"/>
                  <a:pt x="262" y="534"/>
                  <a:pt x="268" y="534"/>
                </a:cubicBezTo>
                <a:cubicBezTo>
                  <a:pt x="275" y="534"/>
                  <a:pt x="281" y="530"/>
                  <a:pt x="287" y="524"/>
                </a:cubicBezTo>
                <a:cubicBezTo>
                  <a:pt x="292" y="519"/>
                  <a:pt x="296" y="513"/>
                  <a:pt x="298" y="506"/>
                </a:cubicBezTo>
                <a:cubicBezTo>
                  <a:pt x="299" y="500"/>
                  <a:pt x="300" y="491"/>
                  <a:pt x="299" y="481"/>
                </a:cubicBezTo>
                <a:lnTo>
                  <a:pt x="277" y="459"/>
                </a:lnTo>
                <a:close/>
                <a:moveTo>
                  <a:pt x="342" y="295"/>
                </a:moveTo>
                <a:cubicBezTo>
                  <a:pt x="343" y="296"/>
                  <a:pt x="345" y="298"/>
                  <a:pt x="346" y="299"/>
                </a:cubicBezTo>
                <a:cubicBezTo>
                  <a:pt x="347" y="300"/>
                  <a:pt x="348" y="301"/>
                  <a:pt x="348" y="302"/>
                </a:cubicBezTo>
                <a:cubicBezTo>
                  <a:pt x="349" y="303"/>
                  <a:pt x="349" y="304"/>
                  <a:pt x="349" y="305"/>
                </a:cubicBezTo>
                <a:cubicBezTo>
                  <a:pt x="349" y="305"/>
                  <a:pt x="349" y="306"/>
                  <a:pt x="348" y="306"/>
                </a:cubicBezTo>
                <a:cubicBezTo>
                  <a:pt x="347" y="307"/>
                  <a:pt x="346" y="308"/>
                  <a:pt x="345" y="308"/>
                </a:cubicBezTo>
                <a:cubicBezTo>
                  <a:pt x="344" y="309"/>
                  <a:pt x="343" y="309"/>
                  <a:pt x="341" y="310"/>
                </a:cubicBezTo>
                <a:cubicBezTo>
                  <a:pt x="340" y="311"/>
                  <a:pt x="338" y="312"/>
                  <a:pt x="336" y="313"/>
                </a:cubicBezTo>
                <a:cubicBezTo>
                  <a:pt x="335" y="314"/>
                  <a:pt x="333" y="315"/>
                  <a:pt x="331" y="317"/>
                </a:cubicBezTo>
                <a:cubicBezTo>
                  <a:pt x="329" y="319"/>
                  <a:pt x="328" y="321"/>
                  <a:pt x="327" y="324"/>
                </a:cubicBezTo>
                <a:cubicBezTo>
                  <a:pt x="326" y="327"/>
                  <a:pt x="325" y="330"/>
                  <a:pt x="325" y="334"/>
                </a:cubicBezTo>
                <a:cubicBezTo>
                  <a:pt x="324" y="337"/>
                  <a:pt x="325" y="342"/>
                  <a:pt x="325" y="347"/>
                </a:cubicBezTo>
                <a:cubicBezTo>
                  <a:pt x="326" y="352"/>
                  <a:pt x="327" y="358"/>
                  <a:pt x="329" y="365"/>
                </a:cubicBezTo>
                <a:lnTo>
                  <a:pt x="397" y="434"/>
                </a:lnTo>
                <a:cubicBezTo>
                  <a:pt x="398" y="435"/>
                  <a:pt x="398" y="435"/>
                  <a:pt x="399" y="436"/>
                </a:cubicBezTo>
                <a:cubicBezTo>
                  <a:pt x="399" y="437"/>
                  <a:pt x="399" y="438"/>
                  <a:pt x="398" y="439"/>
                </a:cubicBezTo>
                <a:cubicBezTo>
                  <a:pt x="398" y="440"/>
                  <a:pt x="397" y="441"/>
                  <a:pt x="396" y="442"/>
                </a:cubicBezTo>
                <a:cubicBezTo>
                  <a:pt x="395" y="444"/>
                  <a:pt x="393" y="445"/>
                  <a:pt x="391" y="447"/>
                </a:cubicBezTo>
                <a:cubicBezTo>
                  <a:pt x="390" y="449"/>
                  <a:pt x="388" y="451"/>
                  <a:pt x="387" y="452"/>
                </a:cubicBezTo>
                <a:cubicBezTo>
                  <a:pt x="385" y="453"/>
                  <a:pt x="384" y="453"/>
                  <a:pt x="383" y="454"/>
                </a:cubicBezTo>
                <a:cubicBezTo>
                  <a:pt x="382" y="454"/>
                  <a:pt x="381" y="454"/>
                  <a:pt x="380" y="454"/>
                </a:cubicBezTo>
                <a:cubicBezTo>
                  <a:pt x="380" y="454"/>
                  <a:pt x="379" y="454"/>
                  <a:pt x="378" y="453"/>
                </a:cubicBezTo>
                <a:lnTo>
                  <a:pt x="274" y="349"/>
                </a:lnTo>
                <a:cubicBezTo>
                  <a:pt x="273" y="348"/>
                  <a:pt x="273" y="347"/>
                  <a:pt x="273" y="347"/>
                </a:cubicBezTo>
                <a:cubicBezTo>
                  <a:pt x="272" y="346"/>
                  <a:pt x="273" y="345"/>
                  <a:pt x="273" y="344"/>
                </a:cubicBezTo>
                <a:cubicBezTo>
                  <a:pt x="273" y="343"/>
                  <a:pt x="274" y="342"/>
                  <a:pt x="275" y="341"/>
                </a:cubicBezTo>
                <a:cubicBezTo>
                  <a:pt x="276" y="340"/>
                  <a:pt x="277" y="338"/>
                  <a:pt x="279" y="336"/>
                </a:cubicBezTo>
                <a:cubicBezTo>
                  <a:pt x="281" y="335"/>
                  <a:pt x="282" y="333"/>
                  <a:pt x="283" y="332"/>
                </a:cubicBezTo>
                <a:cubicBezTo>
                  <a:pt x="285" y="331"/>
                  <a:pt x="286" y="331"/>
                  <a:pt x="287" y="330"/>
                </a:cubicBezTo>
                <a:cubicBezTo>
                  <a:pt x="288" y="330"/>
                  <a:pt x="289" y="330"/>
                  <a:pt x="289" y="330"/>
                </a:cubicBezTo>
                <a:cubicBezTo>
                  <a:pt x="290" y="330"/>
                  <a:pt x="291" y="331"/>
                  <a:pt x="291" y="331"/>
                </a:cubicBezTo>
                <a:lnTo>
                  <a:pt x="306" y="347"/>
                </a:lnTo>
                <a:cubicBezTo>
                  <a:pt x="305" y="340"/>
                  <a:pt x="304" y="333"/>
                  <a:pt x="304" y="328"/>
                </a:cubicBezTo>
                <a:cubicBezTo>
                  <a:pt x="304" y="323"/>
                  <a:pt x="304" y="319"/>
                  <a:pt x="305" y="315"/>
                </a:cubicBezTo>
                <a:cubicBezTo>
                  <a:pt x="306" y="311"/>
                  <a:pt x="307" y="308"/>
                  <a:pt x="309" y="305"/>
                </a:cubicBezTo>
                <a:cubicBezTo>
                  <a:pt x="310" y="302"/>
                  <a:pt x="312" y="300"/>
                  <a:pt x="314" y="298"/>
                </a:cubicBezTo>
                <a:cubicBezTo>
                  <a:pt x="316" y="297"/>
                  <a:pt x="317" y="296"/>
                  <a:pt x="318" y="294"/>
                </a:cubicBezTo>
                <a:cubicBezTo>
                  <a:pt x="319" y="293"/>
                  <a:pt x="321" y="292"/>
                  <a:pt x="323" y="291"/>
                </a:cubicBezTo>
                <a:cubicBezTo>
                  <a:pt x="324" y="290"/>
                  <a:pt x="326" y="289"/>
                  <a:pt x="328" y="288"/>
                </a:cubicBezTo>
                <a:cubicBezTo>
                  <a:pt x="329" y="288"/>
                  <a:pt x="330" y="287"/>
                  <a:pt x="331" y="287"/>
                </a:cubicBezTo>
                <a:cubicBezTo>
                  <a:pt x="332" y="287"/>
                  <a:pt x="333" y="287"/>
                  <a:pt x="333" y="287"/>
                </a:cubicBezTo>
                <a:cubicBezTo>
                  <a:pt x="334" y="287"/>
                  <a:pt x="334" y="288"/>
                  <a:pt x="335" y="288"/>
                </a:cubicBezTo>
                <a:cubicBezTo>
                  <a:pt x="336" y="289"/>
                  <a:pt x="336" y="289"/>
                  <a:pt x="337" y="290"/>
                </a:cubicBezTo>
                <a:cubicBezTo>
                  <a:pt x="339" y="291"/>
                  <a:pt x="340" y="293"/>
                  <a:pt x="342" y="295"/>
                </a:cubicBezTo>
                <a:close/>
                <a:moveTo>
                  <a:pt x="495" y="280"/>
                </a:moveTo>
                <a:cubicBezTo>
                  <a:pt x="500" y="285"/>
                  <a:pt x="504" y="291"/>
                  <a:pt x="506" y="297"/>
                </a:cubicBezTo>
                <a:cubicBezTo>
                  <a:pt x="508" y="303"/>
                  <a:pt x="509" y="310"/>
                  <a:pt x="508" y="316"/>
                </a:cubicBezTo>
                <a:cubicBezTo>
                  <a:pt x="507" y="323"/>
                  <a:pt x="505" y="329"/>
                  <a:pt x="502" y="336"/>
                </a:cubicBezTo>
                <a:cubicBezTo>
                  <a:pt x="498" y="342"/>
                  <a:pt x="493" y="348"/>
                  <a:pt x="487" y="354"/>
                </a:cubicBezTo>
                <a:cubicBezTo>
                  <a:pt x="483" y="358"/>
                  <a:pt x="480" y="361"/>
                  <a:pt x="476" y="364"/>
                </a:cubicBezTo>
                <a:cubicBezTo>
                  <a:pt x="472" y="367"/>
                  <a:pt x="468" y="369"/>
                  <a:pt x="464" y="371"/>
                </a:cubicBezTo>
                <a:cubicBezTo>
                  <a:pt x="461" y="373"/>
                  <a:pt x="458" y="374"/>
                  <a:pt x="455" y="375"/>
                </a:cubicBezTo>
                <a:cubicBezTo>
                  <a:pt x="452" y="376"/>
                  <a:pt x="450" y="376"/>
                  <a:pt x="448" y="376"/>
                </a:cubicBezTo>
                <a:cubicBezTo>
                  <a:pt x="447" y="377"/>
                  <a:pt x="445" y="376"/>
                  <a:pt x="443" y="375"/>
                </a:cubicBezTo>
                <a:cubicBezTo>
                  <a:pt x="441" y="374"/>
                  <a:pt x="439" y="372"/>
                  <a:pt x="437" y="370"/>
                </a:cubicBezTo>
                <a:cubicBezTo>
                  <a:pt x="435" y="369"/>
                  <a:pt x="434" y="367"/>
                  <a:pt x="433" y="366"/>
                </a:cubicBezTo>
                <a:cubicBezTo>
                  <a:pt x="433" y="365"/>
                  <a:pt x="432" y="364"/>
                  <a:pt x="432" y="363"/>
                </a:cubicBezTo>
                <a:cubicBezTo>
                  <a:pt x="431" y="362"/>
                  <a:pt x="431" y="361"/>
                  <a:pt x="431" y="361"/>
                </a:cubicBezTo>
                <a:cubicBezTo>
                  <a:pt x="431" y="360"/>
                  <a:pt x="432" y="359"/>
                  <a:pt x="432" y="359"/>
                </a:cubicBezTo>
                <a:cubicBezTo>
                  <a:pt x="433" y="358"/>
                  <a:pt x="435" y="357"/>
                  <a:pt x="438" y="357"/>
                </a:cubicBezTo>
                <a:cubicBezTo>
                  <a:pt x="440" y="356"/>
                  <a:pt x="443" y="355"/>
                  <a:pt x="447" y="354"/>
                </a:cubicBezTo>
                <a:cubicBezTo>
                  <a:pt x="451" y="353"/>
                  <a:pt x="455" y="351"/>
                  <a:pt x="459" y="349"/>
                </a:cubicBezTo>
                <a:cubicBezTo>
                  <a:pt x="464" y="346"/>
                  <a:pt x="468" y="343"/>
                  <a:pt x="472" y="339"/>
                </a:cubicBezTo>
                <a:cubicBezTo>
                  <a:pt x="475" y="336"/>
                  <a:pt x="478" y="332"/>
                  <a:pt x="480" y="329"/>
                </a:cubicBezTo>
                <a:cubicBezTo>
                  <a:pt x="482" y="326"/>
                  <a:pt x="483" y="322"/>
                  <a:pt x="484" y="319"/>
                </a:cubicBezTo>
                <a:cubicBezTo>
                  <a:pt x="484" y="316"/>
                  <a:pt x="484" y="313"/>
                  <a:pt x="483" y="309"/>
                </a:cubicBezTo>
                <a:cubicBezTo>
                  <a:pt x="482" y="306"/>
                  <a:pt x="480" y="303"/>
                  <a:pt x="477" y="300"/>
                </a:cubicBezTo>
                <a:cubicBezTo>
                  <a:pt x="474" y="297"/>
                  <a:pt x="471" y="296"/>
                  <a:pt x="468" y="295"/>
                </a:cubicBezTo>
                <a:cubicBezTo>
                  <a:pt x="464" y="295"/>
                  <a:pt x="460" y="295"/>
                  <a:pt x="456" y="296"/>
                </a:cubicBezTo>
                <a:cubicBezTo>
                  <a:pt x="452" y="297"/>
                  <a:pt x="448" y="298"/>
                  <a:pt x="444" y="300"/>
                </a:cubicBezTo>
                <a:cubicBezTo>
                  <a:pt x="439" y="302"/>
                  <a:pt x="435" y="304"/>
                  <a:pt x="430" y="306"/>
                </a:cubicBezTo>
                <a:cubicBezTo>
                  <a:pt x="426" y="308"/>
                  <a:pt x="421" y="310"/>
                  <a:pt x="416" y="311"/>
                </a:cubicBezTo>
                <a:cubicBezTo>
                  <a:pt x="412" y="313"/>
                  <a:pt x="407" y="313"/>
                  <a:pt x="402" y="313"/>
                </a:cubicBezTo>
                <a:cubicBezTo>
                  <a:pt x="397" y="313"/>
                  <a:pt x="392" y="313"/>
                  <a:pt x="387" y="311"/>
                </a:cubicBezTo>
                <a:cubicBezTo>
                  <a:pt x="382" y="309"/>
                  <a:pt x="378" y="306"/>
                  <a:pt x="373" y="301"/>
                </a:cubicBezTo>
                <a:cubicBezTo>
                  <a:pt x="369" y="297"/>
                  <a:pt x="366" y="292"/>
                  <a:pt x="364" y="287"/>
                </a:cubicBezTo>
                <a:cubicBezTo>
                  <a:pt x="361" y="282"/>
                  <a:pt x="361" y="276"/>
                  <a:pt x="361" y="270"/>
                </a:cubicBezTo>
                <a:cubicBezTo>
                  <a:pt x="361" y="264"/>
                  <a:pt x="363" y="258"/>
                  <a:pt x="366" y="251"/>
                </a:cubicBezTo>
                <a:cubicBezTo>
                  <a:pt x="369" y="245"/>
                  <a:pt x="374" y="238"/>
                  <a:pt x="380" y="232"/>
                </a:cubicBezTo>
                <a:cubicBezTo>
                  <a:pt x="383" y="229"/>
                  <a:pt x="386" y="227"/>
                  <a:pt x="389" y="224"/>
                </a:cubicBezTo>
                <a:cubicBezTo>
                  <a:pt x="392" y="222"/>
                  <a:pt x="396" y="220"/>
                  <a:pt x="398" y="219"/>
                </a:cubicBezTo>
                <a:cubicBezTo>
                  <a:pt x="401" y="217"/>
                  <a:pt x="404" y="216"/>
                  <a:pt x="406" y="215"/>
                </a:cubicBezTo>
                <a:cubicBezTo>
                  <a:pt x="409" y="214"/>
                  <a:pt x="411" y="214"/>
                  <a:pt x="412" y="214"/>
                </a:cubicBezTo>
                <a:cubicBezTo>
                  <a:pt x="414" y="213"/>
                  <a:pt x="415" y="213"/>
                  <a:pt x="415" y="214"/>
                </a:cubicBezTo>
                <a:cubicBezTo>
                  <a:pt x="416" y="214"/>
                  <a:pt x="417" y="214"/>
                  <a:pt x="418" y="215"/>
                </a:cubicBezTo>
                <a:cubicBezTo>
                  <a:pt x="418" y="215"/>
                  <a:pt x="419" y="216"/>
                  <a:pt x="420" y="216"/>
                </a:cubicBezTo>
                <a:cubicBezTo>
                  <a:pt x="421" y="217"/>
                  <a:pt x="422" y="218"/>
                  <a:pt x="423" y="219"/>
                </a:cubicBezTo>
                <a:cubicBezTo>
                  <a:pt x="425" y="221"/>
                  <a:pt x="426" y="222"/>
                  <a:pt x="427" y="223"/>
                </a:cubicBezTo>
                <a:cubicBezTo>
                  <a:pt x="427" y="224"/>
                  <a:pt x="428" y="225"/>
                  <a:pt x="428" y="226"/>
                </a:cubicBezTo>
                <a:cubicBezTo>
                  <a:pt x="429" y="227"/>
                  <a:pt x="429" y="228"/>
                  <a:pt x="429" y="228"/>
                </a:cubicBezTo>
                <a:cubicBezTo>
                  <a:pt x="429" y="229"/>
                  <a:pt x="428" y="229"/>
                  <a:pt x="428" y="230"/>
                </a:cubicBezTo>
                <a:cubicBezTo>
                  <a:pt x="427" y="231"/>
                  <a:pt x="426" y="231"/>
                  <a:pt x="424" y="232"/>
                </a:cubicBezTo>
                <a:cubicBezTo>
                  <a:pt x="421" y="232"/>
                  <a:pt x="419" y="233"/>
                  <a:pt x="416" y="234"/>
                </a:cubicBezTo>
                <a:cubicBezTo>
                  <a:pt x="413" y="235"/>
                  <a:pt x="409" y="237"/>
                  <a:pt x="406" y="239"/>
                </a:cubicBezTo>
                <a:cubicBezTo>
                  <a:pt x="402" y="241"/>
                  <a:pt x="398" y="243"/>
                  <a:pt x="395" y="247"/>
                </a:cubicBezTo>
                <a:cubicBezTo>
                  <a:pt x="391" y="250"/>
                  <a:pt x="389" y="254"/>
                  <a:pt x="387" y="257"/>
                </a:cubicBezTo>
                <a:cubicBezTo>
                  <a:pt x="386" y="260"/>
                  <a:pt x="385" y="263"/>
                  <a:pt x="384" y="266"/>
                </a:cubicBezTo>
                <a:cubicBezTo>
                  <a:pt x="384" y="269"/>
                  <a:pt x="384" y="272"/>
                  <a:pt x="386" y="274"/>
                </a:cubicBezTo>
                <a:cubicBezTo>
                  <a:pt x="387" y="277"/>
                  <a:pt x="388" y="280"/>
                  <a:pt x="390" y="282"/>
                </a:cubicBezTo>
                <a:cubicBezTo>
                  <a:pt x="393" y="285"/>
                  <a:pt x="397" y="286"/>
                  <a:pt x="400" y="287"/>
                </a:cubicBezTo>
                <a:cubicBezTo>
                  <a:pt x="404" y="287"/>
                  <a:pt x="408" y="287"/>
                  <a:pt x="412" y="286"/>
                </a:cubicBezTo>
                <a:cubicBezTo>
                  <a:pt x="416" y="285"/>
                  <a:pt x="420" y="284"/>
                  <a:pt x="424" y="282"/>
                </a:cubicBezTo>
                <a:cubicBezTo>
                  <a:pt x="429" y="280"/>
                  <a:pt x="433" y="278"/>
                  <a:pt x="438" y="276"/>
                </a:cubicBezTo>
                <a:cubicBezTo>
                  <a:pt x="442" y="274"/>
                  <a:pt x="447" y="272"/>
                  <a:pt x="452" y="271"/>
                </a:cubicBezTo>
                <a:cubicBezTo>
                  <a:pt x="457" y="269"/>
                  <a:pt x="462" y="268"/>
                  <a:pt x="466" y="268"/>
                </a:cubicBezTo>
                <a:cubicBezTo>
                  <a:pt x="471" y="268"/>
                  <a:pt x="476" y="269"/>
                  <a:pt x="481" y="271"/>
                </a:cubicBezTo>
                <a:cubicBezTo>
                  <a:pt x="486" y="272"/>
                  <a:pt x="490" y="275"/>
                  <a:pt x="495" y="280"/>
                </a:cubicBezTo>
                <a:close/>
                <a:moveTo>
                  <a:pt x="580" y="138"/>
                </a:moveTo>
                <a:cubicBezTo>
                  <a:pt x="583" y="141"/>
                  <a:pt x="585" y="144"/>
                  <a:pt x="585" y="146"/>
                </a:cubicBezTo>
                <a:cubicBezTo>
                  <a:pt x="584" y="149"/>
                  <a:pt x="583" y="151"/>
                  <a:pt x="581" y="153"/>
                </a:cubicBezTo>
                <a:lnTo>
                  <a:pt x="513" y="222"/>
                </a:lnTo>
                <a:cubicBezTo>
                  <a:pt x="518" y="228"/>
                  <a:pt x="524" y="233"/>
                  <a:pt x="530" y="236"/>
                </a:cubicBezTo>
                <a:cubicBezTo>
                  <a:pt x="536" y="240"/>
                  <a:pt x="542" y="242"/>
                  <a:pt x="548" y="242"/>
                </a:cubicBezTo>
                <a:cubicBezTo>
                  <a:pt x="554" y="243"/>
                  <a:pt x="560" y="242"/>
                  <a:pt x="566" y="239"/>
                </a:cubicBezTo>
                <a:cubicBezTo>
                  <a:pt x="572" y="237"/>
                  <a:pt x="578" y="232"/>
                  <a:pt x="585" y="226"/>
                </a:cubicBezTo>
                <a:cubicBezTo>
                  <a:pt x="590" y="221"/>
                  <a:pt x="594" y="216"/>
                  <a:pt x="597" y="211"/>
                </a:cubicBezTo>
                <a:cubicBezTo>
                  <a:pt x="600" y="207"/>
                  <a:pt x="602" y="202"/>
                  <a:pt x="604" y="199"/>
                </a:cubicBezTo>
                <a:cubicBezTo>
                  <a:pt x="606" y="195"/>
                  <a:pt x="607" y="192"/>
                  <a:pt x="608" y="189"/>
                </a:cubicBezTo>
                <a:cubicBezTo>
                  <a:pt x="609" y="186"/>
                  <a:pt x="610" y="184"/>
                  <a:pt x="611" y="184"/>
                </a:cubicBezTo>
                <a:cubicBezTo>
                  <a:pt x="612" y="183"/>
                  <a:pt x="612" y="183"/>
                  <a:pt x="613" y="182"/>
                </a:cubicBezTo>
                <a:cubicBezTo>
                  <a:pt x="614" y="182"/>
                  <a:pt x="615" y="182"/>
                  <a:pt x="615" y="183"/>
                </a:cubicBezTo>
                <a:cubicBezTo>
                  <a:pt x="616" y="183"/>
                  <a:pt x="617" y="184"/>
                  <a:pt x="618" y="184"/>
                </a:cubicBezTo>
                <a:cubicBezTo>
                  <a:pt x="619" y="185"/>
                  <a:pt x="620" y="186"/>
                  <a:pt x="622" y="188"/>
                </a:cubicBezTo>
                <a:cubicBezTo>
                  <a:pt x="623" y="189"/>
                  <a:pt x="624" y="190"/>
                  <a:pt x="624" y="191"/>
                </a:cubicBezTo>
                <a:cubicBezTo>
                  <a:pt x="625" y="191"/>
                  <a:pt x="626" y="192"/>
                  <a:pt x="626" y="193"/>
                </a:cubicBezTo>
                <a:cubicBezTo>
                  <a:pt x="626" y="194"/>
                  <a:pt x="627" y="194"/>
                  <a:pt x="627" y="195"/>
                </a:cubicBezTo>
                <a:cubicBezTo>
                  <a:pt x="627" y="196"/>
                  <a:pt x="627" y="196"/>
                  <a:pt x="627" y="197"/>
                </a:cubicBezTo>
                <a:cubicBezTo>
                  <a:pt x="627" y="198"/>
                  <a:pt x="627" y="200"/>
                  <a:pt x="626" y="203"/>
                </a:cubicBezTo>
                <a:cubicBezTo>
                  <a:pt x="624" y="206"/>
                  <a:pt x="623" y="210"/>
                  <a:pt x="620" y="214"/>
                </a:cubicBezTo>
                <a:cubicBezTo>
                  <a:pt x="618" y="218"/>
                  <a:pt x="615" y="223"/>
                  <a:pt x="611" y="228"/>
                </a:cubicBezTo>
                <a:cubicBezTo>
                  <a:pt x="608" y="233"/>
                  <a:pt x="603" y="238"/>
                  <a:pt x="598" y="243"/>
                </a:cubicBezTo>
                <a:cubicBezTo>
                  <a:pt x="590" y="252"/>
                  <a:pt x="581" y="258"/>
                  <a:pt x="572" y="262"/>
                </a:cubicBezTo>
                <a:cubicBezTo>
                  <a:pt x="563" y="266"/>
                  <a:pt x="554" y="268"/>
                  <a:pt x="545" y="268"/>
                </a:cubicBezTo>
                <a:cubicBezTo>
                  <a:pt x="536" y="268"/>
                  <a:pt x="527" y="265"/>
                  <a:pt x="517" y="260"/>
                </a:cubicBezTo>
                <a:cubicBezTo>
                  <a:pt x="508" y="255"/>
                  <a:pt x="499" y="248"/>
                  <a:pt x="489" y="239"/>
                </a:cubicBezTo>
                <a:cubicBezTo>
                  <a:pt x="480" y="230"/>
                  <a:pt x="473" y="220"/>
                  <a:pt x="469" y="211"/>
                </a:cubicBezTo>
                <a:cubicBezTo>
                  <a:pt x="464" y="201"/>
                  <a:pt x="461" y="192"/>
                  <a:pt x="460" y="183"/>
                </a:cubicBezTo>
                <a:cubicBezTo>
                  <a:pt x="460" y="173"/>
                  <a:pt x="461" y="164"/>
                  <a:pt x="465" y="155"/>
                </a:cubicBezTo>
                <a:cubicBezTo>
                  <a:pt x="468" y="147"/>
                  <a:pt x="474" y="138"/>
                  <a:pt x="482" y="131"/>
                </a:cubicBezTo>
                <a:cubicBezTo>
                  <a:pt x="490" y="122"/>
                  <a:pt x="498" y="117"/>
                  <a:pt x="506" y="114"/>
                </a:cubicBezTo>
                <a:cubicBezTo>
                  <a:pt x="515" y="111"/>
                  <a:pt x="523" y="109"/>
                  <a:pt x="531" y="110"/>
                </a:cubicBezTo>
                <a:cubicBezTo>
                  <a:pt x="539" y="111"/>
                  <a:pt x="547" y="113"/>
                  <a:pt x="555" y="118"/>
                </a:cubicBezTo>
                <a:cubicBezTo>
                  <a:pt x="563" y="122"/>
                  <a:pt x="570" y="127"/>
                  <a:pt x="577" y="134"/>
                </a:cubicBezTo>
                <a:lnTo>
                  <a:pt x="580" y="138"/>
                </a:lnTo>
                <a:close/>
                <a:moveTo>
                  <a:pt x="555" y="151"/>
                </a:moveTo>
                <a:cubicBezTo>
                  <a:pt x="546" y="141"/>
                  <a:pt x="535" y="135"/>
                  <a:pt x="525" y="134"/>
                </a:cubicBezTo>
                <a:cubicBezTo>
                  <a:pt x="515" y="133"/>
                  <a:pt x="505" y="137"/>
                  <a:pt x="496" y="147"/>
                </a:cubicBezTo>
                <a:cubicBezTo>
                  <a:pt x="491" y="151"/>
                  <a:pt x="488" y="156"/>
                  <a:pt x="486" y="162"/>
                </a:cubicBezTo>
                <a:cubicBezTo>
                  <a:pt x="484" y="167"/>
                  <a:pt x="483" y="172"/>
                  <a:pt x="484" y="178"/>
                </a:cubicBezTo>
                <a:cubicBezTo>
                  <a:pt x="484" y="183"/>
                  <a:pt x="486" y="188"/>
                  <a:pt x="488" y="194"/>
                </a:cubicBezTo>
                <a:cubicBezTo>
                  <a:pt x="491" y="199"/>
                  <a:pt x="494" y="204"/>
                  <a:pt x="498" y="208"/>
                </a:cubicBezTo>
                <a:lnTo>
                  <a:pt x="555" y="151"/>
                </a:lnTo>
                <a:close/>
                <a:moveTo>
                  <a:pt x="720" y="79"/>
                </a:moveTo>
                <a:cubicBezTo>
                  <a:pt x="722" y="81"/>
                  <a:pt x="723" y="82"/>
                  <a:pt x="724" y="83"/>
                </a:cubicBezTo>
                <a:cubicBezTo>
                  <a:pt x="725" y="84"/>
                  <a:pt x="725" y="85"/>
                  <a:pt x="726" y="86"/>
                </a:cubicBezTo>
                <a:cubicBezTo>
                  <a:pt x="726" y="87"/>
                  <a:pt x="726" y="87"/>
                  <a:pt x="727" y="88"/>
                </a:cubicBezTo>
                <a:cubicBezTo>
                  <a:pt x="727" y="89"/>
                  <a:pt x="727" y="90"/>
                  <a:pt x="727" y="92"/>
                </a:cubicBezTo>
                <a:cubicBezTo>
                  <a:pt x="727" y="94"/>
                  <a:pt x="727" y="97"/>
                  <a:pt x="726" y="101"/>
                </a:cubicBezTo>
                <a:cubicBezTo>
                  <a:pt x="725" y="104"/>
                  <a:pt x="723" y="108"/>
                  <a:pt x="722" y="112"/>
                </a:cubicBezTo>
                <a:cubicBezTo>
                  <a:pt x="720" y="116"/>
                  <a:pt x="718" y="120"/>
                  <a:pt x="715" y="125"/>
                </a:cubicBezTo>
                <a:cubicBezTo>
                  <a:pt x="712" y="129"/>
                  <a:pt x="709" y="133"/>
                  <a:pt x="705" y="136"/>
                </a:cubicBezTo>
                <a:cubicBezTo>
                  <a:pt x="698" y="144"/>
                  <a:pt x="690" y="149"/>
                  <a:pt x="682" y="152"/>
                </a:cubicBezTo>
                <a:cubicBezTo>
                  <a:pt x="674" y="156"/>
                  <a:pt x="665" y="157"/>
                  <a:pt x="656" y="156"/>
                </a:cubicBezTo>
                <a:cubicBezTo>
                  <a:pt x="648" y="155"/>
                  <a:pt x="639" y="152"/>
                  <a:pt x="630" y="148"/>
                </a:cubicBezTo>
                <a:cubicBezTo>
                  <a:pt x="621" y="143"/>
                  <a:pt x="612" y="136"/>
                  <a:pt x="603" y="127"/>
                </a:cubicBezTo>
                <a:cubicBezTo>
                  <a:pt x="593" y="116"/>
                  <a:pt x="585" y="106"/>
                  <a:pt x="580" y="96"/>
                </a:cubicBezTo>
                <a:cubicBezTo>
                  <a:pt x="575" y="86"/>
                  <a:pt x="573" y="77"/>
                  <a:pt x="572" y="68"/>
                </a:cubicBezTo>
                <a:cubicBezTo>
                  <a:pt x="572" y="59"/>
                  <a:pt x="574" y="50"/>
                  <a:pt x="577" y="42"/>
                </a:cubicBezTo>
                <a:cubicBezTo>
                  <a:pt x="581" y="34"/>
                  <a:pt x="586" y="26"/>
                  <a:pt x="593" y="19"/>
                </a:cubicBezTo>
                <a:cubicBezTo>
                  <a:pt x="596" y="16"/>
                  <a:pt x="600" y="13"/>
                  <a:pt x="604" y="11"/>
                </a:cubicBezTo>
                <a:cubicBezTo>
                  <a:pt x="607" y="8"/>
                  <a:pt x="611" y="6"/>
                  <a:pt x="615" y="4"/>
                </a:cubicBezTo>
                <a:cubicBezTo>
                  <a:pt x="618" y="3"/>
                  <a:pt x="622" y="2"/>
                  <a:pt x="625" y="1"/>
                </a:cubicBezTo>
                <a:cubicBezTo>
                  <a:pt x="629" y="0"/>
                  <a:pt x="631" y="0"/>
                  <a:pt x="633" y="0"/>
                </a:cubicBezTo>
                <a:cubicBezTo>
                  <a:pt x="635" y="0"/>
                  <a:pt x="636" y="0"/>
                  <a:pt x="637" y="0"/>
                </a:cubicBezTo>
                <a:cubicBezTo>
                  <a:pt x="638" y="0"/>
                  <a:pt x="639" y="1"/>
                  <a:pt x="640" y="1"/>
                </a:cubicBezTo>
                <a:cubicBezTo>
                  <a:pt x="641" y="2"/>
                  <a:pt x="642" y="2"/>
                  <a:pt x="643" y="3"/>
                </a:cubicBezTo>
                <a:cubicBezTo>
                  <a:pt x="644" y="4"/>
                  <a:pt x="645" y="5"/>
                  <a:pt x="647" y="6"/>
                </a:cubicBezTo>
                <a:cubicBezTo>
                  <a:pt x="650" y="9"/>
                  <a:pt x="651" y="12"/>
                  <a:pt x="652" y="14"/>
                </a:cubicBezTo>
                <a:cubicBezTo>
                  <a:pt x="652" y="16"/>
                  <a:pt x="652" y="17"/>
                  <a:pt x="651" y="18"/>
                </a:cubicBezTo>
                <a:cubicBezTo>
                  <a:pt x="650" y="19"/>
                  <a:pt x="648" y="20"/>
                  <a:pt x="645" y="20"/>
                </a:cubicBezTo>
                <a:cubicBezTo>
                  <a:pt x="642" y="21"/>
                  <a:pt x="639" y="21"/>
                  <a:pt x="635" y="22"/>
                </a:cubicBezTo>
                <a:cubicBezTo>
                  <a:pt x="631" y="23"/>
                  <a:pt x="627" y="24"/>
                  <a:pt x="623" y="26"/>
                </a:cubicBezTo>
                <a:cubicBezTo>
                  <a:pt x="618" y="28"/>
                  <a:pt x="613" y="31"/>
                  <a:pt x="609" y="36"/>
                </a:cubicBezTo>
                <a:cubicBezTo>
                  <a:pt x="600" y="45"/>
                  <a:pt x="596" y="56"/>
                  <a:pt x="598" y="67"/>
                </a:cubicBezTo>
                <a:cubicBezTo>
                  <a:pt x="601" y="79"/>
                  <a:pt x="608" y="92"/>
                  <a:pt x="622" y="106"/>
                </a:cubicBezTo>
                <a:cubicBezTo>
                  <a:pt x="629" y="112"/>
                  <a:pt x="635" y="118"/>
                  <a:pt x="641" y="121"/>
                </a:cubicBezTo>
                <a:cubicBezTo>
                  <a:pt x="648" y="125"/>
                  <a:pt x="654" y="128"/>
                  <a:pt x="660" y="129"/>
                </a:cubicBezTo>
                <a:cubicBezTo>
                  <a:pt x="666" y="129"/>
                  <a:pt x="671" y="129"/>
                  <a:pt x="676" y="127"/>
                </a:cubicBezTo>
                <a:cubicBezTo>
                  <a:pt x="682" y="125"/>
                  <a:pt x="687" y="122"/>
                  <a:pt x="691" y="117"/>
                </a:cubicBezTo>
                <a:cubicBezTo>
                  <a:pt x="696" y="113"/>
                  <a:pt x="699" y="108"/>
                  <a:pt x="701" y="103"/>
                </a:cubicBezTo>
                <a:cubicBezTo>
                  <a:pt x="703" y="99"/>
                  <a:pt x="704" y="94"/>
                  <a:pt x="705" y="90"/>
                </a:cubicBezTo>
                <a:cubicBezTo>
                  <a:pt x="706" y="86"/>
                  <a:pt x="706" y="83"/>
                  <a:pt x="707" y="80"/>
                </a:cubicBezTo>
                <a:cubicBezTo>
                  <a:pt x="707" y="77"/>
                  <a:pt x="707" y="75"/>
                  <a:pt x="708" y="74"/>
                </a:cubicBezTo>
                <a:cubicBezTo>
                  <a:pt x="709" y="73"/>
                  <a:pt x="710" y="73"/>
                  <a:pt x="710" y="73"/>
                </a:cubicBezTo>
                <a:cubicBezTo>
                  <a:pt x="711" y="73"/>
                  <a:pt x="712" y="73"/>
                  <a:pt x="713" y="73"/>
                </a:cubicBezTo>
                <a:cubicBezTo>
                  <a:pt x="714" y="74"/>
                  <a:pt x="715" y="74"/>
                  <a:pt x="716" y="76"/>
                </a:cubicBezTo>
                <a:cubicBezTo>
                  <a:pt x="717" y="77"/>
                  <a:pt x="719" y="78"/>
                  <a:pt x="720" y="7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3" name="Rectangle 45"/>
          <p:cNvSpPr>
            <a:spLocks noChangeArrowheads="1"/>
          </p:cNvSpPr>
          <p:nvPr/>
        </p:nvSpPr>
        <p:spPr bwMode="auto">
          <a:xfrm>
            <a:off x="4802188" y="1360488"/>
            <a:ext cx="163513" cy="165100"/>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4" name="Rectangle 46"/>
          <p:cNvSpPr>
            <a:spLocks noChangeArrowheads="1"/>
          </p:cNvSpPr>
          <p:nvPr/>
        </p:nvSpPr>
        <p:spPr bwMode="auto">
          <a:xfrm>
            <a:off x="5048250" y="1247775"/>
            <a:ext cx="781050" cy="4397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rPr>
              <a:t>vs. In</a:t>
            </a:r>
            <a:endParaRPr kumimoji="0" lang="en-US" sz="1800" b="0" i="0" u="none" strike="noStrike" cap="none" normalizeH="0" baseline="0" smtClean="0">
              <a:ln>
                <a:noFill/>
              </a:ln>
              <a:solidFill>
                <a:schemeClr val="tx1"/>
              </a:solidFill>
              <a:effectLst/>
              <a:latin typeface="Arial" pitchFamily="34" charset="0"/>
            </a:endParaRPr>
          </a:p>
        </p:txBody>
      </p:sp>
      <p:sp>
        <p:nvSpPr>
          <p:cNvPr id="2095" name="Rectangle 47"/>
          <p:cNvSpPr>
            <a:spLocks noChangeArrowheads="1"/>
          </p:cNvSpPr>
          <p:nvPr/>
        </p:nvSpPr>
        <p:spPr bwMode="auto">
          <a:xfrm>
            <a:off x="5678488" y="1247775"/>
            <a:ext cx="239713" cy="4397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rPr>
              <a:t>-</a:t>
            </a:r>
            <a:endParaRPr kumimoji="0" lang="en-US" sz="1800" b="0" i="0" u="none" strike="noStrike" cap="none" normalizeH="0" baseline="0" smtClean="0">
              <a:ln>
                <a:noFill/>
              </a:ln>
              <a:solidFill>
                <a:schemeClr val="tx1"/>
              </a:solidFill>
              <a:effectLst/>
              <a:latin typeface="Arial" pitchFamily="34" charset="0"/>
            </a:endParaRPr>
          </a:p>
        </p:txBody>
      </p:sp>
      <p:sp>
        <p:nvSpPr>
          <p:cNvPr id="2096" name="Rectangle 48"/>
          <p:cNvSpPr>
            <a:spLocks noChangeArrowheads="1"/>
          </p:cNvSpPr>
          <p:nvPr/>
        </p:nvSpPr>
        <p:spPr bwMode="auto">
          <a:xfrm>
            <a:off x="5765800" y="1247775"/>
            <a:ext cx="868363" cy="4397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rPr>
              <a:t>Order</a:t>
            </a:r>
            <a:endParaRPr kumimoji="0" lang="en-US" sz="1800" b="0" i="0" u="none" strike="noStrike" cap="none" normalizeH="0" baseline="0" smtClean="0">
              <a:ln>
                <a:noFill/>
              </a:ln>
              <a:solidFill>
                <a:schemeClr val="tx1"/>
              </a:solidFill>
              <a:effectLst/>
              <a:latin typeface="Arial" pitchFamily="34" charset="0"/>
            </a:endParaRPr>
          </a:p>
        </p:txBody>
      </p:sp>
      <p:grpSp>
        <p:nvGrpSpPr>
          <p:cNvPr id="54" name="Group 53"/>
          <p:cNvGrpSpPr/>
          <p:nvPr/>
        </p:nvGrpSpPr>
        <p:grpSpPr>
          <a:xfrm>
            <a:off x="1239838" y="1247775"/>
            <a:ext cx="7689850" cy="3624263"/>
            <a:chOff x="1239838" y="1247775"/>
            <a:chExt cx="7689850" cy="3624263"/>
          </a:xfrm>
        </p:grpSpPr>
        <p:sp>
          <p:nvSpPr>
            <p:cNvPr id="2066" name="Rectangle 18"/>
            <p:cNvSpPr>
              <a:spLocks noChangeArrowheads="1"/>
            </p:cNvSpPr>
            <p:nvPr/>
          </p:nvSpPr>
          <p:spPr bwMode="auto">
            <a:xfrm>
              <a:off x="1239838" y="2065338"/>
              <a:ext cx="239713" cy="28067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7" name="Rectangle 19"/>
            <p:cNvSpPr>
              <a:spLocks noChangeArrowheads="1"/>
            </p:cNvSpPr>
            <p:nvPr/>
          </p:nvSpPr>
          <p:spPr bwMode="auto">
            <a:xfrm>
              <a:off x="2070100" y="2468563"/>
              <a:ext cx="239713" cy="24034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8" name="Rectangle 20"/>
            <p:cNvSpPr>
              <a:spLocks noChangeArrowheads="1"/>
            </p:cNvSpPr>
            <p:nvPr/>
          </p:nvSpPr>
          <p:spPr bwMode="auto">
            <a:xfrm>
              <a:off x="2900363" y="2054225"/>
              <a:ext cx="239713" cy="281781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9" name="Rectangle 21"/>
            <p:cNvSpPr>
              <a:spLocks noChangeArrowheads="1"/>
            </p:cNvSpPr>
            <p:nvPr/>
          </p:nvSpPr>
          <p:spPr bwMode="auto">
            <a:xfrm>
              <a:off x="3732213" y="1474788"/>
              <a:ext cx="225425" cy="339725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0" name="Rectangle 22"/>
            <p:cNvSpPr>
              <a:spLocks noChangeArrowheads="1"/>
            </p:cNvSpPr>
            <p:nvPr/>
          </p:nvSpPr>
          <p:spPr bwMode="auto">
            <a:xfrm>
              <a:off x="4549775" y="2330450"/>
              <a:ext cx="239713" cy="2541588"/>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1" name="Rectangle 23"/>
            <p:cNvSpPr>
              <a:spLocks noChangeArrowheads="1"/>
            </p:cNvSpPr>
            <p:nvPr/>
          </p:nvSpPr>
          <p:spPr bwMode="auto">
            <a:xfrm>
              <a:off x="5380038" y="3375025"/>
              <a:ext cx="239713" cy="149701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2" name="Rectangle 24"/>
            <p:cNvSpPr>
              <a:spLocks noChangeArrowheads="1"/>
            </p:cNvSpPr>
            <p:nvPr/>
          </p:nvSpPr>
          <p:spPr bwMode="auto">
            <a:xfrm>
              <a:off x="6211888" y="2468563"/>
              <a:ext cx="238125" cy="24034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3" name="Rectangle 25"/>
            <p:cNvSpPr>
              <a:spLocks noChangeArrowheads="1"/>
            </p:cNvSpPr>
            <p:nvPr/>
          </p:nvSpPr>
          <p:spPr bwMode="auto">
            <a:xfrm>
              <a:off x="7859713" y="2720975"/>
              <a:ext cx="239713" cy="215106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4" name="Rectangle 26"/>
            <p:cNvSpPr>
              <a:spLocks noChangeArrowheads="1"/>
            </p:cNvSpPr>
            <p:nvPr/>
          </p:nvSpPr>
          <p:spPr bwMode="auto">
            <a:xfrm>
              <a:off x="8689975" y="2192338"/>
              <a:ext cx="239713" cy="26797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7" name="Rectangle 49"/>
            <p:cNvSpPr>
              <a:spLocks noChangeArrowheads="1"/>
            </p:cNvSpPr>
            <p:nvPr/>
          </p:nvSpPr>
          <p:spPr bwMode="auto">
            <a:xfrm>
              <a:off x="6740525" y="1360488"/>
              <a:ext cx="163513" cy="16510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8" name="Rectangle 50"/>
            <p:cNvSpPr>
              <a:spLocks noChangeArrowheads="1"/>
            </p:cNvSpPr>
            <p:nvPr/>
          </p:nvSpPr>
          <p:spPr bwMode="auto">
            <a:xfrm>
              <a:off x="6991350" y="1247775"/>
              <a:ext cx="1108075" cy="4397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rPr>
                <a:t>vs. OoO</a:t>
              </a:r>
              <a:endParaRPr kumimoji="0" lang="en-US" sz="1800" b="0" i="0" u="none" strike="noStrike" cap="none" normalizeH="0" baseline="0" smtClean="0">
                <a:ln>
                  <a:noFill/>
                </a:ln>
                <a:solidFill>
                  <a:schemeClr val="tx1"/>
                </a:solidFill>
                <a:effectLst/>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we get here?</a:t>
            </a:r>
            <a:endParaRPr lang="en-US" dirty="0"/>
          </a:p>
        </p:txBody>
      </p:sp>
      <p:sp>
        <p:nvSpPr>
          <p:cNvPr id="3" name="Content Placeholder 2"/>
          <p:cNvSpPr>
            <a:spLocks noGrp="1"/>
          </p:cNvSpPr>
          <p:nvPr>
            <p:ph idx="1"/>
          </p:nvPr>
        </p:nvSpPr>
        <p:spPr/>
        <p:txBody>
          <a:bodyPr>
            <a:normAutofit lnSpcReduction="10000"/>
          </a:bodyPr>
          <a:lstStyle/>
          <a:p>
            <a:r>
              <a:rPr lang="en-US" dirty="0" smtClean="0"/>
              <a:t>Relax [ ISCA-10 ]</a:t>
            </a:r>
          </a:p>
          <a:p>
            <a:pPr lvl="1"/>
            <a:r>
              <a:rPr lang="en-US" dirty="0" smtClean="0"/>
              <a:t>Programmer identified recovery/discard regions</a:t>
            </a:r>
          </a:p>
          <a:p>
            <a:r>
              <a:rPr lang="en-US" dirty="0" smtClean="0"/>
              <a:t>Apply Relax in HPC </a:t>
            </a:r>
          </a:p>
          <a:p>
            <a:pPr lvl="1"/>
            <a:r>
              <a:rPr lang="en-US" dirty="0" smtClean="0"/>
              <a:t>LLNL cluster and applications</a:t>
            </a:r>
          </a:p>
          <a:p>
            <a:r>
              <a:rPr lang="en-US" dirty="0" smtClean="0"/>
              <a:t>Timing-speculation model [ DSN-10 ]</a:t>
            </a:r>
          </a:p>
          <a:p>
            <a:r>
              <a:rPr lang="en-US" dirty="0" smtClean="0"/>
              <a:t>Logic emulation of delay behavior [ ITC-10 ]</a:t>
            </a:r>
          </a:p>
          <a:p>
            <a:r>
              <a:rPr lang="en-US" dirty="0" smtClean="0"/>
              <a:t>Realized programmer is identifying idempotent regions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43200" y="44244"/>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8" name="TextBox 7"/>
          <p:cNvSpPr txBox="1"/>
          <p:nvPr/>
        </p:nvSpPr>
        <p:spPr>
          <a:xfrm>
            <a:off x="2667000" y="958644"/>
            <a:ext cx="3352800" cy="1384995"/>
          </a:xfrm>
          <a:prstGeom prst="rect">
            <a:avLst/>
          </a:prstGeom>
          <a:noFill/>
        </p:spPr>
        <p:txBody>
          <a:bodyPr wrap="square" rtlCol="0">
            <a:spAutoFit/>
          </a:bodyPr>
          <a:lstStyle/>
          <a:p>
            <a:pPr algn="ctr"/>
            <a:r>
              <a:rPr lang="en-US" sz="2800" dirty="0" smtClean="0">
                <a:solidFill>
                  <a:schemeClr val="bg1"/>
                </a:solidFill>
              </a:rPr>
              <a:t>Devices</a:t>
            </a:r>
            <a:br>
              <a:rPr lang="en-US" sz="2800" dirty="0" smtClean="0">
                <a:solidFill>
                  <a:schemeClr val="bg1"/>
                </a:solidFill>
              </a:rPr>
            </a:br>
            <a:r>
              <a:rPr lang="en-US" sz="2800" dirty="0" smtClean="0">
                <a:solidFill>
                  <a:schemeClr val="bg1"/>
                </a:solidFill>
              </a:rPr>
              <a:t>End of voltage scaling </a:t>
            </a:r>
            <a:br>
              <a:rPr lang="en-US" sz="2800" dirty="0" smtClean="0">
                <a:solidFill>
                  <a:schemeClr val="bg1"/>
                </a:solidFill>
              </a:rPr>
            </a:br>
            <a:r>
              <a:rPr lang="en-US" sz="2800" dirty="0" smtClean="0">
                <a:solidFill>
                  <a:schemeClr val="bg1"/>
                </a:solidFill>
              </a:rPr>
              <a:t>Worse reliability</a:t>
            </a:r>
          </a:p>
        </p:txBody>
      </p:sp>
      <p:sp>
        <p:nvSpPr>
          <p:cNvPr id="10" name="Oval 9"/>
          <p:cNvSpPr/>
          <p:nvPr/>
        </p:nvSpPr>
        <p:spPr>
          <a:xfrm>
            <a:off x="76200" y="31623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76200" y="3352800"/>
            <a:ext cx="3276600" cy="2677656"/>
          </a:xfrm>
          <a:prstGeom prst="rect">
            <a:avLst/>
          </a:prstGeom>
          <a:noFill/>
        </p:spPr>
        <p:txBody>
          <a:bodyPr wrap="square" rtlCol="0">
            <a:spAutoFit/>
          </a:bodyPr>
          <a:lstStyle/>
          <a:p>
            <a:pPr algn="ctr"/>
            <a:r>
              <a:rPr lang="en-US" sz="2800" dirty="0" smtClean="0">
                <a:solidFill>
                  <a:schemeClr val="bg1"/>
                </a:solidFill>
              </a:rPr>
              <a:t>Architecture</a:t>
            </a:r>
            <a:br>
              <a:rPr lang="en-US" sz="2800" dirty="0" smtClean="0">
                <a:solidFill>
                  <a:schemeClr val="bg1"/>
                </a:solidFill>
              </a:rPr>
            </a:br>
            <a:r>
              <a:rPr lang="en-US" sz="2800" dirty="0" smtClean="0">
                <a:solidFill>
                  <a:schemeClr val="bg1"/>
                </a:solidFill>
              </a:rPr>
              <a:t>inefficient and </a:t>
            </a:r>
            <a:br>
              <a:rPr lang="en-US" sz="2800" dirty="0" smtClean="0">
                <a:solidFill>
                  <a:schemeClr val="bg1"/>
                </a:solidFill>
              </a:rPr>
            </a:br>
            <a:r>
              <a:rPr lang="en-US" sz="2800" dirty="0" smtClean="0">
                <a:solidFill>
                  <a:schemeClr val="bg1"/>
                </a:solidFill>
              </a:rPr>
              <a:t>inefficiencies amplified to </a:t>
            </a:r>
          </a:p>
          <a:p>
            <a:pPr algn="ctr"/>
            <a:r>
              <a:rPr lang="en-US" sz="2800" dirty="0" smtClean="0">
                <a:solidFill>
                  <a:schemeClr val="bg1"/>
                </a:solidFill>
              </a:rPr>
              <a:t>handle these</a:t>
            </a:r>
            <a:br>
              <a:rPr lang="en-US" sz="2800" dirty="0" smtClean="0">
                <a:solidFill>
                  <a:schemeClr val="bg1"/>
                </a:solidFill>
              </a:rPr>
            </a:br>
            <a:r>
              <a:rPr lang="en-US" sz="2800" dirty="0" smtClean="0">
                <a:solidFill>
                  <a:schemeClr val="bg1"/>
                </a:solidFill>
              </a:rPr>
              <a:t>device trends</a:t>
            </a:r>
          </a:p>
        </p:txBody>
      </p:sp>
      <p:sp>
        <p:nvSpPr>
          <p:cNvPr id="13" name="Oval 12"/>
          <p:cNvSpPr/>
          <p:nvPr/>
        </p:nvSpPr>
        <p:spPr>
          <a:xfrm>
            <a:off x="5715000" y="32766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5" name="TextBox 14"/>
          <p:cNvSpPr txBox="1"/>
          <p:nvPr/>
        </p:nvSpPr>
        <p:spPr>
          <a:xfrm>
            <a:off x="5715000" y="4343400"/>
            <a:ext cx="3276600" cy="954107"/>
          </a:xfrm>
          <a:prstGeom prst="rect">
            <a:avLst/>
          </a:prstGeom>
          <a:noFill/>
        </p:spPr>
        <p:txBody>
          <a:bodyPr wrap="square" rtlCol="0">
            <a:spAutoFit/>
          </a:bodyPr>
          <a:lstStyle/>
          <a:p>
            <a:pPr algn="ctr"/>
            <a:r>
              <a:rPr lang="en-US" sz="2800" dirty="0" smtClean="0">
                <a:solidFill>
                  <a:schemeClr val="bg1"/>
                </a:solidFill>
              </a:rPr>
              <a:t>Application </a:t>
            </a:r>
            <a:br>
              <a:rPr lang="en-US" sz="2800" dirty="0" smtClean="0">
                <a:solidFill>
                  <a:schemeClr val="bg1"/>
                </a:solidFill>
              </a:rPr>
            </a:br>
            <a:r>
              <a:rPr lang="en-US" sz="2800" dirty="0" smtClean="0">
                <a:solidFill>
                  <a:schemeClr val="bg1"/>
                </a:solidFill>
              </a:rPr>
              <a:t>properties</a:t>
            </a:r>
          </a:p>
        </p:txBody>
      </p:sp>
      <p:grpSp>
        <p:nvGrpSpPr>
          <p:cNvPr id="2" name="Group 23"/>
          <p:cNvGrpSpPr/>
          <p:nvPr/>
        </p:nvGrpSpPr>
        <p:grpSpPr>
          <a:xfrm>
            <a:off x="2590801" y="2775956"/>
            <a:ext cx="3592887" cy="2100844"/>
            <a:chOff x="2590801" y="2775956"/>
            <a:chExt cx="3592887" cy="2100844"/>
          </a:xfrm>
        </p:grpSpPr>
        <p:cxnSp>
          <p:nvCxnSpPr>
            <p:cNvPr id="17" name="Straight Arrow Connector 16"/>
            <p:cNvCxnSpPr>
              <a:stCxn id="6" idx="5"/>
              <a:endCxn id="13" idx="1"/>
            </p:cNvCxnSpPr>
            <p:nvPr/>
          </p:nvCxnSpPr>
          <p:spPr>
            <a:xfrm rot="16200000" flipH="1">
              <a:off x="5344635" y="2906234"/>
              <a:ext cx="969330" cy="708776"/>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5" idx="1"/>
            </p:cNvCxnSpPr>
            <p:nvPr/>
          </p:nvCxnSpPr>
          <p:spPr>
            <a:xfrm flipV="1">
              <a:off x="3276600" y="4820454"/>
              <a:ext cx="2438400" cy="56346"/>
            </a:xfrm>
            <a:prstGeom prst="straightConnector1">
              <a:avLst/>
            </a:prstGeom>
            <a:ln w="76200">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p:cNvCxnSpPr>
            <p:nvPr/>
          </p:nvCxnSpPr>
          <p:spPr>
            <a:xfrm rot="5400000">
              <a:off x="2552701" y="2814056"/>
              <a:ext cx="697287" cy="621088"/>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2"/>
          <p:cNvGrpSpPr/>
          <p:nvPr/>
        </p:nvGrpSpPr>
        <p:grpSpPr>
          <a:xfrm>
            <a:off x="2514600" y="1676400"/>
            <a:ext cx="4191000" cy="3962400"/>
            <a:chOff x="2971800" y="152400"/>
            <a:chExt cx="3352800" cy="3200400"/>
          </a:xfrm>
        </p:grpSpPr>
        <p:sp>
          <p:nvSpPr>
            <p:cNvPr id="14" name="Oval 13"/>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6" name="TextBox 15"/>
            <p:cNvSpPr txBox="1"/>
            <p:nvPr/>
          </p:nvSpPr>
          <p:spPr>
            <a:xfrm>
              <a:off x="2971800" y="1066800"/>
              <a:ext cx="3352800" cy="1267802"/>
            </a:xfrm>
            <a:prstGeom prst="rect">
              <a:avLst/>
            </a:prstGeom>
            <a:noFill/>
          </p:spPr>
          <p:txBody>
            <a:bodyPr wrap="square" rtlCol="0">
              <a:spAutoFit/>
            </a:bodyPr>
            <a:lstStyle/>
            <a:p>
              <a:pPr algn="ctr"/>
              <a:r>
                <a:rPr lang="en-US" sz="3200" b="1" dirty="0" smtClean="0">
                  <a:solidFill>
                    <a:schemeClr val="bg1"/>
                  </a:solidFill>
                </a:rPr>
                <a:t>Reliable and</a:t>
              </a:r>
              <a:br>
                <a:rPr lang="en-US" sz="3200" b="1" dirty="0" smtClean="0">
                  <a:solidFill>
                    <a:schemeClr val="bg1"/>
                  </a:solidFill>
                </a:rPr>
              </a:br>
              <a:r>
                <a:rPr lang="en-US" sz="3200" b="1" dirty="0" smtClean="0">
                  <a:solidFill>
                    <a:schemeClr val="bg1"/>
                  </a:solidFill>
                </a:rPr>
                <a:t>Energy Efficient</a:t>
              </a:r>
              <a:br>
                <a:rPr lang="en-US" sz="3200" b="1" dirty="0" smtClean="0">
                  <a:solidFill>
                    <a:schemeClr val="bg1"/>
                  </a:solidFill>
                </a:rPr>
              </a:br>
              <a:r>
                <a:rPr lang="en-US" sz="3200" b="1" dirty="0" smtClean="0">
                  <a:solidFill>
                    <a:schemeClr val="bg1"/>
                  </a:solidFill>
                </a:rPr>
                <a:t>Systems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par>
                                <p:cTn id="8" presetID="9" presetClass="emph" presetSubtype="0" grpId="0" nodeType="withEffect">
                                  <p:stCondLst>
                                    <p:cond delay="0"/>
                                  </p:stCondLst>
                                  <p:childTnLst>
                                    <p:set>
                                      <p:cBhvr rctx="PPT">
                                        <p:cTn id="9" dur="indefinite"/>
                                        <p:tgtEl>
                                          <p:spTgt spid="13"/>
                                        </p:tgtEl>
                                        <p:attrNameLst>
                                          <p:attrName>style.opacity</p:attrName>
                                        </p:attrNameLst>
                                      </p:cBhvr>
                                      <p:to>
                                        <p:strVal val="0.5"/>
                                      </p:to>
                                    </p:set>
                                    <p:animEffect filter="image" prLst="opacity: 0.5">
                                      <p:cBhvr rctx="IE">
                                        <p:cTn id="10" dur="indefinite"/>
                                        <p:tgtEl>
                                          <p:spTgt spid="13"/>
                                        </p:tgtEl>
                                      </p:cBhvr>
                                    </p:animEffect>
                                  </p:childTnLst>
                                </p:cTn>
                              </p:par>
                              <p:par>
                                <p:cTn id="11" presetID="9" presetClass="emph" presetSubtype="0" grpId="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371600" y="381000"/>
            <a:ext cx="2286000" cy="2057400"/>
            <a:chOff x="3276600" y="304800"/>
            <a:chExt cx="2286000" cy="2057400"/>
          </a:xfrm>
        </p:grpSpPr>
        <p:sp>
          <p:nvSpPr>
            <p:cNvPr id="3" name="Oval 2"/>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4" name="TextBox 3"/>
            <p:cNvSpPr txBox="1"/>
            <p:nvPr/>
          </p:nvSpPr>
          <p:spPr>
            <a:xfrm>
              <a:off x="3276600" y="655131"/>
              <a:ext cx="2286000" cy="1323439"/>
            </a:xfrm>
            <a:prstGeom prst="rect">
              <a:avLst/>
            </a:prstGeom>
            <a:noFill/>
          </p:spPr>
          <p:txBody>
            <a:bodyPr wrap="square" rtlCol="0">
              <a:spAutoFit/>
            </a:bodyPr>
            <a:lstStyle/>
            <a:p>
              <a:pPr algn="ctr"/>
              <a:r>
                <a:rPr lang="en-US" sz="2000" b="1" dirty="0" smtClean="0">
                  <a:solidFill>
                    <a:schemeClr val="bg1"/>
                  </a:solidFill>
                </a:rPr>
                <a:t>Numerous instances to observe effect </a:t>
              </a:r>
              <a:br>
                <a:rPr lang="en-US" sz="2000" b="1" dirty="0" smtClean="0">
                  <a:solidFill>
                    <a:schemeClr val="bg1"/>
                  </a:solidFill>
                </a:rPr>
              </a:br>
              <a:r>
                <a:rPr lang="en-US" sz="2000" b="1" dirty="0" smtClean="0">
                  <a:solidFill>
                    <a:schemeClr val="bg1"/>
                  </a:solidFill>
                </a:rPr>
                <a:t>of a fault</a:t>
              </a:r>
            </a:p>
          </p:txBody>
        </p:sp>
      </p:grpSp>
      <p:grpSp>
        <p:nvGrpSpPr>
          <p:cNvPr id="5" name="Group 12"/>
          <p:cNvGrpSpPr/>
          <p:nvPr/>
        </p:nvGrpSpPr>
        <p:grpSpPr>
          <a:xfrm>
            <a:off x="1371600" y="4495800"/>
            <a:ext cx="2286000" cy="2057400"/>
            <a:chOff x="3276600" y="304800"/>
            <a:chExt cx="2286000" cy="2057400"/>
          </a:xfrm>
        </p:grpSpPr>
        <p:sp>
          <p:nvSpPr>
            <p:cNvPr id="6" name="Oval 5"/>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7" name="TextBox 6"/>
            <p:cNvSpPr txBox="1"/>
            <p:nvPr/>
          </p:nvSpPr>
          <p:spPr>
            <a:xfrm>
              <a:off x="3276600" y="813137"/>
              <a:ext cx="2286000" cy="1015663"/>
            </a:xfrm>
            <a:prstGeom prst="rect">
              <a:avLst/>
            </a:prstGeom>
            <a:noFill/>
          </p:spPr>
          <p:txBody>
            <a:bodyPr wrap="square" rtlCol="0">
              <a:spAutoFit/>
            </a:bodyPr>
            <a:lstStyle/>
            <a:p>
              <a:pPr algn="ctr"/>
              <a:r>
                <a:rPr lang="en-US" sz="2000" b="1" dirty="0" smtClean="0">
                  <a:solidFill>
                    <a:schemeClr val="bg1"/>
                  </a:solidFill>
                </a:rPr>
                <a:t>Programs execute</a:t>
              </a:r>
              <a:br>
                <a:rPr lang="en-US" sz="2000" b="1" dirty="0" smtClean="0">
                  <a:solidFill>
                    <a:schemeClr val="bg1"/>
                  </a:solidFill>
                </a:rPr>
              </a:br>
              <a:r>
                <a:rPr lang="en-US" sz="2000" b="1" dirty="0" smtClean="0">
                  <a:solidFill>
                    <a:schemeClr val="bg1"/>
                  </a:solidFill>
                </a:rPr>
                <a:t>in phases</a:t>
              </a:r>
              <a:br>
                <a:rPr lang="en-US" sz="2000" b="1" dirty="0" smtClean="0">
                  <a:solidFill>
                    <a:schemeClr val="bg1"/>
                  </a:solidFill>
                </a:rPr>
              </a:br>
              <a:r>
                <a:rPr lang="en-US" sz="2000" b="1" dirty="0" smtClean="0">
                  <a:solidFill>
                    <a:schemeClr val="bg1"/>
                  </a:solidFill>
                </a:rPr>
                <a:t>90/10 rule</a:t>
              </a:r>
              <a:endParaRPr lang="en-US" sz="2000" b="1" i="1" dirty="0" smtClean="0">
                <a:solidFill>
                  <a:schemeClr val="bg1"/>
                </a:solidFill>
              </a:endParaRPr>
            </a:p>
          </p:txBody>
        </p:sp>
      </p:grpSp>
      <p:grpSp>
        <p:nvGrpSpPr>
          <p:cNvPr id="8" name="Group 12"/>
          <p:cNvGrpSpPr/>
          <p:nvPr/>
        </p:nvGrpSpPr>
        <p:grpSpPr>
          <a:xfrm>
            <a:off x="0" y="2514600"/>
            <a:ext cx="2286000" cy="2057400"/>
            <a:chOff x="3259392" y="304800"/>
            <a:chExt cx="2286000" cy="2057400"/>
          </a:xfrm>
        </p:grpSpPr>
        <p:sp>
          <p:nvSpPr>
            <p:cNvPr id="9" name="Oval 8"/>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0" name="TextBox 9"/>
            <p:cNvSpPr txBox="1"/>
            <p:nvPr/>
          </p:nvSpPr>
          <p:spPr>
            <a:xfrm>
              <a:off x="3259392" y="813137"/>
              <a:ext cx="2286000" cy="1015663"/>
            </a:xfrm>
            <a:prstGeom prst="rect">
              <a:avLst/>
            </a:prstGeom>
            <a:noFill/>
          </p:spPr>
          <p:txBody>
            <a:bodyPr wrap="square" rtlCol="0">
              <a:spAutoFit/>
            </a:bodyPr>
            <a:lstStyle/>
            <a:p>
              <a:pPr algn="ctr"/>
              <a:r>
                <a:rPr lang="en-US" sz="2000" b="1" dirty="0" smtClean="0">
                  <a:solidFill>
                    <a:schemeClr val="bg1"/>
                  </a:solidFill>
                </a:rPr>
                <a:t>Programs naturally</a:t>
              </a:r>
              <a:br>
                <a:rPr lang="en-US" sz="2000" b="1" dirty="0" smtClean="0">
                  <a:solidFill>
                    <a:schemeClr val="bg1"/>
                  </a:solidFill>
                </a:rPr>
              </a:br>
              <a:r>
                <a:rPr lang="en-US" sz="2000" b="1" dirty="0" smtClean="0">
                  <a:solidFill>
                    <a:schemeClr val="bg1"/>
                  </a:solidFill>
                </a:rPr>
                <a:t>decompose into</a:t>
              </a:r>
              <a:br>
                <a:rPr lang="en-US" sz="2000" b="1" dirty="0" smtClean="0">
                  <a:solidFill>
                    <a:schemeClr val="bg1"/>
                  </a:solidFill>
                </a:rPr>
              </a:br>
              <a:r>
                <a:rPr lang="en-US" sz="2000" b="1" dirty="0" err="1" smtClean="0">
                  <a:solidFill>
                    <a:schemeClr val="bg1"/>
                  </a:solidFill>
                </a:rPr>
                <a:t>restartable</a:t>
              </a:r>
              <a:r>
                <a:rPr lang="en-US" sz="2000" b="1" dirty="0" smtClean="0">
                  <a:solidFill>
                    <a:schemeClr val="bg1"/>
                  </a:solidFill>
                </a:rPr>
                <a:t> regions</a:t>
              </a:r>
              <a:endParaRPr lang="en-US" sz="2000" b="1" i="1" dirty="0" smtClean="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49"/>
          <p:cNvSpPr/>
          <p:nvPr/>
        </p:nvSpPr>
        <p:spPr>
          <a:xfrm>
            <a:off x="-125104" y="2088108"/>
            <a:ext cx="7440304" cy="4667534"/>
          </a:xfrm>
          <a:custGeom>
            <a:avLst/>
            <a:gdLst>
              <a:gd name="connsiteX0" fmla="*/ 602776 w 7440304"/>
              <a:gd name="connsiteY0" fmla="*/ 2961564 h 4667534"/>
              <a:gd name="connsiteX1" fmla="*/ 193343 w 7440304"/>
              <a:gd name="connsiteY1" fmla="*/ 2129050 h 4667534"/>
              <a:gd name="connsiteX2" fmla="*/ 261582 w 7440304"/>
              <a:gd name="connsiteY2" fmla="*/ 586853 h 4667534"/>
              <a:gd name="connsiteX3" fmla="*/ 1762835 w 7440304"/>
              <a:gd name="connsiteY3" fmla="*/ 259307 h 4667534"/>
              <a:gd name="connsiteX4" fmla="*/ 5215719 w 7440304"/>
              <a:gd name="connsiteY4" fmla="*/ 955343 h 4667534"/>
              <a:gd name="connsiteX5" fmla="*/ 6976280 w 7440304"/>
              <a:gd name="connsiteY5" fmla="*/ 313898 h 4667534"/>
              <a:gd name="connsiteX6" fmla="*/ 7085462 w 7440304"/>
              <a:gd name="connsiteY6" fmla="*/ 2838734 h 4667534"/>
              <a:gd name="connsiteX7" fmla="*/ 4847229 w 7440304"/>
              <a:gd name="connsiteY7" fmla="*/ 4353635 h 4667534"/>
              <a:gd name="connsiteX8" fmla="*/ 1189629 w 7440304"/>
              <a:gd name="connsiteY8" fmla="*/ 4435522 h 4667534"/>
              <a:gd name="connsiteX9" fmla="*/ 602776 w 7440304"/>
              <a:gd name="connsiteY9" fmla="*/ 2961564 h 46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0304" h="4667534">
                <a:moveTo>
                  <a:pt x="602776" y="2961564"/>
                </a:moveTo>
                <a:cubicBezTo>
                  <a:pt x="436728" y="2577152"/>
                  <a:pt x="250209" y="2524835"/>
                  <a:pt x="193343" y="2129050"/>
                </a:cubicBezTo>
                <a:cubicBezTo>
                  <a:pt x="136477" y="1733265"/>
                  <a:pt x="0" y="898477"/>
                  <a:pt x="261582" y="586853"/>
                </a:cubicBezTo>
                <a:cubicBezTo>
                  <a:pt x="523164" y="275229"/>
                  <a:pt x="937146" y="197892"/>
                  <a:pt x="1762835" y="259307"/>
                </a:cubicBezTo>
                <a:cubicBezTo>
                  <a:pt x="2588524" y="320722"/>
                  <a:pt x="4346812" y="946245"/>
                  <a:pt x="5215719" y="955343"/>
                </a:cubicBezTo>
                <a:cubicBezTo>
                  <a:pt x="6084627" y="964442"/>
                  <a:pt x="6664656" y="0"/>
                  <a:pt x="6976280" y="313898"/>
                </a:cubicBezTo>
                <a:cubicBezTo>
                  <a:pt x="7287904" y="627796"/>
                  <a:pt x="7440304" y="2165445"/>
                  <a:pt x="7085462" y="2838734"/>
                </a:cubicBezTo>
                <a:cubicBezTo>
                  <a:pt x="6730620" y="3512023"/>
                  <a:pt x="5829868" y="4087504"/>
                  <a:pt x="4847229" y="4353635"/>
                </a:cubicBezTo>
                <a:cubicBezTo>
                  <a:pt x="3864590" y="4619766"/>
                  <a:pt x="1899313" y="4667534"/>
                  <a:pt x="1189629" y="4435522"/>
                </a:cubicBezTo>
                <a:cubicBezTo>
                  <a:pt x="479946" y="4203510"/>
                  <a:pt x="768824" y="3345976"/>
                  <a:pt x="602776" y="2961564"/>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ounded Rectangle 48"/>
          <p:cNvSpPr/>
          <p:nvPr/>
        </p:nvSpPr>
        <p:spPr>
          <a:xfrm>
            <a:off x="0" y="2362200"/>
            <a:ext cx="6781800" cy="22860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Freeform 68"/>
          <p:cNvSpPr/>
          <p:nvPr/>
        </p:nvSpPr>
        <p:spPr>
          <a:xfrm>
            <a:off x="-49924" y="-310055"/>
            <a:ext cx="7107620" cy="5268310"/>
          </a:xfrm>
          <a:custGeom>
            <a:avLst/>
            <a:gdLst>
              <a:gd name="connsiteX0" fmla="*/ 207579 w 7107620"/>
              <a:gd name="connsiteY0" fmla="*/ 2659117 h 5268310"/>
              <a:gd name="connsiteX1" fmla="*/ 1263869 w 7107620"/>
              <a:gd name="connsiteY1" fmla="*/ 1287517 h 5268310"/>
              <a:gd name="connsiteX2" fmla="*/ 2052145 w 7107620"/>
              <a:gd name="connsiteY2" fmla="*/ 578069 h 5268310"/>
              <a:gd name="connsiteX3" fmla="*/ 3912476 w 7107620"/>
              <a:gd name="connsiteY3" fmla="*/ 530772 h 5268310"/>
              <a:gd name="connsiteX4" fmla="*/ 4432738 w 7107620"/>
              <a:gd name="connsiteY4" fmla="*/ 10510 h 5268310"/>
              <a:gd name="connsiteX5" fmla="*/ 5536324 w 7107620"/>
              <a:gd name="connsiteY5" fmla="*/ 593834 h 5268310"/>
              <a:gd name="connsiteX6" fmla="*/ 6387662 w 7107620"/>
              <a:gd name="connsiteY6" fmla="*/ 861848 h 5268310"/>
              <a:gd name="connsiteX7" fmla="*/ 7097110 w 7107620"/>
              <a:gd name="connsiteY7" fmla="*/ 1681655 h 5268310"/>
              <a:gd name="connsiteX8" fmla="*/ 6450724 w 7107620"/>
              <a:gd name="connsiteY8" fmla="*/ 2611821 h 5268310"/>
              <a:gd name="connsiteX9" fmla="*/ 4953000 w 7107620"/>
              <a:gd name="connsiteY9" fmla="*/ 3147848 h 5268310"/>
              <a:gd name="connsiteX10" fmla="*/ 3518338 w 7107620"/>
              <a:gd name="connsiteY10" fmla="*/ 3037489 h 5268310"/>
              <a:gd name="connsiteX11" fmla="*/ 2651234 w 7107620"/>
              <a:gd name="connsiteY11" fmla="*/ 3857296 h 5268310"/>
              <a:gd name="connsiteX12" fmla="*/ 2004848 w 7107620"/>
              <a:gd name="connsiteY12" fmla="*/ 4740165 h 5268310"/>
              <a:gd name="connsiteX13" fmla="*/ 759372 w 7107620"/>
              <a:gd name="connsiteY13" fmla="*/ 5244662 h 5268310"/>
              <a:gd name="connsiteX14" fmla="*/ 97221 w 7107620"/>
              <a:gd name="connsiteY14" fmla="*/ 4598276 h 5268310"/>
              <a:gd name="connsiteX15" fmla="*/ 207579 w 7107620"/>
              <a:gd name="connsiteY15" fmla="*/ 2659117 h 526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7620" h="5268310">
                <a:moveTo>
                  <a:pt x="207579" y="2659117"/>
                </a:moveTo>
                <a:cubicBezTo>
                  <a:pt x="402020" y="2107324"/>
                  <a:pt x="956441" y="1634358"/>
                  <a:pt x="1263869" y="1287517"/>
                </a:cubicBezTo>
                <a:cubicBezTo>
                  <a:pt x="1571297" y="940676"/>
                  <a:pt x="1610711" y="704193"/>
                  <a:pt x="2052145" y="578069"/>
                </a:cubicBezTo>
                <a:cubicBezTo>
                  <a:pt x="2493579" y="451945"/>
                  <a:pt x="3515711" y="625365"/>
                  <a:pt x="3912476" y="530772"/>
                </a:cubicBezTo>
                <a:cubicBezTo>
                  <a:pt x="4309242" y="436179"/>
                  <a:pt x="4162097" y="0"/>
                  <a:pt x="4432738" y="10510"/>
                </a:cubicBezTo>
                <a:cubicBezTo>
                  <a:pt x="4703379" y="21020"/>
                  <a:pt x="5210503" y="451944"/>
                  <a:pt x="5536324" y="593834"/>
                </a:cubicBezTo>
                <a:cubicBezTo>
                  <a:pt x="5862145" y="735724"/>
                  <a:pt x="6127531" y="680545"/>
                  <a:pt x="6387662" y="861848"/>
                </a:cubicBezTo>
                <a:cubicBezTo>
                  <a:pt x="6647793" y="1043151"/>
                  <a:pt x="7086600" y="1389993"/>
                  <a:pt x="7097110" y="1681655"/>
                </a:cubicBezTo>
                <a:cubicBezTo>
                  <a:pt x="7107620" y="1973317"/>
                  <a:pt x="6808076" y="2367456"/>
                  <a:pt x="6450724" y="2611821"/>
                </a:cubicBezTo>
                <a:cubicBezTo>
                  <a:pt x="6093372" y="2856187"/>
                  <a:pt x="5441731" y="3076903"/>
                  <a:pt x="4953000" y="3147848"/>
                </a:cubicBezTo>
                <a:cubicBezTo>
                  <a:pt x="4464269" y="3218793"/>
                  <a:pt x="3901966" y="2919248"/>
                  <a:pt x="3518338" y="3037489"/>
                </a:cubicBezTo>
                <a:cubicBezTo>
                  <a:pt x="3134710" y="3155730"/>
                  <a:pt x="2903482" y="3573517"/>
                  <a:pt x="2651234" y="3857296"/>
                </a:cubicBezTo>
                <a:cubicBezTo>
                  <a:pt x="2398986" y="4141075"/>
                  <a:pt x="2320158" y="4508937"/>
                  <a:pt x="2004848" y="4740165"/>
                </a:cubicBezTo>
                <a:cubicBezTo>
                  <a:pt x="1689538" y="4971393"/>
                  <a:pt x="1077310" y="5268310"/>
                  <a:pt x="759372" y="5244662"/>
                </a:cubicBezTo>
                <a:cubicBezTo>
                  <a:pt x="441434" y="5221014"/>
                  <a:pt x="194442" y="5026572"/>
                  <a:pt x="97221" y="4598276"/>
                </a:cubicBezTo>
                <a:cubicBezTo>
                  <a:pt x="0" y="4169980"/>
                  <a:pt x="13138" y="3210910"/>
                  <a:pt x="207579" y="265911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2"/>
          <p:cNvGrpSpPr/>
          <p:nvPr/>
        </p:nvGrpSpPr>
        <p:grpSpPr>
          <a:xfrm>
            <a:off x="1371600" y="381000"/>
            <a:ext cx="2286000" cy="2057400"/>
            <a:chOff x="3276600" y="304800"/>
            <a:chExt cx="2286000" cy="2057400"/>
          </a:xfrm>
        </p:grpSpPr>
        <p:sp>
          <p:nvSpPr>
            <p:cNvPr id="8" name="Oval 7"/>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3276600" y="657761"/>
              <a:ext cx="2286000" cy="1323439"/>
            </a:xfrm>
            <a:prstGeom prst="rect">
              <a:avLst/>
            </a:prstGeom>
            <a:noFill/>
          </p:spPr>
          <p:txBody>
            <a:bodyPr wrap="square" rtlCol="0">
              <a:spAutoFit/>
            </a:bodyPr>
            <a:lstStyle/>
            <a:p>
              <a:pPr algn="ctr"/>
              <a:r>
                <a:rPr lang="en-US" sz="2000" b="1" dirty="0" smtClean="0">
                  <a:solidFill>
                    <a:schemeClr val="bg1"/>
                  </a:solidFill>
                </a:rPr>
                <a:t>Numerous instances to observe effect </a:t>
              </a:r>
              <a:br>
                <a:rPr lang="en-US" sz="2000" b="1" dirty="0" smtClean="0">
                  <a:solidFill>
                    <a:schemeClr val="bg1"/>
                  </a:solidFill>
                </a:rPr>
              </a:br>
              <a:r>
                <a:rPr lang="en-US" sz="2000" b="1" dirty="0" smtClean="0">
                  <a:solidFill>
                    <a:schemeClr val="bg1"/>
                  </a:solidFill>
                </a:rPr>
                <a:t>of a fault</a:t>
              </a:r>
            </a:p>
          </p:txBody>
        </p:sp>
      </p:grpSp>
      <p:grpSp>
        <p:nvGrpSpPr>
          <p:cNvPr id="12" name="Group 12"/>
          <p:cNvGrpSpPr/>
          <p:nvPr/>
        </p:nvGrpSpPr>
        <p:grpSpPr>
          <a:xfrm>
            <a:off x="1371600" y="4495800"/>
            <a:ext cx="2286000" cy="2057400"/>
            <a:chOff x="3276600" y="304800"/>
            <a:chExt cx="2286000" cy="2057400"/>
          </a:xfrm>
        </p:grpSpPr>
        <p:sp>
          <p:nvSpPr>
            <p:cNvPr id="15" name="Oval 14"/>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8" name="TextBox 17"/>
            <p:cNvSpPr txBox="1"/>
            <p:nvPr/>
          </p:nvSpPr>
          <p:spPr>
            <a:xfrm>
              <a:off x="3276600" y="813137"/>
              <a:ext cx="2286000" cy="1015663"/>
            </a:xfrm>
            <a:prstGeom prst="rect">
              <a:avLst/>
            </a:prstGeom>
            <a:noFill/>
          </p:spPr>
          <p:txBody>
            <a:bodyPr wrap="square" rtlCol="0">
              <a:spAutoFit/>
            </a:bodyPr>
            <a:lstStyle/>
            <a:p>
              <a:pPr algn="ctr"/>
              <a:r>
                <a:rPr lang="en-US" sz="2000" b="1" dirty="0" smtClean="0">
                  <a:solidFill>
                    <a:schemeClr val="bg1"/>
                  </a:solidFill>
                </a:rPr>
                <a:t>Programs execute</a:t>
              </a:r>
              <a:br>
                <a:rPr lang="en-US" sz="2000" b="1" dirty="0" smtClean="0">
                  <a:solidFill>
                    <a:schemeClr val="bg1"/>
                  </a:solidFill>
                </a:rPr>
              </a:br>
              <a:r>
                <a:rPr lang="en-US" sz="2000" b="1" dirty="0" smtClean="0">
                  <a:solidFill>
                    <a:schemeClr val="bg1"/>
                  </a:solidFill>
                </a:rPr>
                <a:t>in phases</a:t>
              </a:r>
              <a:br>
                <a:rPr lang="en-US" sz="2000" b="1" dirty="0" smtClean="0">
                  <a:solidFill>
                    <a:schemeClr val="bg1"/>
                  </a:solidFill>
                </a:rPr>
              </a:br>
              <a:r>
                <a:rPr lang="en-US" sz="2000" b="1" dirty="0" smtClean="0">
                  <a:solidFill>
                    <a:schemeClr val="bg1"/>
                  </a:solidFill>
                </a:rPr>
                <a:t>90/10 rule</a:t>
              </a:r>
              <a:endParaRPr lang="en-US" sz="2000" b="1" i="1" dirty="0" smtClean="0">
                <a:solidFill>
                  <a:schemeClr val="bg1"/>
                </a:solidFill>
              </a:endParaRPr>
            </a:p>
          </p:txBody>
        </p:sp>
      </p:grpSp>
      <p:grpSp>
        <p:nvGrpSpPr>
          <p:cNvPr id="20" name="Group 12"/>
          <p:cNvGrpSpPr/>
          <p:nvPr/>
        </p:nvGrpSpPr>
        <p:grpSpPr>
          <a:xfrm>
            <a:off x="0" y="2514600"/>
            <a:ext cx="2286000" cy="2057400"/>
            <a:chOff x="3259392" y="304800"/>
            <a:chExt cx="2286000" cy="2057400"/>
          </a:xfrm>
        </p:grpSpPr>
        <p:sp>
          <p:nvSpPr>
            <p:cNvPr id="21" name="Oval 20"/>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22" name="TextBox 21"/>
            <p:cNvSpPr txBox="1"/>
            <p:nvPr/>
          </p:nvSpPr>
          <p:spPr>
            <a:xfrm>
              <a:off x="3259392" y="813137"/>
              <a:ext cx="2286000" cy="1015663"/>
            </a:xfrm>
            <a:prstGeom prst="rect">
              <a:avLst/>
            </a:prstGeom>
            <a:noFill/>
          </p:spPr>
          <p:txBody>
            <a:bodyPr wrap="square" rtlCol="0">
              <a:spAutoFit/>
            </a:bodyPr>
            <a:lstStyle/>
            <a:p>
              <a:pPr algn="ctr"/>
              <a:r>
                <a:rPr lang="en-US" sz="2000" b="1" dirty="0" smtClean="0">
                  <a:solidFill>
                    <a:schemeClr val="bg1"/>
                  </a:solidFill>
                </a:rPr>
                <a:t>Programs naturally</a:t>
              </a:r>
              <a:br>
                <a:rPr lang="en-US" sz="2000" b="1" dirty="0" smtClean="0">
                  <a:solidFill>
                    <a:schemeClr val="bg1"/>
                  </a:solidFill>
                </a:rPr>
              </a:br>
              <a:r>
                <a:rPr lang="en-US" sz="2000" b="1" dirty="0" smtClean="0">
                  <a:solidFill>
                    <a:schemeClr val="bg1"/>
                  </a:solidFill>
                </a:rPr>
                <a:t>decompose into</a:t>
              </a:r>
              <a:br>
                <a:rPr lang="en-US" sz="2000" b="1" dirty="0" smtClean="0">
                  <a:solidFill>
                    <a:schemeClr val="bg1"/>
                  </a:solidFill>
                </a:rPr>
              </a:br>
              <a:r>
                <a:rPr lang="en-US" sz="2000" b="1" dirty="0" err="1" smtClean="0">
                  <a:solidFill>
                    <a:schemeClr val="bg1"/>
                  </a:solidFill>
                </a:rPr>
                <a:t>restartable</a:t>
              </a:r>
              <a:r>
                <a:rPr lang="en-US" sz="2000" b="1" dirty="0" smtClean="0">
                  <a:solidFill>
                    <a:schemeClr val="bg1"/>
                  </a:solidFill>
                </a:rPr>
                <a:t> regions</a:t>
              </a:r>
              <a:endParaRPr lang="en-US" sz="2000" b="1" i="1" dirty="0" smtClean="0">
                <a:solidFill>
                  <a:schemeClr val="bg1"/>
                </a:solidFill>
              </a:endParaRPr>
            </a:p>
          </p:txBody>
        </p:sp>
      </p:grpSp>
      <p:grpSp>
        <p:nvGrpSpPr>
          <p:cNvPr id="44" name="Group 43"/>
          <p:cNvGrpSpPr/>
          <p:nvPr/>
        </p:nvGrpSpPr>
        <p:grpSpPr>
          <a:xfrm>
            <a:off x="4191000" y="4914900"/>
            <a:ext cx="1447800" cy="1219200"/>
            <a:chOff x="152400" y="4114800"/>
            <a:chExt cx="1447800" cy="1219200"/>
          </a:xfrm>
        </p:grpSpPr>
        <p:sp>
          <p:nvSpPr>
            <p:cNvPr id="46" name="Oval 45"/>
            <p:cNvSpPr>
              <a:spLocks noChangeAspect="1"/>
            </p:cNvSpPr>
            <p:nvPr/>
          </p:nvSpPr>
          <p:spPr>
            <a:xfrm>
              <a:off x="232617" y="41148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47" name="TextBox 46"/>
            <p:cNvSpPr txBox="1"/>
            <p:nvPr/>
          </p:nvSpPr>
          <p:spPr>
            <a:xfrm>
              <a:off x="152400" y="4217685"/>
              <a:ext cx="1447800" cy="1015663"/>
            </a:xfrm>
            <a:prstGeom prst="rect">
              <a:avLst/>
            </a:prstGeom>
            <a:noFill/>
          </p:spPr>
          <p:txBody>
            <a:bodyPr wrap="square" rtlCol="0">
              <a:spAutoFit/>
            </a:bodyPr>
            <a:lstStyle/>
            <a:p>
              <a:pPr algn="ctr"/>
              <a:r>
                <a:rPr lang="en-US" sz="2000" b="1" dirty="0" smtClean="0"/>
                <a:t>Dynamic</a:t>
              </a:r>
              <a:br>
                <a:rPr lang="en-US" sz="2000" b="1" dirty="0" smtClean="0"/>
              </a:br>
              <a:r>
                <a:rPr lang="en-US" sz="2000" b="1" dirty="0" smtClean="0"/>
                <a:t>SSE/GPU</a:t>
              </a:r>
              <a:br>
                <a:rPr lang="en-US" sz="2000" b="1" dirty="0" smtClean="0"/>
              </a:br>
              <a:r>
                <a:rPr lang="en-US" sz="2000" b="1" dirty="0" err="1" smtClean="0"/>
                <a:t>iDySER</a:t>
              </a:r>
              <a:endParaRPr lang="en-US" sz="2000" b="1" i="1" dirty="0" smtClean="0"/>
            </a:p>
          </p:txBody>
        </p:sp>
      </p:grpSp>
      <p:grpSp>
        <p:nvGrpSpPr>
          <p:cNvPr id="48" name="Group 47"/>
          <p:cNvGrpSpPr/>
          <p:nvPr/>
        </p:nvGrpSpPr>
        <p:grpSpPr>
          <a:xfrm>
            <a:off x="5334000" y="2933700"/>
            <a:ext cx="1447800" cy="1219200"/>
            <a:chOff x="6934200" y="2590800"/>
            <a:chExt cx="1447800" cy="1219200"/>
          </a:xfrm>
        </p:grpSpPr>
        <p:sp>
          <p:nvSpPr>
            <p:cNvPr id="55" name="Oval 54"/>
            <p:cNvSpPr>
              <a:spLocks noChangeAspect="1"/>
            </p:cNvSpPr>
            <p:nvPr/>
          </p:nvSpPr>
          <p:spPr>
            <a:xfrm>
              <a:off x="7014417" y="25908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56" name="TextBox 55"/>
            <p:cNvSpPr txBox="1"/>
            <p:nvPr/>
          </p:nvSpPr>
          <p:spPr>
            <a:xfrm>
              <a:off x="6934200" y="2819400"/>
              <a:ext cx="1447800" cy="707886"/>
            </a:xfrm>
            <a:prstGeom prst="rect">
              <a:avLst/>
            </a:prstGeom>
            <a:noFill/>
          </p:spPr>
          <p:txBody>
            <a:bodyPr wrap="square" rtlCol="0">
              <a:spAutoFit/>
            </a:bodyPr>
            <a:lstStyle/>
            <a:p>
              <a:pPr algn="ctr"/>
              <a:r>
                <a:rPr lang="en-US" sz="2000" b="1" dirty="0" err="1" smtClean="0"/>
                <a:t>OpenRISC</a:t>
              </a:r>
              <a:r>
                <a:rPr lang="en-US" sz="2000" b="1" dirty="0" smtClean="0"/>
                <a:t/>
              </a:r>
              <a:br>
                <a:rPr lang="en-US" sz="2000" b="1" dirty="0" smtClean="0"/>
              </a:br>
              <a:r>
                <a:rPr lang="en-US" sz="2000" b="1" dirty="0" smtClean="0"/>
                <a:t>Prototype</a:t>
              </a:r>
              <a:endParaRPr lang="en-US" sz="2000" b="1" i="1" dirty="0" smtClean="0"/>
            </a:p>
          </p:txBody>
        </p:sp>
      </p:grpSp>
      <p:grpSp>
        <p:nvGrpSpPr>
          <p:cNvPr id="52" name="Group 51"/>
          <p:cNvGrpSpPr/>
          <p:nvPr/>
        </p:nvGrpSpPr>
        <p:grpSpPr>
          <a:xfrm>
            <a:off x="3489352" y="2933700"/>
            <a:ext cx="1447800" cy="1219200"/>
            <a:chOff x="7771300" y="3962400"/>
            <a:chExt cx="1447800" cy="1219200"/>
          </a:xfrm>
        </p:grpSpPr>
        <p:sp>
          <p:nvSpPr>
            <p:cNvPr id="58" name="Oval 57"/>
            <p:cNvSpPr>
              <a:spLocks noChangeAspect="1"/>
            </p:cNvSpPr>
            <p:nvPr/>
          </p:nvSpPr>
          <p:spPr>
            <a:xfrm>
              <a:off x="7844790" y="39624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59" name="TextBox 58"/>
            <p:cNvSpPr txBox="1"/>
            <p:nvPr/>
          </p:nvSpPr>
          <p:spPr>
            <a:xfrm>
              <a:off x="7771300" y="4098308"/>
              <a:ext cx="1447800" cy="707886"/>
            </a:xfrm>
            <a:prstGeom prst="rect">
              <a:avLst/>
            </a:prstGeom>
            <a:noFill/>
          </p:spPr>
          <p:txBody>
            <a:bodyPr wrap="square" rtlCol="0">
              <a:spAutoFit/>
            </a:bodyPr>
            <a:lstStyle/>
            <a:p>
              <a:pPr algn="ctr"/>
              <a:r>
                <a:rPr lang="en-US" sz="2000" b="1" dirty="0" err="1" smtClean="0"/>
                <a:t>iGPU</a:t>
              </a:r>
              <a:r>
                <a:rPr lang="en-US" sz="2000" b="1" dirty="0" smtClean="0"/>
                <a:t/>
              </a:r>
              <a:br>
                <a:rPr lang="en-US" sz="2000" b="1" dirty="0" smtClean="0"/>
              </a:br>
              <a:r>
                <a:rPr lang="en-US" sz="2000" b="1" dirty="0" smtClean="0"/>
                <a:t>OOO hybrid</a:t>
              </a:r>
              <a:endParaRPr lang="en-US" sz="2000" b="1" i="1" dirty="0" smtClean="0"/>
            </a:p>
          </p:txBody>
        </p:sp>
      </p:grpSp>
      <p:grpSp>
        <p:nvGrpSpPr>
          <p:cNvPr id="67" name="Group 66"/>
          <p:cNvGrpSpPr/>
          <p:nvPr/>
        </p:nvGrpSpPr>
        <p:grpSpPr>
          <a:xfrm>
            <a:off x="3733800" y="76200"/>
            <a:ext cx="2895600" cy="2667000"/>
            <a:chOff x="3733800" y="76200"/>
            <a:chExt cx="2895600" cy="2667000"/>
          </a:xfrm>
        </p:grpSpPr>
        <p:grpSp>
          <p:nvGrpSpPr>
            <p:cNvPr id="38" name="Group 37"/>
            <p:cNvGrpSpPr/>
            <p:nvPr/>
          </p:nvGrpSpPr>
          <p:grpSpPr>
            <a:xfrm>
              <a:off x="3733800" y="76200"/>
              <a:ext cx="1447800" cy="1219200"/>
              <a:chOff x="3810000" y="76200"/>
              <a:chExt cx="1447800" cy="1219200"/>
            </a:xfrm>
          </p:grpSpPr>
          <p:sp>
            <p:nvSpPr>
              <p:cNvPr id="24" name="Oval 23"/>
              <p:cNvSpPr>
                <a:spLocks noChangeAspect="1"/>
              </p:cNvSpPr>
              <p:nvPr/>
            </p:nvSpPr>
            <p:spPr>
              <a:xfrm>
                <a:off x="3890217" y="762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solidFill>
                    <a:schemeClr val="tx1"/>
                  </a:solidFill>
                </a:endParaRPr>
              </a:p>
            </p:txBody>
          </p:sp>
          <p:sp>
            <p:nvSpPr>
              <p:cNvPr id="25" name="TextBox 24"/>
              <p:cNvSpPr txBox="1"/>
              <p:nvPr/>
            </p:nvSpPr>
            <p:spPr>
              <a:xfrm>
                <a:off x="3810000" y="349044"/>
                <a:ext cx="1447800" cy="707886"/>
              </a:xfrm>
              <a:prstGeom prst="rect">
                <a:avLst/>
              </a:prstGeom>
              <a:noFill/>
            </p:spPr>
            <p:txBody>
              <a:bodyPr wrap="square" rtlCol="0">
                <a:spAutoFit/>
              </a:bodyPr>
              <a:lstStyle/>
              <a:p>
                <a:pPr algn="ctr"/>
                <a:r>
                  <a:rPr lang="en-US" sz="2000" b="1" dirty="0" smtClean="0"/>
                  <a:t>Perfect</a:t>
                </a:r>
                <a:br>
                  <a:rPr lang="en-US" sz="2000" b="1" dirty="0" smtClean="0"/>
                </a:br>
                <a:r>
                  <a:rPr lang="en-US" sz="2000" b="1" dirty="0" smtClean="0"/>
                  <a:t>S-DMR?</a:t>
                </a:r>
                <a:endParaRPr lang="en-US" sz="2000" b="1" i="1" dirty="0" smtClean="0"/>
              </a:p>
            </p:txBody>
          </p:sp>
        </p:grpSp>
        <p:grpSp>
          <p:nvGrpSpPr>
            <p:cNvPr id="42" name="Group 41"/>
            <p:cNvGrpSpPr/>
            <p:nvPr/>
          </p:nvGrpSpPr>
          <p:grpSpPr>
            <a:xfrm>
              <a:off x="3810000" y="1524000"/>
              <a:ext cx="1447800" cy="1219200"/>
              <a:chOff x="5562600" y="1143000"/>
              <a:chExt cx="1447800" cy="1219200"/>
            </a:xfrm>
          </p:grpSpPr>
          <p:sp>
            <p:nvSpPr>
              <p:cNvPr id="27" name="Oval 26"/>
              <p:cNvSpPr>
                <a:spLocks noChangeAspect="1"/>
              </p:cNvSpPr>
              <p:nvPr/>
            </p:nvSpPr>
            <p:spPr>
              <a:xfrm>
                <a:off x="5642817" y="11430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solidFill>
                    <a:schemeClr val="tx1"/>
                  </a:solidFill>
                </a:endParaRPr>
              </a:p>
            </p:txBody>
          </p:sp>
          <p:sp>
            <p:nvSpPr>
              <p:cNvPr id="28" name="TextBox 27"/>
              <p:cNvSpPr txBox="1"/>
              <p:nvPr/>
            </p:nvSpPr>
            <p:spPr>
              <a:xfrm>
                <a:off x="5562600" y="1425714"/>
                <a:ext cx="1447800" cy="707886"/>
              </a:xfrm>
              <a:prstGeom prst="rect">
                <a:avLst/>
              </a:prstGeom>
              <a:noFill/>
            </p:spPr>
            <p:txBody>
              <a:bodyPr wrap="square" rtlCol="0">
                <a:spAutoFit/>
              </a:bodyPr>
              <a:lstStyle/>
              <a:p>
                <a:pPr algn="ctr"/>
                <a:r>
                  <a:rPr lang="en-US" sz="2000" b="1" dirty="0" smtClean="0"/>
                  <a:t>Transient</a:t>
                </a:r>
                <a:br>
                  <a:rPr lang="en-US" sz="2000" b="1" dirty="0" smtClean="0"/>
                </a:br>
                <a:r>
                  <a:rPr lang="en-US" sz="2000" b="1" dirty="0" smtClean="0"/>
                  <a:t>Faults</a:t>
                </a:r>
                <a:endParaRPr lang="en-US" sz="2000" b="1" i="1" dirty="0" smtClean="0"/>
              </a:p>
            </p:txBody>
          </p:sp>
        </p:grpSp>
        <p:grpSp>
          <p:nvGrpSpPr>
            <p:cNvPr id="39" name="Group 38"/>
            <p:cNvGrpSpPr/>
            <p:nvPr/>
          </p:nvGrpSpPr>
          <p:grpSpPr>
            <a:xfrm>
              <a:off x="5181600" y="800100"/>
              <a:ext cx="1447800" cy="1219200"/>
              <a:chOff x="2209800" y="1143000"/>
              <a:chExt cx="1447800" cy="1219200"/>
            </a:xfrm>
          </p:grpSpPr>
          <p:sp>
            <p:nvSpPr>
              <p:cNvPr id="30" name="Oval 29"/>
              <p:cNvSpPr>
                <a:spLocks noChangeAspect="1"/>
              </p:cNvSpPr>
              <p:nvPr/>
            </p:nvSpPr>
            <p:spPr>
              <a:xfrm>
                <a:off x="2290017" y="1143000"/>
                <a:ext cx="1303020" cy="12192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solidFill>
                    <a:schemeClr val="tx1"/>
                  </a:solidFill>
                </a:endParaRPr>
              </a:p>
            </p:txBody>
          </p:sp>
          <p:sp>
            <p:nvSpPr>
              <p:cNvPr id="31" name="TextBox 30"/>
              <p:cNvSpPr txBox="1"/>
              <p:nvPr/>
            </p:nvSpPr>
            <p:spPr>
              <a:xfrm>
                <a:off x="2209800" y="1339644"/>
                <a:ext cx="1447800" cy="707886"/>
              </a:xfrm>
              <a:prstGeom prst="rect">
                <a:avLst/>
              </a:prstGeom>
              <a:noFill/>
            </p:spPr>
            <p:txBody>
              <a:bodyPr wrap="square" rtlCol="0">
                <a:spAutoFit/>
              </a:bodyPr>
              <a:lstStyle/>
              <a:p>
                <a:pPr algn="ctr"/>
                <a:r>
                  <a:rPr lang="en-US" sz="2000" b="1" dirty="0" smtClean="0"/>
                  <a:t>System</a:t>
                </a:r>
                <a:br>
                  <a:rPr lang="en-US" sz="2000" b="1" dirty="0" smtClean="0"/>
                </a:br>
                <a:r>
                  <a:rPr lang="en-US" sz="2000" b="1" dirty="0" smtClean="0"/>
                  <a:t>guarantees</a:t>
                </a:r>
                <a:endParaRPr lang="en-US" sz="2000" b="1" i="1" dirty="0" smtClean="0"/>
              </a:p>
            </p:txBody>
          </p:sp>
        </p:grpSp>
      </p:grpSp>
      <p:grpSp>
        <p:nvGrpSpPr>
          <p:cNvPr id="66" name="Group 65"/>
          <p:cNvGrpSpPr/>
          <p:nvPr/>
        </p:nvGrpSpPr>
        <p:grpSpPr>
          <a:xfrm>
            <a:off x="1849510" y="685800"/>
            <a:ext cx="3412307" cy="2130099"/>
            <a:chOff x="1849510" y="685800"/>
            <a:chExt cx="3412307" cy="2130099"/>
          </a:xfrm>
        </p:grpSpPr>
        <p:cxnSp>
          <p:nvCxnSpPr>
            <p:cNvPr id="54" name="Straight Arrow Connector 53"/>
            <p:cNvCxnSpPr>
              <a:stCxn id="8" idx="6"/>
              <a:endCxn id="24" idx="2"/>
            </p:cNvCxnSpPr>
            <p:nvPr/>
          </p:nvCxnSpPr>
          <p:spPr>
            <a:xfrm flipV="1">
              <a:off x="3505200" y="685800"/>
              <a:ext cx="308817" cy="723900"/>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8" idx="6"/>
              <a:endCxn id="27" idx="2"/>
            </p:cNvCxnSpPr>
            <p:nvPr/>
          </p:nvCxnSpPr>
          <p:spPr>
            <a:xfrm>
              <a:off x="3505200" y="1409700"/>
              <a:ext cx="385017" cy="723900"/>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8" idx="6"/>
              <a:endCxn id="30" idx="2"/>
            </p:cNvCxnSpPr>
            <p:nvPr/>
          </p:nvCxnSpPr>
          <p:spPr>
            <a:xfrm>
              <a:off x="3505200" y="1409700"/>
              <a:ext cx="1756617" cy="1588"/>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21" idx="7"/>
              <a:endCxn id="27" idx="2"/>
            </p:cNvCxnSpPr>
            <p:nvPr/>
          </p:nvCxnSpPr>
          <p:spPr>
            <a:xfrm rot="5400000" flipH="1" flipV="1">
              <a:off x="2528714" y="1454396"/>
              <a:ext cx="682299" cy="2040708"/>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a:stCxn id="21" idx="6"/>
            <a:endCxn id="58" idx="2"/>
          </p:cNvCxnSpPr>
          <p:nvPr/>
        </p:nvCxnSpPr>
        <p:spPr>
          <a:xfrm>
            <a:off x="2150808" y="3543300"/>
            <a:ext cx="1412034" cy="1588"/>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46" idx="2"/>
          </p:cNvCxnSpPr>
          <p:nvPr/>
        </p:nvCxnSpPr>
        <p:spPr>
          <a:xfrm>
            <a:off x="3505200" y="5524500"/>
            <a:ext cx="766017" cy="1588"/>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55" idx="2"/>
          </p:cNvCxnSpPr>
          <p:nvPr/>
        </p:nvCxnSpPr>
        <p:spPr>
          <a:xfrm>
            <a:off x="4876800" y="3520966"/>
            <a:ext cx="537417" cy="22334"/>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6" idx="0"/>
            <a:endCxn id="55" idx="3"/>
          </p:cNvCxnSpPr>
          <p:nvPr/>
        </p:nvCxnSpPr>
        <p:spPr>
          <a:xfrm rot="5400000" flipH="1" flipV="1">
            <a:off x="4793609" y="4103470"/>
            <a:ext cx="940548" cy="682313"/>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46" idx="1"/>
          </p:cNvCxnSpPr>
          <p:nvPr/>
        </p:nvCxnSpPr>
        <p:spPr>
          <a:xfrm>
            <a:off x="2133600" y="3581400"/>
            <a:ext cx="2328440" cy="1512048"/>
          </a:xfrm>
          <a:prstGeom prst="straightConnector1">
            <a:avLst/>
          </a:prstGeom>
          <a:ln w="7620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66"/>
                                        </p:tgtEl>
                                      </p:cBhvr>
                                    </p:animEffect>
                                    <p:set>
                                      <p:cBhvr>
                                        <p:cTn id="15" dur="1" fill="hold">
                                          <p:stCondLst>
                                            <p:cond delay="499"/>
                                          </p:stCondLst>
                                        </p:cTn>
                                        <p:tgtEl>
                                          <p:spTgt spid="66"/>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67"/>
                                        </p:tgtEl>
                                      </p:cBhvr>
                                    </p:animEffect>
                                    <p:set>
                                      <p:cBhvr>
                                        <p:cTn id="18" dur="1" fill="hold">
                                          <p:stCondLst>
                                            <p:cond delay="499"/>
                                          </p:stCondLst>
                                        </p:cTn>
                                        <p:tgtEl>
                                          <p:spTgt spid="6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9" presetClass="exit" presetSubtype="0" fill="hold" grpId="1" nodeType="withEffect">
                                  <p:stCondLst>
                                    <p:cond delay="0"/>
                                  </p:stCondLst>
                                  <p:childTnLst>
                                    <p:animEffect transition="out" filter="dissolve">
                                      <p:cBhvr>
                                        <p:cTn id="28" dur="500"/>
                                        <p:tgtEl>
                                          <p:spTgt spid="69"/>
                                        </p:tgtEl>
                                      </p:cBhvr>
                                    </p:animEffect>
                                    <p:set>
                                      <p:cBhvr>
                                        <p:cTn id="29" dur="1" fill="hold">
                                          <p:stCondLst>
                                            <p:cond delay="499"/>
                                          </p:stCondLst>
                                        </p:cTn>
                                        <p:tgtEl>
                                          <p:spTgt spid="6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par>
                                <p:cTn id="42" presetID="1" presetClass="exit" presetSubtype="0" fill="hold" grpId="1" nodeType="withEffect">
                                  <p:stCondLst>
                                    <p:cond delay="0"/>
                                  </p:stCondLst>
                                  <p:childTnLst>
                                    <p:set>
                                      <p:cBhvr>
                                        <p:cTn id="43" dur="1" fill="hold">
                                          <p:stCondLst>
                                            <p:cond delay="0"/>
                                          </p:stCondLst>
                                        </p:cTn>
                                        <p:tgtEl>
                                          <p:spTgt spid="49"/>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3"/>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9" grpId="1" animBg="1"/>
      <p:bldP spid="69" grpId="0" animBg="1"/>
      <p:bldP spid="6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371600" y="381000"/>
            <a:ext cx="2286000" cy="2057400"/>
            <a:chOff x="3276600" y="304800"/>
            <a:chExt cx="2286000" cy="2057400"/>
          </a:xfrm>
        </p:grpSpPr>
        <p:sp>
          <p:nvSpPr>
            <p:cNvPr id="3" name="Oval 2"/>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4" name="TextBox 3"/>
            <p:cNvSpPr txBox="1"/>
            <p:nvPr/>
          </p:nvSpPr>
          <p:spPr>
            <a:xfrm>
              <a:off x="3276600" y="685800"/>
              <a:ext cx="2286000" cy="1323439"/>
            </a:xfrm>
            <a:prstGeom prst="rect">
              <a:avLst/>
            </a:prstGeom>
            <a:noFill/>
          </p:spPr>
          <p:txBody>
            <a:bodyPr wrap="square" rtlCol="0">
              <a:spAutoFit/>
            </a:bodyPr>
            <a:lstStyle/>
            <a:p>
              <a:pPr algn="ctr"/>
              <a:r>
                <a:rPr lang="en-US" sz="2000" b="1" dirty="0" smtClean="0">
                  <a:solidFill>
                    <a:schemeClr val="bg1"/>
                  </a:solidFill>
                </a:rPr>
                <a:t>Numerous instances to observe effect </a:t>
              </a:r>
              <a:br>
                <a:rPr lang="en-US" sz="2000" b="1" dirty="0" smtClean="0">
                  <a:solidFill>
                    <a:schemeClr val="bg1"/>
                  </a:solidFill>
                </a:rPr>
              </a:br>
              <a:r>
                <a:rPr lang="en-US" sz="2000" b="1" dirty="0" smtClean="0">
                  <a:solidFill>
                    <a:schemeClr val="bg1"/>
                  </a:solidFill>
                </a:rPr>
                <a:t>of a fault</a:t>
              </a:r>
            </a:p>
          </p:txBody>
        </p:sp>
      </p:grpSp>
      <p:grpSp>
        <p:nvGrpSpPr>
          <p:cNvPr id="5" name="Group 12"/>
          <p:cNvGrpSpPr/>
          <p:nvPr/>
        </p:nvGrpSpPr>
        <p:grpSpPr>
          <a:xfrm>
            <a:off x="1371600" y="4495800"/>
            <a:ext cx="2286000" cy="2057400"/>
            <a:chOff x="3276600" y="304800"/>
            <a:chExt cx="2286000" cy="2057400"/>
          </a:xfrm>
        </p:grpSpPr>
        <p:sp>
          <p:nvSpPr>
            <p:cNvPr id="6" name="Oval 5"/>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7" name="TextBox 6"/>
            <p:cNvSpPr txBox="1"/>
            <p:nvPr/>
          </p:nvSpPr>
          <p:spPr>
            <a:xfrm>
              <a:off x="3276600" y="813137"/>
              <a:ext cx="2286000" cy="1015663"/>
            </a:xfrm>
            <a:prstGeom prst="rect">
              <a:avLst/>
            </a:prstGeom>
            <a:noFill/>
          </p:spPr>
          <p:txBody>
            <a:bodyPr wrap="square" rtlCol="0">
              <a:spAutoFit/>
            </a:bodyPr>
            <a:lstStyle/>
            <a:p>
              <a:pPr algn="ctr"/>
              <a:r>
                <a:rPr lang="en-US" sz="2000" b="1" dirty="0" smtClean="0">
                  <a:solidFill>
                    <a:schemeClr val="bg1"/>
                  </a:solidFill>
                </a:rPr>
                <a:t>Programs execute</a:t>
              </a:r>
              <a:br>
                <a:rPr lang="en-US" sz="2000" b="1" dirty="0" smtClean="0">
                  <a:solidFill>
                    <a:schemeClr val="bg1"/>
                  </a:solidFill>
                </a:rPr>
              </a:br>
              <a:r>
                <a:rPr lang="en-US" sz="2000" b="1" dirty="0" smtClean="0">
                  <a:solidFill>
                    <a:schemeClr val="bg1"/>
                  </a:solidFill>
                </a:rPr>
                <a:t>in phases</a:t>
              </a:r>
              <a:br>
                <a:rPr lang="en-US" sz="2000" b="1" dirty="0" smtClean="0">
                  <a:solidFill>
                    <a:schemeClr val="bg1"/>
                  </a:solidFill>
                </a:rPr>
              </a:br>
              <a:r>
                <a:rPr lang="en-US" sz="2000" b="1" dirty="0" smtClean="0">
                  <a:solidFill>
                    <a:schemeClr val="bg1"/>
                  </a:solidFill>
                </a:rPr>
                <a:t>90/10 rule</a:t>
              </a:r>
              <a:endParaRPr lang="en-US" sz="2000" b="1" i="1" dirty="0" smtClean="0">
                <a:solidFill>
                  <a:schemeClr val="bg1"/>
                </a:solidFill>
              </a:endParaRPr>
            </a:p>
          </p:txBody>
        </p:sp>
      </p:grpSp>
      <p:grpSp>
        <p:nvGrpSpPr>
          <p:cNvPr id="8" name="Group 12"/>
          <p:cNvGrpSpPr/>
          <p:nvPr/>
        </p:nvGrpSpPr>
        <p:grpSpPr>
          <a:xfrm>
            <a:off x="0" y="2514600"/>
            <a:ext cx="2286000" cy="2057400"/>
            <a:chOff x="3259392" y="304800"/>
            <a:chExt cx="2286000" cy="2057400"/>
          </a:xfrm>
        </p:grpSpPr>
        <p:sp>
          <p:nvSpPr>
            <p:cNvPr id="9" name="Oval 8"/>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0" name="TextBox 9"/>
            <p:cNvSpPr txBox="1"/>
            <p:nvPr/>
          </p:nvSpPr>
          <p:spPr>
            <a:xfrm>
              <a:off x="3259392" y="813137"/>
              <a:ext cx="2286000" cy="1015663"/>
            </a:xfrm>
            <a:prstGeom prst="rect">
              <a:avLst/>
            </a:prstGeom>
            <a:noFill/>
          </p:spPr>
          <p:txBody>
            <a:bodyPr wrap="square" rtlCol="0">
              <a:spAutoFit/>
            </a:bodyPr>
            <a:lstStyle/>
            <a:p>
              <a:pPr algn="ctr"/>
              <a:r>
                <a:rPr lang="en-US" sz="2000" b="1" dirty="0" smtClean="0">
                  <a:solidFill>
                    <a:schemeClr val="bg1"/>
                  </a:solidFill>
                </a:rPr>
                <a:t>Programs naturally</a:t>
              </a:r>
              <a:br>
                <a:rPr lang="en-US" sz="2000" b="1" dirty="0" smtClean="0">
                  <a:solidFill>
                    <a:schemeClr val="bg1"/>
                  </a:solidFill>
                </a:rPr>
              </a:br>
              <a:r>
                <a:rPr lang="en-US" sz="2000" b="1" dirty="0" smtClean="0">
                  <a:solidFill>
                    <a:schemeClr val="bg1"/>
                  </a:solidFill>
                </a:rPr>
                <a:t>decompose into</a:t>
              </a:r>
              <a:br>
                <a:rPr lang="en-US" sz="2000" b="1" dirty="0" smtClean="0">
                  <a:solidFill>
                    <a:schemeClr val="bg1"/>
                  </a:solidFill>
                </a:rPr>
              </a:br>
              <a:r>
                <a:rPr lang="en-US" sz="2000" b="1" dirty="0" err="1" smtClean="0">
                  <a:solidFill>
                    <a:schemeClr val="bg1"/>
                  </a:solidFill>
                </a:rPr>
                <a:t>restartable</a:t>
              </a:r>
              <a:r>
                <a:rPr lang="en-US" sz="2000" b="1" dirty="0" smtClean="0">
                  <a:solidFill>
                    <a:schemeClr val="bg1"/>
                  </a:solidFill>
                </a:rPr>
                <a:t> regions</a:t>
              </a:r>
              <a:endParaRPr lang="en-US" sz="2000" b="1" i="1" dirty="0" smtClean="0">
                <a:solidFill>
                  <a:schemeClr val="bg1"/>
                </a:solidFill>
              </a:endParaRPr>
            </a:p>
          </p:txBody>
        </p:sp>
      </p:grpSp>
      <p:grpSp>
        <p:nvGrpSpPr>
          <p:cNvPr id="25" name="Group 24"/>
          <p:cNvGrpSpPr/>
          <p:nvPr/>
        </p:nvGrpSpPr>
        <p:grpSpPr>
          <a:xfrm>
            <a:off x="4997668" y="381000"/>
            <a:ext cx="4070132" cy="6172200"/>
            <a:chOff x="4997668" y="381000"/>
            <a:chExt cx="4070132" cy="6172200"/>
          </a:xfrm>
        </p:grpSpPr>
        <p:grpSp>
          <p:nvGrpSpPr>
            <p:cNvPr id="11" name="Group 12"/>
            <p:cNvGrpSpPr/>
            <p:nvPr/>
          </p:nvGrpSpPr>
          <p:grpSpPr>
            <a:xfrm>
              <a:off x="5029200" y="381000"/>
              <a:ext cx="2286000" cy="2057400"/>
              <a:chOff x="3276600" y="304800"/>
              <a:chExt cx="2286000" cy="2057400"/>
            </a:xfrm>
          </p:grpSpPr>
          <p:sp>
            <p:nvSpPr>
              <p:cNvPr id="12" name="Oval 11"/>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3" name="TextBox 12"/>
              <p:cNvSpPr txBox="1"/>
              <p:nvPr/>
            </p:nvSpPr>
            <p:spPr>
              <a:xfrm>
                <a:off x="3276600" y="990600"/>
                <a:ext cx="2286000" cy="461665"/>
              </a:xfrm>
              <a:prstGeom prst="rect">
                <a:avLst/>
              </a:prstGeom>
              <a:noFill/>
            </p:spPr>
            <p:txBody>
              <a:bodyPr wrap="square" rtlCol="0">
                <a:spAutoFit/>
              </a:bodyPr>
              <a:lstStyle/>
              <a:p>
                <a:pPr algn="ctr"/>
                <a:r>
                  <a:rPr lang="en-US" sz="2400" b="1" dirty="0" smtClean="0">
                    <a:solidFill>
                      <a:schemeClr val="bg1"/>
                    </a:solidFill>
                  </a:rPr>
                  <a:t>Reliability</a:t>
                </a:r>
                <a:endParaRPr lang="en-US" sz="1600" b="1" i="1" dirty="0" smtClean="0">
                  <a:solidFill>
                    <a:schemeClr val="bg1"/>
                  </a:solidFill>
                </a:endParaRPr>
              </a:p>
            </p:txBody>
          </p:sp>
        </p:grpSp>
        <p:grpSp>
          <p:nvGrpSpPr>
            <p:cNvPr id="14" name="Group 12"/>
            <p:cNvGrpSpPr/>
            <p:nvPr/>
          </p:nvGrpSpPr>
          <p:grpSpPr>
            <a:xfrm>
              <a:off x="4997668" y="4495800"/>
              <a:ext cx="2286000" cy="2057400"/>
              <a:chOff x="3245068" y="304800"/>
              <a:chExt cx="2286000" cy="2057400"/>
            </a:xfrm>
          </p:grpSpPr>
          <p:sp>
            <p:nvSpPr>
              <p:cNvPr id="15" name="Oval 14"/>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6" name="TextBox 15"/>
              <p:cNvSpPr txBox="1"/>
              <p:nvPr/>
            </p:nvSpPr>
            <p:spPr>
              <a:xfrm>
                <a:off x="3245068" y="1111468"/>
                <a:ext cx="2286000" cy="461665"/>
              </a:xfrm>
              <a:prstGeom prst="rect">
                <a:avLst/>
              </a:prstGeom>
              <a:noFill/>
            </p:spPr>
            <p:txBody>
              <a:bodyPr wrap="square" rtlCol="0">
                <a:spAutoFit/>
              </a:bodyPr>
              <a:lstStyle/>
              <a:p>
                <a:pPr algn="ctr"/>
                <a:r>
                  <a:rPr lang="en-US" sz="2400" b="1" dirty="0" smtClean="0">
                    <a:solidFill>
                      <a:schemeClr val="bg1"/>
                    </a:solidFill>
                  </a:rPr>
                  <a:t>Specialization</a:t>
                </a:r>
                <a:endParaRPr lang="en-US" sz="2400" b="1" i="1" dirty="0" smtClean="0">
                  <a:solidFill>
                    <a:schemeClr val="bg1"/>
                  </a:solidFill>
                </a:endParaRPr>
              </a:p>
            </p:txBody>
          </p:sp>
        </p:grpSp>
        <p:grpSp>
          <p:nvGrpSpPr>
            <p:cNvPr id="17" name="Group 12"/>
            <p:cNvGrpSpPr/>
            <p:nvPr/>
          </p:nvGrpSpPr>
          <p:grpSpPr>
            <a:xfrm>
              <a:off x="6781800" y="2552700"/>
              <a:ext cx="2286000" cy="2057400"/>
              <a:chOff x="3259392" y="304800"/>
              <a:chExt cx="2286000" cy="2057400"/>
            </a:xfrm>
          </p:grpSpPr>
          <p:sp>
            <p:nvSpPr>
              <p:cNvPr id="18" name="Oval 17"/>
              <p:cNvSpPr>
                <a:spLocks noChangeAspect="1"/>
              </p:cNvSpPr>
              <p:nvPr/>
            </p:nvSpPr>
            <p:spPr>
              <a:xfrm>
                <a:off x="3352800" y="304800"/>
                <a:ext cx="2057400" cy="2057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9" name="TextBox 18"/>
              <p:cNvSpPr txBox="1"/>
              <p:nvPr/>
            </p:nvSpPr>
            <p:spPr>
              <a:xfrm>
                <a:off x="3259392" y="968514"/>
                <a:ext cx="2286000" cy="830997"/>
              </a:xfrm>
              <a:prstGeom prst="rect">
                <a:avLst/>
              </a:prstGeom>
              <a:noFill/>
            </p:spPr>
            <p:txBody>
              <a:bodyPr wrap="square" rtlCol="0">
                <a:spAutoFit/>
              </a:bodyPr>
              <a:lstStyle/>
              <a:p>
                <a:pPr algn="ctr"/>
                <a:r>
                  <a:rPr lang="en-US" sz="2400" b="1" dirty="0" smtClean="0">
                    <a:solidFill>
                      <a:schemeClr val="bg1"/>
                    </a:solidFill>
                  </a:rPr>
                  <a:t>Idempotent</a:t>
                </a:r>
                <a:br>
                  <a:rPr lang="en-US" sz="2400" b="1" dirty="0" smtClean="0">
                    <a:solidFill>
                      <a:schemeClr val="bg1"/>
                    </a:solidFill>
                  </a:rPr>
                </a:br>
                <a:r>
                  <a:rPr lang="en-US" sz="2400" b="1" dirty="0" smtClean="0">
                    <a:solidFill>
                      <a:schemeClr val="bg1"/>
                    </a:solidFill>
                  </a:rPr>
                  <a:t>recovery</a:t>
                </a:r>
                <a:endParaRPr lang="en-US" sz="2400" b="1" i="1" dirty="0" smtClean="0">
                  <a:solidFill>
                    <a:schemeClr val="bg1"/>
                  </a:solidFill>
                </a:endParaRPr>
              </a:p>
            </p:txBody>
          </p:sp>
        </p:grpSp>
      </p:grpSp>
      <p:grpSp>
        <p:nvGrpSpPr>
          <p:cNvPr id="20" name="Group 12"/>
          <p:cNvGrpSpPr/>
          <p:nvPr/>
        </p:nvGrpSpPr>
        <p:grpSpPr>
          <a:xfrm>
            <a:off x="2895600" y="2362200"/>
            <a:ext cx="2971800" cy="2438400"/>
            <a:chOff x="3226142" y="304800"/>
            <a:chExt cx="2286000" cy="2057400"/>
          </a:xfrm>
        </p:grpSpPr>
        <p:sp>
          <p:nvSpPr>
            <p:cNvPr id="21" name="Oval 20"/>
            <p:cNvSpPr>
              <a:spLocks noChangeAspect="1"/>
            </p:cNvSpPr>
            <p:nvPr/>
          </p:nvSpPr>
          <p:spPr>
            <a:xfrm>
              <a:off x="3352800" y="304800"/>
              <a:ext cx="2057400" cy="2057400"/>
            </a:xfrm>
            <a:prstGeom prst="ellipse">
              <a:avLst/>
            </a:prstGeom>
            <a:solidFill>
              <a:schemeClr val="tx1"/>
            </a:solidFill>
            <a:ln>
              <a:no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22" name="TextBox 21"/>
            <p:cNvSpPr txBox="1"/>
            <p:nvPr/>
          </p:nvSpPr>
          <p:spPr>
            <a:xfrm>
              <a:off x="3226142" y="874654"/>
              <a:ext cx="2286000" cy="805028"/>
            </a:xfrm>
            <a:prstGeom prst="rect">
              <a:avLst/>
            </a:prstGeom>
            <a:noFill/>
            <a:ln>
              <a:noFill/>
            </a:ln>
          </p:spPr>
          <p:txBody>
            <a:bodyPr wrap="square" rtlCol="0">
              <a:spAutoFit/>
            </a:bodyPr>
            <a:lstStyle/>
            <a:p>
              <a:pPr algn="ctr"/>
              <a:r>
                <a:rPr lang="en-US" sz="2800" b="1" dirty="0" smtClean="0">
                  <a:solidFill>
                    <a:schemeClr val="bg1"/>
                  </a:solidFill>
                </a:rPr>
                <a:t>Post</a:t>
              </a:r>
              <a:br>
                <a:rPr lang="en-US" sz="2800" b="1" dirty="0" smtClean="0">
                  <a:solidFill>
                    <a:schemeClr val="bg1"/>
                  </a:solidFill>
                </a:rPr>
              </a:br>
              <a:r>
                <a:rPr lang="en-US" sz="2800" b="1" dirty="0" smtClean="0">
                  <a:solidFill>
                    <a:schemeClr val="bg1"/>
                  </a:solidFill>
                </a:rPr>
                <a:t>CMOS</a:t>
              </a:r>
              <a:endParaRPr lang="en-US" sz="2800" b="1" i="1" dirty="0" smtClean="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2971800" y="1752600"/>
            <a:ext cx="3352800" cy="3200400"/>
            <a:chOff x="2971800" y="152400"/>
            <a:chExt cx="3352800" cy="3200400"/>
          </a:xfrm>
        </p:grpSpPr>
        <p:sp>
          <p:nvSpPr>
            <p:cNvPr id="16" name="Oval 15"/>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7" name="TextBox 16"/>
            <p:cNvSpPr txBox="1"/>
            <p:nvPr/>
          </p:nvSpPr>
          <p:spPr>
            <a:xfrm>
              <a:off x="2971800" y="1447800"/>
              <a:ext cx="3352800" cy="523220"/>
            </a:xfrm>
            <a:prstGeom prst="rect">
              <a:avLst/>
            </a:prstGeom>
            <a:noFill/>
          </p:spPr>
          <p:txBody>
            <a:bodyPr wrap="square" rtlCol="0">
              <a:spAutoFit/>
            </a:bodyPr>
            <a:lstStyle/>
            <a:p>
              <a:pPr algn="ctr"/>
              <a:r>
                <a:rPr lang="en-US" sz="2800" dirty="0" smtClean="0">
                  <a:solidFill>
                    <a:schemeClr val="bg1"/>
                  </a:solidFill>
                </a:rPr>
                <a:t>Questions</a:t>
              </a:r>
            </a:p>
          </p:txBody>
        </p:sp>
      </p:grpSp>
      <p:sp>
        <p:nvSpPr>
          <p:cNvPr id="18" name="Title 1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43200" y="44244"/>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8" name="TextBox 7"/>
          <p:cNvSpPr txBox="1"/>
          <p:nvPr/>
        </p:nvSpPr>
        <p:spPr>
          <a:xfrm>
            <a:off x="2667000" y="958644"/>
            <a:ext cx="3352800" cy="1384995"/>
          </a:xfrm>
          <a:prstGeom prst="rect">
            <a:avLst/>
          </a:prstGeom>
          <a:noFill/>
        </p:spPr>
        <p:txBody>
          <a:bodyPr wrap="square" rtlCol="0">
            <a:spAutoFit/>
          </a:bodyPr>
          <a:lstStyle/>
          <a:p>
            <a:pPr algn="ctr"/>
            <a:r>
              <a:rPr lang="en-US" sz="2800" dirty="0" smtClean="0">
                <a:solidFill>
                  <a:schemeClr val="bg1"/>
                </a:solidFill>
              </a:rPr>
              <a:t>Devices</a:t>
            </a:r>
            <a:br>
              <a:rPr lang="en-US" sz="2800" dirty="0" smtClean="0">
                <a:solidFill>
                  <a:schemeClr val="bg1"/>
                </a:solidFill>
              </a:rPr>
            </a:br>
            <a:r>
              <a:rPr lang="en-US" sz="2800" dirty="0" smtClean="0">
                <a:solidFill>
                  <a:schemeClr val="bg1"/>
                </a:solidFill>
              </a:rPr>
              <a:t>End of voltage scaling </a:t>
            </a:r>
            <a:br>
              <a:rPr lang="en-US" sz="2800" dirty="0" smtClean="0">
                <a:solidFill>
                  <a:schemeClr val="bg1"/>
                </a:solidFill>
              </a:rPr>
            </a:br>
            <a:r>
              <a:rPr lang="en-US" sz="2800" dirty="0" smtClean="0">
                <a:solidFill>
                  <a:schemeClr val="bg1"/>
                </a:solidFill>
              </a:rPr>
              <a:t>Worse reliability</a:t>
            </a:r>
          </a:p>
        </p:txBody>
      </p:sp>
      <p:sp>
        <p:nvSpPr>
          <p:cNvPr id="10" name="Oval 9"/>
          <p:cNvSpPr/>
          <p:nvPr/>
        </p:nvSpPr>
        <p:spPr>
          <a:xfrm>
            <a:off x="76200" y="31623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76200" y="3352800"/>
            <a:ext cx="3276600" cy="2677656"/>
          </a:xfrm>
          <a:prstGeom prst="rect">
            <a:avLst/>
          </a:prstGeom>
          <a:noFill/>
        </p:spPr>
        <p:txBody>
          <a:bodyPr wrap="square" rtlCol="0">
            <a:spAutoFit/>
          </a:bodyPr>
          <a:lstStyle/>
          <a:p>
            <a:pPr algn="ctr"/>
            <a:r>
              <a:rPr lang="en-US" sz="2800" dirty="0" smtClean="0">
                <a:solidFill>
                  <a:schemeClr val="bg1"/>
                </a:solidFill>
              </a:rPr>
              <a:t>Architecture</a:t>
            </a:r>
            <a:br>
              <a:rPr lang="en-US" sz="2800" dirty="0" smtClean="0">
                <a:solidFill>
                  <a:schemeClr val="bg1"/>
                </a:solidFill>
              </a:rPr>
            </a:br>
            <a:r>
              <a:rPr lang="en-US" sz="2800" dirty="0" smtClean="0">
                <a:solidFill>
                  <a:schemeClr val="bg1"/>
                </a:solidFill>
              </a:rPr>
              <a:t>inefficient and </a:t>
            </a:r>
            <a:br>
              <a:rPr lang="en-US" sz="2800" dirty="0" smtClean="0">
                <a:solidFill>
                  <a:schemeClr val="bg1"/>
                </a:solidFill>
              </a:rPr>
            </a:br>
            <a:r>
              <a:rPr lang="en-US" sz="2800" dirty="0" smtClean="0">
                <a:solidFill>
                  <a:schemeClr val="bg1"/>
                </a:solidFill>
              </a:rPr>
              <a:t>inefficiencies amplified to </a:t>
            </a:r>
          </a:p>
          <a:p>
            <a:pPr algn="ctr"/>
            <a:r>
              <a:rPr lang="en-US" sz="2800" dirty="0" smtClean="0">
                <a:solidFill>
                  <a:schemeClr val="bg1"/>
                </a:solidFill>
              </a:rPr>
              <a:t>handle these</a:t>
            </a:r>
            <a:br>
              <a:rPr lang="en-US" sz="2800" dirty="0" smtClean="0">
                <a:solidFill>
                  <a:schemeClr val="bg1"/>
                </a:solidFill>
              </a:rPr>
            </a:br>
            <a:r>
              <a:rPr lang="en-US" sz="2800" dirty="0" smtClean="0">
                <a:solidFill>
                  <a:schemeClr val="bg1"/>
                </a:solidFill>
              </a:rPr>
              <a:t>device trends</a:t>
            </a:r>
          </a:p>
        </p:txBody>
      </p:sp>
      <p:sp>
        <p:nvSpPr>
          <p:cNvPr id="13" name="Oval 12"/>
          <p:cNvSpPr/>
          <p:nvPr/>
        </p:nvSpPr>
        <p:spPr>
          <a:xfrm>
            <a:off x="5715000" y="32766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5" name="TextBox 14"/>
          <p:cNvSpPr txBox="1"/>
          <p:nvPr/>
        </p:nvSpPr>
        <p:spPr>
          <a:xfrm>
            <a:off x="5715000" y="4343400"/>
            <a:ext cx="3276600" cy="954107"/>
          </a:xfrm>
          <a:prstGeom prst="rect">
            <a:avLst/>
          </a:prstGeom>
          <a:noFill/>
        </p:spPr>
        <p:txBody>
          <a:bodyPr wrap="square" rtlCol="0">
            <a:spAutoFit/>
          </a:bodyPr>
          <a:lstStyle/>
          <a:p>
            <a:pPr algn="ctr"/>
            <a:r>
              <a:rPr lang="en-US" sz="2800" dirty="0" smtClean="0">
                <a:solidFill>
                  <a:schemeClr val="bg1"/>
                </a:solidFill>
              </a:rPr>
              <a:t>Application </a:t>
            </a:r>
            <a:br>
              <a:rPr lang="en-US" sz="2800" dirty="0" smtClean="0">
                <a:solidFill>
                  <a:schemeClr val="bg1"/>
                </a:solidFill>
              </a:rPr>
            </a:br>
            <a:r>
              <a:rPr lang="en-US" sz="2800" dirty="0" smtClean="0">
                <a:solidFill>
                  <a:schemeClr val="bg1"/>
                </a:solidFill>
              </a:rPr>
              <a:t>properties</a:t>
            </a:r>
          </a:p>
        </p:txBody>
      </p:sp>
      <p:grpSp>
        <p:nvGrpSpPr>
          <p:cNvPr id="24" name="Group 23"/>
          <p:cNvGrpSpPr/>
          <p:nvPr/>
        </p:nvGrpSpPr>
        <p:grpSpPr>
          <a:xfrm>
            <a:off x="2590801" y="2775956"/>
            <a:ext cx="3592887" cy="2100844"/>
            <a:chOff x="2590801" y="2775956"/>
            <a:chExt cx="3592887" cy="2100844"/>
          </a:xfrm>
        </p:grpSpPr>
        <p:cxnSp>
          <p:nvCxnSpPr>
            <p:cNvPr id="17" name="Straight Arrow Connector 16"/>
            <p:cNvCxnSpPr>
              <a:stCxn id="6" idx="5"/>
              <a:endCxn id="13" idx="1"/>
            </p:cNvCxnSpPr>
            <p:nvPr/>
          </p:nvCxnSpPr>
          <p:spPr>
            <a:xfrm rot="16200000" flipH="1">
              <a:off x="5344635" y="2906234"/>
              <a:ext cx="969330" cy="708776"/>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5" idx="1"/>
            </p:cNvCxnSpPr>
            <p:nvPr/>
          </p:nvCxnSpPr>
          <p:spPr>
            <a:xfrm flipV="1">
              <a:off x="3276600" y="4820454"/>
              <a:ext cx="2438400" cy="56346"/>
            </a:xfrm>
            <a:prstGeom prst="straightConnector1">
              <a:avLst/>
            </a:prstGeom>
            <a:ln w="76200">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p:cNvCxnSpPr>
            <p:nvPr/>
          </p:nvCxnSpPr>
          <p:spPr>
            <a:xfrm rot="5400000">
              <a:off x="2552701" y="2814056"/>
              <a:ext cx="697287" cy="621088"/>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209800" y="1143000"/>
            <a:ext cx="4814248" cy="4538017"/>
            <a:chOff x="6172200" y="3124200"/>
            <a:chExt cx="3285915" cy="3289188"/>
          </a:xfrm>
        </p:grpSpPr>
        <p:sp>
          <p:nvSpPr>
            <p:cNvPr id="14" name="Oval 13"/>
            <p:cNvSpPr/>
            <p:nvPr/>
          </p:nvSpPr>
          <p:spPr>
            <a:xfrm>
              <a:off x="6172200" y="31242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6" name="TextBox 15"/>
            <p:cNvSpPr txBox="1"/>
            <p:nvPr/>
          </p:nvSpPr>
          <p:spPr>
            <a:xfrm>
              <a:off x="6181515" y="3847983"/>
              <a:ext cx="3276600" cy="2565405"/>
            </a:xfrm>
            <a:prstGeom prst="rect">
              <a:avLst/>
            </a:prstGeom>
            <a:noFill/>
          </p:spPr>
          <p:txBody>
            <a:bodyPr wrap="square" rtlCol="0">
              <a:spAutoFit/>
            </a:bodyPr>
            <a:lstStyle/>
            <a:p>
              <a:pPr algn="ctr"/>
              <a:r>
                <a:rPr lang="en-US" sz="2800" dirty="0" smtClean="0">
                  <a:solidFill>
                    <a:schemeClr val="bg1"/>
                  </a:solidFill>
                </a:rPr>
                <a:t>Make devices work “correctly”</a:t>
              </a:r>
              <a:br>
                <a:rPr lang="en-US" sz="2800" dirty="0" smtClean="0">
                  <a:solidFill>
                    <a:schemeClr val="bg1"/>
                  </a:solidFill>
                </a:rPr>
              </a:br>
              <a:endParaRPr lang="en-US" sz="2800" dirty="0" smtClean="0">
                <a:solidFill>
                  <a:schemeClr val="bg1"/>
                </a:solidFill>
              </a:endParaRPr>
            </a:p>
            <a:p>
              <a:pPr algn="ctr"/>
              <a:r>
                <a:rPr lang="en-US" sz="2800" dirty="0" smtClean="0">
                  <a:solidFill>
                    <a:schemeClr val="bg1"/>
                  </a:solidFill>
                </a:rPr>
                <a:t>Improve efficiency of processor core</a:t>
              </a:r>
              <a:br>
                <a:rPr lang="en-US" sz="2800" dirty="0" smtClean="0">
                  <a:solidFill>
                    <a:schemeClr val="bg1"/>
                  </a:solidFill>
                </a:rPr>
              </a:br>
              <a:r>
                <a:rPr lang="en-US" sz="2800" dirty="0" smtClean="0">
                  <a:solidFill>
                    <a:schemeClr val="bg1"/>
                  </a:solidFill>
                </a:rPr>
                <a:t/>
              </a:r>
              <a:br>
                <a:rPr lang="en-US" sz="2800" dirty="0" smtClean="0">
                  <a:solidFill>
                    <a:schemeClr val="bg1"/>
                  </a:solidFill>
                </a:rPr>
              </a:br>
              <a:r>
                <a:rPr lang="en-US" sz="2800" dirty="0" smtClean="0">
                  <a:solidFill>
                    <a:schemeClr val="bg1"/>
                  </a:solidFill>
                </a:rPr>
                <a:t>Exploit abundant devices</a:t>
              </a:r>
              <a:br>
                <a:rPr lang="en-US" sz="2800" dirty="0" smtClean="0">
                  <a:solidFill>
                    <a:schemeClr val="bg1"/>
                  </a:solidFill>
                </a:rPr>
              </a:br>
              <a:r>
                <a:rPr lang="en-US" sz="2800" dirty="0" smtClean="0">
                  <a:solidFill>
                    <a:schemeClr val="bg1"/>
                  </a:solidFill>
                </a:rPr>
                <a:t>to enhance core</a:t>
              </a:r>
            </a:p>
            <a:p>
              <a:pPr algn="ctr"/>
              <a:endParaRPr lang="en-US" sz="2800" dirty="0" smtClean="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Idempotence</a:t>
            </a:r>
            <a:r>
              <a:rPr lang="en-US" dirty="0" smtClean="0"/>
              <a:t> applied to GPUs</a:t>
            </a:r>
            <a:endParaRPr lang="en-US" dirty="0"/>
          </a:p>
        </p:txBody>
      </p:sp>
      <p:sp>
        <p:nvSpPr>
          <p:cNvPr id="3" name="Content Placeholder 2"/>
          <p:cNvSpPr>
            <a:spLocks noGrp="1"/>
          </p:cNvSpPr>
          <p:nvPr>
            <p:ph idx="1"/>
          </p:nvPr>
        </p:nvSpPr>
        <p:spPr>
          <a:xfrm>
            <a:off x="609600" y="4953000"/>
            <a:ext cx="8229600" cy="1782763"/>
          </a:xfrm>
        </p:spPr>
        <p:txBody>
          <a:bodyPr>
            <a:normAutofit fontScale="85000" lnSpcReduction="20000"/>
          </a:bodyPr>
          <a:lstStyle/>
          <a:p>
            <a:r>
              <a:rPr lang="en-US" dirty="0" smtClean="0"/>
              <a:t>Software only transient voltage noise recovery</a:t>
            </a:r>
          </a:p>
          <a:p>
            <a:pPr lvl="1"/>
            <a:r>
              <a:rPr lang="en-US" dirty="0" smtClean="0"/>
              <a:t>Removes margin for voltage noise (20% energy savings)</a:t>
            </a:r>
          </a:p>
          <a:p>
            <a:r>
              <a:rPr lang="en-US" dirty="0" smtClean="0"/>
              <a:t>Timing-speculation without pipeline flush</a:t>
            </a:r>
          </a:p>
          <a:p>
            <a:pPr lvl="1"/>
            <a:r>
              <a:rPr lang="en-US" dirty="0" smtClean="0"/>
              <a:t>Depends on real error-rates</a:t>
            </a:r>
          </a:p>
        </p:txBody>
      </p:sp>
      <p:graphicFrame>
        <p:nvGraphicFramePr>
          <p:cNvPr id="4" name="Table 3"/>
          <p:cNvGraphicFramePr>
            <a:graphicFrameLocks noGrp="1"/>
          </p:cNvGraphicFramePr>
          <p:nvPr/>
        </p:nvGraphicFramePr>
        <p:xfrm>
          <a:off x="990600" y="874395"/>
          <a:ext cx="7391400" cy="3926205"/>
        </p:xfrm>
        <a:graphic>
          <a:graphicData uri="http://schemas.openxmlformats.org/drawingml/2006/table">
            <a:tbl>
              <a:tblPr/>
              <a:tblGrid>
                <a:gridCol w="1981200"/>
                <a:gridCol w="1607118"/>
                <a:gridCol w="2756115"/>
                <a:gridCol w="1046967"/>
              </a:tblGrid>
              <a:tr h="423333">
                <a:tc>
                  <a:txBody>
                    <a:bodyPr/>
                    <a:lstStyle/>
                    <a:p>
                      <a:pPr algn="l" fontAlgn="b"/>
                      <a:r>
                        <a:rPr lang="en-US" sz="2800" b="0" i="0" u="none" strike="noStrike" dirty="0" err="1">
                          <a:solidFill>
                            <a:srgbClr val="000000"/>
                          </a:solidFill>
                          <a:latin typeface="Calibri"/>
                        </a:rPr>
                        <a:t>BlackScholes</a:t>
                      </a:r>
                      <a:endParaRPr lang="en-US" sz="2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3487</a:t>
                      </a:r>
                    </a:p>
                  </a:txBody>
                  <a:tcPr marL="9525" marR="9525" marT="9525" marB="0" anchor="b">
                    <a:lnL>
                      <a:noFill/>
                    </a:lnL>
                    <a:lnR>
                      <a:noFill/>
                    </a:lnR>
                    <a:lnT>
                      <a:noFill/>
                    </a:lnT>
                    <a:lnB>
                      <a:noFill/>
                    </a:lnB>
                  </a:tcPr>
                </a:tc>
                <a:tc>
                  <a:txBody>
                    <a:bodyPr/>
                    <a:lstStyle/>
                    <a:p>
                      <a:pPr algn="l" fontAlgn="b"/>
                      <a:r>
                        <a:rPr lang="en-US" sz="2800" b="0" i="0" u="none" strike="noStrike" dirty="0" err="1">
                          <a:solidFill>
                            <a:srgbClr val="000000"/>
                          </a:solidFill>
                          <a:latin typeface="Calibri"/>
                        </a:rPr>
                        <a:t>backprop</a:t>
                      </a:r>
                      <a:endParaRPr lang="en-US" sz="2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198</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LIB</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18</a:t>
                      </a:r>
                    </a:p>
                  </a:txBody>
                  <a:tcPr marL="9525" marR="9525" marT="9525" marB="0" anchor="b">
                    <a:lnL>
                      <a:noFill/>
                    </a:lnL>
                    <a:lnR>
                      <a:noFill/>
                    </a:lnR>
                    <a:lnT>
                      <a:noFill/>
                    </a:lnT>
                    <a:lnB>
                      <a:noFill/>
                    </a:lnB>
                  </a:tcPr>
                </a:tc>
                <a:tc>
                  <a:txBody>
                    <a:bodyPr/>
                    <a:lstStyle/>
                    <a:p>
                      <a:pPr algn="l" fontAlgn="b"/>
                      <a:r>
                        <a:rPr lang="en-US" sz="2800" b="0" i="0" u="none" strike="noStrike">
                          <a:solidFill>
                            <a:srgbClr val="000000"/>
                          </a:solidFill>
                          <a:latin typeface="Calibri"/>
                        </a:rPr>
                        <a:t>leukocyte</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71</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LPS</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11</a:t>
                      </a:r>
                    </a:p>
                  </a:txBody>
                  <a:tcPr marL="9525" marR="9525" marT="9525" marB="0" anchor="b">
                    <a:lnL>
                      <a:noFill/>
                    </a:lnL>
                    <a:lnR>
                      <a:noFill/>
                    </a:lnR>
                    <a:lnT>
                      <a:noFill/>
                    </a:lnT>
                    <a:lnB>
                      <a:noFill/>
                    </a:lnB>
                  </a:tcPr>
                </a:tc>
                <a:tc>
                  <a:txBody>
                    <a:bodyPr/>
                    <a:lstStyle/>
                    <a:p>
                      <a:pPr algn="l" fontAlgn="b"/>
                      <a:r>
                        <a:rPr lang="en-US" sz="2800" b="0" i="0" u="none" strike="noStrike">
                          <a:solidFill>
                            <a:srgbClr val="000000"/>
                          </a:solidFill>
                          <a:latin typeface="Calibri"/>
                        </a:rPr>
                        <a:t>lud</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277</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MUM</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10</a:t>
                      </a:r>
                    </a:p>
                  </a:txBody>
                  <a:tcPr marL="9525" marR="9525" marT="9525" marB="0" anchor="b">
                    <a:lnL>
                      <a:noFill/>
                    </a:lnL>
                    <a:lnR>
                      <a:noFill/>
                    </a:lnR>
                    <a:lnT>
                      <a:noFill/>
                    </a:lnT>
                    <a:lnB>
                      <a:noFill/>
                    </a:lnB>
                  </a:tcPr>
                </a:tc>
                <a:tc>
                  <a:txBody>
                    <a:bodyPr/>
                    <a:lstStyle/>
                    <a:p>
                      <a:pPr algn="l" fontAlgn="b"/>
                      <a:r>
                        <a:rPr lang="en-US" sz="2800" b="0" i="0" u="none" strike="noStrike" dirty="0" err="1">
                          <a:solidFill>
                            <a:srgbClr val="000000"/>
                          </a:solidFill>
                          <a:latin typeface="Calibri"/>
                        </a:rPr>
                        <a:t>nw</a:t>
                      </a:r>
                      <a:endParaRPr lang="en-US" sz="2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116</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NN</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415</a:t>
                      </a:r>
                    </a:p>
                  </a:txBody>
                  <a:tcPr marL="9525" marR="9525" marT="9525" marB="0" anchor="b">
                    <a:lnL>
                      <a:noFill/>
                    </a:lnL>
                    <a:lnR>
                      <a:noFill/>
                    </a:lnR>
                    <a:lnT>
                      <a:noFill/>
                    </a:lnT>
                    <a:lnB>
                      <a:noFill/>
                    </a:lnB>
                  </a:tcPr>
                </a:tc>
                <a:tc>
                  <a:txBody>
                    <a:bodyPr/>
                    <a:lstStyle/>
                    <a:p>
                      <a:pPr algn="l" fontAlgn="b"/>
                      <a:r>
                        <a:rPr lang="en-US" sz="2800" b="0" i="0" u="none" strike="noStrike">
                          <a:solidFill>
                            <a:srgbClr val="000000"/>
                          </a:solidFill>
                          <a:latin typeface="Calibri"/>
                        </a:rPr>
                        <a:t>particlefilter</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472</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NQU</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45</a:t>
                      </a:r>
                    </a:p>
                  </a:txBody>
                  <a:tcPr marL="9525" marR="9525" marT="9525" marB="0" anchor="b">
                    <a:lnL>
                      <a:noFill/>
                    </a:lnL>
                    <a:lnR>
                      <a:noFill/>
                    </a:lnR>
                    <a:lnT>
                      <a:noFill/>
                    </a:lnT>
                    <a:lnB>
                      <a:noFill/>
                    </a:lnB>
                  </a:tcPr>
                </a:tc>
                <a:tc>
                  <a:txBody>
                    <a:bodyPr/>
                    <a:lstStyle/>
                    <a:p>
                      <a:pPr algn="l" fontAlgn="b"/>
                      <a:r>
                        <a:rPr lang="en-US" sz="2800" b="0" i="0" u="none" strike="noStrike">
                          <a:solidFill>
                            <a:srgbClr val="000000"/>
                          </a:solidFill>
                          <a:latin typeface="Calibri"/>
                        </a:rPr>
                        <a:t>srad</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49</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RAY</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381</a:t>
                      </a:r>
                    </a:p>
                  </a:txBody>
                  <a:tcPr marL="9525" marR="9525" marT="9525" marB="0" anchor="b">
                    <a:lnL>
                      <a:noFill/>
                    </a:lnL>
                    <a:lnR>
                      <a:noFill/>
                    </a:lnR>
                    <a:lnT>
                      <a:noFill/>
                    </a:lnT>
                    <a:lnB>
                      <a:noFill/>
                    </a:lnB>
                  </a:tcPr>
                </a:tc>
                <a:tc>
                  <a:txBody>
                    <a:bodyPr/>
                    <a:lstStyle/>
                    <a:p>
                      <a:pPr algn="l" fontAlgn="b"/>
                      <a:r>
                        <a:rPr lang="en-US" sz="2800" b="0" i="0" u="none" strike="noStrike">
                          <a:solidFill>
                            <a:srgbClr val="000000"/>
                          </a:solidFill>
                          <a:latin typeface="Calibri"/>
                        </a:rPr>
                        <a:t>heartwall</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130</a:t>
                      </a: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WP</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68</a:t>
                      </a: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2800" b="0" i="0" u="none" strike="noStrike">
                        <a:solidFill>
                          <a:srgbClr val="000000"/>
                        </a:solidFill>
                        <a:latin typeface="Calibri"/>
                      </a:endParaRPr>
                    </a:p>
                  </a:txBody>
                  <a:tcPr marL="9525" marR="9525" marT="9525" marB="0" anchor="b">
                    <a:lnL>
                      <a:noFill/>
                    </a:lnL>
                    <a:lnR>
                      <a:noFill/>
                    </a:lnR>
                    <a:lnT>
                      <a:noFill/>
                    </a:lnT>
                    <a:lnB>
                      <a:noFill/>
                    </a:lnB>
                  </a:tcPr>
                </a:tc>
              </a:tr>
              <a:tr h="423333">
                <a:tc>
                  <a:txBody>
                    <a:bodyPr/>
                    <a:lstStyle/>
                    <a:p>
                      <a:pPr algn="l" fontAlgn="b"/>
                      <a:r>
                        <a:rPr lang="en-US" sz="2800" b="0" i="0" u="none" strike="noStrike">
                          <a:solidFill>
                            <a:srgbClr val="000000"/>
                          </a:solidFill>
                          <a:latin typeface="Calibri"/>
                        </a:rPr>
                        <a:t>STO</a:t>
                      </a:r>
                    </a:p>
                  </a:txBody>
                  <a:tcPr marL="9525" marR="9525" marT="9525" marB="0" anchor="b">
                    <a:lnL>
                      <a:noFill/>
                    </a:lnL>
                    <a:lnR>
                      <a:noFill/>
                    </a:lnR>
                    <a:lnT>
                      <a:noFill/>
                    </a:lnT>
                    <a:lnB>
                      <a:noFill/>
                    </a:lnB>
                  </a:tcPr>
                </a:tc>
                <a:tc>
                  <a:txBody>
                    <a:bodyPr/>
                    <a:lstStyle/>
                    <a:p>
                      <a:pPr algn="ctr" fontAlgn="b"/>
                      <a:r>
                        <a:rPr lang="en-US" sz="2800" b="0" i="0" u="none" strike="noStrike" dirty="0">
                          <a:solidFill>
                            <a:srgbClr val="000000"/>
                          </a:solidFill>
                          <a:latin typeface="Calibri"/>
                        </a:rPr>
                        <a:t>2517</a:t>
                      </a:r>
                    </a:p>
                  </a:txBody>
                  <a:tcPr marL="9525" marR="9525" marT="9525" marB="0" anchor="b">
                    <a:lnL>
                      <a:noFill/>
                    </a:lnL>
                    <a:lnR>
                      <a:noFill/>
                    </a:lnR>
                    <a:lnT>
                      <a:noFill/>
                    </a:lnT>
                    <a:lnB>
                      <a:noFill/>
                    </a:lnB>
                  </a:tcPr>
                </a:tc>
                <a:tc>
                  <a:txBody>
                    <a:bodyPr/>
                    <a:lstStyle/>
                    <a:p>
                      <a:pPr algn="l" fontAlgn="b"/>
                      <a:endParaRPr lang="en-US" sz="2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en-US" sz="2800" b="0"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Idea of </a:t>
            </a:r>
            <a:r>
              <a:rPr lang="en-US" dirty="0" err="1" smtClean="0"/>
              <a:t>idempotence</a:t>
            </a:r>
            <a:r>
              <a:rPr lang="en-US" dirty="0" smtClean="0"/>
              <a:t> is interesting and useful</a:t>
            </a:r>
          </a:p>
          <a:p>
            <a:r>
              <a:rPr lang="en-US" dirty="0" smtClean="0"/>
              <a:t>OOO/</a:t>
            </a:r>
            <a:r>
              <a:rPr lang="en-US" dirty="0" err="1" smtClean="0"/>
              <a:t>Idempotence</a:t>
            </a:r>
            <a:r>
              <a:rPr lang="en-US" dirty="0" smtClean="0"/>
              <a:t> hybrids</a:t>
            </a:r>
          </a:p>
          <a:p>
            <a:r>
              <a:rPr lang="en-US" dirty="0" smtClean="0"/>
              <a:t>Prototype </a:t>
            </a:r>
            <a:r>
              <a:rPr lang="en-US" dirty="0" err="1" smtClean="0"/>
              <a:t>OpenRISC</a:t>
            </a:r>
            <a:r>
              <a:rPr lang="en-US" dirty="0" smtClean="0"/>
              <a:t>-based processor</a:t>
            </a:r>
          </a:p>
          <a:p>
            <a:r>
              <a:rPr lang="en-US" dirty="0" smtClean="0"/>
              <a:t>Multi-processor issues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
        <p:nvSpPr>
          <p:cNvPr id="6" name="Content Placeholder 5"/>
          <p:cNvSpPr>
            <a:spLocks noGrp="1"/>
          </p:cNvSpPr>
          <p:nvPr>
            <p:ph idx="1"/>
          </p:nvPr>
        </p:nvSpPr>
        <p:spPr/>
        <p:txBody>
          <a:bodyPr/>
          <a:lstStyle/>
          <a:p>
            <a:r>
              <a:rPr lang="en-US" dirty="0" smtClean="0"/>
              <a:t>Dark silicon gap requires efficient architecture</a:t>
            </a:r>
          </a:p>
          <a:p>
            <a:endParaRPr lang="en-US" dirty="0" smtClean="0"/>
          </a:p>
          <a:p>
            <a:r>
              <a:rPr lang="en-US" dirty="0" smtClean="0"/>
              <a:t>Exploit application properties</a:t>
            </a:r>
          </a:p>
          <a:p>
            <a:endParaRPr lang="en-US" dirty="0" smtClean="0"/>
          </a:p>
          <a:p>
            <a:r>
              <a:rPr lang="en-US" dirty="0" err="1" smtClean="0"/>
              <a:t>Idempotence</a:t>
            </a:r>
            <a:r>
              <a:rPr lang="en-US" dirty="0" smtClean="0"/>
              <a:t> provides “free” recovery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2971800" y="1752600"/>
            <a:ext cx="3352800" cy="3200400"/>
            <a:chOff x="2971800" y="152400"/>
            <a:chExt cx="3352800" cy="3200400"/>
          </a:xfrm>
        </p:grpSpPr>
        <p:sp>
          <p:nvSpPr>
            <p:cNvPr id="16" name="Oval 15"/>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7" name="TextBox 16"/>
            <p:cNvSpPr txBox="1"/>
            <p:nvPr/>
          </p:nvSpPr>
          <p:spPr>
            <a:xfrm>
              <a:off x="2971800" y="1447800"/>
              <a:ext cx="3352800" cy="523220"/>
            </a:xfrm>
            <a:prstGeom prst="rect">
              <a:avLst/>
            </a:prstGeom>
            <a:noFill/>
          </p:spPr>
          <p:txBody>
            <a:bodyPr wrap="square" rtlCol="0">
              <a:spAutoFit/>
            </a:bodyPr>
            <a:lstStyle/>
            <a:p>
              <a:pPr algn="ctr"/>
              <a:r>
                <a:rPr lang="en-US" sz="2800" dirty="0" smtClean="0">
                  <a:solidFill>
                    <a:schemeClr val="bg1"/>
                  </a:solidFill>
                </a:rPr>
                <a:t>Questions</a:t>
              </a:r>
            </a:p>
          </p:txBody>
        </p:sp>
      </p:grpSp>
      <p:sp>
        <p:nvSpPr>
          <p:cNvPr id="18" name="Title 1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62000" y="1200150"/>
            <a:ext cx="7991475" cy="54292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 Example: insert into list</a:t>
            </a:r>
            <a:endParaRPr lang="en-US" dirty="0"/>
          </a:p>
        </p:txBody>
      </p:sp>
      <p:sp>
        <p:nvSpPr>
          <p:cNvPr id="5" name="Oval 4"/>
          <p:cNvSpPr/>
          <p:nvPr/>
        </p:nvSpPr>
        <p:spPr>
          <a:xfrm>
            <a:off x="5562600" y="3581400"/>
            <a:ext cx="609600" cy="533400"/>
          </a:xfrm>
          <a:prstGeom prst="ellipse">
            <a:avLst/>
          </a:prstGeom>
          <a:solidFill>
            <a:srgbClr val="D92727">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
        <p:nvSpPr>
          <p:cNvPr id="8" name="Rectangle 7"/>
          <p:cNvSpPr/>
          <p:nvPr/>
        </p:nvSpPr>
        <p:spPr>
          <a:xfrm>
            <a:off x="4953000" y="1219200"/>
            <a:ext cx="3657600" cy="1828800"/>
          </a:xfrm>
          <a:prstGeom prst="rect">
            <a:avLst/>
          </a:prstGeom>
          <a:solidFill>
            <a:srgbClr val="D927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953000" y="4419600"/>
            <a:ext cx="3657600" cy="2057400"/>
          </a:xfrm>
          <a:prstGeom prst="rect">
            <a:avLst/>
          </a:prstGeom>
          <a:solidFill>
            <a:srgbClr val="D927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Remove artificial </a:t>
            </a:r>
            <a:r>
              <a:rPr lang="en-US" sz="3600" dirty="0" err="1" smtClean="0"/>
              <a:t>antidependences</a:t>
            </a:r>
            <a:endParaRPr lang="en-US" sz="3600" dirty="0"/>
          </a:p>
        </p:txBody>
      </p:sp>
      <p:pic>
        <p:nvPicPr>
          <p:cNvPr id="1026" name="Picture 2"/>
          <p:cNvPicPr>
            <a:picLocks noChangeAspect="1" noChangeArrowheads="1"/>
          </p:cNvPicPr>
          <p:nvPr/>
        </p:nvPicPr>
        <p:blipFill>
          <a:blip r:embed="rId2"/>
          <a:srcRect/>
          <a:stretch>
            <a:fillRect/>
          </a:stretch>
        </p:blipFill>
        <p:spPr bwMode="auto">
          <a:xfrm>
            <a:off x="2133600" y="1143000"/>
            <a:ext cx="4762500" cy="5324475"/>
          </a:xfrm>
          <a:prstGeom prst="rect">
            <a:avLst/>
          </a:prstGeom>
          <a:noFill/>
          <a:ln w="9525">
            <a:noFill/>
            <a:miter lim="800000"/>
            <a:headEnd/>
            <a:tailEnd/>
          </a:ln>
          <a:effectLst/>
        </p:spPr>
      </p:pic>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
        <p:nvSpPr>
          <p:cNvPr id="6" name="Rectangle 5"/>
          <p:cNvSpPr/>
          <p:nvPr/>
        </p:nvSpPr>
        <p:spPr>
          <a:xfrm>
            <a:off x="2667000" y="1143000"/>
            <a:ext cx="3657600" cy="4495800"/>
          </a:xfrm>
          <a:prstGeom prst="rect">
            <a:avLst/>
          </a:prstGeom>
          <a:solidFill>
            <a:srgbClr val="D9272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1905000" y="2667000"/>
            <a:ext cx="5029200" cy="19812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2"/>
          <p:cNvPicPr>
            <a:picLocks noChangeAspect="1" noChangeArrowheads="1"/>
          </p:cNvPicPr>
          <p:nvPr/>
        </p:nvPicPr>
        <p:blipFill>
          <a:blip r:embed="rId2"/>
          <a:srcRect/>
          <a:stretch>
            <a:fillRect/>
          </a:stretch>
        </p:blipFill>
        <p:spPr bwMode="auto">
          <a:xfrm>
            <a:off x="4648200" y="914400"/>
            <a:ext cx="4762500" cy="5324475"/>
          </a:xfrm>
          <a:prstGeom prst="rect">
            <a:avLst/>
          </a:prstGeom>
          <a:noFill/>
          <a:ln w="9525">
            <a:noFill/>
            <a:miter lim="800000"/>
            <a:headEnd/>
            <a:tailEnd/>
          </a:ln>
          <a:effectLst/>
        </p:spPr>
      </p:pic>
      <p:sp>
        <p:nvSpPr>
          <p:cNvPr id="249" name="Rectangle 248"/>
          <p:cNvSpPr/>
          <p:nvPr/>
        </p:nvSpPr>
        <p:spPr>
          <a:xfrm>
            <a:off x="685800" y="914400"/>
            <a:ext cx="2667000" cy="175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srgbClr val="C00000"/>
                </a:solidFill>
                <a:latin typeface="Lucida Sans" pitchFamily="34" charset="0"/>
              </a:rPr>
              <a:t>bool</a:t>
            </a:r>
            <a:r>
              <a:rPr lang="en-US" b="1" i="1" dirty="0" smtClean="0">
                <a:solidFill>
                  <a:srgbClr val="C00000"/>
                </a:solidFill>
                <a:latin typeface="Lucida Sans" pitchFamily="34" charset="0"/>
              </a:rPr>
              <a:t> overflow = […]</a:t>
            </a:r>
          </a:p>
          <a:p>
            <a:r>
              <a:rPr lang="en-US" dirty="0" smtClean="0">
                <a:solidFill>
                  <a:schemeClr val="tx1"/>
                </a:solidFill>
                <a:latin typeface="Lucida Sans" pitchFamily="34" charset="0"/>
              </a:rPr>
              <a:t>t2=</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[t0+4]</a:t>
            </a:r>
          </a:p>
          <a:p>
            <a:r>
              <a:rPr lang="en-US" dirty="0" smtClean="0">
                <a:solidFill>
                  <a:schemeClr val="tx1"/>
                </a:solidFill>
                <a:latin typeface="Lucida Sans" pitchFamily="34" charset="0"/>
              </a:rPr>
              <a:t>t3=</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[t0+8]</a:t>
            </a:r>
          </a:p>
          <a:p>
            <a:r>
              <a:rPr lang="en-US" dirty="0" smtClean="0">
                <a:solidFill>
                  <a:schemeClr val="tx1"/>
                </a:solidFill>
                <a:latin typeface="Lucida Sans" pitchFamily="34" charset="0"/>
              </a:rPr>
              <a:t>t3 = t2== t3</a:t>
            </a:r>
            <a:br>
              <a:rPr lang="en-US" dirty="0" smtClean="0">
                <a:solidFill>
                  <a:schemeClr val="tx1"/>
                </a:solidFill>
                <a:latin typeface="Lucida Sans" pitchFamily="34" charset="0"/>
              </a:rPr>
            </a:br>
            <a:r>
              <a:rPr lang="en-US" b="1" i="1" dirty="0" smtClean="0">
                <a:solidFill>
                  <a:srgbClr val="C00000"/>
                </a:solidFill>
                <a:latin typeface="Lucida Sans" pitchFamily="34" charset="0"/>
              </a:rPr>
              <a:t>if (overflow)</a:t>
            </a:r>
          </a:p>
          <a:p>
            <a:r>
              <a:rPr lang="en-US" dirty="0" smtClean="0">
                <a:solidFill>
                  <a:schemeClr val="tx1"/>
                </a:solidFill>
                <a:latin typeface="Lucida Sans" pitchFamily="34" charset="0"/>
              </a:rPr>
              <a:t>If t3 &gt; 0</a:t>
            </a:r>
            <a:endParaRPr lang="en-US" dirty="0">
              <a:solidFill>
                <a:schemeClr val="tx1"/>
              </a:solidFill>
              <a:latin typeface="Lucida Sans" pitchFamily="34" charset="0"/>
            </a:endParaRPr>
          </a:p>
        </p:txBody>
      </p:sp>
      <p:sp>
        <p:nvSpPr>
          <p:cNvPr id="250" name="Rectangle 249"/>
          <p:cNvSpPr/>
          <p:nvPr/>
        </p:nvSpPr>
        <p:spPr>
          <a:xfrm>
            <a:off x="1981200" y="2971800"/>
            <a:ext cx="26670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 = </a:t>
            </a:r>
            <a:r>
              <a:rPr lang="en-US" b="1" i="1" dirty="0" err="1" smtClean="0">
                <a:solidFill>
                  <a:srgbClr val="C00000"/>
                </a:solidFill>
                <a:latin typeface="Lucida Sans" pitchFamily="34" charset="0"/>
              </a:rPr>
              <a:t>other_list</a:t>
            </a:r>
            <a:r>
              <a:rPr lang="en-US" b="1" i="1" dirty="0" smtClean="0">
                <a:solidFill>
                  <a:srgbClr val="C00000"/>
                </a:solidFill>
                <a:latin typeface="Lucida Sans" pitchFamily="34" charset="0"/>
              </a:rPr>
              <a:t/>
            </a:r>
            <a:br>
              <a:rPr lang="en-US" b="1" i="1" dirty="0" smtClean="0">
                <a:solidFill>
                  <a:srgbClr val="C00000"/>
                </a:solidFill>
                <a:latin typeface="Lucida Sans" pitchFamily="34" charset="0"/>
              </a:rPr>
            </a:br>
            <a:r>
              <a:rPr lang="en-US" dirty="0" smtClean="0">
                <a:solidFill>
                  <a:schemeClr val="tx1"/>
                </a:solidFill>
                <a:latin typeface="Lucida Sans" pitchFamily="34" charset="0"/>
              </a:rPr>
              <a:t>t4 = {</a:t>
            </a:r>
            <a:r>
              <a:rPr lang="en-US" dirty="0" err="1" smtClean="0">
                <a:solidFill>
                  <a:schemeClr val="tx1"/>
                </a:solidFill>
                <a:latin typeface="Lucida Sans" pitchFamily="34" charset="0"/>
              </a:rPr>
              <a:t>other_list</a:t>
            </a:r>
            <a:r>
              <a:rPr lang="en-US" dirty="0" smtClean="0">
                <a:solidFill>
                  <a:schemeClr val="tx1"/>
                </a:solidFill>
                <a:latin typeface="Lucida Sans" pitchFamily="34" charset="0"/>
              </a:rPr>
              <a:t>}</a:t>
            </a:r>
            <a:endParaRPr lang="en-US" dirty="0">
              <a:solidFill>
                <a:schemeClr val="tx1"/>
              </a:solidFill>
              <a:latin typeface="Lucida Sans" pitchFamily="34" charset="0"/>
            </a:endParaRPr>
          </a:p>
        </p:txBody>
      </p:sp>
      <p:sp>
        <p:nvSpPr>
          <p:cNvPr id="251" name="Rectangle 250"/>
          <p:cNvSpPr/>
          <p:nvPr/>
        </p:nvSpPr>
        <p:spPr>
          <a:xfrm>
            <a:off x="152400" y="3774744"/>
            <a:ext cx="19812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Lucida Sans" pitchFamily="34" charset="0"/>
              </a:rPr>
              <a:t>t4 = t0</a:t>
            </a:r>
            <a:endParaRPr lang="en-US" dirty="0">
              <a:solidFill>
                <a:schemeClr val="tx1"/>
              </a:solidFill>
              <a:latin typeface="Lucida Sans" pitchFamily="34" charset="0"/>
            </a:endParaRPr>
          </a:p>
        </p:txBody>
      </p:sp>
      <p:sp>
        <p:nvSpPr>
          <p:cNvPr id="252" name="Rectangle 251"/>
          <p:cNvSpPr/>
          <p:nvPr/>
        </p:nvSpPr>
        <p:spPr>
          <a:xfrm>
            <a:off x="685800" y="4495800"/>
            <a:ext cx="2670048"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smtClean="0">
                <a:solidFill>
                  <a:srgbClr val="C00000"/>
                </a:solidFill>
                <a:latin typeface="Lucida Sans" pitchFamily="34" charset="0"/>
              </a:rPr>
              <a:t>list-&gt;</a:t>
            </a:r>
            <a:r>
              <a:rPr lang="en-US" b="1" i="1" dirty="0" err="1" smtClean="0">
                <a:solidFill>
                  <a:srgbClr val="C00000"/>
                </a:solidFill>
                <a:latin typeface="Lucida Sans" pitchFamily="34" charset="0"/>
              </a:rPr>
              <a:t>buf</a:t>
            </a:r>
            <a:r>
              <a:rPr lang="en-US" b="1" i="1" dirty="0" smtClean="0">
                <a:solidFill>
                  <a:srgbClr val="C00000"/>
                </a:solidFill>
                <a:latin typeface="Lucida Sans" pitchFamily="34" charset="0"/>
              </a:rPr>
              <a:t>[…] = </a:t>
            </a:r>
            <a:r>
              <a:rPr lang="en-US" b="1" i="1" dirty="0" err="1" smtClean="0">
                <a:solidFill>
                  <a:srgbClr val="C00000"/>
                </a:solidFill>
                <a:latin typeface="Lucida Sans" pitchFamily="34" charset="0"/>
              </a:rPr>
              <a:t>elem</a:t>
            </a:r>
            <a:endParaRPr lang="en-US" b="1" i="1" dirty="0" smtClean="0">
              <a:solidFill>
                <a:srgbClr val="C00000"/>
              </a:solidFill>
              <a:latin typeface="Lucida Sans" pitchFamily="34" charset="0"/>
            </a:endParaRPr>
          </a:p>
          <a:p>
            <a:r>
              <a:rPr lang="en-US" dirty="0" smtClean="0">
                <a:solidFill>
                  <a:schemeClr val="tx1"/>
                </a:solidFill>
                <a:latin typeface="Lucida Sans" pitchFamily="34" charset="0"/>
              </a:rPr>
              <a:t>t2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[t4+0]</a:t>
            </a:r>
            <a:br>
              <a:rPr lang="en-US" dirty="0" smtClean="0">
                <a:solidFill>
                  <a:schemeClr val="tx1"/>
                </a:solidFill>
                <a:latin typeface="Lucida Sans" pitchFamily="34" charset="0"/>
              </a:rPr>
            </a:br>
            <a:r>
              <a:rPr lang="en-US" dirty="0" smtClean="0">
                <a:solidFill>
                  <a:schemeClr val="tx1"/>
                </a:solidFill>
                <a:latin typeface="Lucida Sans" pitchFamily="34" charset="0"/>
              </a:rPr>
              <a:t>t3 = </a:t>
            </a:r>
            <a:r>
              <a:rPr lang="en-US" dirty="0" err="1" smtClean="0">
                <a:solidFill>
                  <a:schemeClr val="tx1"/>
                </a:solidFill>
                <a:latin typeface="Lucida Sans" pitchFamily="34" charset="0"/>
              </a:rPr>
              <a:t>mem</a:t>
            </a:r>
            <a:r>
              <a:rPr lang="en-US" dirty="0" smtClean="0">
                <a:solidFill>
                  <a:schemeClr val="tx1"/>
                </a:solidFill>
                <a:latin typeface="Lucida Sans" pitchFamily="34" charset="0"/>
              </a:rPr>
              <a:t>[t4+4]</a:t>
            </a:r>
            <a:br>
              <a:rPr lang="en-US" dirty="0" smtClean="0">
                <a:solidFill>
                  <a:schemeClr val="tx1"/>
                </a:solidFill>
                <a:latin typeface="Lucida Sans" pitchFamily="34" charset="0"/>
              </a:rPr>
            </a:br>
            <a:r>
              <a:rPr lang="en-US" dirty="0" err="1" smtClean="0">
                <a:solidFill>
                  <a:schemeClr val="tx1"/>
                </a:solidFill>
                <a:latin typeface="Lucida Sans" pitchFamily="34" charset="0"/>
              </a:rPr>
              <a:t>mem</a:t>
            </a:r>
            <a:r>
              <a:rPr lang="en-US" dirty="0" smtClean="0">
                <a:solidFill>
                  <a:schemeClr val="tx1"/>
                </a:solidFill>
                <a:latin typeface="Lucida Sans" pitchFamily="34" charset="0"/>
              </a:rPr>
              <a:t>[t2+t3] = t1</a:t>
            </a:r>
            <a:br>
              <a:rPr lang="en-US" dirty="0" smtClean="0">
                <a:solidFill>
                  <a:schemeClr val="tx1"/>
                </a:solidFill>
                <a:latin typeface="Lucida Sans" pitchFamily="34" charset="0"/>
              </a:rPr>
            </a:br>
            <a:endParaRPr lang="en-US" dirty="0" smtClean="0">
              <a:solidFill>
                <a:schemeClr val="tx1"/>
              </a:solidFill>
              <a:latin typeface="Lucida Sans" pitchFamily="34" charset="0"/>
            </a:endParaRPr>
          </a:p>
          <a:p>
            <a:r>
              <a:rPr lang="en-US" b="1" i="1" dirty="0" smtClean="0">
                <a:solidFill>
                  <a:srgbClr val="C00000"/>
                </a:solidFill>
                <a:latin typeface="Lucida Sans" pitchFamily="34" charset="0"/>
              </a:rPr>
              <a:t>list-&gt;size++</a:t>
            </a:r>
            <a:br>
              <a:rPr lang="en-US" b="1" i="1" dirty="0" smtClean="0">
                <a:solidFill>
                  <a:srgbClr val="C00000"/>
                </a:solidFill>
                <a:latin typeface="Lucida Sans" pitchFamily="34" charset="0"/>
              </a:rPr>
            </a:br>
            <a:r>
              <a:rPr lang="en-US" dirty="0" smtClean="0">
                <a:solidFill>
                  <a:schemeClr val="tx1"/>
                </a:solidFill>
                <a:latin typeface="Lucida Sans" pitchFamily="34" charset="0"/>
              </a:rPr>
              <a:t>t3=t3+1</a:t>
            </a:r>
          </a:p>
          <a:p>
            <a:r>
              <a:rPr lang="en-US" dirty="0" err="1" smtClean="0">
                <a:solidFill>
                  <a:schemeClr val="tx1"/>
                </a:solidFill>
                <a:latin typeface="Lucida Sans" pitchFamily="34" charset="0"/>
              </a:rPr>
              <a:t>mem</a:t>
            </a:r>
            <a:r>
              <a:rPr lang="en-US" dirty="0" smtClean="0">
                <a:solidFill>
                  <a:schemeClr val="tx1"/>
                </a:solidFill>
                <a:latin typeface="Lucida Sans" pitchFamily="34" charset="0"/>
              </a:rPr>
              <a:t>[t4+4]=t3</a:t>
            </a:r>
            <a:endParaRPr lang="en-US" dirty="0">
              <a:solidFill>
                <a:srgbClr val="C00000"/>
              </a:solidFill>
              <a:latin typeface="Lucida Sans" pitchFamily="34" charset="0"/>
            </a:endParaRPr>
          </a:p>
        </p:txBody>
      </p:sp>
      <p:cxnSp>
        <p:nvCxnSpPr>
          <p:cNvPr id="254" name="Straight Arrow Connector 253"/>
          <p:cNvCxnSpPr>
            <a:stCxn id="249" idx="2"/>
            <a:endCxn id="250" idx="0"/>
          </p:cNvCxnSpPr>
          <p:nvPr/>
        </p:nvCxnSpPr>
        <p:spPr>
          <a:xfrm rot="16200000" flipH="1">
            <a:off x="2514600" y="2171700"/>
            <a:ext cx="304800" cy="12954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a:stCxn id="249" idx="2"/>
            <a:endCxn id="251" idx="0"/>
          </p:cNvCxnSpPr>
          <p:nvPr/>
        </p:nvCxnSpPr>
        <p:spPr>
          <a:xfrm rot="5400000">
            <a:off x="1027278" y="2782722"/>
            <a:ext cx="1107744" cy="876300"/>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251" idx="2"/>
            <a:endCxn id="252" idx="0"/>
          </p:cNvCxnSpPr>
          <p:nvPr/>
        </p:nvCxnSpPr>
        <p:spPr>
          <a:xfrm rot="16200000" flipH="1">
            <a:off x="1449984" y="3924960"/>
            <a:ext cx="263856" cy="87782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a:stCxn id="250" idx="2"/>
            <a:endCxn id="252" idx="0"/>
          </p:cNvCxnSpPr>
          <p:nvPr/>
        </p:nvCxnSpPr>
        <p:spPr>
          <a:xfrm rot="5400000">
            <a:off x="2248662" y="3429762"/>
            <a:ext cx="838200" cy="1293876"/>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l="52443" r="5602"/>
          <a:stretch>
            <a:fillRect/>
          </a:stretch>
        </p:blipFill>
        <p:spPr bwMode="auto">
          <a:xfrm>
            <a:off x="0" y="1143000"/>
            <a:ext cx="3352800" cy="54292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3276600" y="1763110"/>
            <a:ext cx="5821330" cy="4561490"/>
          </a:xfrm>
          <a:prstGeom prst="rect">
            <a:avLst/>
          </a:prstGeom>
          <a:noFill/>
          <a:ln w="9525">
            <a:noFill/>
            <a:miter lim="800000"/>
            <a:headEnd/>
            <a:tailEnd/>
          </a:ln>
          <a:effectLst/>
        </p:spPr>
      </p:pic>
      <p:sp>
        <p:nvSpPr>
          <p:cNvPr id="5" name="Freeform 4"/>
          <p:cNvSpPr/>
          <p:nvPr/>
        </p:nvSpPr>
        <p:spPr>
          <a:xfrm>
            <a:off x="3314612" y="1600200"/>
            <a:ext cx="5783318" cy="4561490"/>
          </a:xfrm>
          <a:custGeom>
            <a:avLst/>
            <a:gdLst>
              <a:gd name="connsiteX0" fmla="*/ 14748 w 6799006"/>
              <a:gd name="connsiteY0" fmla="*/ 14749 h 4940710"/>
              <a:gd name="connsiteX1" fmla="*/ 6799006 w 6799006"/>
              <a:gd name="connsiteY1" fmla="*/ 0 h 4940710"/>
              <a:gd name="connsiteX2" fmla="*/ 6784258 w 6799006"/>
              <a:gd name="connsiteY2" fmla="*/ 4144297 h 4940710"/>
              <a:gd name="connsiteX3" fmla="*/ 0 w 6799006"/>
              <a:gd name="connsiteY3" fmla="*/ 4940710 h 4940710"/>
              <a:gd name="connsiteX4" fmla="*/ 14748 w 6799006"/>
              <a:gd name="connsiteY4" fmla="*/ 14749 h 4940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006" h="4940710">
                <a:moveTo>
                  <a:pt x="14748" y="14749"/>
                </a:moveTo>
                <a:lnTo>
                  <a:pt x="6799006" y="0"/>
                </a:lnTo>
                <a:lnTo>
                  <a:pt x="6784258" y="4144297"/>
                </a:lnTo>
                <a:lnTo>
                  <a:pt x="0" y="4940710"/>
                </a:lnTo>
                <a:lnTo>
                  <a:pt x="14748" y="14749"/>
                </a:lnTo>
                <a:close/>
              </a:path>
            </a:pathLst>
          </a:custGeom>
          <a:solidFill>
            <a:srgbClr val="D92727">
              <a:alpha val="10196"/>
            </a:srgb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Idempotent Regions as PDG Cuts</a:t>
            </a:r>
            <a:endParaRPr lang="en-US" dirty="0"/>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http://www.legitreviews.com/images/reviews/391/intel_ireland.jpg"/>
          <p:cNvPicPr>
            <a:picLocks noChangeAspect="1" noChangeArrowheads="1"/>
          </p:cNvPicPr>
          <p:nvPr/>
        </p:nvPicPr>
        <p:blipFill>
          <a:blip r:embed="rId2"/>
          <a:srcRect/>
          <a:stretch>
            <a:fillRect/>
          </a:stretch>
        </p:blipFill>
        <p:spPr bwMode="auto">
          <a:xfrm>
            <a:off x="1905000" y="3048000"/>
            <a:ext cx="5011794" cy="3590268"/>
          </a:xfrm>
          <a:prstGeom prst="rect">
            <a:avLst/>
          </a:prstGeom>
          <a:noFill/>
        </p:spPr>
      </p:pic>
      <p:pic>
        <p:nvPicPr>
          <p:cNvPr id="150534" name="Picture 6" descr="http://www.xbitlabs.com/images/cpu/intel-core-i7/i7-art-2.jpg"/>
          <p:cNvPicPr>
            <a:picLocks noChangeAspect="1" noChangeArrowheads="1"/>
          </p:cNvPicPr>
          <p:nvPr/>
        </p:nvPicPr>
        <p:blipFill>
          <a:blip r:embed="rId3"/>
          <a:srcRect/>
          <a:stretch>
            <a:fillRect/>
          </a:stretch>
        </p:blipFill>
        <p:spPr bwMode="auto">
          <a:xfrm>
            <a:off x="6604001" y="1143000"/>
            <a:ext cx="2539999" cy="2209800"/>
          </a:xfrm>
          <a:prstGeom prst="rect">
            <a:avLst/>
          </a:prstGeom>
          <a:noFill/>
        </p:spPr>
      </p:pic>
      <p:grpSp>
        <p:nvGrpSpPr>
          <p:cNvPr id="8" name="Group 7"/>
          <p:cNvGrpSpPr/>
          <p:nvPr/>
        </p:nvGrpSpPr>
        <p:grpSpPr>
          <a:xfrm>
            <a:off x="0" y="1219200"/>
            <a:ext cx="2133600" cy="2286000"/>
            <a:chOff x="0" y="1219200"/>
            <a:chExt cx="2133600" cy="2286000"/>
          </a:xfrm>
        </p:grpSpPr>
        <p:pic>
          <p:nvPicPr>
            <p:cNvPr id="150530" name="Picture 2" descr="http://www.siliconmetal.net/Silicon_Metal_441.jpg"/>
            <p:cNvPicPr>
              <a:picLocks noChangeAspect="1" noChangeArrowheads="1"/>
            </p:cNvPicPr>
            <p:nvPr/>
          </p:nvPicPr>
          <p:blipFill>
            <a:blip r:embed="rId4"/>
            <a:srcRect/>
            <a:stretch>
              <a:fillRect/>
            </a:stretch>
          </p:blipFill>
          <p:spPr bwMode="auto">
            <a:xfrm>
              <a:off x="228600" y="1219200"/>
              <a:ext cx="1905000" cy="1626529"/>
            </a:xfrm>
            <a:prstGeom prst="rect">
              <a:avLst/>
            </a:prstGeom>
            <a:noFill/>
          </p:spPr>
        </p:pic>
        <p:sp>
          <p:nvSpPr>
            <p:cNvPr id="7" name="Rounded Rectangle 6"/>
            <p:cNvSpPr/>
            <p:nvPr/>
          </p:nvSpPr>
          <p:spPr>
            <a:xfrm>
              <a:off x="0" y="2895600"/>
              <a:ext cx="16002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Silicon</a:t>
              </a:r>
              <a:endParaRPr lang="en-US" sz="3600" dirty="0">
                <a:solidFill>
                  <a:schemeClr val="bg1"/>
                </a:solidFill>
              </a:endParaRPr>
            </a:p>
          </p:txBody>
        </p:sp>
      </p:grpSp>
      <p:sp>
        <p:nvSpPr>
          <p:cNvPr id="9" name="Title 8"/>
          <p:cNvSpPr>
            <a:spLocks noGrp="1"/>
          </p:cNvSpPr>
          <p:nvPr>
            <p:ph type="title"/>
          </p:nvPr>
        </p:nvSpPr>
        <p:spPr/>
        <p:txBody>
          <a:bodyPr/>
          <a:lstStyle/>
          <a:p>
            <a:r>
              <a:rPr lang="en-US" dirty="0" smtClean="0"/>
              <a:t>The World of Microprocessors</a:t>
            </a:r>
            <a:endParaRPr lang="en-US" dirty="0"/>
          </a:p>
        </p:txBody>
      </p:sp>
      <p:sp>
        <p:nvSpPr>
          <p:cNvPr id="12" name="Footer Placeholder 11"/>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43200" y="44244"/>
            <a:ext cx="3200400" cy="3200400"/>
          </a:xfrm>
          <a:prstGeom prst="ellipse">
            <a:avLst/>
          </a:prstGeom>
          <a:solidFill>
            <a:srgbClr val="D92727">
              <a:alpha val="50196"/>
            </a:srgbClr>
          </a:solidFill>
          <a:ln>
            <a:no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8" name="TextBox 7"/>
          <p:cNvSpPr txBox="1"/>
          <p:nvPr/>
        </p:nvSpPr>
        <p:spPr>
          <a:xfrm>
            <a:off x="2667000" y="958644"/>
            <a:ext cx="3352800" cy="1384995"/>
          </a:xfrm>
          <a:prstGeom prst="rect">
            <a:avLst/>
          </a:prstGeom>
          <a:noFill/>
        </p:spPr>
        <p:txBody>
          <a:bodyPr wrap="square" rtlCol="0">
            <a:spAutoFit/>
          </a:bodyPr>
          <a:lstStyle/>
          <a:p>
            <a:pPr algn="ctr"/>
            <a:r>
              <a:rPr lang="en-US" sz="2800" dirty="0" smtClean="0">
                <a:solidFill>
                  <a:schemeClr val="bg1"/>
                </a:solidFill>
              </a:rPr>
              <a:t>Devices</a:t>
            </a:r>
            <a:br>
              <a:rPr lang="en-US" sz="2800" dirty="0" smtClean="0">
                <a:solidFill>
                  <a:schemeClr val="bg1"/>
                </a:solidFill>
              </a:rPr>
            </a:br>
            <a:r>
              <a:rPr lang="en-US" sz="2800" dirty="0" smtClean="0">
                <a:solidFill>
                  <a:schemeClr val="bg1"/>
                </a:solidFill>
              </a:rPr>
              <a:t>End of voltage scaling </a:t>
            </a:r>
            <a:br>
              <a:rPr lang="en-US" sz="2800" dirty="0" smtClean="0">
                <a:solidFill>
                  <a:schemeClr val="bg1"/>
                </a:solidFill>
              </a:rPr>
            </a:br>
            <a:r>
              <a:rPr lang="en-US" sz="2800" dirty="0" smtClean="0">
                <a:solidFill>
                  <a:schemeClr val="bg1"/>
                </a:solidFill>
              </a:rPr>
              <a:t>Worse reliability</a:t>
            </a:r>
          </a:p>
        </p:txBody>
      </p:sp>
      <p:sp>
        <p:nvSpPr>
          <p:cNvPr id="10" name="Oval 9"/>
          <p:cNvSpPr/>
          <p:nvPr/>
        </p:nvSpPr>
        <p:spPr>
          <a:xfrm>
            <a:off x="76200" y="3162300"/>
            <a:ext cx="3200400" cy="3200400"/>
          </a:xfrm>
          <a:prstGeom prst="ellipse">
            <a:avLst/>
          </a:prstGeom>
          <a:solidFill>
            <a:srgbClr val="D92727">
              <a:alpha val="50196"/>
            </a:srgbClr>
          </a:solidFill>
          <a:ln>
            <a:no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76200" y="3695700"/>
            <a:ext cx="3276600" cy="2246769"/>
          </a:xfrm>
          <a:prstGeom prst="rect">
            <a:avLst/>
          </a:prstGeom>
          <a:noFill/>
        </p:spPr>
        <p:txBody>
          <a:bodyPr wrap="square" rtlCol="0">
            <a:spAutoFit/>
          </a:bodyPr>
          <a:lstStyle/>
          <a:p>
            <a:pPr algn="ctr"/>
            <a:r>
              <a:rPr lang="en-US" sz="2800" dirty="0" smtClean="0">
                <a:solidFill>
                  <a:schemeClr val="bg1"/>
                </a:solidFill>
              </a:rPr>
              <a:t>Architecture</a:t>
            </a:r>
            <a:br>
              <a:rPr lang="en-US" sz="2800" dirty="0" smtClean="0">
                <a:solidFill>
                  <a:schemeClr val="bg1"/>
                </a:solidFill>
              </a:rPr>
            </a:br>
            <a:r>
              <a:rPr lang="en-US" sz="2800" dirty="0" smtClean="0">
                <a:solidFill>
                  <a:schemeClr val="bg1"/>
                </a:solidFill>
              </a:rPr>
              <a:t>inefficient and </a:t>
            </a:r>
            <a:br>
              <a:rPr lang="en-US" sz="2800" dirty="0" smtClean="0">
                <a:solidFill>
                  <a:schemeClr val="bg1"/>
                </a:solidFill>
              </a:rPr>
            </a:br>
            <a:r>
              <a:rPr lang="en-US" sz="2800" dirty="0" smtClean="0">
                <a:solidFill>
                  <a:schemeClr val="bg1"/>
                </a:solidFill>
              </a:rPr>
              <a:t>inefficiencies amplified to </a:t>
            </a:r>
          </a:p>
          <a:p>
            <a:pPr algn="ctr"/>
            <a:r>
              <a:rPr lang="en-US" sz="2800" dirty="0" smtClean="0">
                <a:solidFill>
                  <a:schemeClr val="bg1"/>
                </a:solidFill>
              </a:rPr>
              <a:t>handle these</a:t>
            </a:r>
          </a:p>
        </p:txBody>
      </p:sp>
      <p:sp>
        <p:nvSpPr>
          <p:cNvPr id="13" name="Oval 12"/>
          <p:cNvSpPr/>
          <p:nvPr/>
        </p:nvSpPr>
        <p:spPr>
          <a:xfrm>
            <a:off x="5715000" y="3276600"/>
            <a:ext cx="3200400" cy="3200400"/>
          </a:xfrm>
          <a:prstGeom prst="ellipse">
            <a:avLst/>
          </a:prstGeom>
          <a:solidFill>
            <a:srgbClr val="D92727">
              <a:alpha val="50196"/>
            </a:srgbClr>
          </a:solidFill>
          <a:ln>
            <a:no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5" name="TextBox 14"/>
          <p:cNvSpPr txBox="1"/>
          <p:nvPr/>
        </p:nvSpPr>
        <p:spPr>
          <a:xfrm>
            <a:off x="5715000" y="4343400"/>
            <a:ext cx="3276600" cy="954107"/>
          </a:xfrm>
          <a:prstGeom prst="rect">
            <a:avLst/>
          </a:prstGeom>
          <a:noFill/>
        </p:spPr>
        <p:txBody>
          <a:bodyPr wrap="square" rtlCol="0">
            <a:spAutoFit/>
          </a:bodyPr>
          <a:lstStyle/>
          <a:p>
            <a:pPr algn="ctr"/>
            <a:r>
              <a:rPr lang="en-US" sz="2800" dirty="0" smtClean="0">
                <a:solidFill>
                  <a:schemeClr val="bg1"/>
                </a:solidFill>
              </a:rPr>
              <a:t>Application </a:t>
            </a:r>
            <a:br>
              <a:rPr lang="en-US" sz="2800" dirty="0" smtClean="0">
                <a:solidFill>
                  <a:schemeClr val="bg1"/>
                </a:solidFill>
              </a:rPr>
            </a:br>
            <a:r>
              <a:rPr lang="en-US" sz="2800" dirty="0" smtClean="0">
                <a:solidFill>
                  <a:schemeClr val="bg1"/>
                </a:solidFill>
              </a:rPr>
              <a:t>properties</a:t>
            </a:r>
          </a:p>
        </p:txBody>
      </p:sp>
      <p:grpSp>
        <p:nvGrpSpPr>
          <p:cNvPr id="5" name="Group 23"/>
          <p:cNvGrpSpPr/>
          <p:nvPr/>
        </p:nvGrpSpPr>
        <p:grpSpPr>
          <a:xfrm>
            <a:off x="2590801" y="2775956"/>
            <a:ext cx="3592887" cy="2044498"/>
            <a:chOff x="2590801" y="2775956"/>
            <a:chExt cx="3592887" cy="2044498"/>
          </a:xfrm>
        </p:grpSpPr>
        <p:cxnSp>
          <p:nvCxnSpPr>
            <p:cNvPr id="17" name="Straight Arrow Connector 16"/>
            <p:cNvCxnSpPr>
              <a:stCxn id="6" idx="5"/>
              <a:endCxn id="13" idx="1"/>
            </p:cNvCxnSpPr>
            <p:nvPr/>
          </p:nvCxnSpPr>
          <p:spPr>
            <a:xfrm rot="16200000" flipH="1">
              <a:off x="5344635" y="2906234"/>
              <a:ext cx="969330" cy="708776"/>
            </a:xfrm>
            <a:prstGeom prst="straightConnector1">
              <a:avLst/>
            </a:prstGeom>
            <a:ln w="76200">
              <a:solidFill>
                <a:srgbClr val="000000">
                  <a:alpha val="50196"/>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3"/>
              <a:endCxn id="15" idx="1"/>
            </p:cNvCxnSpPr>
            <p:nvPr/>
          </p:nvCxnSpPr>
          <p:spPr>
            <a:xfrm>
              <a:off x="3352800" y="4819085"/>
              <a:ext cx="2362200" cy="1369"/>
            </a:xfrm>
            <a:prstGeom prst="straightConnector1">
              <a:avLst/>
            </a:prstGeom>
            <a:ln w="76200">
              <a:solidFill>
                <a:srgbClr val="000000">
                  <a:alpha val="50196"/>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p:cNvCxnSpPr>
            <p:nvPr/>
          </p:nvCxnSpPr>
          <p:spPr>
            <a:xfrm rot="5400000">
              <a:off x="2552701" y="2814056"/>
              <a:ext cx="697287" cy="621088"/>
            </a:xfrm>
            <a:prstGeom prst="straightConnector1">
              <a:avLst/>
            </a:prstGeom>
            <a:ln w="76200">
              <a:solidFill>
                <a:srgbClr val="000000">
                  <a:alpha val="50196"/>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Oval 15"/>
          <p:cNvSpPr/>
          <p:nvPr/>
        </p:nvSpPr>
        <p:spPr>
          <a:xfrm>
            <a:off x="2590800" y="1676400"/>
            <a:ext cx="3657600" cy="36576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8" name="TextBox 17"/>
          <p:cNvSpPr txBox="1"/>
          <p:nvPr/>
        </p:nvSpPr>
        <p:spPr>
          <a:xfrm>
            <a:off x="2819400" y="1920657"/>
            <a:ext cx="3352800" cy="2677656"/>
          </a:xfrm>
          <a:prstGeom prst="rect">
            <a:avLst/>
          </a:prstGeom>
          <a:noFill/>
        </p:spPr>
        <p:txBody>
          <a:bodyPr wrap="square" rtlCol="0">
            <a:spAutoFit/>
          </a:bodyPr>
          <a:lstStyle/>
          <a:p>
            <a:pPr algn="ctr"/>
            <a:endParaRPr lang="en-US" sz="2800" dirty="0" smtClean="0">
              <a:solidFill>
                <a:schemeClr val="bg1"/>
              </a:solidFill>
            </a:endParaRPr>
          </a:p>
          <a:p>
            <a:pPr algn="ctr"/>
            <a:r>
              <a:rPr lang="en-US" sz="2800" dirty="0" smtClean="0">
                <a:solidFill>
                  <a:schemeClr val="bg1"/>
                </a:solidFill>
              </a:rPr>
              <a:t>Prototype Systems</a:t>
            </a:r>
            <a:br>
              <a:rPr lang="en-US" sz="2800" dirty="0" smtClean="0">
                <a:solidFill>
                  <a:schemeClr val="bg1"/>
                </a:solidFill>
              </a:rPr>
            </a:br>
            <a:r>
              <a:rPr lang="en-US" sz="2800" dirty="0" err="1" smtClean="0">
                <a:solidFill>
                  <a:schemeClr val="bg1"/>
                </a:solidFill>
              </a:rPr>
              <a:t>Microarchitecture</a:t>
            </a:r>
            <a:r>
              <a:rPr lang="en-US" sz="2800" dirty="0" smtClean="0">
                <a:solidFill>
                  <a:schemeClr val="bg1"/>
                </a:solidFill>
              </a:rPr>
              <a:t/>
            </a:r>
            <a:br>
              <a:rPr lang="en-US" sz="2800" dirty="0" smtClean="0">
                <a:solidFill>
                  <a:schemeClr val="bg1"/>
                </a:solidFill>
              </a:rPr>
            </a:br>
            <a:r>
              <a:rPr lang="en-US" sz="2800" dirty="0" smtClean="0">
                <a:solidFill>
                  <a:schemeClr val="bg1"/>
                </a:solidFill>
              </a:rPr>
              <a:t>Compilers</a:t>
            </a:r>
          </a:p>
          <a:p>
            <a:pPr algn="ctr"/>
            <a:r>
              <a:rPr lang="en-US" sz="2800" dirty="0" smtClean="0">
                <a:solidFill>
                  <a:schemeClr val="bg1"/>
                </a:solidFill>
              </a:rPr>
              <a:t>Analytical Models</a:t>
            </a:r>
            <a:br>
              <a:rPr lang="en-US" sz="2800" dirty="0" smtClean="0">
                <a:solidFill>
                  <a:schemeClr val="bg1"/>
                </a:solidFill>
              </a:rPr>
            </a:br>
            <a:r>
              <a:rPr lang="en-US" sz="2800" dirty="0" smtClean="0">
                <a:solidFill>
                  <a:schemeClr val="bg1"/>
                </a:solidFill>
              </a:rPr>
              <a:t>Formal Tools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Trends</a:t>
            </a:r>
            <a:endParaRPr lang="en-US" dirty="0"/>
          </a:p>
        </p:txBody>
      </p:sp>
      <p:sp>
        <p:nvSpPr>
          <p:cNvPr id="3" name="Content Placeholder 2"/>
          <p:cNvSpPr>
            <a:spLocks noGrp="1"/>
          </p:cNvSpPr>
          <p:nvPr>
            <p:ph idx="1"/>
          </p:nvPr>
        </p:nvSpPr>
        <p:spPr/>
        <p:txBody>
          <a:bodyPr/>
          <a:lstStyle/>
          <a:p>
            <a:r>
              <a:rPr lang="en-US" dirty="0" smtClean="0"/>
              <a:t>Voltage scaling stopping</a:t>
            </a:r>
          </a:p>
          <a:p>
            <a:pPr lvl="1"/>
            <a:endParaRPr lang="en-US" dirty="0" smtClean="0"/>
          </a:p>
          <a:p>
            <a:pPr lvl="1"/>
            <a:endParaRPr lang="en-US" dirty="0" smtClean="0"/>
          </a:p>
          <a:p>
            <a:r>
              <a:rPr lang="en-US" dirty="0" smtClean="0"/>
              <a:t>Reliability</a:t>
            </a:r>
          </a:p>
          <a:p>
            <a:pPr lvl="1"/>
            <a:r>
              <a:rPr lang="en-US" dirty="0" smtClean="0"/>
              <a:t>Process variations, EM, TDDB, NBTI, HCI…Your favorite acronym </a:t>
            </a:r>
          </a:p>
        </p:txBody>
      </p:sp>
      <p:grpSp>
        <p:nvGrpSpPr>
          <p:cNvPr id="6" name="Group 5"/>
          <p:cNvGrpSpPr/>
          <p:nvPr/>
        </p:nvGrpSpPr>
        <p:grpSpPr>
          <a:xfrm>
            <a:off x="1143000" y="4953000"/>
            <a:ext cx="7315200" cy="990600"/>
            <a:chOff x="1219200" y="4953000"/>
            <a:chExt cx="7315200" cy="990600"/>
          </a:xfrm>
        </p:grpSpPr>
        <p:sp>
          <p:nvSpPr>
            <p:cNvPr id="4" name="Rectangle 3"/>
            <p:cNvSpPr/>
            <p:nvPr/>
          </p:nvSpPr>
          <p:spPr>
            <a:xfrm>
              <a:off x="7391400" y="4953000"/>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219200" y="5410200"/>
              <a:ext cx="2667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Perfect Storm</a:t>
            </a:r>
            <a:endParaRPr lang="en-US" dirty="0"/>
          </a:p>
        </p:txBody>
      </p:sp>
      <p:sp>
        <p:nvSpPr>
          <p:cNvPr id="3" name="Content Placeholder 2"/>
          <p:cNvSpPr>
            <a:spLocks noGrp="1"/>
          </p:cNvSpPr>
          <p:nvPr>
            <p:ph idx="1"/>
          </p:nvPr>
        </p:nvSpPr>
        <p:spPr/>
        <p:txBody>
          <a:bodyPr>
            <a:normAutofit lnSpcReduction="10000"/>
          </a:bodyPr>
          <a:lstStyle/>
          <a:p>
            <a:r>
              <a:rPr lang="en-US" dirty="0" smtClean="0"/>
              <a:t>Transistor energy efficiency not keeping up with integration</a:t>
            </a:r>
          </a:p>
          <a:p>
            <a:r>
              <a:rPr lang="en-US" dirty="0" smtClean="0"/>
              <a:t>Transistor reliability decreasing</a:t>
            </a:r>
          </a:p>
          <a:p>
            <a:pPr lvl="1"/>
            <a:r>
              <a:rPr lang="en-US" dirty="0" smtClean="0"/>
              <a:t>Add margins….</a:t>
            </a:r>
          </a:p>
          <a:p>
            <a:pPr lvl="1"/>
            <a:r>
              <a:rPr lang="en-US" dirty="0" smtClean="0"/>
              <a:t>But makes energy efficiency worse, erodes scaling benefits</a:t>
            </a:r>
          </a:p>
          <a:p>
            <a:pPr lvl="1"/>
            <a:endParaRPr lang="en-US" dirty="0" smtClean="0"/>
          </a:p>
          <a:p>
            <a:r>
              <a:rPr lang="en-US" dirty="0" smtClean="0"/>
              <a:t>Emergence of “Dark Silicon”: parts of chip must remain turned off</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300162"/>
            <a:ext cx="12515850" cy="3957638"/>
            <a:chOff x="0" y="2362200"/>
            <a:chExt cx="12515850" cy="3957638"/>
          </a:xfrm>
        </p:grpSpPr>
        <p:pic>
          <p:nvPicPr>
            <p:cNvPr id="158722" name="Picture 2"/>
            <p:cNvPicPr>
              <a:picLocks noChangeAspect="1" noChangeArrowheads="1"/>
            </p:cNvPicPr>
            <p:nvPr/>
          </p:nvPicPr>
          <p:blipFill>
            <a:blip r:embed="rId2"/>
            <a:srcRect t="59226"/>
            <a:stretch>
              <a:fillRect/>
            </a:stretch>
          </p:blipFill>
          <p:spPr bwMode="auto">
            <a:xfrm>
              <a:off x="0" y="3962400"/>
              <a:ext cx="12515850" cy="2357438"/>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b="69852"/>
            <a:stretch>
              <a:fillRect/>
            </a:stretch>
          </p:blipFill>
          <p:spPr bwMode="auto">
            <a:xfrm>
              <a:off x="0" y="2362200"/>
              <a:ext cx="12515850" cy="1743075"/>
            </a:xfrm>
            <a:prstGeom prst="rect">
              <a:avLst/>
            </a:prstGeom>
            <a:noFill/>
            <a:ln w="9525">
              <a:noFill/>
              <a:miter lim="800000"/>
              <a:headEnd/>
              <a:tailEnd/>
            </a:ln>
            <a:effectLst/>
          </p:spPr>
        </p:pic>
      </p:grpSp>
      <p:sp>
        <p:nvSpPr>
          <p:cNvPr id="7" name="Footer Placeholder 6"/>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Quantifying Dark Silicon</a:t>
            </a:r>
            <a:endParaRPr lang="en-US" dirty="0"/>
          </a:p>
        </p:txBody>
      </p:sp>
      <p:sp>
        <p:nvSpPr>
          <p:cNvPr id="4" name="Content Placeholder 3"/>
          <p:cNvSpPr>
            <a:spLocks noGrp="1"/>
          </p:cNvSpPr>
          <p:nvPr>
            <p:ph sz="quarter" idx="1"/>
          </p:nvPr>
        </p:nvSpPr>
        <p:spPr>
          <a:xfrm>
            <a:off x="228600" y="1447800"/>
            <a:ext cx="8686800" cy="3048000"/>
          </a:xfrm>
        </p:spPr>
        <p:txBody>
          <a:bodyPr>
            <a:normAutofit/>
          </a:bodyPr>
          <a:lstStyle/>
          <a:p>
            <a:pPr>
              <a:buNone/>
            </a:pPr>
            <a:r>
              <a:rPr lang="en-US" dirty="0" smtClean="0"/>
              <a:t>What can conventional processors provide under:</a:t>
            </a:r>
          </a:p>
          <a:p>
            <a:pPr lvl="1"/>
            <a:r>
              <a:rPr lang="en-US" dirty="0" smtClean="0"/>
              <a:t>Fixed area budget</a:t>
            </a:r>
          </a:p>
          <a:p>
            <a:pPr lvl="1"/>
            <a:r>
              <a:rPr lang="en-US" dirty="0" smtClean="0"/>
              <a:t>Fixed power budget</a:t>
            </a:r>
          </a:p>
          <a:p>
            <a:pPr lvl="1"/>
            <a:r>
              <a:rPr lang="en-US" dirty="0" smtClean="0"/>
              <a:t>Two sets of CMOS scaling projections</a:t>
            </a:r>
          </a:p>
          <a:p>
            <a:pPr lvl="1"/>
            <a:r>
              <a:rPr lang="en-US" dirty="0" smtClean="0"/>
              <a:t>“Real” Parallel benchmarks: PARSEC</a:t>
            </a:r>
          </a:p>
        </p:txBody>
      </p:sp>
      <p:sp>
        <p:nvSpPr>
          <p:cNvPr id="5" name="Rounded Rectangle 4"/>
          <p:cNvSpPr/>
          <p:nvPr/>
        </p:nvSpPr>
        <p:spPr>
          <a:xfrm>
            <a:off x="457200" y="4953000"/>
            <a:ext cx="8153400" cy="15240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mj-lt"/>
              </a:rPr>
              <a:t>For next 5 technology generations, we find the best performing </a:t>
            </a:r>
            <a:r>
              <a:rPr lang="en-US" sz="2800" dirty="0" err="1" smtClean="0">
                <a:latin typeface="+mj-lt"/>
              </a:rPr>
              <a:t>multicore</a:t>
            </a:r>
            <a:r>
              <a:rPr lang="en-US" sz="2800" dirty="0" smtClean="0">
                <a:latin typeface="+mj-lt"/>
              </a:rPr>
              <a:t> from a comprehensive design space search for each of the PARSEC benchmarks</a:t>
            </a: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Multicore</a:t>
            </a:r>
            <a:r>
              <a:rPr lang="en-US" dirty="0" smtClean="0"/>
              <a:t> Processors</a:t>
            </a:r>
            <a:endParaRPr lang="en-US" dirty="0"/>
          </a:p>
        </p:txBody>
      </p:sp>
      <p:graphicFrame>
        <p:nvGraphicFramePr>
          <p:cNvPr id="15" name="Chart 14"/>
          <p:cNvGraphicFramePr/>
          <p:nvPr/>
        </p:nvGraphicFramePr>
        <p:xfrm>
          <a:off x="457200" y="1447800"/>
          <a:ext cx="80772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7467600" y="4038600"/>
            <a:ext cx="1676400" cy="830997"/>
          </a:xfrm>
          <a:prstGeom prst="rect">
            <a:avLst/>
          </a:prstGeom>
          <a:noFill/>
        </p:spPr>
        <p:txBody>
          <a:bodyPr wrap="square" rtlCol="0">
            <a:spAutoFit/>
          </a:bodyPr>
          <a:lstStyle/>
          <a:p>
            <a:r>
              <a:rPr lang="en-US" sz="2400" b="1" dirty="0" smtClean="0">
                <a:latin typeface="+mj-lt"/>
              </a:rPr>
              <a:t>3.4x </a:t>
            </a:r>
          </a:p>
          <a:p>
            <a:r>
              <a:rPr lang="en-US" sz="2400" b="1" dirty="0" smtClean="0">
                <a:latin typeface="+mj-lt"/>
              </a:rPr>
              <a:t>in 10 years</a:t>
            </a:r>
            <a:endParaRPr lang="en-US" sz="2400" b="1" dirty="0">
              <a:latin typeface="+mj-lt"/>
            </a:endParaRPr>
          </a:p>
        </p:txBody>
      </p:sp>
      <p:sp>
        <p:nvSpPr>
          <p:cNvPr id="7" name="TextBox 6"/>
          <p:cNvSpPr txBox="1"/>
          <p:nvPr/>
        </p:nvSpPr>
        <p:spPr>
          <a:xfrm>
            <a:off x="7620000" y="1752600"/>
            <a:ext cx="838200" cy="461665"/>
          </a:xfrm>
          <a:prstGeom prst="rect">
            <a:avLst/>
          </a:prstGeom>
          <a:noFill/>
        </p:spPr>
        <p:txBody>
          <a:bodyPr wrap="square" rtlCol="0">
            <a:spAutoFit/>
          </a:bodyPr>
          <a:lstStyle/>
          <a:p>
            <a:r>
              <a:rPr lang="en-US" sz="2400" b="1" dirty="0" smtClean="0">
                <a:latin typeface="+mj-lt"/>
              </a:rPr>
              <a:t>18x</a:t>
            </a:r>
            <a:endParaRPr lang="en-US" sz="2400" b="1" dirty="0">
              <a:latin typeface="+mj-lt"/>
            </a:endParaRPr>
          </a:p>
        </p:txBody>
      </p:sp>
      <p:sp>
        <p:nvSpPr>
          <p:cNvPr id="9" name="Footer Placeholder 8"/>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if?</a:t>
            </a:r>
            <a:endParaRPr lang="en-US" dirty="0"/>
          </a:p>
        </p:txBody>
      </p:sp>
      <p:pic>
        <p:nvPicPr>
          <p:cNvPr id="4" name="Picture 4" descr="http://www.pchardwarecentral.com/images/gpu.jpg"/>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762000" y="1905000"/>
            <a:ext cx="2895600" cy="2308655"/>
          </a:xfrm>
          <a:prstGeom prst="rect">
            <a:avLst/>
          </a:prstGeom>
          <a:noFill/>
        </p:spPr>
      </p:pic>
      <p:sp>
        <p:nvSpPr>
          <p:cNvPr id="5" name="Rounded Rectangle 4"/>
          <p:cNvSpPr/>
          <p:nvPr/>
        </p:nvSpPr>
        <p:spPr>
          <a:xfrm>
            <a:off x="4343400" y="1828800"/>
            <a:ext cx="2895600" cy="10668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DVFS</a:t>
            </a:r>
            <a:br>
              <a:rPr lang="en-US" sz="3600" dirty="0" smtClean="0">
                <a:solidFill>
                  <a:schemeClr val="bg1"/>
                </a:solidFill>
              </a:rPr>
            </a:br>
            <a:r>
              <a:rPr lang="en-US" sz="3600" dirty="0" err="1" smtClean="0">
                <a:solidFill>
                  <a:schemeClr val="bg1"/>
                </a:solidFill>
              </a:rPr>
              <a:t>Turboboost</a:t>
            </a:r>
            <a:endParaRPr lang="en-US" sz="3600" dirty="0">
              <a:solidFill>
                <a:schemeClr val="bg1"/>
              </a:solidFill>
            </a:endParaRPr>
          </a:p>
        </p:txBody>
      </p:sp>
      <p:pic>
        <p:nvPicPr>
          <p:cNvPr id="141314" name="Picture 2" descr="http://mohamedfahmed.files.wordpress.com/2011/06/amd-fusion.jpg"/>
          <p:cNvPicPr>
            <a:picLocks noChangeAspect="1" noChangeArrowheads="1"/>
          </p:cNvPicPr>
          <p:nvPr/>
        </p:nvPicPr>
        <p:blipFill>
          <a:blip r:embed="rId3"/>
          <a:srcRect/>
          <a:stretch>
            <a:fillRect/>
          </a:stretch>
        </p:blipFill>
        <p:spPr bwMode="auto">
          <a:xfrm>
            <a:off x="3581400" y="3200400"/>
            <a:ext cx="1905000" cy="1905000"/>
          </a:xfrm>
          <a:prstGeom prst="rect">
            <a:avLst/>
          </a:prstGeom>
          <a:noFill/>
        </p:spPr>
      </p:pic>
      <p:sp>
        <p:nvSpPr>
          <p:cNvPr id="7" name="Rounded Rectangle 6"/>
          <p:cNvSpPr/>
          <p:nvPr/>
        </p:nvSpPr>
        <p:spPr>
          <a:xfrm>
            <a:off x="5943600" y="3581400"/>
            <a:ext cx="2895600" cy="10668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rPr>
              <a:t>Assymetric</a:t>
            </a:r>
            <a:r>
              <a:rPr lang="en-US" sz="3600" dirty="0" smtClean="0">
                <a:solidFill>
                  <a:schemeClr val="bg1"/>
                </a:solidFill>
              </a:rPr>
              <a:t/>
            </a:r>
            <a:br>
              <a:rPr lang="en-US" sz="3600" dirty="0" smtClean="0">
                <a:solidFill>
                  <a:schemeClr val="bg1"/>
                </a:solidFill>
              </a:rPr>
            </a:br>
            <a:r>
              <a:rPr lang="en-US" sz="3600" dirty="0" err="1" smtClean="0">
                <a:solidFill>
                  <a:schemeClr val="bg1"/>
                </a:solidFill>
              </a:rPr>
              <a:t>Multicore</a:t>
            </a:r>
            <a:endParaRPr lang="en-US" sz="3600" dirty="0">
              <a:solidFill>
                <a:schemeClr val="bg1"/>
              </a:solidFill>
            </a:endParaRPr>
          </a:p>
        </p:txBody>
      </p:sp>
      <p:sp>
        <p:nvSpPr>
          <p:cNvPr id="8" name="Rounded Rectangle 7"/>
          <p:cNvSpPr/>
          <p:nvPr/>
        </p:nvSpPr>
        <p:spPr>
          <a:xfrm>
            <a:off x="1371600" y="5257800"/>
            <a:ext cx="4114800" cy="10668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Core-Fusion</a:t>
            </a:r>
            <a:br>
              <a:rPr lang="en-US" sz="3600" dirty="0" smtClean="0">
                <a:solidFill>
                  <a:schemeClr val="bg1"/>
                </a:solidFill>
              </a:rPr>
            </a:br>
            <a:r>
              <a:rPr lang="en-US" sz="3600" dirty="0" err="1" smtClean="0">
                <a:solidFill>
                  <a:schemeClr val="bg1"/>
                </a:solidFill>
              </a:rPr>
              <a:t>Composable</a:t>
            </a:r>
            <a:r>
              <a:rPr lang="en-US" sz="3600" dirty="0" smtClean="0">
                <a:solidFill>
                  <a:schemeClr val="bg1"/>
                </a:solidFill>
              </a:rPr>
              <a:t> Cores</a:t>
            </a:r>
            <a:endParaRPr lang="en-US" sz="3600" dirty="0">
              <a:solidFill>
                <a:schemeClr val="bg1"/>
              </a:solidFill>
            </a:endParaRPr>
          </a:p>
        </p:txBody>
      </p:sp>
      <p:sp>
        <p:nvSpPr>
          <p:cNvPr id="10" name="Footer Placeholder 9"/>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Best-Case </a:t>
            </a:r>
            <a:r>
              <a:rPr lang="en-US" dirty="0" err="1" smtClean="0"/>
              <a:t>Multicore</a:t>
            </a:r>
            <a:r>
              <a:rPr lang="en-US" dirty="0" smtClean="0"/>
              <a:t> Era Projections</a:t>
            </a:r>
            <a:endParaRPr lang="en-US" dirty="0"/>
          </a:p>
        </p:txBody>
      </p:sp>
      <p:sp>
        <p:nvSpPr>
          <p:cNvPr id="20" name="Rounded Rectangle 19"/>
          <p:cNvSpPr/>
          <p:nvPr/>
        </p:nvSpPr>
        <p:spPr>
          <a:xfrm>
            <a:off x="914400" y="5715000"/>
            <a:ext cx="7315200" cy="9144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mj-lt"/>
              </a:rPr>
              <a:t>The best designs speed up 14% per year </a:t>
            </a:r>
          </a:p>
          <a:p>
            <a:pPr algn="ctr"/>
            <a:r>
              <a:rPr lang="en-US" sz="2400" dirty="0" smtClean="0">
                <a:latin typeface="+mj-lt"/>
              </a:rPr>
              <a:t>rather than the recent trend of 34% per year</a:t>
            </a:r>
          </a:p>
        </p:txBody>
      </p:sp>
      <p:graphicFrame>
        <p:nvGraphicFramePr>
          <p:cNvPr id="24" name="Chart 23"/>
          <p:cNvGraphicFramePr/>
          <p:nvPr/>
        </p:nvGraphicFramePr>
        <p:xfrm>
          <a:off x="533400" y="1524000"/>
          <a:ext cx="80772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7010400" y="4186535"/>
            <a:ext cx="2057400" cy="461665"/>
          </a:xfrm>
          <a:prstGeom prst="rect">
            <a:avLst/>
          </a:prstGeom>
          <a:noFill/>
        </p:spPr>
        <p:txBody>
          <a:bodyPr wrap="square" rtlCol="0">
            <a:spAutoFit/>
          </a:bodyPr>
          <a:lstStyle/>
          <a:p>
            <a:pPr algn="ctr"/>
            <a:r>
              <a:rPr lang="en-US" sz="2400" b="1" dirty="0" smtClean="0">
                <a:latin typeface="+mj-lt"/>
              </a:rPr>
              <a:t>3.7x</a:t>
            </a:r>
            <a:endParaRPr lang="en-US" sz="2400" b="1" dirty="0">
              <a:latin typeface="+mj-lt"/>
            </a:endParaRPr>
          </a:p>
        </p:txBody>
      </p:sp>
      <p:sp>
        <p:nvSpPr>
          <p:cNvPr id="7" name="TextBox 6"/>
          <p:cNvSpPr txBox="1"/>
          <p:nvPr/>
        </p:nvSpPr>
        <p:spPr>
          <a:xfrm>
            <a:off x="7467600" y="1676400"/>
            <a:ext cx="838200" cy="461665"/>
          </a:xfrm>
          <a:prstGeom prst="rect">
            <a:avLst/>
          </a:prstGeom>
          <a:noFill/>
        </p:spPr>
        <p:txBody>
          <a:bodyPr wrap="square" rtlCol="0">
            <a:spAutoFit/>
          </a:bodyPr>
          <a:lstStyle/>
          <a:p>
            <a:pPr algn="ctr"/>
            <a:r>
              <a:rPr lang="en-US" sz="2400" b="1" dirty="0" smtClean="0">
                <a:latin typeface="+mj-lt"/>
              </a:rPr>
              <a:t>18x</a:t>
            </a:r>
            <a:endParaRPr lang="en-US" sz="2400" b="1" dirty="0">
              <a:latin typeface="+mj-lt"/>
            </a:endParaRPr>
          </a:p>
        </p:txBody>
      </p:sp>
      <p:cxnSp>
        <p:nvCxnSpPr>
          <p:cNvPr id="9" name="Straight Arrow Connector 8"/>
          <p:cNvCxnSpPr/>
          <p:nvPr/>
        </p:nvCxnSpPr>
        <p:spPr>
          <a:xfrm rot="5400000">
            <a:off x="6592094" y="3238500"/>
            <a:ext cx="2056606" cy="794"/>
          </a:xfrm>
          <a:prstGeom prst="straightConnector1">
            <a:avLst/>
          </a:prstGeom>
          <a:ln w="3810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 name="Footer Placeholder 9"/>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Diminishing Returns?</a:t>
            </a:r>
            <a:endParaRPr lang="en-US" dirty="0"/>
          </a:p>
        </p:txBody>
      </p:sp>
      <p:sp>
        <p:nvSpPr>
          <p:cNvPr id="4" name="Content Placeholder 3"/>
          <p:cNvSpPr>
            <a:spLocks noGrp="1"/>
          </p:cNvSpPr>
          <p:nvPr>
            <p:ph sz="quarter" idx="1"/>
          </p:nvPr>
        </p:nvSpPr>
        <p:spPr>
          <a:xfrm>
            <a:off x="533400" y="1295400"/>
            <a:ext cx="7772400" cy="4724400"/>
          </a:xfrm>
        </p:spPr>
        <p:txBody>
          <a:bodyPr>
            <a:noAutofit/>
          </a:bodyPr>
          <a:lstStyle/>
          <a:p>
            <a:r>
              <a:rPr lang="en-US" sz="3600" dirty="0" smtClean="0"/>
              <a:t>Transistor area is still scaling</a:t>
            </a:r>
          </a:p>
          <a:p>
            <a:r>
              <a:rPr lang="en-US" sz="3600" dirty="0" smtClean="0"/>
              <a:t>Voltage and capacitance scaling have slowed</a:t>
            </a:r>
          </a:p>
        </p:txBody>
      </p:sp>
      <p:sp>
        <p:nvSpPr>
          <p:cNvPr id="403" name="Rounded Rectangle 402"/>
          <p:cNvSpPr/>
          <p:nvPr/>
        </p:nvSpPr>
        <p:spPr>
          <a:xfrm>
            <a:off x="609600" y="3505200"/>
            <a:ext cx="8077200" cy="1371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Must address inefficiencies in processors</a:t>
            </a:r>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http://www.legitreviews.com/images/reviews/391/intel_ireland.jpg"/>
          <p:cNvPicPr>
            <a:picLocks noChangeAspect="1" noChangeArrowheads="1"/>
          </p:cNvPicPr>
          <p:nvPr/>
        </p:nvPicPr>
        <p:blipFill>
          <a:blip r:embed="rId2"/>
          <a:srcRect/>
          <a:stretch>
            <a:fillRect/>
          </a:stretch>
        </p:blipFill>
        <p:spPr bwMode="auto">
          <a:xfrm>
            <a:off x="1905000" y="3048000"/>
            <a:ext cx="5011794" cy="3590268"/>
          </a:xfrm>
          <a:prstGeom prst="rect">
            <a:avLst/>
          </a:prstGeom>
          <a:noFill/>
        </p:spPr>
      </p:pic>
      <p:pic>
        <p:nvPicPr>
          <p:cNvPr id="150534" name="Picture 6" descr="http://www.xbitlabs.com/images/cpu/intel-core-i7/i7-art-2.jpg"/>
          <p:cNvPicPr>
            <a:picLocks noChangeAspect="1" noChangeArrowheads="1"/>
          </p:cNvPicPr>
          <p:nvPr/>
        </p:nvPicPr>
        <p:blipFill>
          <a:blip r:embed="rId3"/>
          <a:srcRect/>
          <a:stretch>
            <a:fillRect/>
          </a:stretch>
        </p:blipFill>
        <p:spPr bwMode="auto">
          <a:xfrm>
            <a:off x="6604001" y="1143000"/>
            <a:ext cx="2539999" cy="2209800"/>
          </a:xfrm>
          <a:prstGeom prst="rect">
            <a:avLst/>
          </a:prstGeom>
          <a:noFill/>
        </p:spPr>
      </p:pic>
      <p:grpSp>
        <p:nvGrpSpPr>
          <p:cNvPr id="2" name="Group 7"/>
          <p:cNvGrpSpPr/>
          <p:nvPr/>
        </p:nvGrpSpPr>
        <p:grpSpPr>
          <a:xfrm>
            <a:off x="0" y="1219200"/>
            <a:ext cx="2133600" cy="2286000"/>
            <a:chOff x="0" y="1219200"/>
            <a:chExt cx="2133600" cy="2286000"/>
          </a:xfrm>
        </p:grpSpPr>
        <p:pic>
          <p:nvPicPr>
            <p:cNvPr id="150530" name="Picture 2" descr="http://www.siliconmetal.net/Silicon_Metal_441.jpg"/>
            <p:cNvPicPr>
              <a:picLocks noChangeAspect="1" noChangeArrowheads="1"/>
            </p:cNvPicPr>
            <p:nvPr/>
          </p:nvPicPr>
          <p:blipFill>
            <a:blip r:embed="rId4"/>
            <a:srcRect/>
            <a:stretch>
              <a:fillRect/>
            </a:stretch>
          </p:blipFill>
          <p:spPr bwMode="auto">
            <a:xfrm>
              <a:off x="228600" y="1219200"/>
              <a:ext cx="1905000" cy="1626529"/>
            </a:xfrm>
            <a:prstGeom prst="rect">
              <a:avLst/>
            </a:prstGeom>
            <a:noFill/>
          </p:spPr>
        </p:pic>
        <p:sp>
          <p:nvSpPr>
            <p:cNvPr id="7" name="Rounded Rectangle 6"/>
            <p:cNvSpPr/>
            <p:nvPr/>
          </p:nvSpPr>
          <p:spPr>
            <a:xfrm>
              <a:off x="0" y="2895600"/>
              <a:ext cx="1600200" cy="609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Silicon</a:t>
              </a:r>
              <a:endParaRPr lang="en-US" sz="3600" dirty="0">
                <a:solidFill>
                  <a:schemeClr val="bg1"/>
                </a:solidFill>
              </a:endParaRPr>
            </a:p>
          </p:txBody>
        </p:sp>
      </p:grpSp>
      <p:sp>
        <p:nvSpPr>
          <p:cNvPr id="9" name="Title 8"/>
          <p:cNvSpPr>
            <a:spLocks noGrp="1"/>
          </p:cNvSpPr>
          <p:nvPr>
            <p:ph type="title"/>
          </p:nvPr>
        </p:nvSpPr>
        <p:spPr/>
        <p:txBody>
          <a:bodyPr/>
          <a:lstStyle/>
          <a:p>
            <a:r>
              <a:rPr lang="en-US" dirty="0" smtClean="0"/>
              <a:t>The World of Microprocessors</a:t>
            </a:r>
            <a:endParaRPr lang="en-US" dirty="0"/>
          </a:p>
        </p:txBody>
      </p:sp>
      <p:sp>
        <p:nvSpPr>
          <p:cNvPr id="10" name="Footer Placeholder 9"/>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gnifying-glass.jpg"/>
          <p:cNvPicPr>
            <a:picLocks noChangeAspect="1"/>
          </p:cNvPicPr>
          <p:nvPr/>
        </p:nvPicPr>
        <p:blipFill>
          <a:blip r:embed="rId3" cstate="print"/>
          <a:stretch>
            <a:fillRect/>
          </a:stretch>
        </p:blipFill>
        <p:spPr>
          <a:xfrm>
            <a:off x="3581400" y="914400"/>
            <a:ext cx="1493520" cy="1120140"/>
          </a:xfrm>
          <a:prstGeom prst="rect">
            <a:avLst/>
          </a:prstGeom>
        </p:spPr>
      </p:pic>
      <p:pic>
        <p:nvPicPr>
          <p:cNvPr id="150534" name="Picture 6" descr="http://www.xbitlabs.com/images/cpu/intel-core-i7/i7-art-2.jpg"/>
          <p:cNvPicPr>
            <a:picLocks noChangeAspect="1" noChangeArrowheads="1"/>
          </p:cNvPicPr>
          <p:nvPr/>
        </p:nvPicPr>
        <p:blipFill>
          <a:blip r:embed="rId4" cstate="print"/>
          <a:srcRect/>
          <a:stretch>
            <a:fillRect/>
          </a:stretch>
        </p:blipFill>
        <p:spPr bwMode="auto">
          <a:xfrm>
            <a:off x="838200" y="3352800"/>
            <a:ext cx="1672166" cy="1413104"/>
          </a:xfrm>
          <a:prstGeom prst="rect">
            <a:avLst/>
          </a:prstGeom>
          <a:noFill/>
        </p:spPr>
      </p:pic>
      <p:sp>
        <p:nvSpPr>
          <p:cNvPr id="9" name="Title 8"/>
          <p:cNvSpPr>
            <a:spLocks noGrp="1"/>
          </p:cNvSpPr>
          <p:nvPr>
            <p:ph type="title"/>
          </p:nvPr>
        </p:nvSpPr>
        <p:spPr/>
        <p:txBody>
          <a:bodyPr>
            <a:normAutofit/>
          </a:bodyPr>
          <a:lstStyle/>
          <a:p>
            <a:r>
              <a:rPr lang="en-US" dirty="0" smtClean="0"/>
              <a:t>The World of Microprocessors</a:t>
            </a:r>
            <a:endParaRPr lang="en-US" dirty="0"/>
          </a:p>
        </p:txBody>
      </p:sp>
      <p:sp>
        <p:nvSpPr>
          <p:cNvPr id="11" name="TextBox 10"/>
          <p:cNvSpPr txBox="1"/>
          <p:nvPr/>
        </p:nvSpPr>
        <p:spPr>
          <a:xfrm>
            <a:off x="3924300" y="3196441"/>
            <a:ext cx="2362200" cy="1754326"/>
          </a:xfrm>
          <a:prstGeom prst="rect">
            <a:avLst/>
          </a:prstGeom>
          <a:noFill/>
        </p:spPr>
        <p:txBody>
          <a:bodyPr wrap="square" rtlCol="0">
            <a:spAutoFit/>
          </a:bodyPr>
          <a:lstStyle/>
          <a:p>
            <a:pPr algn="ctr"/>
            <a:r>
              <a:rPr lang="en-US" dirty="0" smtClean="0"/>
              <a:t>Search</a:t>
            </a:r>
          </a:p>
          <a:p>
            <a:pPr algn="ctr"/>
            <a:r>
              <a:rPr lang="en-US" dirty="0" smtClean="0"/>
              <a:t>Computer Vision</a:t>
            </a:r>
          </a:p>
          <a:p>
            <a:pPr algn="ctr"/>
            <a:r>
              <a:rPr lang="en-US" dirty="0" smtClean="0"/>
              <a:t>Data Mining</a:t>
            </a:r>
          </a:p>
          <a:p>
            <a:pPr algn="ctr"/>
            <a:r>
              <a:rPr lang="en-US" dirty="0" smtClean="0"/>
              <a:t>Media Processing</a:t>
            </a:r>
          </a:p>
          <a:p>
            <a:pPr algn="ctr"/>
            <a:r>
              <a:rPr lang="en-US" dirty="0" smtClean="0"/>
              <a:t>Scientific Computing</a:t>
            </a:r>
          </a:p>
          <a:p>
            <a:pPr algn="ctr"/>
            <a:r>
              <a:rPr lang="en-US" dirty="0" smtClean="0"/>
              <a:t>…</a:t>
            </a:r>
            <a:endParaRPr lang="en-US" dirty="0"/>
          </a:p>
        </p:txBody>
      </p:sp>
      <p:pic>
        <p:nvPicPr>
          <p:cNvPr id="13" name="Picture 12" descr="150 040 Pick Axe.jpg"/>
          <p:cNvPicPr>
            <a:picLocks noChangeAspect="1"/>
          </p:cNvPicPr>
          <p:nvPr/>
        </p:nvPicPr>
        <p:blipFill>
          <a:blip r:embed="rId5" cstate="print"/>
          <a:srcRect l="2716" t="4648"/>
          <a:stretch>
            <a:fillRect/>
          </a:stretch>
        </p:blipFill>
        <p:spPr>
          <a:xfrm rot="1999950">
            <a:off x="7851688" y="1306469"/>
            <a:ext cx="1384226" cy="1189238"/>
          </a:xfrm>
          <a:prstGeom prst="rect">
            <a:avLst/>
          </a:prstGeom>
        </p:spPr>
      </p:pic>
      <p:pic>
        <p:nvPicPr>
          <p:cNvPr id="14" name="Picture 13" descr="sound-wave1.gif"/>
          <p:cNvPicPr>
            <a:picLocks noChangeAspect="1"/>
          </p:cNvPicPr>
          <p:nvPr/>
        </p:nvPicPr>
        <p:blipFill>
          <a:blip r:embed="rId6" cstate="print"/>
          <a:stretch>
            <a:fillRect/>
          </a:stretch>
        </p:blipFill>
        <p:spPr>
          <a:xfrm>
            <a:off x="6248400" y="3067764"/>
            <a:ext cx="1238250" cy="1463040"/>
          </a:xfrm>
          <a:prstGeom prst="rect">
            <a:avLst/>
          </a:prstGeom>
        </p:spPr>
      </p:pic>
      <p:pic>
        <p:nvPicPr>
          <p:cNvPr id="15" name="Picture 14" descr="153_30_Nanoscale-Molecular-Dynamics-NAMD.jpg"/>
          <p:cNvPicPr>
            <a:picLocks noChangeAspect="1"/>
          </p:cNvPicPr>
          <p:nvPr/>
        </p:nvPicPr>
        <p:blipFill>
          <a:blip r:embed="rId7" cstate="print"/>
          <a:stretch>
            <a:fillRect/>
          </a:stretch>
        </p:blipFill>
        <p:spPr>
          <a:xfrm>
            <a:off x="7757160" y="3067764"/>
            <a:ext cx="1463040" cy="1463040"/>
          </a:xfrm>
          <a:prstGeom prst="rect">
            <a:avLst/>
          </a:prstGeom>
        </p:spPr>
      </p:pic>
      <p:pic>
        <p:nvPicPr>
          <p:cNvPr id="16" name="Picture 15" descr="computervision1.jpg"/>
          <p:cNvPicPr>
            <a:picLocks noChangeAspect="1"/>
          </p:cNvPicPr>
          <p:nvPr/>
        </p:nvPicPr>
        <p:blipFill>
          <a:blip r:embed="rId8" cstate="print"/>
          <a:stretch>
            <a:fillRect/>
          </a:stretch>
        </p:blipFill>
        <p:spPr>
          <a:xfrm>
            <a:off x="5334000" y="1101805"/>
            <a:ext cx="1828800" cy="1457325"/>
          </a:xfrm>
          <a:prstGeom prst="rect">
            <a:avLst/>
          </a:prstGeom>
          <a:ln>
            <a:solidFill>
              <a:schemeClr val="tx1"/>
            </a:solidFill>
          </a:ln>
          <a:effectLst>
            <a:outerShdw blurRad="50800" dist="101600" dir="8100000" algn="tr" rotWithShape="0">
              <a:prstClr val="black">
                <a:alpha val="37000"/>
              </a:prstClr>
            </a:outerShdw>
          </a:effectLst>
        </p:spPr>
      </p:pic>
      <p:sp>
        <p:nvSpPr>
          <p:cNvPr id="17" name="TextBox 16"/>
          <p:cNvSpPr txBox="1"/>
          <p:nvPr/>
        </p:nvSpPr>
        <p:spPr>
          <a:xfrm>
            <a:off x="7421235" y="2117229"/>
            <a:ext cx="800219" cy="584775"/>
          </a:xfrm>
          <a:prstGeom prst="rect">
            <a:avLst/>
          </a:prstGeom>
          <a:noFill/>
        </p:spPr>
        <p:txBody>
          <a:bodyPr wrap="none" rtlCol="0">
            <a:spAutoFit/>
          </a:bodyPr>
          <a:lstStyle/>
          <a:p>
            <a:r>
              <a:rPr lang="en-US" sz="800" dirty="0" smtClean="0"/>
              <a:t>100110101101</a:t>
            </a:r>
          </a:p>
          <a:p>
            <a:r>
              <a:rPr lang="en-US" sz="800" dirty="0" smtClean="0"/>
              <a:t>001011001010</a:t>
            </a:r>
          </a:p>
          <a:p>
            <a:r>
              <a:rPr lang="en-US" sz="800" dirty="0" smtClean="0"/>
              <a:t>111001010111</a:t>
            </a:r>
          </a:p>
          <a:p>
            <a:r>
              <a:rPr lang="en-US" sz="800" dirty="0" smtClean="0"/>
              <a:t>000100001101</a:t>
            </a:r>
            <a:endParaRPr lang="en-US" sz="800" dirty="0"/>
          </a:p>
        </p:txBody>
      </p:sp>
      <p:pic>
        <p:nvPicPr>
          <p:cNvPr id="19" name="Picture 18" descr="computer-ray-tracing.jpg"/>
          <p:cNvPicPr>
            <a:picLocks noChangeAspect="1"/>
          </p:cNvPicPr>
          <p:nvPr/>
        </p:nvPicPr>
        <p:blipFill>
          <a:blip r:embed="rId9" cstate="print"/>
          <a:stretch>
            <a:fillRect/>
          </a:stretch>
        </p:blipFill>
        <p:spPr>
          <a:xfrm>
            <a:off x="685800" y="1219200"/>
            <a:ext cx="2314286" cy="1735714"/>
          </a:xfrm>
          <a:prstGeom prst="rect">
            <a:avLst/>
          </a:prstGeom>
          <a:ln>
            <a:solidFill>
              <a:schemeClr val="tx1"/>
            </a:solidFill>
          </a:ln>
          <a:effectLst>
            <a:outerShdw blurRad="50800" dist="114300" dir="8100000" algn="tr" rotWithShape="0">
              <a:prstClr val="black">
                <a:alpha val="40000"/>
              </a:prstClr>
            </a:outerShdw>
          </a:effectLst>
        </p:spPr>
      </p:pic>
      <p:sp>
        <p:nvSpPr>
          <p:cNvPr id="20" name="Rounded Rectangle 19"/>
          <p:cNvSpPr/>
          <p:nvPr/>
        </p:nvSpPr>
        <p:spPr>
          <a:xfrm>
            <a:off x="381000" y="5029200"/>
            <a:ext cx="8534400" cy="1371600"/>
          </a:xfrm>
          <a:prstGeom prst="roundRect">
            <a:avLst/>
          </a:prstGeom>
          <a:solidFill>
            <a:srgbClr val="D9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Applications Trend</a:t>
            </a:r>
          </a:p>
          <a:p>
            <a:pPr algn="ctr"/>
            <a:r>
              <a:rPr lang="en-US" sz="3600" i="1" dirty="0" smtClean="0"/>
              <a:t>Data-intensive, error-tolerant applications</a:t>
            </a:r>
          </a:p>
        </p:txBody>
      </p:sp>
      <p:sp>
        <p:nvSpPr>
          <p:cNvPr id="22" name="Footer Placeholder 21"/>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p:cNvGrpSpPr/>
          <p:nvPr/>
        </p:nvGrpSpPr>
        <p:grpSpPr>
          <a:xfrm>
            <a:off x="2895600" y="152400"/>
            <a:ext cx="3352800" cy="3200400"/>
            <a:chOff x="2971800" y="152400"/>
            <a:chExt cx="3352800" cy="3200400"/>
          </a:xfrm>
        </p:grpSpPr>
        <p:sp>
          <p:nvSpPr>
            <p:cNvPr id="8" name="Oval 7"/>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2971800" y="1129605"/>
              <a:ext cx="3352800" cy="1384995"/>
            </a:xfrm>
            <a:prstGeom prst="rect">
              <a:avLst/>
            </a:prstGeom>
            <a:noFill/>
          </p:spPr>
          <p:txBody>
            <a:bodyPr wrap="square" rtlCol="0">
              <a:spAutoFit/>
            </a:bodyPr>
            <a:lstStyle/>
            <a:p>
              <a:pPr algn="ctr"/>
              <a:r>
                <a:rPr lang="en-US" sz="2800" dirty="0" smtClean="0">
                  <a:solidFill>
                    <a:schemeClr val="bg1"/>
                  </a:solidFill>
                </a:rPr>
                <a:t>Numerous instances to observe effect </a:t>
              </a:r>
              <a:br>
                <a:rPr lang="en-US" sz="2800" dirty="0" smtClean="0">
                  <a:solidFill>
                    <a:schemeClr val="bg1"/>
                  </a:solidFill>
                </a:rPr>
              </a:br>
              <a:r>
                <a:rPr lang="en-US" sz="2800" dirty="0" smtClean="0">
                  <a:solidFill>
                    <a:schemeClr val="bg1"/>
                  </a:solidFill>
                </a:rPr>
                <a:t>of a fault</a:t>
              </a:r>
            </a:p>
          </p:txBody>
        </p:sp>
      </p:grpSp>
      <p:grpSp>
        <p:nvGrpSpPr>
          <p:cNvPr id="12" name="Group 12"/>
          <p:cNvGrpSpPr/>
          <p:nvPr/>
        </p:nvGrpSpPr>
        <p:grpSpPr>
          <a:xfrm>
            <a:off x="0" y="3124200"/>
            <a:ext cx="3352800" cy="3200400"/>
            <a:chOff x="2971800" y="152400"/>
            <a:chExt cx="3352800" cy="3200400"/>
          </a:xfrm>
        </p:grpSpPr>
        <p:sp>
          <p:nvSpPr>
            <p:cNvPr id="13" name="Oval 12"/>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4" name="TextBox 13"/>
            <p:cNvSpPr txBox="1"/>
            <p:nvPr/>
          </p:nvSpPr>
          <p:spPr>
            <a:xfrm>
              <a:off x="2971800" y="1066800"/>
              <a:ext cx="3352800" cy="1384995"/>
            </a:xfrm>
            <a:prstGeom prst="rect">
              <a:avLst/>
            </a:prstGeom>
            <a:noFill/>
          </p:spPr>
          <p:txBody>
            <a:bodyPr wrap="square" rtlCol="0">
              <a:spAutoFit/>
            </a:bodyPr>
            <a:lstStyle/>
            <a:p>
              <a:pPr algn="ctr"/>
              <a:r>
                <a:rPr lang="en-US" sz="2800" dirty="0" smtClean="0">
                  <a:solidFill>
                    <a:schemeClr val="bg1"/>
                  </a:solidFill>
                </a:rPr>
                <a:t>Programs execute </a:t>
              </a:r>
              <a:br>
                <a:rPr lang="en-US" sz="2800" dirty="0" smtClean="0">
                  <a:solidFill>
                    <a:schemeClr val="bg1"/>
                  </a:solidFill>
                </a:rPr>
              </a:br>
              <a:r>
                <a:rPr lang="en-US" sz="2800" dirty="0" smtClean="0">
                  <a:solidFill>
                    <a:schemeClr val="bg1"/>
                  </a:solidFill>
                </a:rPr>
                <a:t>in phases</a:t>
              </a:r>
              <a:br>
                <a:rPr lang="en-US" sz="2800" dirty="0" smtClean="0">
                  <a:solidFill>
                    <a:schemeClr val="bg1"/>
                  </a:solidFill>
                </a:rPr>
              </a:br>
              <a:r>
                <a:rPr lang="en-US" sz="2800" dirty="0" smtClean="0">
                  <a:solidFill>
                    <a:schemeClr val="bg1"/>
                  </a:solidFill>
                </a:rPr>
                <a:t>90/10 rule</a:t>
              </a:r>
            </a:p>
          </p:txBody>
        </p:sp>
      </p:grpSp>
      <p:grpSp>
        <p:nvGrpSpPr>
          <p:cNvPr id="15" name="Group 12"/>
          <p:cNvGrpSpPr/>
          <p:nvPr/>
        </p:nvGrpSpPr>
        <p:grpSpPr>
          <a:xfrm>
            <a:off x="5715000" y="3048000"/>
            <a:ext cx="3352800" cy="3200400"/>
            <a:chOff x="2971800" y="152400"/>
            <a:chExt cx="3352800" cy="3200400"/>
          </a:xfrm>
        </p:grpSpPr>
        <p:sp>
          <p:nvSpPr>
            <p:cNvPr id="16" name="Oval 15"/>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7" name="TextBox 16"/>
            <p:cNvSpPr txBox="1"/>
            <p:nvPr/>
          </p:nvSpPr>
          <p:spPr>
            <a:xfrm>
              <a:off x="2971800" y="1066800"/>
              <a:ext cx="3352800" cy="1384995"/>
            </a:xfrm>
            <a:prstGeom prst="rect">
              <a:avLst/>
            </a:prstGeom>
            <a:noFill/>
          </p:spPr>
          <p:txBody>
            <a:bodyPr wrap="square" rtlCol="0">
              <a:spAutoFit/>
            </a:bodyPr>
            <a:lstStyle/>
            <a:p>
              <a:pPr algn="ctr"/>
              <a:r>
                <a:rPr lang="en-US" sz="2800" dirty="0" smtClean="0">
                  <a:solidFill>
                    <a:schemeClr val="bg1"/>
                  </a:solidFill>
                </a:rPr>
                <a:t>Programs naturally decompose into </a:t>
              </a:r>
              <a:br>
                <a:rPr lang="en-US" sz="2800" dirty="0" smtClean="0">
                  <a:solidFill>
                    <a:schemeClr val="bg1"/>
                  </a:solidFill>
                </a:rPr>
              </a:br>
              <a:r>
                <a:rPr lang="en-US" sz="2800" dirty="0" err="1" smtClean="0">
                  <a:solidFill>
                    <a:schemeClr val="bg1"/>
                  </a:solidFill>
                </a:rPr>
                <a:t>restartable</a:t>
              </a:r>
              <a:r>
                <a:rPr lang="en-US" sz="2800" dirty="0" smtClean="0">
                  <a:solidFill>
                    <a:schemeClr val="bg1"/>
                  </a:solidFill>
                </a:rPr>
                <a:t> regions</a:t>
              </a:r>
            </a:p>
          </p:txBody>
        </p:sp>
      </p:grpSp>
      <p:sp>
        <p:nvSpPr>
          <p:cNvPr id="18" name="Title 17"/>
          <p:cNvSpPr>
            <a:spLocks noGrp="1"/>
          </p:cNvSpPr>
          <p:nvPr>
            <p:ph type="title"/>
          </p:nvPr>
        </p:nvSpPr>
        <p:spPr/>
        <p:txBody>
          <a:bodyPr/>
          <a:lstStyle/>
          <a:p>
            <a:endParaRPr lang="en-US" dirty="0"/>
          </a:p>
        </p:txBody>
      </p:sp>
      <p:sp>
        <p:nvSpPr>
          <p:cNvPr id="19" name="Oval 18"/>
          <p:cNvSpPr/>
          <p:nvPr/>
        </p:nvSpPr>
        <p:spPr>
          <a:xfrm>
            <a:off x="5729748" y="2971800"/>
            <a:ext cx="3291840" cy="3291840"/>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edg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Vertical Approach</a:t>
            </a:r>
            <a:endParaRPr lang="en-US" dirty="0"/>
          </a:p>
        </p:txBody>
      </p:sp>
      <p:sp>
        <p:nvSpPr>
          <p:cNvPr id="3" name="Content Placeholder 2"/>
          <p:cNvSpPr>
            <a:spLocks noGrp="1"/>
          </p:cNvSpPr>
          <p:nvPr>
            <p:ph idx="1"/>
          </p:nvPr>
        </p:nvSpPr>
        <p:spPr/>
        <p:txBody>
          <a:bodyPr>
            <a:normAutofit/>
          </a:bodyPr>
          <a:lstStyle/>
          <a:p>
            <a:r>
              <a:rPr lang="en-US" dirty="0" smtClean="0"/>
              <a:t>Exposing Application Error-Tolerance to Hardware</a:t>
            </a:r>
          </a:p>
          <a:p>
            <a:pPr lvl="1"/>
            <a:r>
              <a:rPr lang="en-US" dirty="0" smtClean="0"/>
              <a:t>Relaxed hardware reliability   	</a:t>
            </a:r>
          </a:p>
          <a:p>
            <a:pPr lvl="1"/>
            <a:r>
              <a:rPr lang="en-US" dirty="0" smtClean="0"/>
              <a:t>Principle of </a:t>
            </a:r>
            <a:r>
              <a:rPr lang="en-US" dirty="0" err="1" smtClean="0"/>
              <a:t>Idempotence</a:t>
            </a:r>
            <a:r>
              <a:rPr lang="en-US" dirty="0" smtClean="0"/>
              <a:t>        	</a:t>
            </a:r>
          </a:p>
          <a:p>
            <a:pPr lvl="2"/>
            <a:r>
              <a:rPr lang="en-US" dirty="0" smtClean="0"/>
              <a:t>Idempotent Processors</a:t>
            </a:r>
          </a:p>
          <a:p>
            <a:pPr lvl="1"/>
            <a:r>
              <a:rPr lang="en-US" dirty="0" smtClean="0"/>
              <a:t>Sampling-DMR: a formally proven detection mechanism				</a:t>
            </a:r>
          </a:p>
          <a:p>
            <a:r>
              <a:rPr lang="en-US" dirty="0" smtClean="0"/>
              <a:t>Exposing Application Execution to Hardware</a:t>
            </a:r>
          </a:p>
          <a:p>
            <a:pPr lvl="1"/>
            <a:r>
              <a:rPr lang="en-US" dirty="0" err="1" smtClean="0"/>
              <a:t>DySER</a:t>
            </a:r>
            <a:r>
              <a:rPr lang="en-US" dirty="0" smtClean="0"/>
              <a:t> Architecture			</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Relax: Cross-layer Reliability</a:t>
            </a:r>
            <a:endParaRPr lang="en-US" dirty="0"/>
          </a:p>
        </p:txBody>
      </p:sp>
      <p:sp>
        <p:nvSpPr>
          <p:cNvPr id="3" name="Content Placeholder 2"/>
          <p:cNvSpPr>
            <a:spLocks noGrp="1"/>
          </p:cNvSpPr>
          <p:nvPr>
            <p:ph idx="1"/>
          </p:nvPr>
        </p:nvSpPr>
        <p:spPr>
          <a:xfrm>
            <a:off x="457200" y="1600201"/>
            <a:ext cx="8229600" cy="4267200"/>
          </a:xfrm>
        </p:spPr>
        <p:txBody>
          <a:bodyPr>
            <a:normAutofit fontScale="77500" lnSpcReduction="20000"/>
          </a:bodyPr>
          <a:lstStyle/>
          <a:p>
            <a:r>
              <a:rPr lang="en-US" dirty="0" smtClean="0"/>
              <a:t>Problem</a:t>
            </a:r>
          </a:p>
          <a:p>
            <a:pPr lvl="1"/>
            <a:r>
              <a:rPr lang="en-US" dirty="0" smtClean="0"/>
              <a:t>Technology is driving </a:t>
            </a:r>
            <a:r>
              <a:rPr lang="en-US" i="1" dirty="0" smtClean="0"/>
              <a:t>simple hardware to conserve energy</a:t>
            </a:r>
            <a:endParaRPr lang="en-US" dirty="0" smtClean="0"/>
          </a:p>
          <a:p>
            <a:pPr lvl="1"/>
            <a:r>
              <a:rPr lang="en-US" dirty="0" smtClean="0"/>
              <a:t>Fault recovery requires</a:t>
            </a:r>
            <a:r>
              <a:rPr lang="en-US" i="1" dirty="0" smtClean="0"/>
              <a:t> complex hardware</a:t>
            </a:r>
          </a:p>
          <a:p>
            <a:r>
              <a:rPr lang="en-US" dirty="0" smtClean="0"/>
              <a:t>Software Recovery</a:t>
            </a:r>
          </a:p>
          <a:p>
            <a:pPr lvl="1"/>
            <a:r>
              <a:rPr lang="en-US" dirty="0" smtClean="0"/>
              <a:t>Enables simple hardware</a:t>
            </a:r>
          </a:p>
          <a:p>
            <a:pPr lvl="1"/>
            <a:r>
              <a:rPr lang="en-US" dirty="0" smtClean="0"/>
              <a:t>High energy efficiency</a:t>
            </a:r>
          </a:p>
          <a:p>
            <a:r>
              <a:rPr lang="en-US" dirty="0" smtClean="0"/>
              <a:t>Relax:  An Architectural Framework for Software Recovery</a:t>
            </a:r>
          </a:p>
          <a:p>
            <a:pPr marL="800100" lvl="1">
              <a:tabLst>
                <a:tab pos="2225675" algn="l"/>
              </a:tabLst>
            </a:pPr>
            <a:r>
              <a:rPr lang="en-US" dirty="0" smtClean="0"/>
              <a:t>ISA:	a well-defined interface for software recovery</a:t>
            </a:r>
          </a:p>
          <a:p>
            <a:pPr marL="800100" lvl="1">
              <a:tabLst>
                <a:tab pos="2225675" algn="l"/>
              </a:tabLst>
            </a:pPr>
            <a:r>
              <a:rPr lang="en-US" dirty="0" smtClean="0"/>
              <a:t>Software: 	support to use the ISA</a:t>
            </a:r>
          </a:p>
          <a:p>
            <a:pPr marL="800100" lvl="1">
              <a:tabLst>
                <a:tab pos="2225675" algn="l"/>
              </a:tabLst>
            </a:pPr>
            <a:r>
              <a:rPr lang="en-US" dirty="0" smtClean="0"/>
              <a:t>Hardware:	support to implement the ISA</a:t>
            </a:r>
          </a:p>
          <a:p>
            <a:pPr marL="800100" lvl="1">
              <a:buNone/>
            </a:pPr>
            <a:endParaRPr lang="en-US" dirty="0"/>
          </a:p>
        </p:txBody>
      </p:sp>
      <p:sp>
        <p:nvSpPr>
          <p:cNvPr id="4" name="TextBox 3"/>
          <p:cNvSpPr txBox="1"/>
          <p:nvPr/>
        </p:nvSpPr>
        <p:spPr>
          <a:xfrm>
            <a:off x="457200" y="6096000"/>
            <a:ext cx="8382000" cy="400110"/>
          </a:xfrm>
          <a:prstGeom prst="rect">
            <a:avLst/>
          </a:prstGeom>
          <a:noFill/>
        </p:spPr>
        <p:txBody>
          <a:bodyPr wrap="square" rtlCol="0">
            <a:spAutoFit/>
          </a:bodyPr>
          <a:lstStyle/>
          <a:p>
            <a:r>
              <a:rPr lang="en-US" sz="2000" i="1" dirty="0" smtClean="0"/>
              <a:t>Many results in our ISCA 2010 paper.</a:t>
            </a:r>
            <a:endParaRPr lang="en-US" sz="2000" i="1" dirty="0"/>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p:cNvGrpSpPr/>
          <p:nvPr/>
        </p:nvGrpSpPr>
        <p:grpSpPr>
          <a:xfrm>
            <a:off x="2944764" y="1484312"/>
            <a:ext cx="3048000" cy="3544888"/>
            <a:chOff x="2819400" y="1600200"/>
            <a:chExt cx="3505200" cy="3889376"/>
          </a:xfrm>
        </p:grpSpPr>
        <p:cxnSp>
          <p:nvCxnSpPr>
            <p:cNvPr id="18" name="Straight Connector 17"/>
            <p:cNvCxnSpPr>
              <a:cxnSpLocks noChangeAspect="1"/>
            </p:cNvCxnSpPr>
            <p:nvPr/>
          </p:nvCxnSpPr>
          <p:spPr>
            <a:xfrm>
              <a:off x="3200400" y="3657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noChangeAspect="1"/>
            </p:cNvCxnSpPr>
            <p:nvPr/>
          </p:nvCxnSpPr>
          <p:spPr>
            <a:xfrm rot="5400000" flipH="1" flipV="1">
              <a:off x="3048000" y="3657600"/>
              <a:ext cx="15240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ChangeAspect="1"/>
            </p:cNvCxnSpPr>
            <p:nvPr/>
          </p:nvCxnSpPr>
          <p:spPr>
            <a:xfrm>
              <a:off x="3810000" y="2895600"/>
              <a:ext cx="457200" cy="2382"/>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Aspect="1"/>
            </p:cNvCxnSpPr>
            <p:nvPr/>
          </p:nvCxnSpPr>
          <p:spPr>
            <a:xfrm>
              <a:off x="3810000" y="4419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noChangeAspect="1"/>
            </p:cNvCxnSpPr>
            <p:nvPr/>
          </p:nvCxnSpPr>
          <p:spPr>
            <a:xfrm rot="5400000" flipH="1" flipV="1">
              <a:off x="4116388" y="44180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noChangeAspect="1"/>
            </p:cNvCxnSpPr>
            <p:nvPr/>
          </p:nvCxnSpPr>
          <p:spPr>
            <a:xfrm rot="5400000" flipH="1" flipV="1">
              <a:off x="4116388" y="28940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noChangeAspect="1"/>
            </p:cNvCxnSpPr>
            <p:nvPr/>
          </p:nvCxnSpPr>
          <p:spPr>
            <a:xfrm rot="5400000" flipH="1" flipV="1">
              <a:off x="4114800" y="4419600"/>
              <a:ext cx="912812" cy="1588"/>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5400000" flipH="1" flipV="1">
              <a:off x="4114800" y="2894012"/>
              <a:ext cx="912812" cy="1588"/>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noChangeAspect="1"/>
            </p:cNvCxnSpPr>
            <p:nvPr/>
          </p:nvCxnSpPr>
          <p:spPr>
            <a:xfrm>
              <a:off x="4572000" y="25908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noChangeAspect="1"/>
            </p:cNvCxnSpPr>
            <p:nvPr/>
          </p:nvCxnSpPr>
          <p:spPr>
            <a:xfrm>
              <a:off x="4572000" y="32004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a:off x="4572000" y="41148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a:off x="4572000" y="47244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5400000" flipH="1" flipV="1">
              <a:off x="4878388" y="22844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5400000" flipH="1" flipV="1">
              <a:off x="4725988" y="3656012"/>
              <a:ext cx="9144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noChangeAspect="1"/>
            </p:cNvCxnSpPr>
            <p:nvPr/>
          </p:nvCxnSpPr>
          <p:spPr>
            <a:xfrm rot="5400000" flipH="1" flipV="1">
              <a:off x="4878388" y="50276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noChangeAspect="1"/>
            </p:cNvCxnSpPr>
            <p:nvPr/>
          </p:nvCxnSpPr>
          <p:spPr>
            <a:xfrm rot="10800000">
              <a:off x="5029200" y="1981200"/>
              <a:ext cx="3048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noChangeAspect="1"/>
            </p:cNvCxnSpPr>
            <p:nvPr/>
          </p:nvCxnSpPr>
          <p:spPr>
            <a:xfrm rot="10800000" flipV="1">
              <a:off x="4876800" y="5333996"/>
              <a:ext cx="609600" cy="1592"/>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noChangeAspect="1"/>
            </p:cNvCxnSpPr>
            <p:nvPr/>
          </p:nvCxnSpPr>
          <p:spPr>
            <a:xfrm rot="10800000">
              <a:off x="4953000" y="5410200"/>
              <a:ext cx="457200" cy="3177"/>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noChangeAspect="1"/>
            </p:cNvCxnSpPr>
            <p:nvPr/>
          </p:nvCxnSpPr>
          <p:spPr>
            <a:xfrm rot="10800000">
              <a:off x="5105400" y="5486400"/>
              <a:ext cx="1524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4267200" y="2819400"/>
              <a:ext cx="152400"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lowchart: Connector 100"/>
            <p:cNvSpPr/>
            <p:nvPr/>
          </p:nvSpPr>
          <p:spPr>
            <a:xfrm>
              <a:off x="5148259" y="3619501"/>
              <a:ext cx="76200" cy="80963"/>
            </a:xfrm>
            <a:prstGeom prst="flowChartConnector">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2" name="Straight Connector 101"/>
            <p:cNvCxnSpPr>
              <a:cxnSpLocks noChangeAspect="1"/>
            </p:cNvCxnSpPr>
            <p:nvPr/>
          </p:nvCxnSpPr>
          <p:spPr>
            <a:xfrm>
              <a:off x="5181600" y="3657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3" name="Flowchart: Connector 102"/>
            <p:cNvSpPr/>
            <p:nvPr/>
          </p:nvSpPr>
          <p:spPr>
            <a:xfrm>
              <a:off x="3771888" y="3624265"/>
              <a:ext cx="76200" cy="80963"/>
            </a:xfrm>
            <a:prstGeom prst="flowChartConnector">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TextBox 103"/>
            <p:cNvSpPr txBox="1"/>
            <p:nvPr/>
          </p:nvSpPr>
          <p:spPr>
            <a:xfrm>
              <a:off x="4936441" y="1600200"/>
              <a:ext cx="549959" cy="369332"/>
            </a:xfrm>
            <a:prstGeom prst="rect">
              <a:avLst/>
            </a:prstGeom>
            <a:noFill/>
          </p:spPr>
          <p:txBody>
            <a:bodyPr wrap="none" rtlCol="0">
              <a:spAutoFit/>
            </a:bodyPr>
            <a:lstStyle/>
            <a:p>
              <a:r>
                <a:rPr lang="en-US" dirty="0" err="1" smtClean="0"/>
                <a:t>Vdd</a:t>
              </a:r>
              <a:endParaRPr lang="en-US" dirty="0"/>
            </a:p>
          </p:txBody>
        </p:sp>
        <p:sp>
          <p:nvSpPr>
            <p:cNvPr id="105" name="TextBox 104"/>
            <p:cNvSpPr txBox="1"/>
            <p:nvPr/>
          </p:nvSpPr>
          <p:spPr>
            <a:xfrm>
              <a:off x="5788876" y="3429000"/>
              <a:ext cx="535724" cy="369332"/>
            </a:xfrm>
            <a:prstGeom prst="rect">
              <a:avLst/>
            </a:prstGeom>
            <a:noFill/>
          </p:spPr>
          <p:txBody>
            <a:bodyPr wrap="none" rtlCol="0">
              <a:spAutoFit/>
            </a:bodyPr>
            <a:lstStyle/>
            <a:p>
              <a:r>
                <a:rPr lang="en-US" dirty="0" smtClean="0"/>
                <a:t>Out</a:t>
              </a:r>
              <a:endParaRPr lang="en-US" dirty="0"/>
            </a:p>
          </p:txBody>
        </p:sp>
        <p:sp>
          <p:nvSpPr>
            <p:cNvPr id="106" name="TextBox 105"/>
            <p:cNvSpPr txBox="1"/>
            <p:nvPr/>
          </p:nvSpPr>
          <p:spPr>
            <a:xfrm>
              <a:off x="2819400" y="3429000"/>
              <a:ext cx="364202" cy="369332"/>
            </a:xfrm>
            <a:prstGeom prst="rect">
              <a:avLst/>
            </a:prstGeom>
            <a:noFill/>
          </p:spPr>
          <p:txBody>
            <a:bodyPr wrap="none" rtlCol="0">
              <a:spAutoFit/>
            </a:bodyPr>
            <a:lstStyle/>
            <a:p>
              <a:r>
                <a:rPr lang="en-US" dirty="0" smtClean="0"/>
                <a:t>In</a:t>
              </a:r>
              <a:endParaRPr lang="en-US" dirty="0"/>
            </a:p>
          </p:txBody>
        </p:sp>
      </p:grpSp>
      <p:sp>
        <p:nvSpPr>
          <p:cNvPr id="235" name="Explosion 2 234"/>
          <p:cNvSpPr>
            <a:spLocks noChangeAspect="1"/>
          </p:cNvSpPr>
          <p:nvPr/>
        </p:nvSpPr>
        <p:spPr>
          <a:xfrm>
            <a:off x="4169298" y="2440860"/>
            <a:ext cx="528066" cy="452628"/>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Explosion 2 235"/>
          <p:cNvSpPr>
            <a:spLocks noChangeAspect="1"/>
          </p:cNvSpPr>
          <p:nvPr/>
        </p:nvSpPr>
        <p:spPr>
          <a:xfrm rot="5400000">
            <a:off x="4146327" y="2446623"/>
            <a:ext cx="528066" cy="452628"/>
          </a:xfrm>
          <a:prstGeom prst="irregularSeal2">
            <a:avLst/>
          </a:prstGeom>
          <a:gradFill>
            <a:gsLst>
              <a:gs pos="0">
                <a:srgbClr val="FFF200">
                  <a:alpha val="26000"/>
                </a:srgbClr>
              </a:gs>
              <a:gs pos="45000">
                <a:srgbClr val="FF7A00">
                  <a:alpha val="96000"/>
                </a:srgbClr>
              </a:gs>
              <a:gs pos="70000">
                <a:srgbClr val="FF0300">
                  <a:alpha val="84000"/>
                </a:srgbClr>
              </a:gs>
              <a:gs pos="100000">
                <a:srgbClr val="4D0808"/>
              </a:gs>
            </a:gsLst>
            <a:path path="shape">
              <a:fillToRect l="50000" t="50000" r="50000" b="50000"/>
            </a:path>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TextBox 239"/>
          <p:cNvSpPr txBox="1"/>
          <p:nvPr/>
        </p:nvSpPr>
        <p:spPr>
          <a:xfrm>
            <a:off x="3048000" y="5105400"/>
            <a:ext cx="30480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CMOS Trend</a:t>
            </a:r>
            <a:endParaRPr lang="en-US" sz="2200" i="1" dirty="0" smtClean="0">
              <a:effectLst>
                <a:outerShdw blurRad="38100" dist="38100" dir="2700000" algn="tl">
                  <a:srgbClr val="000000">
                    <a:alpha val="43137"/>
                  </a:srgbClr>
                </a:outerShdw>
              </a:effectLst>
            </a:endParaRPr>
          </a:p>
          <a:p>
            <a:pPr algn="ctr"/>
            <a:r>
              <a:rPr lang="en-US" sz="2200" i="1" dirty="0" smtClean="0"/>
              <a:t>Device variability, </a:t>
            </a:r>
          </a:p>
          <a:p>
            <a:pPr algn="ctr"/>
            <a:r>
              <a:rPr lang="en-US" sz="2200" i="1" dirty="0" smtClean="0"/>
              <a:t>wear-out, soft errors</a:t>
            </a:r>
            <a:endParaRPr lang="en-US" sz="2200" i="1" dirty="0"/>
          </a:p>
        </p:txBody>
      </p:sp>
      <p:sp>
        <p:nvSpPr>
          <p:cNvPr id="242" name="TextBox 241"/>
          <p:cNvSpPr txBox="1"/>
          <p:nvPr/>
        </p:nvSpPr>
        <p:spPr>
          <a:xfrm>
            <a:off x="5943600" y="2549319"/>
            <a:ext cx="2590799" cy="1754326"/>
          </a:xfrm>
          <a:prstGeom prst="rect">
            <a:avLst/>
          </a:prstGeom>
          <a:noFill/>
        </p:spPr>
        <p:txBody>
          <a:bodyPr wrap="square" rtlCol="0">
            <a:spAutoFit/>
          </a:bodyPr>
          <a:lstStyle/>
          <a:p>
            <a:pPr algn="ctr"/>
            <a:r>
              <a:rPr lang="en-US" dirty="0" smtClean="0"/>
              <a:t>Search</a:t>
            </a:r>
          </a:p>
          <a:p>
            <a:pPr algn="ctr"/>
            <a:r>
              <a:rPr lang="en-US" dirty="0" smtClean="0"/>
              <a:t>Computer Vision</a:t>
            </a:r>
          </a:p>
          <a:p>
            <a:pPr algn="ctr"/>
            <a:r>
              <a:rPr lang="en-US" dirty="0" smtClean="0"/>
              <a:t>Data Mining</a:t>
            </a:r>
          </a:p>
          <a:p>
            <a:pPr algn="ctr"/>
            <a:r>
              <a:rPr lang="en-US" dirty="0" smtClean="0"/>
              <a:t>Media Processing</a:t>
            </a:r>
          </a:p>
          <a:p>
            <a:pPr algn="ctr"/>
            <a:r>
              <a:rPr lang="en-US" dirty="0" smtClean="0"/>
              <a:t>Scientific Computing</a:t>
            </a:r>
          </a:p>
          <a:p>
            <a:pPr algn="ctr"/>
            <a:r>
              <a:rPr lang="en-US" dirty="0" smtClean="0"/>
              <a:t>…</a:t>
            </a:r>
            <a:endParaRPr lang="en-US" dirty="0"/>
          </a:p>
        </p:txBody>
      </p:sp>
      <p:sp>
        <p:nvSpPr>
          <p:cNvPr id="243" name="TextBox 242"/>
          <p:cNvSpPr txBox="1"/>
          <p:nvPr/>
        </p:nvSpPr>
        <p:spPr>
          <a:xfrm>
            <a:off x="5857875" y="5105400"/>
            <a:ext cx="27432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Applications Trend</a:t>
            </a:r>
            <a:endParaRPr lang="en-US" sz="2200" i="1" dirty="0" smtClean="0">
              <a:effectLst>
                <a:outerShdw blurRad="38100" dist="38100" dir="2700000" algn="tl">
                  <a:srgbClr val="000000">
                    <a:alpha val="43137"/>
                  </a:srgbClr>
                </a:outerShdw>
              </a:effectLst>
            </a:endParaRPr>
          </a:p>
          <a:p>
            <a:pPr algn="ctr"/>
            <a:r>
              <a:rPr lang="en-US" sz="2200" i="1" dirty="0" smtClean="0"/>
              <a:t>Data-intensive, error-tolerant applications</a:t>
            </a:r>
            <a:endParaRPr lang="en-US" sz="2200" i="1" dirty="0"/>
          </a:p>
        </p:txBody>
      </p:sp>
      <p:grpSp>
        <p:nvGrpSpPr>
          <p:cNvPr id="244" name="Group 30"/>
          <p:cNvGrpSpPr/>
          <p:nvPr/>
        </p:nvGrpSpPr>
        <p:grpSpPr>
          <a:xfrm>
            <a:off x="1213803" y="1981200"/>
            <a:ext cx="1359568" cy="1371600"/>
            <a:chOff x="4724400" y="2438400"/>
            <a:chExt cx="1981200" cy="1981200"/>
          </a:xfrm>
        </p:grpSpPr>
        <p:sp>
          <p:nvSpPr>
            <p:cNvPr id="245" name="Rectangle 244"/>
            <p:cNvSpPr/>
            <p:nvPr/>
          </p:nvSpPr>
          <p:spPr>
            <a:xfrm>
              <a:off x="4724400" y="2438400"/>
              <a:ext cx="1981200" cy="1981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Rectangle 245"/>
            <p:cNvSpPr/>
            <p:nvPr/>
          </p:nvSpPr>
          <p:spPr>
            <a:xfrm>
              <a:off x="48768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Rectangle 246"/>
            <p:cNvSpPr/>
            <p:nvPr/>
          </p:nvSpPr>
          <p:spPr>
            <a:xfrm>
              <a:off x="53340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Rectangle 247"/>
            <p:cNvSpPr/>
            <p:nvPr/>
          </p:nvSpPr>
          <p:spPr>
            <a:xfrm>
              <a:off x="57912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Rectangle 248"/>
            <p:cNvSpPr/>
            <p:nvPr/>
          </p:nvSpPr>
          <p:spPr>
            <a:xfrm>
              <a:off x="62484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Rectangle 249"/>
            <p:cNvSpPr/>
            <p:nvPr/>
          </p:nvSpPr>
          <p:spPr>
            <a:xfrm>
              <a:off x="48768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Rectangle 250"/>
            <p:cNvSpPr/>
            <p:nvPr/>
          </p:nvSpPr>
          <p:spPr>
            <a:xfrm>
              <a:off x="53340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Rectangle 251"/>
            <p:cNvSpPr/>
            <p:nvPr/>
          </p:nvSpPr>
          <p:spPr>
            <a:xfrm>
              <a:off x="57912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62484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Rectangle 253"/>
            <p:cNvSpPr/>
            <p:nvPr/>
          </p:nvSpPr>
          <p:spPr>
            <a:xfrm>
              <a:off x="48768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Rectangle 254"/>
            <p:cNvSpPr/>
            <p:nvPr/>
          </p:nvSpPr>
          <p:spPr>
            <a:xfrm>
              <a:off x="53340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Rectangle 255"/>
            <p:cNvSpPr/>
            <p:nvPr/>
          </p:nvSpPr>
          <p:spPr>
            <a:xfrm>
              <a:off x="57912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Rectangle 256"/>
            <p:cNvSpPr/>
            <p:nvPr/>
          </p:nvSpPr>
          <p:spPr>
            <a:xfrm>
              <a:off x="62484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Rectangle 257"/>
            <p:cNvSpPr/>
            <p:nvPr/>
          </p:nvSpPr>
          <p:spPr>
            <a:xfrm>
              <a:off x="48768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Rectangle 258"/>
            <p:cNvSpPr/>
            <p:nvPr/>
          </p:nvSpPr>
          <p:spPr>
            <a:xfrm>
              <a:off x="53340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Rectangle 259"/>
            <p:cNvSpPr/>
            <p:nvPr/>
          </p:nvSpPr>
          <p:spPr>
            <a:xfrm>
              <a:off x="57912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Rectangle 260"/>
            <p:cNvSpPr/>
            <p:nvPr/>
          </p:nvSpPr>
          <p:spPr>
            <a:xfrm>
              <a:off x="62484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2" name="Rectangle 261"/>
          <p:cNvSpPr/>
          <p:nvPr/>
        </p:nvSpPr>
        <p:spPr>
          <a:xfrm>
            <a:off x="1485900" y="4035669"/>
            <a:ext cx="838200" cy="84406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Up Arrow 262"/>
          <p:cNvSpPr/>
          <p:nvPr/>
        </p:nvSpPr>
        <p:spPr>
          <a:xfrm>
            <a:off x="1752600" y="3502269"/>
            <a:ext cx="304800" cy="381000"/>
          </a:xfrm>
          <a:prstGeom prst="up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TextBox 263"/>
          <p:cNvSpPr txBox="1"/>
          <p:nvPr/>
        </p:nvSpPr>
        <p:spPr>
          <a:xfrm>
            <a:off x="457200" y="5105400"/>
            <a:ext cx="28956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Architecture Trend</a:t>
            </a:r>
            <a:endParaRPr lang="en-US" sz="2200" i="1" dirty="0" smtClean="0">
              <a:effectLst>
                <a:outerShdw blurRad="38100" dist="38100" dir="2700000" algn="tl">
                  <a:srgbClr val="000000">
                    <a:alpha val="43137"/>
                  </a:srgbClr>
                </a:outerShdw>
              </a:effectLst>
            </a:endParaRPr>
          </a:p>
          <a:p>
            <a:pPr algn="ctr"/>
            <a:r>
              <a:rPr lang="en-US" sz="2200" i="1" dirty="0" smtClean="0"/>
              <a:t>Energy efficiency</a:t>
            </a:r>
          </a:p>
          <a:p>
            <a:pPr algn="ctr"/>
            <a:r>
              <a:rPr lang="en-US" sz="2200" i="1" dirty="0" smtClean="0"/>
              <a:t>Hardware simplification</a:t>
            </a:r>
            <a:endParaRPr lang="en-US" sz="2200" i="1" dirty="0"/>
          </a:p>
        </p:txBody>
      </p:sp>
      <p:sp>
        <p:nvSpPr>
          <p:cNvPr id="58" name="Footer Placeholder 57"/>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extBox 239"/>
          <p:cNvSpPr txBox="1"/>
          <p:nvPr/>
        </p:nvSpPr>
        <p:spPr>
          <a:xfrm>
            <a:off x="3200400" y="5105400"/>
            <a:ext cx="27432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CMOS Trend</a:t>
            </a:r>
            <a:endParaRPr lang="en-US" sz="2200" i="1" dirty="0" smtClean="0">
              <a:effectLst>
                <a:outerShdw blurRad="38100" dist="38100" dir="2700000" algn="tl">
                  <a:srgbClr val="000000">
                    <a:alpha val="43137"/>
                  </a:srgbClr>
                </a:outerShdw>
              </a:effectLst>
            </a:endParaRPr>
          </a:p>
          <a:p>
            <a:pPr algn="ctr"/>
            <a:r>
              <a:rPr lang="en-US" sz="2200" i="1" dirty="0" smtClean="0"/>
              <a:t>Device variability, </a:t>
            </a:r>
          </a:p>
          <a:p>
            <a:pPr algn="ctr"/>
            <a:r>
              <a:rPr lang="en-US" sz="2200" i="1" dirty="0" smtClean="0"/>
              <a:t>wear-out, soft errors</a:t>
            </a:r>
            <a:endParaRPr lang="en-US" sz="2200" i="1" dirty="0"/>
          </a:p>
        </p:txBody>
      </p:sp>
      <p:sp>
        <p:nvSpPr>
          <p:cNvPr id="61" name="TextBox 60"/>
          <p:cNvSpPr txBox="1"/>
          <p:nvPr/>
        </p:nvSpPr>
        <p:spPr>
          <a:xfrm>
            <a:off x="3200400" y="5181600"/>
            <a:ext cx="2743200" cy="430887"/>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Hardware Recovery</a:t>
            </a:r>
            <a:endParaRPr lang="en-US" sz="2200" i="1" dirty="0"/>
          </a:p>
        </p:txBody>
      </p:sp>
      <p:sp>
        <p:nvSpPr>
          <p:cNvPr id="122" name="TextBox 121"/>
          <p:cNvSpPr txBox="1"/>
          <p:nvPr/>
        </p:nvSpPr>
        <p:spPr>
          <a:xfrm>
            <a:off x="3229896" y="5181600"/>
            <a:ext cx="2743200" cy="430887"/>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Software Recovery</a:t>
            </a:r>
            <a:endParaRPr lang="en-US" sz="2200" i="1" dirty="0"/>
          </a:p>
        </p:txBody>
      </p:sp>
      <p:sp>
        <p:nvSpPr>
          <p:cNvPr id="127" name="Down Arrow 126"/>
          <p:cNvSpPr/>
          <p:nvPr/>
        </p:nvSpPr>
        <p:spPr>
          <a:xfrm rot="16200000" flipH="1">
            <a:off x="5749091" y="5301344"/>
            <a:ext cx="304800" cy="217714"/>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49" name="TextBox 148"/>
          <p:cNvSpPr txBox="1"/>
          <p:nvPr/>
        </p:nvSpPr>
        <p:spPr>
          <a:xfrm>
            <a:off x="5620871" y="4114800"/>
            <a:ext cx="612668" cy="1200329"/>
          </a:xfrm>
          <a:prstGeom prst="rect">
            <a:avLst/>
          </a:prstGeom>
          <a:noFill/>
        </p:spPr>
        <p:txBody>
          <a:bodyPr wrap="none" rtlCol="0">
            <a:spAutoFit/>
          </a:bodyPr>
          <a:lstStyle/>
          <a:p>
            <a:r>
              <a:rPr lang="en-US" sz="7200" b="1" dirty="0" smtClean="0">
                <a:ln w="19050">
                  <a:solidFill>
                    <a:schemeClr val="tx1"/>
                  </a:solidFill>
                  <a:prstDash val="solid"/>
                </a:ln>
                <a:solidFill>
                  <a:schemeClr val="tx1">
                    <a:lumMod val="50000"/>
                    <a:lumOff val="50000"/>
                  </a:schemeClr>
                </a:solidFill>
                <a:effectLst>
                  <a:outerShdw blurRad="41275" dist="20320" dir="1800000" algn="tl" rotWithShape="0">
                    <a:srgbClr val="000000">
                      <a:alpha val="40000"/>
                    </a:srgbClr>
                  </a:outerShdw>
                </a:effectLst>
              </a:rPr>
              <a:t>?</a:t>
            </a:r>
            <a:endParaRPr lang="en-US" sz="7200" dirty="0">
              <a:ln w="19050">
                <a:solidFill>
                  <a:schemeClr val="tx1"/>
                </a:solidFill>
                <a:prstDash val="solid"/>
              </a:ln>
              <a:solidFill>
                <a:schemeClr val="tx1">
                  <a:lumMod val="50000"/>
                  <a:lumOff val="50000"/>
                </a:schemeClr>
              </a:solidFill>
            </a:endParaRPr>
          </a:p>
        </p:txBody>
      </p:sp>
      <p:sp>
        <p:nvSpPr>
          <p:cNvPr id="243" name="TextBox 242"/>
          <p:cNvSpPr txBox="1"/>
          <p:nvPr/>
        </p:nvSpPr>
        <p:spPr>
          <a:xfrm>
            <a:off x="5857875" y="5102882"/>
            <a:ext cx="27432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Applications Trend</a:t>
            </a:r>
            <a:endParaRPr lang="en-US" sz="2200" i="1" dirty="0" smtClean="0">
              <a:effectLst>
                <a:outerShdw blurRad="38100" dist="38100" dir="2700000" algn="tl">
                  <a:srgbClr val="000000">
                    <a:alpha val="43137"/>
                  </a:srgbClr>
                </a:outerShdw>
              </a:effectLst>
            </a:endParaRPr>
          </a:p>
          <a:p>
            <a:pPr algn="ctr"/>
            <a:r>
              <a:rPr lang="en-US" sz="2200" i="1" dirty="0" smtClean="0"/>
              <a:t>Data-intensive, error-tolerant applications</a:t>
            </a:r>
            <a:endParaRPr lang="en-US" sz="2200" i="1" dirty="0"/>
          </a:p>
        </p:txBody>
      </p:sp>
      <p:sp>
        <p:nvSpPr>
          <p:cNvPr id="123" name="TextBox 122"/>
          <p:cNvSpPr txBox="1"/>
          <p:nvPr/>
        </p:nvSpPr>
        <p:spPr>
          <a:xfrm>
            <a:off x="5715000" y="5181600"/>
            <a:ext cx="3124200" cy="1107996"/>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Inefficient</a:t>
            </a:r>
          </a:p>
          <a:p>
            <a:pPr algn="ctr"/>
            <a:r>
              <a:rPr lang="en-US" sz="2200" i="1" dirty="0" smtClean="0"/>
              <a:t>No flexibility</a:t>
            </a:r>
          </a:p>
          <a:p>
            <a:pPr algn="ctr"/>
            <a:r>
              <a:rPr lang="en-US" sz="2200" i="1" dirty="0" smtClean="0"/>
              <a:t>Checkpoints conservative</a:t>
            </a:r>
          </a:p>
        </p:txBody>
      </p:sp>
      <p:sp>
        <p:nvSpPr>
          <p:cNvPr id="62" name="TextBox 61"/>
          <p:cNvSpPr txBox="1"/>
          <p:nvPr/>
        </p:nvSpPr>
        <p:spPr>
          <a:xfrm>
            <a:off x="5791200" y="5172670"/>
            <a:ext cx="2971800" cy="1107996"/>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Efficient</a:t>
            </a:r>
          </a:p>
          <a:p>
            <a:pPr algn="ctr"/>
            <a:r>
              <a:rPr lang="en-US" sz="2200" i="1" dirty="0" smtClean="0"/>
              <a:t>Error tolerance</a:t>
            </a:r>
          </a:p>
          <a:p>
            <a:pPr algn="ctr"/>
            <a:r>
              <a:rPr lang="en-US" sz="2200" i="1" dirty="0" smtClean="0"/>
              <a:t>Natural recovery points</a:t>
            </a:r>
          </a:p>
        </p:txBody>
      </p:sp>
      <p:grpSp>
        <p:nvGrpSpPr>
          <p:cNvPr id="3" name="Group 106"/>
          <p:cNvGrpSpPr/>
          <p:nvPr/>
        </p:nvGrpSpPr>
        <p:grpSpPr>
          <a:xfrm>
            <a:off x="2944764" y="1484312"/>
            <a:ext cx="3048000" cy="3544888"/>
            <a:chOff x="2819400" y="1600200"/>
            <a:chExt cx="3505200" cy="3889376"/>
          </a:xfrm>
        </p:grpSpPr>
        <p:cxnSp>
          <p:nvCxnSpPr>
            <p:cNvPr id="18" name="Straight Connector 17"/>
            <p:cNvCxnSpPr>
              <a:cxnSpLocks noChangeAspect="1"/>
            </p:cNvCxnSpPr>
            <p:nvPr/>
          </p:nvCxnSpPr>
          <p:spPr>
            <a:xfrm>
              <a:off x="3200400" y="3657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noChangeAspect="1"/>
            </p:cNvCxnSpPr>
            <p:nvPr/>
          </p:nvCxnSpPr>
          <p:spPr>
            <a:xfrm rot="5400000" flipH="1" flipV="1">
              <a:off x="3048000" y="3657600"/>
              <a:ext cx="15240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ChangeAspect="1"/>
            </p:cNvCxnSpPr>
            <p:nvPr/>
          </p:nvCxnSpPr>
          <p:spPr>
            <a:xfrm>
              <a:off x="3810000" y="2895600"/>
              <a:ext cx="457200" cy="2382"/>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Aspect="1"/>
            </p:cNvCxnSpPr>
            <p:nvPr/>
          </p:nvCxnSpPr>
          <p:spPr>
            <a:xfrm>
              <a:off x="3810000" y="4419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noChangeAspect="1"/>
            </p:cNvCxnSpPr>
            <p:nvPr/>
          </p:nvCxnSpPr>
          <p:spPr>
            <a:xfrm rot="5400000" flipH="1" flipV="1">
              <a:off x="4116388" y="44180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noChangeAspect="1"/>
            </p:cNvCxnSpPr>
            <p:nvPr/>
          </p:nvCxnSpPr>
          <p:spPr>
            <a:xfrm rot="5400000" flipH="1" flipV="1">
              <a:off x="4116388" y="28940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noChangeAspect="1"/>
            </p:cNvCxnSpPr>
            <p:nvPr/>
          </p:nvCxnSpPr>
          <p:spPr>
            <a:xfrm rot="5400000" flipH="1" flipV="1">
              <a:off x="4114800" y="4419600"/>
              <a:ext cx="912812" cy="1588"/>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5400000" flipH="1" flipV="1">
              <a:off x="4114800" y="2894012"/>
              <a:ext cx="912812" cy="1588"/>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noChangeAspect="1"/>
            </p:cNvCxnSpPr>
            <p:nvPr/>
          </p:nvCxnSpPr>
          <p:spPr>
            <a:xfrm>
              <a:off x="4572000" y="25908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noChangeAspect="1"/>
            </p:cNvCxnSpPr>
            <p:nvPr/>
          </p:nvCxnSpPr>
          <p:spPr>
            <a:xfrm>
              <a:off x="4572000" y="32004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a:off x="4572000" y="41148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a:off x="4572000" y="47244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5400000" flipH="1" flipV="1">
              <a:off x="4878388" y="22844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5400000" flipH="1" flipV="1">
              <a:off x="4725988" y="3656012"/>
              <a:ext cx="9144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noChangeAspect="1"/>
            </p:cNvCxnSpPr>
            <p:nvPr/>
          </p:nvCxnSpPr>
          <p:spPr>
            <a:xfrm rot="5400000" flipH="1" flipV="1">
              <a:off x="4878388" y="5027612"/>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noChangeAspect="1"/>
            </p:cNvCxnSpPr>
            <p:nvPr/>
          </p:nvCxnSpPr>
          <p:spPr>
            <a:xfrm rot="10800000">
              <a:off x="5029200" y="1981200"/>
              <a:ext cx="3048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noChangeAspect="1"/>
            </p:cNvCxnSpPr>
            <p:nvPr/>
          </p:nvCxnSpPr>
          <p:spPr>
            <a:xfrm rot="10800000" flipV="1">
              <a:off x="4876800" y="5333996"/>
              <a:ext cx="609600" cy="1592"/>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noChangeAspect="1"/>
            </p:cNvCxnSpPr>
            <p:nvPr/>
          </p:nvCxnSpPr>
          <p:spPr>
            <a:xfrm rot="10800000">
              <a:off x="4953000" y="5410200"/>
              <a:ext cx="457200" cy="3177"/>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noChangeAspect="1"/>
            </p:cNvCxnSpPr>
            <p:nvPr/>
          </p:nvCxnSpPr>
          <p:spPr>
            <a:xfrm rot="10800000">
              <a:off x="5105400" y="5486400"/>
              <a:ext cx="1524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4267200" y="2819400"/>
              <a:ext cx="152400" cy="15240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lowchart: Connector 100"/>
            <p:cNvSpPr/>
            <p:nvPr/>
          </p:nvSpPr>
          <p:spPr>
            <a:xfrm>
              <a:off x="5148259" y="3619501"/>
              <a:ext cx="76200" cy="80963"/>
            </a:xfrm>
            <a:prstGeom prst="flowChartConnector">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2" name="Straight Connector 101"/>
            <p:cNvCxnSpPr>
              <a:cxnSpLocks noChangeAspect="1"/>
            </p:cNvCxnSpPr>
            <p:nvPr/>
          </p:nvCxnSpPr>
          <p:spPr>
            <a:xfrm>
              <a:off x="5181600" y="3657600"/>
              <a:ext cx="609600" cy="3176"/>
            </a:xfrm>
            <a:prstGeom prst="line">
              <a:avLst/>
            </a:prstGeom>
            <a:ln w="25400" cap="rnd" cmpd="sng">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3" name="Flowchart: Connector 102"/>
            <p:cNvSpPr/>
            <p:nvPr/>
          </p:nvSpPr>
          <p:spPr>
            <a:xfrm>
              <a:off x="3771888" y="3624265"/>
              <a:ext cx="76200" cy="80963"/>
            </a:xfrm>
            <a:prstGeom prst="flowChartConnector">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TextBox 103"/>
            <p:cNvSpPr txBox="1"/>
            <p:nvPr/>
          </p:nvSpPr>
          <p:spPr>
            <a:xfrm>
              <a:off x="4936441" y="1600200"/>
              <a:ext cx="549959" cy="369332"/>
            </a:xfrm>
            <a:prstGeom prst="rect">
              <a:avLst/>
            </a:prstGeom>
            <a:noFill/>
          </p:spPr>
          <p:txBody>
            <a:bodyPr wrap="none" rtlCol="0">
              <a:spAutoFit/>
            </a:bodyPr>
            <a:lstStyle/>
            <a:p>
              <a:r>
                <a:rPr lang="en-US" dirty="0" err="1" smtClean="0"/>
                <a:t>Vdd</a:t>
              </a:r>
              <a:endParaRPr lang="en-US" dirty="0"/>
            </a:p>
          </p:txBody>
        </p:sp>
        <p:sp>
          <p:nvSpPr>
            <p:cNvPr id="105" name="TextBox 104"/>
            <p:cNvSpPr txBox="1"/>
            <p:nvPr/>
          </p:nvSpPr>
          <p:spPr>
            <a:xfrm>
              <a:off x="5788876" y="3429000"/>
              <a:ext cx="535724" cy="369332"/>
            </a:xfrm>
            <a:prstGeom prst="rect">
              <a:avLst/>
            </a:prstGeom>
            <a:noFill/>
          </p:spPr>
          <p:txBody>
            <a:bodyPr wrap="none" rtlCol="0">
              <a:spAutoFit/>
            </a:bodyPr>
            <a:lstStyle/>
            <a:p>
              <a:r>
                <a:rPr lang="en-US" dirty="0" smtClean="0"/>
                <a:t>Out</a:t>
              </a:r>
              <a:endParaRPr lang="en-US" dirty="0"/>
            </a:p>
          </p:txBody>
        </p:sp>
        <p:sp>
          <p:nvSpPr>
            <p:cNvPr id="106" name="TextBox 105"/>
            <p:cNvSpPr txBox="1"/>
            <p:nvPr/>
          </p:nvSpPr>
          <p:spPr>
            <a:xfrm>
              <a:off x="2819400" y="3429000"/>
              <a:ext cx="364202" cy="369332"/>
            </a:xfrm>
            <a:prstGeom prst="rect">
              <a:avLst/>
            </a:prstGeom>
            <a:noFill/>
          </p:spPr>
          <p:txBody>
            <a:bodyPr wrap="none" rtlCol="0">
              <a:spAutoFit/>
            </a:bodyPr>
            <a:lstStyle/>
            <a:p>
              <a:r>
                <a:rPr lang="en-US" dirty="0" smtClean="0"/>
                <a:t>In</a:t>
              </a:r>
              <a:endParaRPr lang="en-US" dirty="0"/>
            </a:p>
          </p:txBody>
        </p:sp>
      </p:grpSp>
      <p:sp>
        <p:nvSpPr>
          <p:cNvPr id="242" name="TextBox 241"/>
          <p:cNvSpPr txBox="1"/>
          <p:nvPr/>
        </p:nvSpPr>
        <p:spPr>
          <a:xfrm>
            <a:off x="6048375" y="2549319"/>
            <a:ext cx="2362200" cy="1754326"/>
          </a:xfrm>
          <a:prstGeom prst="rect">
            <a:avLst/>
          </a:prstGeom>
          <a:noFill/>
        </p:spPr>
        <p:txBody>
          <a:bodyPr wrap="square" rtlCol="0">
            <a:spAutoFit/>
          </a:bodyPr>
          <a:lstStyle/>
          <a:p>
            <a:pPr algn="ctr"/>
            <a:r>
              <a:rPr lang="en-US" dirty="0" smtClean="0"/>
              <a:t>Search</a:t>
            </a:r>
          </a:p>
          <a:p>
            <a:pPr algn="ctr"/>
            <a:r>
              <a:rPr lang="en-US" dirty="0" smtClean="0"/>
              <a:t>Computer Vision</a:t>
            </a:r>
          </a:p>
          <a:p>
            <a:pPr algn="ctr"/>
            <a:r>
              <a:rPr lang="en-US" dirty="0" smtClean="0"/>
              <a:t>Data Mining</a:t>
            </a:r>
          </a:p>
          <a:p>
            <a:pPr algn="ctr"/>
            <a:r>
              <a:rPr lang="en-US" dirty="0" smtClean="0"/>
              <a:t>Media Processing</a:t>
            </a:r>
          </a:p>
          <a:p>
            <a:pPr algn="ctr"/>
            <a:r>
              <a:rPr lang="en-US" dirty="0" smtClean="0"/>
              <a:t>Scientific Computing</a:t>
            </a:r>
          </a:p>
          <a:p>
            <a:pPr algn="ctr"/>
            <a:r>
              <a:rPr lang="en-US" dirty="0" smtClean="0"/>
              <a:t>…</a:t>
            </a:r>
            <a:endParaRPr lang="en-US" dirty="0"/>
          </a:p>
        </p:txBody>
      </p:sp>
      <p:grpSp>
        <p:nvGrpSpPr>
          <p:cNvPr id="57" name="Group 56"/>
          <p:cNvGrpSpPr/>
          <p:nvPr/>
        </p:nvGrpSpPr>
        <p:grpSpPr>
          <a:xfrm>
            <a:off x="1213803" y="1981200"/>
            <a:ext cx="1359568" cy="2898531"/>
            <a:chOff x="1213803" y="1981200"/>
            <a:chExt cx="1359568" cy="2898531"/>
          </a:xfrm>
        </p:grpSpPr>
        <p:grpSp>
          <p:nvGrpSpPr>
            <p:cNvPr id="4" name="Group 30"/>
            <p:cNvGrpSpPr/>
            <p:nvPr/>
          </p:nvGrpSpPr>
          <p:grpSpPr>
            <a:xfrm>
              <a:off x="1213803" y="1981200"/>
              <a:ext cx="1359568" cy="1371600"/>
              <a:chOff x="4724400" y="2438400"/>
              <a:chExt cx="1981200" cy="1981200"/>
            </a:xfrm>
          </p:grpSpPr>
          <p:sp>
            <p:nvSpPr>
              <p:cNvPr id="245" name="Rectangle 244"/>
              <p:cNvSpPr/>
              <p:nvPr/>
            </p:nvSpPr>
            <p:spPr>
              <a:xfrm>
                <a:off x="4724400" y="2438400"/>
                <a:ext cx="1981200" cy="19812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Rectangle 245"/>
              <p:cNvSpPr/>
              <p:nvPr/>
            </p:nvSpPr>
            <p:spPr>
              <a:xfrm>
                <a:off x="48768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Rectangle 246"/>
              <p:cNvSpPr/>
              <p:nvPr/>
            </p:nvSpPr>
            <p:spPr>
              <a:xfrm>
                <a:off x="53340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Rectangle 247"/>
              <p:cNvSpPr/>
              <p:nvPr/>
            </p:nvSpPr>
            <p:spPr>
              <a:xfrm>
                <a:off x="57912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Rectangle 248"/>
              <p:cNvSpPr/>
              <p:nvPr/>
            </p:nvSpPr>
            <p:spPr>
              <a:xfrm>
                <a:off x="6248400" y="25908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Rectangle 249"/>
              <p:cNvSpPr/>
              <p:nvPr/>
            </p:nvSpPr>
            <p:spPr>
              <a:xfrm>
                <a:off x="48768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Rectangle 250"/>
              <p:cNvSpPr/>
              <p:nvPr/>
            </p:nvSpPr>
            <p:spPr>
              <a:xfrm>
                <a:off x="53340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Rectangle 251"/>
              <p:cNvSpPr/>
              <p:nvPr/>
            </p:nvSpPr>
            <p:spPr>
              <a:xfrm>
                <a:off x="57912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6248400" y="30480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Rectangle 253"/>
              <p:cNvSpPr/>
              <p:nvPr/>
            </p:nvSpPr>
            <p:spPr>
              <a:xfrm>
                <a:off x="48768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Rectangle 254"/>
              <p:cNvSpPr/>
              <p:nvPr/>
            </p:nvSpPr>
            <p:spPr>
              <a:xfrm>
                <a:off x="53340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Rectangle 255"/>
              <p:cNvSpPr/>
              <p:nvPr/>
            </p:nvSpPr>
            <p:spPr>
              <a:xfrm>
                <a:off x="57912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Rectangle 256"/>
              <p:cNvSpPr/>
              <p:nvPr/>
            </p:nvSpPr>
            <p:spPr>
              <a:xfrm>
                <a:off x="6248400" y="35052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Rectangle 257"/>
              <p:cNvSpPr/>
              <p:nvPr/>
            </p:nvSpPr>
            <p:spPr>
              <a:xfrm>
                <a:off x="48768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Rectangle 258"/>
              <p:cNvSpPr/>
              <p:nvPr/>
            </p:nvSpPr>
            <p:spPr>
              <a:xfrm>
                <a:off x="53340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Rectangle 259"/>
              <p:cNvSpPr/>
              <p:nvPr/>
            </p:nvSpPr>
            <p:spPr>
              <a:xfrm>
                <a:off x="57912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Rectangle 260"/>
              <p:cNvSpPr/>
              <p:nvPr/>
            </p:nvSpPr>
            <p:spPr>
              <a:xfrm>
                <a:off x="6248400" y="3962400"/>
                <a:ext cx="304800" cy="3048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2" name="Rectangle 261"/>
            <p:cNvSpPr/>
            <p:nvPr/>
          </p:nvSpPr>
          <p:spPr>
            <a:xfrm>
              <a:off x="1485900" y="4035669"/>
              <a:ext cx="838200" cy="84406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Up Arrow 262"/>
            <p:cNvSpPr/>
            <p:nvPr/>
          </p:nvSpPr>
          <p:spPr>
            <a:xfrm>
              <a:off x="1752600" y="3502269"/>
              <a:ext cx="304800" cy="381000"/>
            </a:xfrm>
            <a:prstGeom prst="up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4" name="TextBox 263"/>
          <p:cNvSpPr txBox="1"/>
          <p:nvPr/>
        </p:nvSpPr>
        <p:spPr>
          <a:xfrm>
            <a:off x="457200" y="5105400"/>
            <a:ext cx="2895600" cy="1107996"/>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Architecture Trend</a:t>
            </a:r>
            <a:endParaRPr lang="en-US" sz="2200" i="1" dirty="0" smtClean="0">
              <a:effectLst>
                <a:outerShdw blurRad="38100" dist="38100" dir="2700000" algn="tl">
                  <a:srgbClr val="000000">
                    <a:alpha val="43137"/>
                  </a:srgbClr>
                </a:outerShdw>
              </a:effectLst>
            </a:endParaRPr>
          </a:p>
          <a:p>
            <a:pPr algn="ctr"/>
            <a:r>
              <a:rPr lang="en-US" sz="2200" i="1" dirty="0" smtClean="0"/>
              <a:t>Energy efficiency</a:t>
            </a:r>
          </a:p>
          <a:p>
            <a:pPr algn="ctr"/>
            <a:r>
              <a:rPr lang="en-US" sz="2200" i="1" dirty="0" smtClean="0"/>
              <a:t>Hardware simplification</a:t>
            </a:r>
            <a:endParaRPr lang="en-US" sz="2200" i="1" dirty="0"/>
          </a:p>
        </p:txBody>
      </p:sp>
      <p:sp>
        <p:nvSpPr>
          <p:cNvPr id="60" name="TextBox 59"/>
          <p:cNvSpPr txBox="1"/>
          <p:nvPr/>
        </p:nvSpPr>
        <p:spPr>
          <a:xfrm>
            <a:off x="533400" y="5174159"/>
            <a:ext cx="2743200" cy="769441"/>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Simple Hardware</a:t>
            </a:r>
          </a:p>
          <a:p>
            <a:pPr algn="ctr"/>
            <a:r>
              <a:rPr lang="en-US" sz="2200" i="1" dirty="0" smtClean="0"/>
              <a:t>No speculative state</a:t>
            </a:r>
            <a:endParaRPr lang="en-US" sz="2200" i="1" dirty="0" smtClean="0">
              <a:effectLst>
                <a:outerShdw blurRad="50800" dist="38100" dir="2700000" algn="tl" rotWithShape="0">
                  <a:prstClr val="black">
                    <a:alpha val="40000"/>
                  </a:prstClr>
                </a:outerShdw>
              </a:effectLst>
            </a:endParaRPr>
          </a:p>
        </p:txBody>
      </p:sp>
      <p:sp>
        <p:nvSpPr>
          <p:cNvPr id="118" name="TextBox 117"/>
          <p:cNvSpPr txBox="1"/>
          <p:nvPr/>
        </p:nvSpPr>
        <p:spPr>
          <a:xfrm>
            <a:off x="3345081" y="3886200"/>
            <a:ext cx="2515047" cy="830997"/>
          </a:xfrm>
          <a:prstGeom prst="rect">
            <a:avLst/>
          </a:prstGeom>
          <a:noFill/>
        </p:spPr>
        <p:txBody>
          <a:bodyPr wrap="none" rtlCol="0">
            <a:spAutoFit/>
          </a:bodyPr>
          <a:lstStyle/>
          <a:p>
            <a:pPr algn="ctr"/>
            <a:r>
              <a:rPr lang="en-US" sz="2400" b="1" dirty="0" smtClean="0"/>
              <a:t>Recovery Support </a:t>
            </a:r>
          </a:p>
          <a:p>
            <a:pPr algn="ctr"/>
            <a:r>
              <a:rPr lang="en-US" sz="2400" b="1" dirty="0" smtClean="0"/>
              <a:t>Is Needed</a:t>
            </a:r>
            <a:endParaRPr lang="en-US" sz="2400" b="1" dirty="0"/>
          </a:p>
        </p:txBody>
      </p:sp>
      <p:sp>
        <p:nvSpPr>
          <p:cNvPr id="119" name="Down Arrow 118"/>
          <p:cNvSpPr/>
          <p:nvPr/>
        </p:nvSpPr>
        <p:spPr>
          <a:xfrm>
            <a:off x="4419600" y="3505200"/>
            <a:ext cx="304800" cy="381000"/>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wn Arrow 119"/>
          <p:cNvSpPr/>
          <p:nvPr/>
        </p:nvSpPr>
        <p:spPr>
          <a:xfrm>
            <a:off x="4419600" y="4753896"/>
            <a:ext cx="304800" cy="381000"/>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TextBox 120"/>
          <p:cNvSpPr txBox="1"/>
          <p:nvPr/>
        </p:nvSpPr>
        <p:spPr>
          <a:xfrm>
            <a:off x="457200" y="5174159"/>
            <a:ext cx="2743200" cy="769441"/>
          </a:xfrm>
          <a:prstGeom prst="rect">
            <a:avLst/>
          </a:prstGeom>
          <a:noFill/>
        </p:spPr>
        <p:txBody>
          <a:bodyPr wrap="square" rtlCol="0">
            <a:spAutoFit/>
          </a:bodyPr>
          <a:lstStyle/>
          <a:p>
            <a:pPr algn="ctr"/>
            <a:r>
              <a:rPr lang="en-US" sz="2200" b="1" dirty="0" smtClean="0">
                <a:effectLst>
                  <a:outerShdw blurRad="50800" dist="38100" dir="2700000" algn="tl" rotWithShape="0">
                    <a:prstClr val="black">
                      <a:alpha val="40000"/>
                    </a:prstClr>
                  </a:outerShdw>
                </a:effectLst>
              </a:rPr>
              <a:t>Complex Hardware</a:t>
            </a:r>
          </a:p>
          <a:p>
            <a:pPr algn="ctr"/>
            <a:r>
              <a:rPr lang="en-US" sz="2200" i="1" dirty="0" smtClean="0"/>
              <a:t>Speculative state</a:t>
            </a:r>
          </a:p>
        </p:txBody>
      </p:sp>
      <p:sp>
        <p:nvSpPr>
          <p:cNvPr id="124" name="Down Arrow 123"/>
          <p:cNvSpPr/>
          <p:nvPr/>
        </p:nvSpPr>
        <p:spPr>
          <a:xfrm rot="5400000">
            <a:off x="3030217" y="5301343"/>
            <a:ext cx="304800" cy="217714"/>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25" name="Down Arrow 124"/>
          <p:cNvSpPr/>
          <p:nvPr/>
        </p:nvSpPr>
        <p:spPr>
          <a:xfrm rot="16200000" flipH="1">
            <a:off x="5764909" y="5301343"/>
            <a:ext cx="304800" cy="217714"/>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26" name="Down Arrow 125"/>
          <p:cNvSpPr/>
          <p:nvPr/>
        </p:nvSpPr>
        <p:spPr>
          <a:xfrm rot="5400000">
            <a:off x="3106417" y="5301343"/>
            <a:ext cx="304800" cy="217714"/>
          </a:xfrm>
          <a:prstGeom prst="downArrow">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nvGrpSpPr>
          <p:cNvPr id="128" name="Group 127"/>
          <p:cNvGrpSpPr/>
          <p:nvPr/>
        </p:nvGrpSpPr>
        <p:grpSpPr>
          <a:xfrm>
            <a:off x="1524000" y="3886200"/>
            <a:ext cx="685800" cy="838200"/>
            <a:chOff x="4572000" y="3962400"/>
            <a:chExt cx="685800" cy="838200"/>
          </a:xfrm>
        </p:grpSpPr>
        <p:cxnSp>
          <p:nvCxnSpPr>
            <p:cNvPr id="129" name="Straight Connector 128"/>
            <p:cNvCxnSpPr/>
            <p:nvPr/>
          </p:nvCxnSpPr>
          <p:spPr>
            <a:xfrm rot="16200000" flipH="1">
              <a:off x="4495800" y="4038600"/>
              <a:ext cx="838200" cy="68580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4533900" y="4152900"/>
              <a:ext cx="762000" cy="53340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6858000" y="3886200"/>
            <a:ext cx="685800" cy="838200"/>
            <a:chOff x="4572000" y="3962400"/>
            <a:chExt cx="685800" cy="838200"/>
          </a:xfrm>
        </p:grpSpPr>
        <p:cxnSp>
          <p:nvCxnSpPr>
            <p:cNvPr id="132" name="Straight Connector 131"/>
            <p:cNvCxnSpPr/>
            <p:nvPr/>
          </p:nvCxnSpPr>
          <p:spPr>
            <a:xfrm rot="16200000" flipH="1">
              <a:off x="4495800" y="4038600"/>
              <a:ext cx="838200" cy="68580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4533900" y="4152900"/>
              <a:ext cx="762000" cy="53340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1524000" y="3810000"/>
            <a:ext cx="752168" cy="958646"/>
            <a:chOff x="2964426" y="3937819"/>
            <a:chExt cx="752168" cy="958646"/>
          </a:xfrm>
        </p:grpSpPr>
        <p:sp>
          <p:nvSpPr>
            <p:cNvPr id="135" name="Freeform 134"/>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1016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1016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7" name="Group 136"/>
          <p:cNvGrpSpPr/>
          <p:nvPr/>
        </p:nvGrpSpPr>
        <p:grpSpPr>
          <a:xfrm>
            <a:off x="6867832" y="3841954"/>
            <a:ext cx="752168" cy="958646"/>
            <a:chOff x="2964426" y="3937819"/>
            <a:chExt cx="752168" cy="958646"/>
          </a:xfrm>
        </p:grpSpPr>
        <p:sp>
          <p:nvSpPr>
            <p:cNvPr id="138" name="Freeform 137"/>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1016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Freeform 138"/>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1016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7" name="Oval 146"/>
          <p:cNvSpPr/>
          <p:nvPr/>
        </p:nvSpPr>
        <p:spPr>
          <a:xfrm>
            <a:off x="3087093" y="5181600"/>
            <a:ext cx="365760" cy="4572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Oval 147"/>
          <p:cNvSpPr/>
          <p:nvPr/>
        </p:nvSpPr>
        <p:spPr>
          <a:xfrm>
            <a:off x="5715000" y="5181600"/>
            <a:ext cx="365760" cy="4572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50" name="TextBox 149"/>
          <p:cNvSpPr txBox="1"/>
          <p:nvPr/>
        </p:nvSpPr>
        <p:spPr>
          <a:xfrm>
            <a:off x="2989729" y="4114800"/>
            <a:ext cx="612668" cy="1200329"/>
          </a:xfrm>
          <a:prstGeom prst="rect">
            <a:avLst/>
          </a:prstGeom>
          <a:noFill/>
        </p:spPr>
        <p:txBody>
          <a:bodyPr wrap="none" rtlCol="0">
            <a:spAutoFit/>
          </a:bodyPr>
          <a:lstStyle/>
          <a:p>
            <a:r>
              <a:rPr lang="en-US" sz="7200" b="1" dirty="0" smtClean="0">
                <a:ln w="19050">
                  <a:solidFill>
                    <a:schemeClr val="tx1"/>
                  </a:solidFill>
                  <a:prstDash val="solid"/>
                </a:ln>
                <a:solidFill>
                  <a:schemeClr val="tx1">
                    <a:lumMod val="50000"/>
                    <a:lumOff val="50000"/>
                  </a:schemeClr>
                </a:solidFill>
                <a:effectLst>
                  <a:outerShdw blurRad="41275" dist="20320" dir="1800000" algn="tl" rotWithShape="0">
                    <a:srgbClr val="000000">
                      <a:alpha val="40000"/>
                    </a:srgbClr>
                  </a:outerShdw>
                </a:effectLst>
              </a:rPr>
              <a:t>?</a:t>
            </a:r>
            <a:endParaRPr lang="en-US" sz="7200" dirty="0">
              <a:ln w="19050">
                <a:solidFill>
                  <a:schemeClr val="tx1"/>
                </a:solidFill>
                <a:prstDash val="solid"/>
              </a:ln>
              <a:solidFill>
                <a:schemeClr val="tx1">
                  <a:lumMod val="50000"/>
                  <a:lumOff val="50000"/>
                </a:schemeClr>
              </a:solidFill>
            </a:endParaRPr>
          </a:p>
        </p:txBody>
      </p:sp>
      <p:sp>
        <p:nvSpPr>
          <p:cNvPr id="86" name="Explosion 2 85"/>
          <p:cNvSpPr>
            <a:spLocks noChangeAspect="1"/>
          </p:cNvSpPr>
          <p:nvPr/>
        </p:nvSpPr>
        <p:spPr>
          <a:xfrm rot="5400000">
            <a:off x="4081653" y="728853"/>
            <a:ext cx="528066" cy="452628"/>
          </a:xfrm>
          <a:prstGeom prst="irregularSeal2">
            <a:avLst/>
          </a:prstGeom>
          <a:gradFill>
            <a:gsLst>
              <a:gs pos="0">
                <a:srgbClr val="FFF200">
                  <a:alpha val="26000"/>
                </a:srgbClr>
              </a:gs>
              <a:gs pos="45000">
                <a:srgbClr val="FF7A00">
                  <a:alpha val="96000"/>
                </a:srgbClr>
              </a:gs>
              <a:gs pos="70000">
                <a:srgbClr val="FF0300">
                  <a:alpha val="84000"/>
                </a:srgbClr>
              </a:gs>
              <a:gs pos="100000">
                <a:srgbClr val="4D0808"/>
              </a:gs>
            </a:gsLst>
            <a:path path="shape">
              <a:fillToRect l="50000" t="50000" r="50000" b="50000"/>
            </a:path>
          </a:gra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Footer Placeholder 84"/>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 fill="hold"/>
                                        <p:tgtEl>
                                          <p:spTgt spid="57"/>
                                        </p:tgtEl>
                                      </p:cBhvr>
                                      <p:by x="50000" y="50000"/>
                                    </p:animScale>
                                  </p:childTnLst>
                                </p:cTn>
                              </p:par>
                              <p:par>
                                <p:cTn id="7" presetID="6" presetClass="emph" presetSubtype="0" fill="hold" nodeType="withEffect">
                                  <p:stCondLst>
                                    <p:cond delay="0"/>
                                  </p:stCondLst>
                                  <p:childTnLst>
                                    <p:animScale>
                                      <p:cBhvr>
                                        <p:cTn id="8" dur="10" fill="hold"/>
                                        <p:tgtEl>
                                          <p:spTgt spid="3"/>
                                        </p:tgtEl>
                                      </p:cBhvr>
                                      <p:by x="50000" y="50000"/>
                                    </p:animScale>
                                  </p:childTnLst>
                                </p:cTn>
                              </p:par>
                            </p:childTnLst>
                          </p:cTn>
                        </p:par>
                        <p:par>
                          <p:cTn id="9" fill="hold">
                            <p:stCondLst>
                              <p:cond delay="10"/>
                            </p:stCondLst>
                            <p:childTnLst>
                              <p:par>
                                <p:cTn id="10" presetID="0" presetClass="path" presetSubtype="0" accel="50000" decel="50000" fill="hold" grpId="0" nodeType="afterEffect">
                                  <p:stCondLst>
                                    <p:cond delay="0"/>
                                  </p:stCondLst>
                                  <p:childTnLst>
                                    <p:animMotion origin="layout" path="M 0 0 L 0 -0.4 " pathEditMode="relative" ptsTypes="AA">
                                      <p:cBhvr>
                                        <p:cTn id="11" dur="10" fill="hold"/>
                                        <p:tgtEl>
                                          <p:spTgt spid="243"/>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 0 L 0 -0.4 " pathEditMode="relative" ptsTypes="AA">
                                      <p:cBhvr>
                                        <p:cTn id="13" dur="10" fill="hold"/>
                                        <p:tgtEl>
                                          <p:spTgt spid="240"/>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0 L 0 -0.4 " pathEditMode="relative" ptsTypes="AA">
                                      <p:cBhvr>
                                        <p:cTn id="15" dur="10" fill="hold"/>
                                        <p:tgtEl>
                                          <p:spTgt spid="264"/>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 0 L 0 -0.26666 " pathEditMode="relative" ptsTypes="AA">
                                      <p:cBhvr>
                                        <p:cTn id="17" dur="10" fill="hold"/>
                                        <p:tgtEl>
                                          <p:spTgt spid="242"/>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 -0.26666 " pathEditMode="relative" ptsTypes="AA">
                                      <p:cBhvr>
                                        <p:cTn id="19" dur="10" fill="hold"/>
                                        <p:tgtEl>
                                          <p:spTgt spid="3"/>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0 0 L 0 -0.26666 " pathEditMode="relative" ptsTypes="AA">
                                      <p:cBhvr>
                                        <p:cTn id="21" dur="10" fill="hold"/>
                                        <p:tgtEl>
                                          <p:spTgt spid="57"/>
                                        </p:tgtEl>
                                        <p:attrNameLst>
                                          <p:attrName>ppt_x</p:attrName>
                                          <p:attrName>ppt_y</p:attrName>
                                        </p:attrNameLst>
                                      </p:cBhvr>
                                    </p:animMotion>
                                  </p:childTnLst>
                                </p:cTn>
                              </p:par>
                            </p:childTnLst>
                          </p:cTn>
                        </p:par>
                        <p:par>
                          <p:cTn id="22" fill="hold">
                            <p:stCondLst>
                              <p:cond delay="20"/>
                            </p:stCondLst>
                            <p:childTnLst>
                              <p:par>
                                <p:cTn id="23" presetID="10" presetClass="entr" presetSubtype="0" fill="hold" grpId="0"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500"/>
                                        <p:tgtEl>
                                          <p:spTgt spid="1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500"/>
                                        <p:tgtEl>
                                          <p:spTgt spid="1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fade">
                                      <p:cBhvr>
                                        <p:cTn id="44" dur="500"/>
                                        <p:tgtEl>
                                          <p:spTgt spid="1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5"/>
                                        </p:tgtEl>
                                        <p:attrNameLst>
                                          <p:attrName>style.visibility</p:attrName>
                                        </p:attrNameLst>
                                      </p:cBhvr>
                                      <p:to>
                                        <p:strVal val="visible"/>
                                      </p:to>
                                    </p:set>
                                    <p:animEffect transition="in" filter="fade">
                                      <p:cBhvr>
                                        <p:cTn id="54" dur="500"/>
                                        <p:tgtEl>
                                          <p:spTgt spid="1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fade">
                                      <p:cBhvr>
                                        <p:cTn id="57" dur="500"/>
                                        <p:tgtEl>
                                          <p:spTgt spid="1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1"/>
                                        </p:tgtEl>
                                      </p:cBhvr>
                                    </p:animEffect>
                                    <p:set>
                                      <p:cBhvr>
                                        <p:cTn id="67" dur="1" fill="hold">
                                          <p:stCondLst>
                                            <p:cond delay="499"/>
                                          </p:stCondLst>
                                        </p:cTn>
                                        <p:tgtEl>
                                          <p:spTgt spid="13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28"/>
                                        </p:tgtEl>
                                      </p:cBhvr>
                                    </p:animEffect>
                                    <p:set>
                                      <p:cBhvr>
                                        <p:cTn id="70" dur="1" fill="hold">
                                          <p:stCondLst>
                                            <p:cond delay="499"/>
                                          </p:stCondLst>
                                        </p:cTn>
                                        <p:tgtEl>
                                          <p:spTgt spid="12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5"/>
                                        </p:tgtEl>
                                      </p:cBhvr>
                                    </p:animEffect>
                                    <p:set>
                                      <p:cBhvr>
                                        <p:cTn id="73" dur="1" fill="hold">
                                          <p:stCondLst>
                                            <p:cond delay="499"/>
                                          </p:stCondLst>
                                        </p:cTn>
                                        <p:tgtEl>
                                          <p:spTgt spid="12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4"/>
                                        </p:tgtEl>
                                      </p:cBhvr>
                                    </p:animEffect>
                                    <p:set>
                                      <p:cBhvr>
                                        <p:cTn id="76" dur="1" fill="hold">
                                          <p:stCondLst>
                                            <p:cond delay="499"/>
                                          </p:stCondLst>
                                        </p:cTn>
                                        <p:tgtEl>
                                          <p:spTgt spid="1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1"/>
                                        </p:tgtEl>
                                      </p:cBhvr>
                                    </p:animEffect>
                                    <p:set>
                                      <p:cBhvr>
                                        <p:cTn id="79" dur="1" fill="hold">
                                          <p:stCondLst>
                                            <p:cond delay="499"/>
                                          </p:stCondLst>
                                        </p:cTn>
                                        <p:tgtEl>
                                          <p:spTgt spid="12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1"/>
                                        </p:tgtEl>
                                      </p:cBhvr>
                                    </p:animEffect>
                                    <p:set>
                                      <p:cBhvr>
                                        <p:cTn id="82" dur="1" fill="hold">
                                          <p:stCondLst>
                                            <p:cond delay="499"/>
                                          </p:stCondLst>
                                        </p:cTn>
                                        <p:tgtEl>
                                          <p:spTgt spid="6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23"/>
                                        </p:tgtEl>
                                      </p:cBhvr>
                                    </p:animEffect>
                                    <p:set>
                                      <p:cBhvr>
                                        <p:cTn id="85" dur="1" fill="hold">
                                          <p:stCondLst>
                                            <p:cond delay="499"/>
                                          </p:stCondLst>
                                        </p:cTn>
                                        <p:tgtEl>
                                          <p:spTgt spid="12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22"/>
                                        </p:tgtEl>
                                        <p:attrNameLst>
                                          <p:attrName>style.visibility</p:attrName>
                                        </p:attrNameLst>
                                      </p:cBhvr>
                                      <p:to>
                                        <p:strVal val="visible"/>
                                      </p:to>
                                    </p:set>
                                    <p:animEffect transition="in" filter="fade">
                                      <p:cBhvr>
                                        <p:cTn id="90" dur="500"/>
                                        <p:tgtEl>
                                          <p:spTgt spid="12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fade">
                                      <p:cBhvr>
                                        <p:cTn id="95" dur="500"/>
                                        <p:tgtEl>
                                          <p:spTgt spid="12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fade">
                                      <p:cBhvr>
                                        <p:cTn id="98" dur="500"/>
                                        <p:tgtEl>
                                          <p:spTgt spid="6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fade">
                                      <p:cBhvr>
                                        <p:cTn id="103" dur="500"/>
                                        <p:tgtEl>
                                          <p:spTgt spid="13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27"/>
                                        </p:tgtEl>
                                        <p:attrNameLst>
                                          <p:attrName>style.visibility</p:attrName>
                                        </p:attrNameLst>
                                      </p:cBhvr>
                                      <p:to>
                                        <p:strVal val="visible"/>
                                      </p:to>
                                    </p:set>
                                    <p:animEffect transition="in" filter="fade">
                                      <p:cBhvr>
                                        <p:cTn id="108" dur="500"/>
                                        <p:tgtEl>
                                          <p:spTgt spid="12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500"/>
                                        <p:tgtEl>
                                          <p:spTgt spid="6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37"/>
                                        </p:tgtEl>
                                        <p:attrNameLst>
                                          <p:attrName>style.visibility</p:attrName>
                                        </p:attrNameLst>
                                      </p:cBhvr>
                                      <p:to>
                                        <p:strVal val="visible"/>
                                      </p:to>
                                    </p:set>
                                    <p:animEffect transition="in" filter="fade">
                                      <p:cBhvr>
                                        <p:cTn id="116" dur="500"/>
                                        <p:tgtEl>
                                          <p:spTgt spid="137"/>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ntr" presetSubtype="16" fill="hold" grpId="0" nodeType="clickEffect">
                                  <p:stCondLst>
                                    <p:cond delay="0"/>
                                  </p:stCondLst>
                                  <p:childTnLst>
                                    <p:set>
                                      <p:cBhvr>
                                        <p:cTn id="120" dur="1" fill="hold">
                                          <p:stCondLst>
                                            <p:cond delay="0"/>
                                          </p:stCondLst>
                                        </p:cTn>
                                        <p:tgtEl>
                                          <p:spTgt spid="148"/>
                                        </p:tgtEl>
                                        <p:attrNameLst>
                                          <p:attrName>style.visibility</p:attrName>
                                        </p:attrNameLst>
                                      </p:cBhvr>
                                      <p:to>
                                        <p:strVal val="visible"/>
                                      </p:to>
                                    </p:set>
                                    <p:animEffect transition="in" filter="circle(in)">
                                      <p:cBhvr>
                                        <p:cTn id="121" dur="500"/>
                                        <p:tgtEl>
                                          <p:spTgt spid="148"/>
                                        </p:tgtEl>
                                      </p:cBhvr>
                                    </p:animEffect>
                                  </p:childTnLst>
                                </p:cTn>
                              </p:par>
                              <p:par>
                                <p:cTn id="122" presetID="6" presetClass="entr" presetSubtype="16" fill="hold" grpId="0" nodeType="withEffect">
                                  <p:stCondLst>
                                    <p:cond delay="0"/>
                                  </p:stCondLst>
                                  <p:childTnLst>
                                    <p:set>
                                      <p:cBhvr>
                                        <p:cTn id="123" dur="1" fill="hold">
                                          <p:stCondLst>
                                            <p:cond delay="0"/>
                                          </p:stCondLst>
                                        </p:cTn>
                                        <p:tgtEl>
                                          <p:spTgt spid="147"/>
                                        </p:tgtEl>
                                        <p:attrNameLst>
                                          <p:attrName>style.visibility</p:attrName>
                                        </p:attrNameLst>
                                      </p:cBhvr>
                                      <p:to>
                                        <p:strVal val="visible"/>
                                      </p:to>
                                    </p:set>
                                    <p:animEffect transition="in" filter="circle(in)">
                                      <p:cBhvr>
                                        <p:cTn id="124" dur="500"/>
                                        <p:tgtEl>
                                          <p:spTgt spid="147"/>
                                        </p:tgtEl>
                                      </p:cBhvr>
                                    </p:animEffect>
                                  </p:childTnLst>
                                </p:cTn>
                              </p:par>
                            </p:childTnLst>
                          </p:cTn>
                        </p:par>
                        <p:par>
                          <p:cTn id="125" fill="hold">
                            <p:stCondLst>
                              <p:cond delay="500"/>
                            </p:stCondLst>
                            <p:childTnLst>
                              <p:par>
                                <p:cTn id="126" presetID="12" presetClass="entr" presetSubtype="4" fill="hold" grpId="0" nodeType="afterEffect">
                                  <p:stCondLst>
                                    <p:cond delay="0"/>
                                  </p:stCondLst>
                                  <p:childTnLst>
                                    <p:set>
                                      <p:cBhvr>
                                        <p:cTn id="127" dur="1" fill="hold">
                                          <p:stCondLst>
                                            <p:cond delay="0"/>
                                          </p:stCondLst>
                                        </p:cTn>
                                        <p:tgtEl>
                                          <p:spTgt spid="149"/>
                                        </p:tgtEl>
                                        <p:attrNameLst>
                                          <p:attrName>style.visibility</p:attrName>
                                        </p:attrNameLst>
                                      </p:cBhvr>
                                      <p:to>
                                        <p:strVal val="visible"/>
                                      </p:to>
                                    </p:set>
                                    <p:animEffect transition="in" filter="slide(fromBottom)">
                                      <p:cBhvr>
                                        <p:cTn id="128" dur="500"/>
                                        <p:tgtEl>
                                          <p:spTgt spid="149"/>
                                        </p:tgtEl>
                                      </p:cBhvr>
                                    </p:animEffect>
                                  </p:childTnLst>
                                </p:cTn>
                              </p:par>
                              <p:par>
                                <p:cTn id="129" presetID="12" presetClass="entr" presetSubtype="4"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animEffect transition="in" filter="slide(fromBottom)">
                                      <p:cBhvr>
                                        <p:cTn id="131"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61" grpId="0"/>
      <p:bldP spid="61" grpId="1"/>
      <p:bldP spid="122" grpId="0"/>
      <p:bldP spid="127" grpId="0" animBg="1"/>
      <p:bldP spid="149" grpId="0"/>
      <p:bldP spid="243" grpId="0"/>
      <p:bldP spid="123" grpId="0"/>
      <p:bldP spid="123" grpId="1"/>
      <p:bldP spid="62" grpId="0"/>
      <p:bldP spid="242" grpId="0"/>
      <p:bldP spid="264" grpId="0"/>
      <p:bldP spid="60" grpId="0"/>
      <p:bldP spid="118" grpId="0"/>
      <p:bldP spid="119" grpId="0" animBg="1"/>
      <p:bldP spid="120" grpId="0" animBg="1"/>
      <p:bldP spid="121" grpId="0"/>
      <p:bldP spid="121" grpId="1"/>
      <p:bldP spid="124" grpId="0" animBg="1"/>
      <p:bldP spid="124" grpId="1" animBg="1"/>
      <p:bldP spid="125" grpId="0" animBg="1"/>
      <p:bldP spid="125" grpId="1" animBg="1"/>
      <p:bldP spid="126" grpId="0" animBg="1"/>
      <p:bldP spid="147" grpId="0" animBg="1"/>
      <p:bldP spid="148" grpId="0" animBg="1"/>
      <p:bldP spid="1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420324"/>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Relax</a:t>
            </a:r>
          </a:p>
        </p:txBody>
      </p:sp>
      <p:sp>
        <p:nvSpPr>
          <p:cNvPr id="4" name="TextBox 3"/>
          <p:cNvSpPr txBox="1"/>
          <p:nvPr/>
        </p:nvSpPr>
        <p:spPr>
          <a:xfrm>
            <a:off x="3156363" y="2687360"/>
            <a:ext cx="2901179" cy="523220"/>
          </a:xfrm>
          <a:prstGeom prst="rect">
            <a:avLst/>
          </a:prstGeom>
          <a:noFill/>
        </p:spPr>
        <p:txBody>
          <a:bodyPr wrap="none" rtlCol="0">
            <a:spAutoFit/>
          </a:bodyPr>
          <a:lstStyle/>
          <a:p>
            <a:pPr algn="ctr"/>
            <a:r>
              <a:rPr lang="en-US" sz="2800" dirty="0" smtClean="0"/>
              <a:t>Software Recovery</a:t>
            </a:r>
            <a:endParaRPr lang="en-US" sz="2800" dirty="0"/>
          </a:p>
        </p:txBody>
      </p:sp>
      <p:sp>
        <p:nvSpPr>
          <p:cNvPr id="5" name="TextBox 4"/>
          <p:cNvSpPr txBox="1"/>
          <p:nvPr/>
        </p:nvSpPr>
        <p:spPr>
          <a:xfrm>
            <a:off x="3048000" y="4124980"/>
            <a:ext cx="3117905" cy="523220"/>
          </a:xfrm>
          <a:prstGeom prst="rect">
            <a:avLst/>
          </a:prstGeom>
          <a:noFill/>
        </p:spPr>
        <p:txBody>
          <a:bodyPr wrap="none" rtlCol="0">
            <a:spAutoFit/>
          </a:bodyPr>
          <a:lstStyle/>
          <a:p>
            <a:pPr algn="ctr"/>
            <a:r>
              <a:rPr lang="en-US" sz="2800" dirty="0" smtClean="0"/>
              <a:t>Hardware Detection</a:t>
            </a:r>
            <a:endParaRPr lang="en-US" sz="2800" dirty="0"/>
          </a:p>
        </p:txBody>
      </p:sp>
      <p:cxnSp>
        <p:nvCxnSpPr>
          <p:cNvPr id="9" name="Straight Connector 8"/>
          <p:cNvCxnSpPr/>
          <p:nvPr/>
        </p:nvCxnSpPr>
        <p:spPr>
          <a:xfrm flipV="1">
            <a:off x="2400300" y="3657600"/>
            <a:ext cx="4343400" cy="1018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34200" y="3362981"/>
            <a:ext cx="645305" cy="523220"/>
          </a:xfrm>
          <a:prstGeom prst="rect">
            <a:avLst/>
          </a:prstGeom>
          <a:noFill/>
        </p:spPr>
        <p:txBody>
          <a:bodyPr wrap="none" rtlCol="0">
            <a:spAutoFit/>
          </a:bodyPr>
          <a:lstStyle/>
          <a:p>
            <a:r>
              <a:rPr lang="en-US" sz="2800" dirty="0" smtClean="0"/>
              <a:t>ISA</a:t>
            </a:r>
            <a:endParaRPr lang="en-US" sz="2800" dirty="0"/>
          </a:p>
        </p:txBody>
      </p:sp>
      <p:cxnSp>
        <p:nvCxnSpPr>
          <p:cNvPr id="16" name="Straight Arrow Connector 15"/>
          <p:cNvCxnSpPr/>
          <p:nvPr/>
        </p:nvCxnSpPr>
        <p:spPr>
          <a:xfrm rot="16200000" flipH="1">
            <a:off x="7046104" y="4114799"/>
            <a:ext cx="457200" cy="1"/>
          </a:xfrm>
          <a:prstGeom prst="straightConnector1">
            <a:avLst/>
          </a:prstGeom>
          <a:ln w="508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7046899" y="3123407"/>
            <a:ext cx="457201" cy="1588"/>
          </a:xfrm>
          <a:prstGeom prst="straightConnector1">
            <a:avLst/>
          </a:prstGeom>
          <a:ln w="508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530" y="302968"/>
            <a:ext cx="8229600" cy="1143000"/>
          </a:xfrm>
        </p:spPr>
        <p:txBody>
          <a:bodyPr/>
          <a:lstStyle/>
          <a:p>
            <a:r>
              <a:rPr lang="en-US" dirty="0" smtClean="0"/>
              <a:t>ISA</a:t>
            </a:r>
            <a:endParaRPr lang="en-US" dirty="0"/>
          </a:p>
        </p:txBody>
      </p:sp>
      <p:sp>
        <p:nvSpPr>
          <p:cNvPr id="14" name="TextBox 13"/>
          <p:cNvSpPr txBox="1"/>
          <p:nvPr/>
        </p:nvSpPr>
        <p:spPr>
          <a:xfrm>
            <a:off x="1246966" y="2586158"/>
            <a:ext cx="4576509" cy="461665"/>
          </a:xfrm>
          <a:prstGeom prst="rect">
            <a:avLst/>
          </a:prstGeom>
          <a:noFill/>
        </p:spPr>
        <p:txBody>
          <a:bodyPr wrap="none" rtlCol="0">
            <a:spAutoFit/>
          </a:bodyPr>
          <a:lstStyle/>
          <a:p>
            <a:r>
              <a:rPr lang="en-US" sz="2400" dirty="0" smtClean="0"/>
              <a:t>Software defines recovery handler</a:t>
            </a:r>
          </a:p>
        </p:txBody>
      </p:sp>
      <p:sp>
        <p:nvSpPr>
          <p:cNvPr id="15" name="TextBox 14"/>
          <p:cNvSpPr txBox="1"/>
          <p:nvPr/>
        </p:nvSpPr>
        <p:spPr>
          <a:xfrm>
            <a:off x="1219200" y="3512403"/>
            <a:ext cx="6303072" cy="830997"/>
          </a:xfrm>
          <a:prstGeom prst="rect">
            <a:avLst/>
          </a:prstGeom>
          <a:noFill/>
        </p:spPr>
        <p:txBody>
          <a:bodyPr wrap="none" rtlCol="0">
            <a:spAutoFit/>
          </a:bodyPr>
          <a:lstStyle/>
          <a:p>
            <a:r>
              <a:rPr lang="en-US" sz="2400" dirty="0" smtClean="0"/>
              <a:t>Hardware detects and jumps to handler on fault</a:t>
            </a:r>
          </a:p>
          <a:p>
            <a:r>
              <a:rPr lang="en-US" sz="2400" i="1" dirty="0" smtClean="0"/>
              <a:t>and is allowed to commit corrupted state</a:t>
            </a:r>
            <a:r>
              <a:rPr lang="en-US" sz="2400" i="1" baseline="30000" dirty="0" smtClean="0"/>
              <a:t>*</a:t>
            </a:r>
            <a:endParaRPr lang="en-US" sz="2400" i="1" dirty="0"/>
          </a:p>
        </p:txBody>
      </p:sp>
      <p:sp>
        <p:nvSpPr>
          <p:cNvPr id="25" name="TextBox 24"/>
          <p:cNvSpPr txBox="1"/>
          <p:nvPr/>
        </p:nvSpPr>
        <p:spPr>
          <a:xfrm>
            <a:off x="5882640" y="1850590"/>
            <a:ext cx="2346960" cy="1425833"/>
          </a:xfrm>
          <a:prstGeom prst="foldedCorner">
            <a:avLst>
              <a:gd name="adj" fmla="val 7822"/>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effectLst/>
                <a:latin typeface="Courier New" pitchFamily="49" charset="0"/>
                <a:cs typeface="Courier New" pitchFamily="49" charset="0"/>
              </a:rPr>
              <a:t>  </a:t>
            </a:r>
            <a:r>
              <a:rPr lang="en-US" sz="2000" b="1" dirty="0" err="1" smtClean="0">
                <a:effectLst/>
                <a:latin typeface="Courier New" pitchFamily="49" charset="0"/>
                <a:cs typeface="Courier New" pitchFamily="49" charset="0"/>
              </a:rPr>
              <a:t>rlx</a:t>
            </a:r>
            <a:r>
              <a:rPr lang="en-US" sz="2000" b="1" dirty="0" smtClean="0">
                <a:effectLst/>
                <a:latin typeface="Courier New" pitchFamily="49" charset="0"/>
                <a:cs typeface="Courier New" pitchFamily="49" charset="0"/>
              </a:rPr>
              <a:t> RECOVER</a:t>
            </a:r>
          </a:p>
          <a:p>
            <a:r>
              <a:rPr lang="en-US" sz="2000" b="1" dirty="0" smtClean="0">
                <a:effectLst/>
                <a:latin typeface="Courier New" pitchFamily="49" charset="0"/>
                <a:cs typeface="Courier New" pitchFamily="49" charset="0"/>
              </a:rPr>
              <a:t>  ...</a:t>
            </a:r>
          </a:p>
          <a:p>
            <a:r>
              <a:rPr lang="en-US" sz="2000" b="1" dirty="0" smtClean="0">
                <a:effectLst/>
                <a:latin typeface="Courier New" pitchFamily="49" charset="0"/>
                <a:cs typeface="Courier New" pitchFamily="49" charset="0"/>
              </a:rPr>
              <a:t>RECOVER:</a:t>
            </a:r>
          </a:p>
          <a:p>
            <a:r>
              <a:rPr lang="en-US" sz="2000" b="1" dirty="0" smtClean="0">
                <a:effectLst/>
                <a:latin typeface="Courier New" pitchFamily="49" charset="0"/>
                <a:cs typeface="Courier New" pitchFamily="49" charset="0"/>
              </a:rPr>
              <a:t>  ... </a:t>
            </a:r>
            <a:endParaRPr lang="en-US" sz="2000" b="1" dirty="0">
              <a:effectLst/>
            </a:endParaRPr>
          </a:p>
        </p:txBody>
      </p:sp>
      <p:sp>
        <p:nvSpPr>
          <p:cNvPr id="35" name="TextBox 34"/>
          <p:cNvSpPr txBox="1"/>
          <p:nvPr/>
        </p:nvSpPr>
        <p:spPr>
          <a:xfrm>
            <a:off x="7010400" y="6172200"/>
            <a:ext cx="1729128" cy="369332"/>
          </a:xfrm>
          <a:prstGeom prst="rect">
            <a:avLst/>
          </a:prstGeom>
          <a:noFill/>
        </p:spPr>
        <p:txBody>
          <a:bodyPr wrap="none" rtlCol="0">
            <a:spAutoFit/>
          </a:bodyPr>
          <a:lstStyle/>
          <a:p>
            <a:r>
              <a:rPr lang="en-US" i="1" baseline="30000" dirty="0" smtClean="0"/>
              <a:t>*</a:t>
            </a:r>
            <a:r>
              <a:rPr lang="en-US" i="1" dirty="0" smtClean="0"/>
              <a:t>Details in paper</a:t>
            </a:r>
            <a:endParaRPr lang="en-US" i="1" dirty="0"/>
          </a:p>
        </p:txBody>
      </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6858000"/>
          </a:xfrm>
          <a:prstGeom prst="rect">
            <a:avLst/>
          </a:prstGeom>
          <a:solidFill>
            <a:schemeClr val="tx1">
              <a:lumMod val="75000"/>
              <a:lumOff val="25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srgbClr val="FF0000"/>
              </a:solidFill>
            </a:endParaRPr>
          </a:p>
          <a:p>
            <a:pPr algn="ctr"/>
            <a:endParaRPr lang="en-US" sz="4800" dirty="0" smtClean="0">
              <a:solidFill>
                <a:srgbClr val="FF0000"/>
              </a:solidFill>
            </a:endParaRPr>
          </a:p>
          <a:p>
            <a:pPr algn="ctr"/>
            <a:endParaRPr lang="en-US" sz="4800" dirty="0" smtClean="0">
              <a:solidFill>
                <a:srgbClr val="FF0000"/>
              </a:solidFill>
            </a:endParaRPr>
          </a:p>
          <a:p>
            <a:pPr algn="ctr"/>
            <a:r>
              <a:rPr lang="en-US" sz="4800" b="1" dirty="0" smtClean="0">
                <a:ln w="12700">
                  <a:solidFill>
                    <a:schemeClr val="tx1">
                      <a:lumMod val="85000"/>
                      <a:lumOff val="15000"/>
                    </a:schemeClr>
                  </a:solidFill>
                  <a:prstDash val="solid"/>
                </a:ln>
                <a:solidFill>
                  <a:srgbClr val="D92727"/>
                </a:solidFill>
                <a:effectLst>
                  <a:outerShdw blurRad="41275" dist="20320" dir="1800000" algn="tl" rotWithShape="0">
                    <a:srgbClr val="000000">
                      <a:alpha val="40000"/>
                    </a:srgbClr>
                  </a:outerShdw>
                </a:effectLst>
              </a:rPr>
              <a:t>-- WARNING --</a:t>
            </a:r>
          </a:p>
          <a:p>
            <a:pPr algn="ctr"/>
            <a:r>
              <a:rPr lang="en-US" sz="4800" cap="small" dirty="0" smtClean="0">
                <a:solidFill>
                  <a:schemeClr val="bg1"/>
                </a:solidFill>
              </a:rPr>
              <a:t>Source Code Ahead</a:t>
            </a:r>
            <a:endParaRPr lang="en-US" sz="4800" cap="small" dirty="0">
              <a:solidFill>
                <a:schemeClr val="bg1"/>
              </a:solidFill>
            </a:endParaRPr>
          </a:p>
        </p:txBody>
      </p:sp>
      <p:sp>
        <p:nvSpPr>
          <p:cNvPr id="9" name="Title 1"/>
          <p:cNvSpPr>
            <a:spLocks noGrp="1"/>
          </p:cNvSpPr>
          <p:nvPr>
            <p:ph type="title"/>
          </p:nvPr>
        </p:nvSpPr>
        <p:spPr>
          <a:xfrm>
            <a:off x="457200" y="332985"/>
            <a:ext cx="8229600" cy="1143000"/>
          </a:xfrm>
        </p:spPr>
        <p:txBody>
          <a:bodyPr/>
          <a:lstStyle/>
          <a:p>
            <a:r>
              <a:rPr lang="en-US" dirty="0" smtClean="0"/>
              <a:t>Software</a:t>
            </a:r>
            <a:endParaRPr lang="en-US" dirty="0"/>
          </a:p>
        </p:txBody>
      </p:sp>
      <p:sp>
        <p:nvSpPr>
          <p:cNvPr id="5" name="TextBox 4"/>
          <p:cNvSpPr txBox="1"/>
          <p:nvPr/>
        </p:nvSpPr>
        <p:spPr>
          <a:xfrm>
            <a:off x="489157" y="2514362"/>
            <a:ext cx="4463843" cy="1600438"/>
          </a:xfrm>
          <a:prstGeom prst="rect">
            <a:avLst/>
          </a:prstGeom>
          <a:noFill/>
        </p:spPr>
        <p:txBody>
          <a:bodyPr wrap="square" rtlCol="0">
            <a:spAutoFit/>
          </a:bodyPr>
          <a:lstStyle/>
          <a:p>
            <a:r>
              <a:rPr lang="en-US" sz="1400" b="1" dirty="0" err="1">
                <a:latin typeface="Courier New" pitchFamily="49" charset="0"/>
                <a:cs typeface="Courier New" pitchFamily="49" charset="0"/>
              </a:rPr>
              <a:t>i</a:t>
            </a:r>
            <a:r>
              <a:rPr lang="en-US" sz="1400" b="1" dirty="0" err="1" smtClean="0">
                <a:latin typeface="Courier New" pitchFamily="49" charset="0"/>
                <a:cs typeface="Courier New" pitchFamily="49" charset="0"/>
              </a:rPr>
              <a:t>nt</a:t>
            </a:r>
            <a:r>
              <a:rPr lang="en-US" sz="1400" dirty="0" smtClean="0">
                <a:latin typeface="Courier New" pitchFamily="49" charset="0"/>
                <a:cs typeface="Courier New" pitchFamily="49" charset="0"/>
              </a:rPr>
              <a:t> sad(</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*left,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*right,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a:t>
            </a:r>
          </a:p>
          <a:p>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sum = 0;</a:t>
            </a: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for</a:t>
            </a:r>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0;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&lt;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a:t>
            </a:r>
          </a:p>
          <a:p>
            <a:r>
              <a:rPr lang="en-US" sz="1400" dirty="0" smtClean="0">
                <a:latin typeface="Courier New" pitchFamily="49" charset="0"/>
                <a:cs typeface="Courier New" pitchFamily="49" charset="0"/>
              </a:rPr>
              <a:t>    sum += abs(left[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right[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a:t>
            </a:r>
          </a:p>
          <a:p>
            <a:r>
              <a:rPr lang="en-US" sz="1400" dirty="0" smtClean="0">
                <a:latin typeface="Courier New" pitchFamily="49" charset="0"/>
                <a:cs typeface="Courier New" pitchFamily="49" charset="0"/>
              </a:rPr>
              <a:t>  }</a:t>
            </a: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return</a:t>
            </a:r>
            <a:r>
              <a:rPr lang="en-US" sz="1400" dirty="0" smtClean="0">
                <a:latin typeface="Courier New" pitchFamily="49" charset="0"/>
                <a:cs typeface="Courier New" pitchFamily="49" charset="0"/>
              </a:rPr>
              <a:t> sum;</a:t>
            </a:r>
          </a:p>
          <a:p>
            <a:r>
              <a:rPr lang="en-US" sz="1400" dirty="0">
                <a:latin typeface="Courier New" pitchFamily="49" charset="0"/>
                <a:cs typeface="Courier New" pitchFamily="49" charset="0"/>
              </a:rPr>
              <a:t>}</a:t>
            </a:r>
          </a:p>
        </p:txBody>
      </p:sp>
      <p:sp>
        <p:nvSpPr>
          <p:cNvPr id="14" name="TextBox 13"/>
          <p:cNvSpPr txBox="1"/>
          <p:nvPr/>
        </p:nvSpPr>
        <p:spPr>
          <a:xfrm>
            <a:off x="533400" y="1524000"/>
            <a:ext cx="59436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SAD (Sum of Absolute Differences) Example</a:t>
            </a:r>
            <a:endParaRPr lang="en-US" sz="2400" dirty="0">
              <a:effectLst>
                <a:outerShdw blurRad="38100" dist="38100" dir="2700000" algn="tl">
                  <a:srgbClr val="000000">
                    <a:alpha val="43137"/>
                  </a:srgbClr>
                </a:outerShdw>
              </a:effectLst>
            </a:endParaRPr>
          </a:p>
        </p:txBody>
      </p:sp>
      <p:sp>
        <p:nvSpPr>
          <p:cNvPr id="23" name="TextBox 22"/>
          <p:cNvSpPr txBox="1"/>
          <p:nvPr/>
        </p:nvSpPr>
        <p:spPr>
          <a:xfrm>
            <a:off x="533400" y="1902023"/>
            <a:ext cx="4191000" cy="369332"/>
          </a:xfrm>
          <a:prstGeom prst="rect">
            <a:avLst/>
          </a:prstGeom>
          <a:noFill/>
        </p:spPr>
        <p:txBody>
          <a:bodyPr wrap="square" rtlCol="0">
            <a:spAutoFit/>
          </a:bodyPr>
          <a:lstStyle/>
          <a:p>
            <a:r>
              <a:rPr lang="en-US" dirty="0" smtClean="0"/>
              <a:t>(adapted from a H.264 video encoder)</a:t>
            </a:r>
            <a:endParaRPr lang="en-US" dirty="0"/>
          </a:p>
        </p:txBody>
      </p:sp>
      <p:pic>
        <p:nvPicPr>
          <p:cNvPr id="27" name="Picture 26" descr="600px-Warning.svg.png"/>
          <p:cNvPicPr>
            <a:picLocks noChangeAspect="1"/>
          </p:cNvPicPr>
          <p:nvPr/>
        </p:nvPicPr>
        <p:blipFill>
          <a:blip r:embed="rId3" cstate="print"/>
          <a:stretch>
            <a:fillRect/>
          </a:stretch>
        </p:blipFill>
        <p:spPr>
          <a:xfrm>
            <a:off x="3619500" y="2070100"/>
            <a:ext cx="1905000" cy="1587500"/>
          </a:xfrm>
          <a:prstGeom prst="rect">
            <a:avLst/>
          </a:prstGeom>
        </p:spPr>
      </p:pic>
      <p:sp>
        <p:nvSpPr>
          <p:cNvPr id="10" name="Footer Placeholder 9"/>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200400" y="4114800"/>
            <a:ext cx="1066800" cy="99060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34" name="Rounded Rectangle 33"/>
          <p:cNvSpPr/>
          <p:nvPr/>
        </p:nvSpPr>
        <p:spPr>
          <a:xfrm>
            <a:off x="2057400" y="4114800"/>
            <a:ext cx="1066800" cy="99060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24" name="Rounded Rectangle 23"/>
          <p:cNvSpPr/>
          <p:nvPr/>
        </p:nvSpPr>
        <p:spPr>
          <a:xfrm>
            <a:off x="4992378" y="5761257"/>
            <a:ext cx="3465822" cy="487143"/>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18" name="TextBox 17"/>
          <p:cNvSpPr txBox="1"/>
          <p:nvPr/>
        </p:nvSpPr>
        <p:spPr>
          <a:xfrm>
            <a:off x="4984957" y="2362200"/>
            <a:ext cx="4006643" cy="3539430"/>
          </a:xfrm>
          <a:prstGeom prst="rect">
            <a:avLst/>
          </a:prstGeom>
          <a:noFill/>
        </p:spPr>
        <p:txBody>
          <a:bodyPr wrap="square" rtlCol="0">
            <a:spAutoFit/>
          </a:bodyPr>
          <a:lstStyle/>
          <a:p>
            <a:r>
              <a:rPr lang="en-US" sz="1400" dirty="0" smtClean="0">
                <a:latin typeface="Courier New" pitchFamily="49" charset="0"/>
                <a:cs typeface="Courier New" pitchFamily="49" charset="0"/>
              </a:rPr>
              <a:t>ENTRY:</a:t>
            </a:r>
          </a:p>
          <a:p>
            <a:r>
              <a:rPr lang="en-US" sz="1400" dirty="0" smtClean="0">
                <a:latin typeface="Courier New" pitchFamily="49" charset="0"/>
                <a:cs typeface="Courier New" pitchFamily="49" charset="0"/>
              </a:rPr>
              <a:t>  </a:t>
            </a:r>
          </a:p>
          <a:p>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mv</a:t>
            </a:r>
            <a:r>
              <a:rPr lang="en-US" sz="1400" dirty="0" smtClean="0">
                <a:latin typeface="Courier New" pitchFamily="49" charset="0"/>
                <a:cs typeface="Courier New" pitchFamily="49" charset="0"/>
              </a:rPr>
              <a:t>  0 -&gt; $sum</a:t>
            </a:r>
          </a:p>
          <a:p>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ble</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 0, EXIT</a:t>
            </a:r>
          </a:p>
          <a:p>
            <a:r>
              <a:rPr lang="en-US" sz="1400" dirty="0" smtClean="0">
                <a:latin typeface="Courier New" pitchFamily="49" charset="0"/>
                <a:cs typeface="Courier New" pitchFamily="49" charset="0"/>
              </a:rPr>
              <a:t>LOOP_PREHEADER:</a:t>
            </a:r>
          </a:p>
          <a:p>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mv</a:t>
            </a:r>
            <a:r>
              <a:rPr lang="en-US" sz="1400" dirty="0" smtClean="0">
                <a:latin typeface="Courier New" pitchFamily="49" charset="0"/>
                <a:cs typeface="Courier New" pitchFamily="49" charset="0"/>
              </a:rPr>
              <a:t>  0 -&gt; $</a:t>
            </a:r>
            <a:r>
              <a:rPr lang="en-US" sz="1400" dirty="0" err="1" smtClean="0">
                <a:latin typeface="Courier New" pitchFamily="49" charset="0"/>
                <a:cs typeface="Courier New" pitchFamily="49" charset="0"/>
              </a:rPr>
              <a:t>i</a:t>
            </a:r>
            <a:endParaRPr lang="en-US"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LOOP:</a:t>
            </a:r>
          </a:p>
          <a:p>
            <a:r>
              <a:rPr lang="en-US" sz="1400" dirty="0" smtClean="0">
                <a:latin typeface="Courier New" pitchFamily="49" charset="0"/>
                <a:cs typeface="Courier New" pitchFamily="49" charset="0"/>
              </a:rPr>
              <a:t>  ld  [$left  +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4] -&gt; $tmp1</a:t>
            </a:r>
          </a:p>
          <a:p>
            <a:r>
              <a:rPr lang="en-US" sz="1400" dirty="0" smtClean="0">
                <a:latin typeface="Courier New" pitchFamily="49" charset="0"/>
                <a:cs typeface="Courier New" pitchFamily="49" charset="0"/>
              </a:rPr>
              <a:t>  ld  [$right +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4] -&gt; $tmp2</a:t>
            </a:r>
          </a:p>
          <a:p>
            <a:r>
              <a:rPr lang="en-US" sz="1400" dirty="0" smtClean="0">
                <a:latin typeface="Courier New" pitchFamily="49" charset="0"/>
                <a:cs typeface="Courier New" pitchFamily="49" charset="0"/>
              </a:rPr>
              <a:t>  abs $tmp1, $tmp2 -&gt; $tmp3</a:t>
            </a:r>
          </a:p>
          <a:p>
            <a:r>
              <a:rPr lang="en-US" sz="1400" dirty="0" smtClean="0">
                <a:latin typeface="Courier New" pitchFamily="49" charset="0"/>
                <a:cs typeface="Courier New" pitchFamily="49" charset="0"/>
              </a:rPr>
              <a:t>  add $sum, $tmp3 -&gt; $sum</a:t>
            </a:r>
          </a:p>
          <a:p>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 add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1 -&gt; $</a:t>
            </a:r>
            <a:r>
              <a:rPr lang="en-US" sz="1400" dirty="0" err="1" smtClean="0">
                <a:latin typeface="Courier New" pitchFamily="49" charset="0"/>
                <a:cs typeface="Courier New" pitchFamily="49" charset="0"/>
              </a:rPr>
              <a:t>i</a:t>
            </a:r>
            <a:endParaRPr lang="en-US" sz="1400" dirty="0" smtClean="0">
              <a:latin typeface="Courier New" pitchFamily="49" charset="0"/>
              <a:cs typeface="Courier New" pitchFamily="49" charset="0"/>
            </a:endParaRPr>
          </a:p>
          <a:p>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blt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 LOOP</a:t>
            </a:r>
          </a:p>
          <a:p>
            <a:r>
              <a:rPr lang="en-US" sz="1400" dirty="0" smtClean="0">
                <a:latin typeface="Courier New" pitchFamily="49" charset="0"/>
                <a:cs typeface="Courier New" pitchFamily="49" charset="0"/>
              </a:rPr>
              <a:t>EXIT:</a:t>
            </a:r>
          </a:p>
          <a:p>
            <a:r>
              <a:rPr lang="en-US" sz="1400" b="1" dirty="0" smtClean="0">
                <a:ln>
                  <a:solidFill>
                    <a:srgbClr val="C00000"/>
                  </a:solidFill>
                </a:ln>
                <a:latin typeface="Courier New" pitchFamily="49" charset="0"/>
                <a:cs typeface="Courier New" pitchFamily="49" charset="0"/>
              </a:rPr>
              <a:t>  </a:t>
            </a:r>
            <a:r>
              <a:rPr lang="en-US" sz="1400" b="1" dirty="0" err="1" smtClean="0">
                <a:effectLst>
                  <a:glow rad="228600">
                    <a:schemeClr val="accent2">
                      <a:satMod val="175000"/>
                      <a:alpha val="40000"/>
                    </a:schemeClr>
                  </a:glow>
                </a:effectLst>
                <a:latin typeface="Courier New" pitchFamily="49" charset="0"/>
                <a:cs typeface="Courier New" pitchFamily="49" charset="0"/>
              </a:rPr>
              <a:t>rlx</a:t>
            </a:r>
            <a:r>
              <a:rPr lang="en-US" sz="1400" b="1" dirty="0" smtClean="0">
                <a:effectLst>
                  <a:glow rad="228600">
                    <a:schemeClr val="accent2">
                      <a:satMod val="175000"/>
                      <a:alpha val="40000"/>
                    </a:schemeClr>
                  </a:glow>
                </a:effectLst>
                <a:latin typeface="Courier New" pitchFamily="49" charset="0"/>
                <a:cs typeface="Courier New" pitchFamily="49" charset="0"/>
              </a:rPr>
              <a:t> 0  # Relax off</a:t>
            </a:r>
            <a:endParaRPr lang="en-US" sz="1400" dirty="0" smtClean="0">
              <a:effectLst>
                <a:glow rad="228600">
                  <a:schemeClr val="accent2">
                    <a:satMod val="175000"/>
                    <a:alpha val="40000"/>
                  </a:schemeClr>
                </a:glow>
              </a:effectLst>
              <a:latin typeface="Courier New" pitchFamily="49" charset="0"/>
              <a:cs typeface="Courier New" pitchFamily="49" charset="0"/>
            </a:endParaRPr>
          </a:p>
          <a:p>
            <a:r>
              <a:rPr lang="en-US" sz="1400" dirty="0" smtClean="0">
                <a:latin typeface="Courier New" pitchFamily="49" charset="0"/>
                <a:cs typeface="Courier New" pitchFamily="49" charset="0"/>
              </a:rPr>
              <a:t>  ret $sum</a:t>
            </a:r>
          </a:p>
        </p:txBody>
      </p:sp>
      <p:sp>
        <p:nvSpPr>
          <p:cNvPr id="19" name="Rounded Rectangle 18"/>
          <p:cNvSpPr/>
          <p:nvPr/>
        </p:nvSpPr>
        <p:spPr>
          <a:xfrm>
            <a:off x="5002538" y="2575560"/>
            <a:ext cx="3084822" cy="31496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9" name="Title 1"/>
          <p:cNvSpPr>
            <a:spLocks noGrp="1"/>
          </p:cNvSpPr>
          <p:nvPr>
            <p:ph type="title"/>
          </p:nvPr>
        </p:nvSpPr>
        <p:spPr>
          <a:xfrm>
            <a:off x="457200" y="332985"/>
            <a:ext cx="8229600" cy="1143000"/>
          </a:xfrm>
        </p:spPr>
        <p:txBody>
          <a:bodyPr/>
          <a:lstStyle/>
          <a:p>
            <a:r>
              <a:rPr lang="en-US" dirty="0" smtClean="0"/>
              <a:t>Software</a:t>
            </a:r>
            <a:endParaRPr lang="en-US" dirty="0"/>
          </a:p>
        </p:txBody>
      </p:sp>
      <p:sp>
        <p:nvSpPr>
          <p:cNvPr id="5" name="TextBox 4"/>
          <p:cNvSpPr txBox="1"/>
          <p:nvPr/>
        </p:nvSpPr>
        <p:spPr>
          <a:xfrm>
            <a:off x="489157" y="2514362"/>
            <a:ext cx="4463843" cy="1600438"/>
          </a:xfrm>
          <a:prstGeom prst="rect">
            <a:avLst/>
          </a:prstGeom>
          <a:noFill/>
        </p:spPr>
        <p:txBody>
          <a:bodyPr wrap="square" rtlCol="0">
            <a:spAutoFit/>
          </a:bodyPr>
          <a:lstStyle/>
          <a:p>
            <a:r>
              <a:rPr lang="en-US" sz="1400" b="1" dirty="0" err="1">
                <a:latin typeface="Courier New" pitchFamily="49" charset="0"/>
                <a:cs typeface="Courier New" pitchFamily="49" charset="0"/>
              </a:rPr>
              <a:t>i</a:t>
            </a:r>
            <a:r>
              <a:rPr lang="en-US" sz="1400" b="1" dirty="0" err="1" smtClean="0">
                <a:latin typeface="Courier New" pitchFamily="49" charset="0"/>
                <a:cs typeface="Courier New" pitchFamily="49" charset="0"/>
              </a:rPr>
              <a:t>nt</a:t>
            </a:r>
            <a:r>
              <a:rPr lang="en-US" sz="1400" dirty="0" smtClean="0">
                <a:latin typeface="Courier New" pitchFamily="49" charset="0"/>
                <a:cs typeface="Courier New" pitchFamily="49" charset="0"/>
              </a:rPr>
              <a:t> sad(</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*left,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*right,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a:t>
            </a:r>
          </a:p>
          <a:p>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sum = 0;</a:t>
            </a: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for</a:t>
            </a:r>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0;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&lt;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a:t>
            </a:r>
          </a:p>
          <a:p>
            <a:r>
              <a:rPr lang="en-US" sz="1400" dirty="0" smtClean="0">
                <a:latin typeface="Courier New" pitchFamily="49" charset="0"/>
                <a:cs typeface="Courier New" pitchFamily="49" charset="0"/>
              </a:rPr>
              <a:t>    sum += abs(left[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right[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a:t>
            </a:r>
          </a:p>
          <a:p>
            <a:r>
              <a:rPr lang="en-US" sz="1400" dirty="0" smtClean="0">
                <a:latin typeface="Courier New" pitchFamily="49" charset="0"/>
                <a:cs typeface="Courier New" pitchFamily="49" charset="0"/>
              </a:rPr>
              <a:t>  }</a:t>
            </a: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return</a:t>
            </a:r>
            <a:r>
              <a:rPr lang="en-US" sz="1400" dirty="0" smtClean="0">
                <a:latin typeface="Courier New" pitchFamily="49" charset="0"/>
                <a:cs typeface="Courier New" pitchFamily="49" charset="0"/>
              </a:rPr>
              <a:t> sum;</a:t>
            </a:r>
          </a:p>
          <a:p>
            <a:r>
              <a:rPr lang="en-US" sz="1400" dirty="0">
                <a:latin typeface="Courier New" pitchFamily="49" charset="0"/>
                <a:cs typeface="Courier New" pitchFamily="49" charset="0"/>
              </a:rPr>
              <a:t>}</a:t>
            </a:r>
          </a:p>
        </p:txBody>
      </p:sp>
      <p:sp>
        <p:nvSpPr>
          <p:cNvPr id="8" name="TextBox 7"/>
          <p:cNvSpPr txBox="1"/>
          <p:nvPr/>
        </p:nvSpPr>
        <p:spPr>
          <a:xfrm>
            <a:off x="776748" y="4492823"/>
            <a:ext cx="2235200" cy="307777"/>
          </a:xfrm>
          <a:prstGeom prst="rect">
            <a:avLst/>
          </a:prstGeom>
          <a:noFill/>
        </p:spPr>
        <p:txBody>
          <a:bodyPr wrap="square" rtlCol="0">
            <a:spAutoFit/>
          </a:bodyPr>
          <a:lstStyle/>
          <a:p>
            <a:r>
              <a:rPr lang="en-US" sz="1400" b="1" dirty="0" smtClean="0">
                <a:effectLst>
                  <a:glow rad="228600">
                    <a:schemeClr val="accent2">
                      <a:satMod val="175000"/>
                      <a:alpha val="40000"/>
                    </a:schemeClr>
                  </a:glow>
                </a:effectLst>
                <a:latin typeface="Courier New" pitchFamily="49" charset="0"/>
                <a:cs typeface="Courier New" pitchFamily="49" charset="0"/>
              </a:rPr>
              <a:t>relax {</a:t>
            </a:r>
            <a:endParaRPr lang="en-US" sz="1400" dirty="0" smtClean="0">
              <a:effectLst>
                <a:glow rad="228600">
                  <a:schemeClr val="accent2">
                    <a:satMod val="175000"/>
                    <a:alpha val="40000"/>
                  </a:schemeClr>
                </a:glow>
              </a:effectLst>
              <a:latin typeface="Courier New" pitchFamily="49" charset="0"/>
              <a:cs typeface="Courier New" pitchFamily="49" charset="0"/>
            </a:endParaRPr>
          </a:p>
        </p:txBody>
      </p:sp>
      <p:sp>
        <p:nvSpPr>
          <p:cNvPr id="14" name="TextBox 13"/>
          <p:cNvSpPr txBox="1"/>
          <p:nvPr/>
        </p:nvSpPr>
        <p:spPr>
          <a:xfrm>
            <a:off x="533400" y="1524000"/>
            <a:ext cx="59436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SAD (Sum of Absolute Differences) Example</a:t>
            </a:r>
            <a:endParaRPr lang="en-US" sz="2400" dirty="0">
              <a:effectLst>
                <a:outerShdw blurRad="38100" dist="38100" dir="2700000" algn="tl">
                  <a:srgbClr val="000000">
                    <a:alpha val="43137"/>
                  </a:srgbClr>
                </a:outerShdw>
              </a:effectLst>
            </a:endParaRPr>
          </a:p>
        </p:txBody>
      </p:sp>
      <p:sp>
        <p:nvSpPr>
          <p:cNvPr id="10" name="TextBox 9"/>
          <p:cNvSpPr txBox="1"/>
          <p:nvPr/>
        </p:nvSpPr>
        <p:spPr>
          <a:xfrm>
            <a:off x="489157" y="4267200"/>
            <a:ext cx="4463843" cy="2031325"/>
          </a:xfrm>
          <a:prstGeom prst="rect">
            <a:avLst/>
          </a:prstGeom>
          <a:noFill/>
        </p:spPr>
        <p:txBody>
          <a:bodyPr wrap="square" rtlCol="0">
            <a:spAutoFit/>
          </a:bodyPr>
          <a:lstStyle/>
          <a:p>
            <a:r>
              <a:rPr lang="en-US" sz="1400" b="1" dirty="0" err="1">
                <a:latin typeface="Courier New" pitchFamily="49" charset="0"/>
                <a:cs typeface="Courier New" pitchFamily="49" charset="0"/>
              </a:rPr>
              <a:t>i</a:t>
            </a:r>
            <a:r>
              <a:rPr lang="en-US" sz="1400" b="1" dirty="0" err="1" smtClean="0">
                <a:latin typeface="Courier New" pitchFamily="49" charset="0"/>
                <a:cs typeface="Courier New" pitchFamily="49" charset="0"/>
              </a:rPr>
              <a:t>nt</a:t>
            </a:r>
            <a:r>
              <a:rPr lang="en-US" sz="1400" dirty="0" smtClean="0">
                <a:latin typeface="Courier New" pitchFamily="49" charset="0"/>
                <a:cs typeface="Courier New" pitchFamily="49" charset="0"/>
              </a:rPr>
              <a:t> sad(</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*left,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*right,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a:t>
            </a:r>
          </a:p>
          <a:p>
            <a:endParaRPr lang="en-US"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sum = 0;</a:t>
            </a: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for</a:t>
            </a:r>
            <a:r>
              <a:rPr lang="en-US" sz="1400"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int</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0;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&lt; </a:t>
            </a:r>
            <a:r>
              <a:rPr lang="en-US" sz="1400" dirty="0" err="1" smtClean="0">
                <a:latin typeface="Courier New" pitchFamily="49" charset="0"/>
                <a:cs typeface="Courier New" pitchFamily="49" charset="0"/>
              </a:rPr>
              <a:t>len</a:t>
            </a: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a:t>
            </a:r>
          </a:p>
          <a:p>
            <a:r>
              <a:rPr lang="en-US" sz="1400" dirty="0" smtClean="0">
                <a:latin typeface="Courier New" pitchFamily="49" charset="0"/>
                <a:cs typeface="Courier New" pitchFamily="49" charset="0"/>
              </a:rPr>
              <a:t>      sum += abs(left[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 - right[</a:t>
            </a:r>
            <a:r>
              <a:rPr lang="en-US" sz="1400" dirty="0" err="1" smtClean="0">
                <a:latin typeface="Courier New" pitchFamily="49" charset="0"/>
                <a:cs typeface="Courier New" pitchFamily="49" charset="0"/>
              </a:rPr>
              <a:t>i</a:t>
            </a:r>
            <a:r>
              <a:rPr lang="en-US" sz="1400" dirty="0" smtClean="0">
                <a:latin typeface="Courier New" pitchFamily="49" charset="0"/>
                <a:cs typeface="Courier New" pitchFamily="49" charset="0"/>
              </a:rPr>
              <a:t>]);</a:t>
            </a:r>
          </a:p>
          <a:p>
            <a:r>
              <a:rPr lang="en-US" sz="1400" dirty="0" smtClean="0">
                <a:latin typeface="Courier New" pitchFamily="49" charset="0"/>
                <a:cs typeface="Courier New" pitchFamily="49" charset="0"/>
              </a:rPr>
              <a:t>  </a:t>
            </a:r>
          </a:p>
          <a:p>
            <a:endParaRPr lang="en-US"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  </a:t>
            </a:r>
            <a:r>
              <a:rPr lang="en-US" sz="1400" b="1" dirty="0" smtClean="0">
                <a:latin typeface="Courier New" pitchFamily="49" charset="0"/>
                <a:cs typeface="Courier New" pitchFamily="49" charset="0"/>
              </a:rPr>
              <a:t>return</a:t>
            </a:r>
            <a:r>
              <a:rPr lang="en-US" sz="1400" dirty="0" smtClean="0">
                <a:latin typeface="Courier New" pitchFamily="49" charset="0"/>
                <a:cs typeface="Courier New" pitchFamily="49" charset="0"/>
              </a:rPr>
              <a:t> sum;</a:t>
            </a:r>
          </a:p>
          <a:p>
            <a:r>
              <a:rPr lang="en-US" sz="1400" dirty="0">
                <a:latin typeface="Courier New" pitchFamily="49" charset="0"/>
                <a:cs typeface="Courier New" pitchFamily="49" charset="0"/>
              </a:rPr>
              <a:t>}</a:t>
            </a:r>
          </a:p>
        </p:txBody>
      </p:sp>
      <p:sp>
        <p:nvSpPr>
          <p:cNvPr id="15" name="TextBox 14"/>
          <p:cNvSpPr txBox="1"/>
          <p:nvPr/>
        </p:nvSpPr>
        <p:spPr>
          <a:xfrm>
            <a:off x="685800" y="5334000"/>
            <a:ext cx="2667000" cy="304800"/>
          </a:xfrm>
          <a:prstGeom prst="rect">
            <a:avLst/>
          </a:prstGeom>
          <a:noFill/>
        </p:spPr>
        <p:txBody>
          <a:bodyPr wrap="square" rtlCol="0">
            <a:spAutoFit/>
          </a:bodyPr>
          <a:lstStyle/>
          <a:p>
            <a:r>
              <a:rPr lang="en-US" sz="1400" b="1" dirty="0" smtClean="0">
                <a:effectLst>
                  <a:glow rad="228600">
                    <a:schemeClr val="accent2">
                      <a:satMod val="175000"/>
                      <a:alpha val="40000"/>
                    </a:schemeClr>
                  </a:glow>
                </a:effectLst>
                <a:latin typeface="Courier New" pitchFamily="49" charset="0"/>
                <a:cs typeface="Courier New" pitchFamily="49" charset="0"/>
              </a:rPr>
              <a:t>} recover { retry; }</a:t>
            </a:r>
          </a:p>
        </p:txBody>
      </p:sp>
      <p:sp>
        <p:nvSpPr>
          <p:cNvPr id="16" name="TextBox 15"/>
          <p:cNvSpPr txBox="1"/>
          <p:nvPr/>
        </p:nvSpPr>
        <p:spPr>
          <a:xfrm>
            <a:off x="685800" y="5334000"/>
            <a:ext cx="3429000" cy="307777"/>
          </a:xfrm>
          <a:prstGeom prst="rect">
            <a:avLst/>
          </a:prstGeom>
          <a:noFill/>
        </p:spPr>
        <p:txBody>
          <a:bodyPr wrap="square" rtlCol="0">
            <a:spAutoFit/>
          </a:bodyPr>
          <a:lstStyle/>
          <a:p>
            <a:r>
              <a:rPr lang="en-US" sz="1400" b="1" dirty="0" smtClean="0">
                <a:effectLst>
                  <a:glow rad="228600">
                    <a:schemeClr val="accent2">
                      <a:satMod val="175000"/>
                      <a:alpha val="40000"/>
                    </a:schemeClr>
                  </a:glow>
                </a:effectLst>
                <a:latin typeface="Courier New" pitchFamily="49" charset="0"/>
                <a:cs typeface="Courier New" pitchFamily="49" charset="0"/>
              </a:rPr>
              <a:t>} recover { return INT_MAX; }</a:t>
            </a:r>
          </a:p>
        </p:txBody>
      </p:sp>
      <p:sp>
        <p:nvSpPr>
          <p:cNvPr id="20" name="TextBox 19"/>
          <p:cNvSpPr txBox="1"/>
          <p:nvPr/>
        </p:nvSpPr>
        <p:spPr>
          <a:xfrm>
            <a:off x="4984957" y="5744496"/>
            <a:ext cx="4006643" cy="523220"/>
          </a:xfrm>
          <a:prstGeom prst="rect">
            <a:avLst/>
          </a:prstGeom>
          <a:noFill/>
        </p:spPr>
        <p:txBody>
          <a:bodyPr wrap="square" rtlCol="0">
            <a:spAutoFit/>
          </a:bodyPr>
          <a:lstStyle/>
          <a:p>
            <a:endParaRPr lang="en-US" sz="1400" b="1" dirty="0" smtClean="0">
              <a:effectLst>
                <a:glow rad="228600">
                  <a:schemeClr val="accent2">
                    <a:satMod val="175000"/>
                    <a:alpha val="40000"/>
                  </a:schemeClr>
                </a:glow>
              </a:effectLst>
              <a:latin typeface="Courier New" pitchFamily="49" charset="0"/>
              <a:cs typeface="Courier New" pitchFamily="49" charset="0"/>
            </a:endParaRPr>
          </a:p>
          <a:p>
            <a:r>
              <a:rPr lang="en-US" sz="1400" b="1" dirty="0" smtClean="0">
                <a:effectLst>
                  <a:glow rad="228600">
                    <a:schemeClr val="accent2">
                      <a:satMod val="175000"/>
                      <a:alpha val="40000"/>
                    </a:schemeClr>
                  </a:glow>
                </a:effectLst>
                <a:latin typeface="Courier New" pitchFamily="49" charset="0"/>
                <a:cs typeface="Courier New" pitchFamily="49" charset="0"/>
              </a:rPr>
              <a:t>  return 0x7FFFFFF  # “discard”</a:t>
            </a:r>
            <a:endParaRPr lang="en-US" sz="1200" dirty="0">
              <a:effectLst>
                <a:glow rad="228600">
                  <a:schemeClr val="accent2">
                    <a:satMod val="175000"/>
                    <a:alpha val="40000"/>
                  </a:schemeClr>
                </a:glow>
              </a:effectLst>
              <a:latin typeface="Courier New" pitchFamily="49" charset="0"/>
              <a:cs typeface="Courier New" pitchFamily="49" charset="0"/>
            </a:endParaRPr>
          </a:p>
        </p:txBody>
      </p:sp>
      <p:sp>
        <p:nvSpPr>
          <p:cNvPr id="21" name="TextBox 20"/>
          <p:cNvSpPr txBox="1"/>
          <p:nvPr/>
        </p:nvSpPr>
        <p:spPr>
          <a:xfrm>
            <a:off x="4984957" y="5744496"/>
            <a:ext cx="4006643" cy="523220"/>
          </a:xfrm>
          <a:prstGeom prst="rect">
            <a:avLst/>
          </a:prstGeom>
          <a:noFill/>
        </p:spPr>
        <p:txBody>
          <a:bodyPr wrap="square" rtlCol="0">
            <a:spAutoFit/>
          </a:bodyPr>
          <a:lstStyle/>
          <a:p>
            <a:r>
              <a:rPr lang="en-US" sz="1400" b="1" dirty="0" smtClean="0">
                <a:effectLst>
                  <a:glow rad="228600">
                    <a:schemeClr val="accent2">
                      <a:satMod val="175000"/>
                      <a:alpha val="40000"/>
                    </a:schemeClr>
                  </a:glow>
                </a:effectLst>
                <a:latin typeface="Courier New" pitchFamily="49" charset="0"/>
                <a:cs typeface="Courier New" pitchFamily="49" charset="0"/>
              </a:rPr>
              <a:t>RECOVER:</a:t>
            </a:r>
          </a:p>
          <a:p>
            <a:r>
              <a:rPr lang="en-US" sz="1400" b="1" dirty="0" smtClean="0">
                <a:effectLst>
                  <a:glow rad="228600">
                    <a:schemeClr val="accent2">
                      <a:satMod val="175000"/>
                      <a:alpha val="40000"/>
                    </a:schemeClr>
                  </a:glow>
                </a:effectLst>
                <a:latin typeface="Courier New" pitchFamily="49" charset="0"/>
                <a:cs typeface="Courier New" pitchFamily="49" charset="0"/>
              </a:rPr>
              <a:t>  </a:t>
            </a:r>
            <a:r>
              <a:rPr lang="en-US" sz="1400" b="1" dirty="0" err="1" smtClean="0">
                <a:effectLst>
                  <a:glow rad="228600">
                    <a:schemeClr val="accent2">
                      <a:satMod val="175000"/>
                      <a:alpha val="40000"/>
                    </a:schemeClr>
                  </a:glow>
                </a:effectLst>
                <a:latin typeface="Courier New" pitchFamily="49" charset="0"/>
                <a:cs typeface="Courier New" pitchFamily="49" charset="0"/>
              </a:rPr>
              <a:t>jmp</a:t>
            </a:r>
            <a:r>
              <a:rPr lang="en-US" sz="1400" b="1" dirty="0" smtClean="0">
                <a:effectLst>
                  <a:glow rad="228600">
                    <a:schemeClr val="accent2">
                      <a:satMod val="175000"/>
                      <a:alpha val="40000"/>
                    </a:schemeClr>
                  </a:glow>
                </a:effectLst>
                <a:latin typeface="Courier New" pitchFamily="49" charset="0"/>
                <a:cs typeface="Courier New" pitchFamily="49" charset="0"/>
              </a:rPr>
              <a:t> ENTRY  # “retry”</a:t>
            </a:r>
            <a:endParaRPr lang="en-US" sz="1200" dirty="0">
              <a:effectLst>
                <a:glow rad="228600">
                  <a:schemeClr val="accent2">
                    <a:satMod val="175000"/>
                    <a:alpha val="40000"/>
                  </a:schemeClr>
                </a:glow>
              </a:effectLst>
              <a:latin typeface="Courier New" pitchFamily="49" charset="0"/>
              <a:cs typeface="Courier New" pitchFamily="49" charset="0"/>
            </a:endParaRPr>
          </a:p>
        </p:txBody>
      </p:sp>
      <p:sp>
        <p:nvSpPr>
          <p:cNvPr id="22" name="TextBox 21"/>
          <p:cNvSpPr txBox="1"/>
          <p:nvPr/>
        </p:nvSpPr>
        <p:spPr>
          <a:xfrm>
            <a:off x="5075671" y="2590800"/>
            <a:ext cx="2869696" cy="307777"/>
          </a:xfrm>
          <a:prstGeom prst="rect">
            <a:avLst/>
          </a:prstGeom>
          <a:noFill/>
        </p:spPr>
        <p:txBody>
          <a:bodyPr wrap="none" rtlCol="0">
            <a:spAutoFit/>
          </a:bodyPr>
          <a:lstStyle/>
          <a:p>
            <a:r>
              <a:rPr lang="en-US" sz="1400" b="1" dirty="0" smtClean="0">
                <a:effectLst>
                  <a:glow rad="228600">
                    <a:schemeClr val="accent2">
                      <a:satMod val="175000"/>
                      <a:alpha val="40000"/>
                    </a:schemeClr>
                  </a:glow>
                </a:effectLst>
                <a:latin typeface="Courier New" pitchFamily="49" charset="0"/>
                <a:cs typeface="Courier New" pitchFamily="49" charset="0"/>
              </a:rPr>
              <a:t> </a:t>
            </a:r>
            <a:r>
              <a:rPr lang="en-US" sz="1400" b="1" dirty="0" err="1" smtClean="0">
                <a:effectLst>
                  <a:glow rad="228600">
                    <a:schemeClr val="accent2">
                      <a:satMod val="175000"/>
                      <a:alpha val="40000"/>
                    </a:schemeClr>
                  </a:glow>
                </a:effectLst>
                <a:latin typeface="Courier New" pitchFamily="49" charset="0"/>
                <a:cs typeface="Courier New" pitchFamily="49" charset="0"/>
              </a:rPr>
              <a:t>rlx</a:t>
            </a:r>
            <a:r>
              <a:rPr lang="en-US" sz="1400" b="1" dirty="0" smtClean="0">
                <a:effectLst>
                  <a:glow rad="228600">
                    <a:schemeClr val="accent2">
                      <a:satMod val="175000"/>
                      <a:alpha val="40000"/>
                    </a:schemeClr>
                  </a:glow>
                </a:effectLst>
                <a:latin typeface="Courier New" pitchFamily="49" charset="0"/>
                <a:cs typeface="Courier New" pitchFamily="49" charset="0"/>
              </a:rPr>
              <a:t> RECOVER  # Relax on</a:t>
            </a:r>
            <a:endParaRPr lang="en-US" sz="1400" dirty="0">
              <a:effectLst>
                <a:glow rad="228600">
                  <a:schemeClr val="accent2">
                    <a:satMod val="175000"/>
                    <a:alpha val="40000"/>
                  </a:schemeClr>
                </a:glow>
              </a:effectLst>
            </a:endParaRPr>
          </a:p>
        </p:txBody>
      </p:sp>
      <p:sp>
        <p:nvSpPr>
          <p:cNvPr id="23" name="TextBox 22"/>
          <p:cNvSpPr txBox="1"/>
          <p:nvPr/>
        </p:nvSpPr>
        <p:spPr>
          <a:xfrm>
            <a:off x="533400" y="1902023"/>
            <a:ext cx="4191000" cy="369332"/>
          </a:xfrm>
          <a:prstGeom prst="rect">
            <a:avLst/>
          </a:prstGeom>
          <a:noFill/>
        </p:spPr>
        <p:txBody>
          <a:bodyPr wrap="square" rtlCol="0">
            <a:spAutoFit/>
          </a:bodyPr>
          <a:lstStyle/>
          <a:p>
            <a:r>
              <a:rPr lang="en-US" dirty="0" smtClean="0"/>
              <a:t>(adapted from a H.264 video encoder)</a:t>
            </a:r>
            <a:endParaRPr lang="en-US" dirty="0"/>
          </a:p>
        </p:txBody>
      </p:sp>
      <p:sp>
        <p:nvSpPr>
          <p:cNvPr id="25" name="Rounded Rectangle 24"/>
          <p:cNvSpPr/>
          <p:nvPr/>
        </p:nvSpPr>
        <p:spPr>
          <a:xfrm>
            <a:off x="5002538" y="5334000"/>
            <a:ext cx="3084822" cy="31496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26" name="Rounded Rectangle 25"/>
          <p:cNvSpPr/>
          <p:nvPr/>
        </p:nvSpPr>
        <p:spPr>
          <a:xfrm>
            <a:off x="567698" y="5318760"/>
            <a:ext cx="3608062" cy="32004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ounded Rectangle 28"/>
          <p:cNvSpPr/>
          <p:nvPr/>
        </p:nvSpPr>
        <p:spPr>
          <a:xfrm>
            <a:off x="3200400" y="5096774"/>
            <a:ext cx="1066800" cy="990600"/>
          </a:xfrm>
          <a:prstGeom prst="roundRect">
            <a:avLst/>
          </a:prstGeom>
          <a:solidFill>
            <a:srgbClr val="D92727">
              <a:alpha val="18000"/>
            </a:srgbClr>
          </a:solidFill>
          <a:ln>
            <a:solidFill>
              <a:schemeClr val="tx1">
                <a:lumMod val="85000"/>
                <a:lumOff val="15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grpSp>
        <p:nvGrpSpPr>
          <p:cNvPr id="48" name="Group 47"/>
          <p:cNvGrpSpPr/>
          <p:nvPr/>
        </p:nvGrpSpPr>
        <p:grpSpPr>
          <a:xfrm>
            <a:off x="838200" y="4267200"/>
            <a:ext cx="3276600" cy="1676400"/>
            <a:chOff x="914400" y="4267200"/>
            <a:chExt cx="3276600" cy="1676400"/>
          </a:xfrm>
        </p:grpSpPr>
        <p:sp>
          <p:nvSpPr>
            <p:cNvPr id="35" name="Rectangle 34"/>
            <p:cNvSpPr/>
            <p:nvPr/>
          </p:nvSpPr>
          <p:spPr>
            <a:xfrm>
              <a:off x="2286000" y="4267200"/>
              <a:ext cx="762000" cy="685800"/>
            </a:xfrm>
            <a:prstGeom prst="rect">
              <a:avLst/>
            </a:prstGeom>
            <a:blipFill>
              <a:blip r:embed="rId3"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3429000" y="4267200"/>
              <a:ext cx="762000" cy="685800"/>
            </a:xfrm>
            <a:prstGeom prst="rect">
              <a:avLst/>
            </a:prstGeom>
            <a:blipFill>
              <a:blip r:embed="rId4"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p:cNvSpPr/>
            <p:nvPr/>
          </p:nvSpPr>
          <p:spPr>
            <a:xfrm>
              <a:off x="2286000" y="5257800"/>
              <a:ext cx="762000" cy="685800"/>
            </a:xfrm>
            <a:prstGeom prst="rect">
              <a:avLst/>
            </a:prstGeom>
            <a:blipFill>
              <a:blip r:embed="rId3"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3408680" y="5236029"/>
              <a:ext cx="782320" cy="707571"/>
            </a:xfrm>
            <a:prstGeom prst="rec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p:cNvCxnSpPr>
              <a:endCxn id="40" idx="0"/>
            </p:cNvCxnSpPr>
            <p:nvPr/>
          </p:nvCxnSpPr>
          <p:spPr>
            <a:xfrm>
              <a:off x="3027680" y="4931229"/>
              <a:ext cx="772160" cy="304800"/>
            </a:xfrm>
            <a:prstGeom prst="straightConnector1">
              <a:avLst/>
            </a:prstGeom>
            <a:ln w="254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0" idx="0"/>
            </p:cNvCxnSpPr>
            <p:nvPr/>
          </p:nvCxnSpPr>
          <p:spPr>
            <a:xfrm rot="16200000" flipH="1">
              <a:off x="3642360" y="5078549"/>
              <a:ext cx="304800" cy="10160"/>
            </a:xfrm>
            <a:prstGeom prst="straightConnector1">
              <a:avLst/>
            </a:prstGeom>
            <a:ln w="254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35" idx="2"/>
              <a:endCxn id="38" idx="0"/>
            </p:cNvCxnSpPr>
            <p:nvPr/>
          </p:nvCxnSpPr>
          <p:spPr>
            <a:xfrm rot="5400000">
              <a:off x="2514600" y="5105400"/>
              <a:ext cx="304800" cy="1588"/>
            </a:xfrm>
            <a:prstGeom prst="straightConnector1">
              <a:avLst/>
            </a:prstGeom>
            <a:ln w="254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14400" y="4419600"/>
              <a:ext cx="611386" cy="430887"/>
            </a:xfrm>
            <a:prstGeom prst="rect">
              <a:avLst/>
            </a:prstGeom>
            <a:noFill/>
          </p:spPr>
          <p:txBody>
            <a:bodyPr wrap="none" rtlCol="0">
              <a:spAutoFit/>
            </a:bodyPr>
            <a:lstStyle/>
            <a:p>
              <a:r>
                <a:rPr lang="en-US" sz="2200" dirty="0" smtClean="0"/>
                <a:t>raw</a:t>
              </a:r>
              <a:endParaRPr lang="en-US" sz="2200" dirty="0"/>
            </a:p>
          </p:txBody>
        </p:sp>
        <p:sp>
          <p:nvSpPr>
            <p:cNvPr id="33" name="TextBox 32"/>
            <p:cNvSpPr txBox="1"/>
            <p:nvPr/>
          </p:nvSpPr>
          <p:spPr>
            <a:xfrm>
              <a:off x="914400" y="5334000"/>
              <a:ext cx="1174552" cy="430887"/>
            </a:xfrm>
            <a:prstGeom prst="rect">
              <a:avLst/>
            </a:prstGeom>
            <a:noFill/>
          </p:spPr>
          <p:txBody>
            <a:bodyPr wrap="none" rtlCol="0">
              <a:spAutoFit/>
            </a:bodyPr>
            <a:lstStyle/>
            <a:p>
              <a:r>
                <a:rPr lang="en-US" sz="2200" dirty="0" smtClean="0"/>
                <a:t>encoded</a:t>
              </a:r>
              <a:endParaRPr lang="en-US" sz="2200" dirty="0"/>
            </a:p>
          </p:txBody>
        </p:sp>
      </p:grpSp>
      <p:sp>
        <p:nvSpPr>
          <p:cNvPr id="47" name="TextBox 46"/>
          <p:cNvSpPr txBox="1"/>
          <p:nvPr/>
        </p:nvSpPr>
        <p:spPr>
          <a:xfrm>
            <a:off x="4995815" y="2438400"/>
            <a:ext cx="3767185" cy="1107996"/>
          </a:xfrm>
          <a:prstGeom prst="rect">
            <a:avLst/>
          </a:prstGeom>
          <a:noFill/>
        </p:spPr>
        <p:txBody>
          <a:bodyPr wrap="none" rtlCol="0">
            <a:spAutoFit/>
          </a:bodyPr>
          <a:lstStyle/>
          <a:p>
            <a:pPr marL="342900" indent="-342900">
              <a:buFont typeface="+mj-lt"/>
              <a:buAutoNum type="arabicPeriod"/>
            </a:pPr>
            <a:r>
              <a:rPr lang="en-US" sz="2200" dirty="0" smtClean="0"/>
              <a:t>No writes to memory</a:t>
            </a:r>
          </a:p>
          <a:p>
            <a:pPr marL="342900" indent="-342900">
              <a:buFont typeface="+mj-lt"/>
              <a:buAutoNum type="arabicPeriod"/>
            </a:pPr>
            <a:r>
              <a:rPr lang="en-US" sz="2200" dirty="0" smtClean="0"/>
              <a:t>No side-effects</a:t>
            </a:r>
          </a:p>
          <a:p>
            <a:pPr marL="342900" indent="-342900">
              <a:buFont typeface="+mj-lt"/>
              <a:buAutoNum type="arabicPeriod"/>
            </a:pPr>
            <a:r>
              <a:rPr lang="en-US" sz="2200" dirty="0" smtClean="0"/>
              <a:t>Recoverable by re-execution</a:t>
            </a:r>
            <a:endParaRPr lang="en-US" sz="2200" dirty="0"/>
          </a:p>
        </p:txBody>
      </p:sp>
      <p:sp>
        <p:nvSpPr>
          <p:cNvPr id="30" name="Rounded Rectangle 29"/>
          <p:cNvSpPr/>
          <p:nvPr/>
        </p:nvSpPr>
        <p:spPr>
          <a:xfrm rot="20644032">
            <a:off x="309182" y="3876729"/>
            <a:ext cx="8512812" cy="66806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cap="all" dirty="0" smtClean="0">
                <a:solidFill>
                  <a:schemeClr val="bg1"/>
                </a:solidFill>
              </a:rPr>
              <a:t>Simple + Intuitive + FLEXIBLE</a:t>
            </a:r>
            <a:endParaRPr lang="en-US" sz="4400" b="1" cap="all" dirty="0">
              <a:solidFill>
                <a:schemeClr val="bg1"/>
              </a:solidFill>
            </a:endParaRPr>
          </a:p>
        </p:txBody>
      </p:sp>
      <p:sp>
        <p:nvSpPr>
          <p:cNvPr id="39" name="Footer Placeholder 38"/>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xit" presetSubtype="0" fill="hold" grpId="1" nodeType="with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xit" presetSubtype="0" fill="hold" grpId="1" nodeType="with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animEffect transition="in" filter="fade">
                                      <p:cBhvr>
                                        <p:cTn id="33" dur="500"/>
                                        <p:tgtEl>
                                          <p:spTgt spid="47">
                                            <p:txEl>
                                              <p:pRg st="0" end="0"/>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7">
                                            <p:txEl>
                                              <p:pRg st="1" end="1"/>
                                            </p:txEl>
                                          </p:spTgt>
                                        </p:tgtEl>
                                        <p:attrNameLst>
                                          <p:attrName>style.visibility</p:attrName>
                                        </p:attrNameLst>
                                      </p:cBhvr>
                                      <p:to>
                                        <p:strVal val="visible"/>
                                      </p:to>
                                    </p:set>
                                    <p:animEffect transition="in" filter="fade">
                                      <p:cBhvr>
                                        <p:cTn id="37" dur="500"/>
                                        <p:tgtEl>
                                          <p:spTgt spid="47">
                                            <p:txEl>
                                              <p:pRg st="1" end="1"/>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7">
                                            <p:txEl>
                                              <p:pRg st="2" end="2"/>
                                            </p:txEl>
                                          </p:spTgt>
                                        </p:tgtEl>
                                        <p:attrNameLst>
                                          <p:attrName>style.visibility</p:attrName>
                                        </p:attrNameLst>
                                      </p:cBhvr>
                                      <p:to>
                                        <p:strVal val="visible"/>
                                      </p:to>
                                    </p:set>
                                    <p:animEffect transition="in" filter="fade">
                                      <p:cBhvr>
                                        <p:cTn id="41" dur="500"/>
                                        <p:tgtEl>
                                          <p:spTgt spid="4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2" nodeType="clickEffect">
                                  <p:stCondLst>
                                    <p:cond delay="0"/>
                                  </p:stCondLst>
                                  <p:childTnLst>
                                    <p:animMotion origin="layout" path="M 0 0 L 0.45833 0 " pathEditMode="relative" ptsTypes="AA">
                                      <p:cBhvr>
                                        <p:cTn id="45" dur="500" fill="hold"/>
                                        <p:tgtEl>
                                          <p:spTgt spid="29"/>
                                        </p:tgtEl>
                                        <p:attrNameLst>
                                          <p:attrName>ppt_x</p:attrName>
                                          <p:attrName>ppt_y</p:attrName>
                                        </p:attrNameLst>
                                      </p:cBhvr>
                                    </p:animMotion>
                                  </p:childTnLst>
                                </p:cTn>
                              </p:par>
                              <p:par>
                                <p:cTn id="46" presetID="0" presetClass="path" presetSubtype="0" accel="50000" decel="50000" fill="hold" nodeType="withEffect">
                                  <p:stCondLst>
                                    <p:cond delay="0"/>
                                  </p:stCondLst>
                                  <p:childTnLst>
                                    <p:animMotion origin="layout" path="M 0 0 L 0.45833 0 " pathEditMode="relative" ptsTypes="AA">
                                      <p:cBhvr>
                                        <p:cTn id="47" dur="500" fill="hold"/>
                                        <p:tgtEl>
                                          <p:spTgt spid="48"/>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7">
                                            <p:txEl>
                                              <p:pRg st="0" end="0"/>
                                            </p:txEl>
                                          </p:spTgt>
                                        </p:tgtEl>
                                      </p:cBhvr>
                                    </p:animEffect>
                                    <p:set>
                                      <p:cBhvr>
                                        <p:cTn id="63" dur="1" fill="hold">
                                          <p:stCondLst>
                                            <p:cond delay="499"/>
                                          </p:stCondLst>
                                        </p:cTn>
                                        <p:tgtEl>
                                          <p:spTgt spid="47">
                                            <p:txEl>
                                              <p:pRg st="0" end="0"/>
                                            </p:txEl>
                                          </p:spTgt>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47">
                                            <p:txEl>
                                              <p:pRg st="1" end="1"/>
                                            </p:txEl>
                                          </p:spTgt>
                                        </p:tgtEl>
                                      </p:cBhvr>
                                    </p:animEffect>
                                    <p:set>
                                      <p:cBhvr>
                                        <p:cTn id="66" dur="1" fill="hold">
                                          <p:stCondLst>
                                            <p:cond delay="499"/>
                                          </p:stCondLst>
                                        </p:cTn>
                                        <p:tgtEl>
                                          <p:spTgt spid="47">
                                            <p:txEl>
                                              <p:pRg st="1" end="1"/>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7">
                                            <p:txEl>
                                              <p:pRg st="2" end="2"/>
                                            </p:txEl>
                                          </p:spTgt>
                                        </p:tgtEl>
                                      </p:cBhvr>
                                    </p:animEffect>
                                    <p:set>
                                      <p:cBhvr>
                                        <p:cTn id="75" dur="1" fill="hold">
                                          <p:stCondLst>
                                            <p:cond delay="499"/>
                                          </p:stCondLst>
                                        </p:cTn>
                                        <p:tgtEl>
                                          <p:spTgt spid="47">
                                            <p:txEl>
                                              <p:pRg st="2" end="2"/>
                                            </p:txEl>
                                          </p:spTgt>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Effect transition="in" filter="fade">
                                      <p:cBhvr>
                                        <p:cTn id="86" dur="500"/>
                                        <p:tgtEl>
                                          <p:spTgt spid="21">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animEffect transition="in" filter="fade">
                                      <p:cBhvr>
                                        <p:cTn id="89" dur="500"/>
                                        <p:tgtEl>
                                          <p:spTgt spid="21">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24"/>
                                        </p:tgtEl>
                                      </p:cBhvr>
                                    </p:animEffect>
                                    <p:set>
                                      <p:cBhvr>
                                        <p:cTn id="108" dur="1" fill="hold">
                                          <p:stCondLst>
                                            <p:cond delay="499"/>
                                          </p:stCondLst>
                                        </p:cTn>
                                        <p:tgtEl>
                                          <p:spTgt spid="24"/>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500"/>
                                        <p:tgtEl>
                                          <p:spTgt spid="26"/>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6"/>
                                        </p:tgtEl>
                                        <p:attrNameLst>
                                          <p:attrName>style.visibility</p:attrName>
                                        </p:attrNameLst>
                                      </p:cBhvr>
                                      <p:to>
                                        <p:strVal val="visible"/>
                                      </p:to>
                                    </p:set>
                                    <p:animEffect transition="in" filter="fade">
                                      <p:cBhvr>
                                        <p:cTn id="132" dur="500"/>
                                        <p:tgtEl>
                                          <p:spTgt spid="1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2" nodeType="click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21">
                                            <p:txEl>
                                              <p:pRg st="1" end="1"/>
                                            </p:txEl>
                                          </p:spTgt>
                                        </p:tgtEl>
                                      </p:cBhvr>
                                    </p:animEffect>
                                    <p:set>
                                      <p:cBhvr>
                                        <p:cTn id="147" dur="1" fill="hold">
                                          <p:stCondLst>
                                            <p:cond delay="499"/>
                                          </p:stCondLst>
                                        </p:cTn>
                                        <p:tgtEl>
                                          <p:spTgt spid="21">
                                            <p:txEl>
                                              <p:pRg st="1" end="1"/>
                                            </p:txEl>
                                          </p:spTgt>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0">
                                            <p:txEl>
                                              <p:pRg st="1" end="1"/>
                                            </p:txEl>
                                          </p:spTgt>
                                        </p:tgtEl>
                                        <p:attrNameLst>
                                          <p:attrName>style.visibility</p:attrName>
                                        </p:attrNameLst>
                                      </p:cBhvr>
                                      <p:to>
                                        <p:strVal val="visible"/>
                                      </p:to>
                                    </p:set>
                                    <p:animEffect transition="in" filter="fade">
                                      <p:cBhvr>
                                        <p:cTn id="152" dur="500"/>
                                        <p:tgtEl>
                                          <p:spTgt spid="20">
                                            <p:txEl>
                                              <p:pRg st="1" end="1"/>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3" nodeType="clickEffect">
                                  <p:stCondLst>
                                    <p:cond delay="0"/>
                                  </p:stCondLst>
                                  <p:childTnLst>
                                    <p:animEffect transition="out" filter="fade">
                                      <p:cBhvr>
                                        <p:cTn id="156" dur="500"/>
                                        <p:tgtEl>
                                          <p:spTgt spid="24"/>
                                        </p:tgtEl>
                                      </p:cBhvr>
                                    </p:animEffect>
                                    <p:set>
                                      <p:cBhvr>
                                        <p:cTn id="157" dur="1" fill="hold">
                                          <p:stCondLst>
                                            <p:cond delay="499"/>
                                          </p:stCondLst>
                                        </p:cTn>
                                        <p:tgtEl>
                                          <p:spTgt spid="24"/>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4" grpId="0" animBg="1"/>
      <p:bldP spid="34" grpId="1" animBg="1"/>
      <p:bldP spid="24" grpId="0" animBg="1"/>
      <p:bldP spid="24" grpId="1" animBg="1"/>
      <p:bldP spid="24" grpId="2" animBg="1"/>
      <p:bldP spid="24" grpId="3" animBg="1"/>
      <p:bldP spid="18" grpId="0"/>
      <p:bldP spid="19" grpId="0" animBg="1"/>
      <p:bldP spid="19" grpId="1" animBg="1"/>
      <p:bldP spid="19" grpId="2" animBg="1"/>
      <p:bldP spid="8" grpId="0"/>
      <p:bldP spid="10" grpId="0"/>
      <p:bldP spid="15" grpId="0"/>
      <p:bldP spid="15" grpId="1"/>
      <p:bldP spid="16" grpId="0"/>
      <p:bldP spid="20" grpId="0" uiExpand="1" build="p" bldLvl="2"/>
      <p:bldP spid="21" grpId="0" build="allAtOnce"/>
      <p:bldP spid="21" grpId="1" uiExpand="1" build="p" bldLvl="2"/>
      <p:bldP spid="22" grpId="0"/>
      <p:bldP spid="25" grpId="0" animBg="1"/>
      <p:bldP spid="25" grpId="1" animBg="1"/>
      <p:bldP spid="26" grpId="0" animBg="1"/>
      <p:bldP spid="26" grpId="1" animBg="1"/>
      <p:bldP spid="29" grpId="0" animBg="1"/>
      <p:bldP spid="29" grpId="1" animBg="1"/>
      <p:bldP spid="29" grpId="2" animBg="1"/>
      <p:bldP spid="3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ontent Placeholder 68"/>
          <p:cNvSpPr>
            <a:spLocks noGrp="1"/>
          </p:cNvSpPr>
          <p:nvPr>
            <p:ph idx="1"/>
          </p:nvPr>
        </p:nvSpPr>
        <p:spPr>
          <a:xfrm>
            <a:off x="457200" y="2743200"/>
            <a:ext cx="8229600" cy="1676400"/>
          </a:xfrm>
        </p:spPr>
        <p:txBody>
          <a:bodyPr>
            <a:normAutofit/>
          </a:bodyPr>
          <a:lstStyle/>
          <a:p>
            <a:pPr marL="514350" indent="-514350"/>
            <a:r>
              <a:rPr lang="en-US" dirty="0" err="1" smtClean="0"/>
              <a:t>Microarchitecture</a:t>
            </a:r>
            <a:endParaRPr lang="en-US" dirty="0" smtClean="0"/>
          </a:p>
          <a:p>
            <a:pPr marL="914400" lvl="1" indent="-514350">
              <a:buFont typeface="+mj-lt"/>
              <a:buAutoNum type="arabicPeriod"/>
            </a:pPr>
            <a:r>
              <a:rPr lang="en-US" dirty="0" smtClean="0"/>
              <a:t>Fine-grained hardware detection (e.g. Argus)</a:t>
            </a:r>
          </a:p>
          <a:p>
            <a:pPr marL="914400" lvl="1" indent="-514350">
              <a:buFont typeface="+mj-lt"/>
              <a:buAutoNum type="arabicPeriod"/>
            </a:pPr>
            <a:r>
              <a:rPr lang="en-US" dirty="0" smtClean="0"/>
              <a:t>Recovery PC register + control logic </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Hardware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ounded Rectangle 4"/>
          <p:cNvSpPr/>
          <p:nvPr/>
        </p:nvSpPr>
        <p:spPr>
          <a:xfrm rot="295456">
            <a:off x="309182" y="3412133"/>
            <a:ext cx="8512812" cy="66806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cap="all" dirty="0" smtClean="0">
                <a:solidFill>
                  <a:schemeClr val="bg1"/>
                </a:solidFill>
              </a:rPr>
              <a:t>Simple </a:t>
            </a:r>
            <a:r>
              <a:rPr lang="en-US" sz="4400" b="1" cap="all" dirty="0" err="1" smtClean="0">
                <a:solidFill>
                  <a:schemeClr val="bg1"/>
                </a:solidFill>
              </a:rPr>
              <a:t>Microarchitecture</a:t>
            </a:r>
            <a:endParaRPr lang="en-US" sz="4400" b="1" cap="all" dirty="0">
              <a:solidFill>
                <a:schemeClr val="bg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xEl>
                                              <p:pRg st="1" end="1"/>
                                            </p:txEl>
                                          </p:spTgt>
                                        </p:tgtEl>
                                        <p:attrNameLst>
                                          <p:attrName>style.visibility</p:attrName>
                                        </p:attrNameLst>
                                      </p:cBhvr>
                                      <p:to>
                                        <p:strVal val="visible"/>
                                      </p:to>
                                    </p:set>
                                    <p:animEffect transition="in" filter="fade">
                                      <p:cBhvr>
                                        <p:cTn id="10" dur="500"/>
                                        <p:tgtEl>
                                          <p:spTgt spid="6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xEl>
                                              <p:pRg st="2" end="2"/>
                                            </p:txEl>
                                          </p:spTgt>
                                        </p:tgtEl>
                                        <p:attrNameLst>
                                          <p:attrName>style.visibility</p:attrName>
                                        </p:attrNameLst>
                                      </p:cBhvr>
                                      <p:to>
                                        <p:strVal val="visible"/>
                                      </p:to>
                                    </p:set>
                                    <p:animEffect transition="in" filter="fade">
                                      <p:cBhvr>
                                        <p:cTn id="13" dur="500"/>
                                        <p:tgtEl>
                                          <p:spTgt spid="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Evaluation</a:t>
            </a:r>
            <a:endParaRPr lang="en-US" dirty="0"/>
          </a:p>
        </p:txBody>
      </p:sp>
      <p:sp>
        <p:nvSpPr>
          <p:cNvPr id="22" name="Content Placeholder 68"/>
          <p:cNvSpPr>
            <a:spLocks noGrp="1"/>
          </p:cNvSpPr>
          <p:nvPr>
            <p:ph idx="1"/>
          </p:nvPr>
        </p:nvSpPr>
        <p:spPr>
          <a:xfrm>
            <a:off x="457200" y="2743200"/>
            <a:ext cx="8229600" cy="1676400"/>
          </a:xfrm>
        </p:spPr>
        <p:txBody>
          <a:bodyPr/>
          <a:lstStyle/>
          <a:p>
            <a:pPr marL="514350" indent="-514350" algn="ctr">
              <a:buNone/>
            </a:pPr>
            <a:r>
              <a:rPr lang="en-US" dirty="0" smtClean="0"/>
              <a:t>Is it useful?</a:t>
            </a:r>
          </a:p>
          <a:p>
            <a:pPr marL="514350" indent="-514350" algn="ctr">
              <a:buNone/>
            </a:pPr>
            <a:r>
              <a:rPr lang="en-US" dirty="0" smtClean="0"/>
              <a:t>How useful is it?</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2895600" y="1676400"/>
            <a:ext cx="3352800" cy="3200400"/>
            <a:chOff x="2971800" y="152400"/>
            <a:chExt cx="3352800" cy="3200400"/>
          </a:xfrm>
        </p:grpSpPr>
        <p:sp>
          <p:nvSpPr>
            <p:cNvPr id="8" name="Oval 7"/>
            <p:cNvSpPr/>
            <p:nvPr/>
          </p:nvSpPr>
          <p:spPr>
            <a:xfrm>
              <a:off x="3048000" y="152400"/>
              <a:ext cx="3200400" cy="3200400"/>
            </a:xfrm>
            <a:prstGeom prst="ellipse">
              <a:avLst/>
            </a:prstGeom>
            <a:solidFill>
              <a:srgbClr val="D92727"/>
            </a:solidFill>
            <a:ln>
              <a:solidFill>
                <a:schemeClr val="accent2">
                  <a:lumMod val="75000"/>
                </a:schemeClr>
              </a:solidFill>
            </a:ln>
            <a:effectLst>
              <a:outerShdw blurRad="1524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smtClean="0"/>
            </a:p>
          </p:txBody>
        </p:sp>
        <p:sp>
          <p:nvSpPr>
            <p:cNvPr id="11" name="TextBox 10"/>
            <p:cNvSpPr txBox="1"/>
            <p:nvPr/>
          </p:nvSpPr>
          <p:spPr>
            <a:xfrm>
              <a:off x="2971800" y="1053405"/>
              <a:ext cx="3352800" cy="1384995"/>
            </a:xfrm>
            <a:prstGeom prst="rect">
              <a:avLst/>
            </a:prstGeom>
            <a:noFill/>
          </p:spPr>
          <p:txBody>
            <a:bodyPr wrap="square" rtlCol="0">
              <a:spAutoFit/>
            </a:bodyPr>
            <a:lstStyle/>
            <a:p>
              <a:pPr algn="ctr"/>
              <a:r>
                <a:rPr lang="en-US" sz="2800" dirty="0" smtClean="0">
                  <a:solidFill>
                    <a:schemeClr val="bg1"/>
                  </a:solidFill>
                </a:rPr>
                <a:t>Numerous instances to observe effect </a:t>
              </a:r>
              <a:br>
                <a:rPr lang="en-US" sz="2800" dirty="0" smtClean="0">
                  <a:solidFill>
                    <a:schemeClr val="bg1"/>
                  </a:solidFill>
                </a:rPr>
              </a:br>
              <a:r>
                <a:rPr lang="en-US" sz="2800" dirty="0" smtClean="0">
                  <a:solidFill>
                    <a:schemeClr val="bg1"/>
                  </a:solidFill>
                </a:rPr>
                <a:t>of a fault</a:t>
              </a:r>
            </a:p>
          </p:txBody>
        </p:sp>
      </p:grpSp>
      <p:sp>
        <p:nvSpPr>
          <p:cNvPr id="18" name="Title 1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Is it Useful?</a:t>
            </a:r>
            <a:endParaRPr lang="en-US" dirty="0"/>
          </a:p>
        </p:txBody>
      </p:sp>
      <p:graphicFrame>
        <p:nvGraphicFramePr>
          <p:cNvPr id="4" name="Table 3"/>
          <p:cNvGraphicFramePr>
            <a:graphicFrameLocks noGrp="1"/>
          </p:cNvGraphicFramePr>
          <p:nvPr/>
        </p:nvGraphicFramePr>
        <p:xfrm>
          <a:off x="609599" y="2514600"/>
          <a:ext cx="7924800" cy="2926080"/>
        </p:xfrm>
        <a:graphic>
          <a:graphicData uri="http://schemas.openxmlformats.org/drawingml/2006/table">
            <a:tbl>
              <a:tblPr firstRow="1" bandRow="1">
                <a:tableStyleId>{21E4AEA4-8DFA-4A89-87EB-49C32662AFE0}</a:tableStyleId>
              </a:tblPr>
              <a:tblGrid>
                <a:gridCol w="2895600"/>
                <a:gridCol w="5029200"/>
              </a:tblGrid>
              <a:tr h="285750">
                <a:tc>
                  <a:txBody>
                    <a:bodyPr/>
                    <a:lstStyle/>
                    <a:p>
                      <a:r>
                        <a:rPr lang="en-US" dirty="0" smtClean="0"/>
                        <a:t>Application Name</a:t>
                      </a:r>
                      <a:endParaRPr lang="en-US" dirty="0"/>
                    </a:p>
                  </a:txBody>
                  <a:tcPr/>
                </a:tc>
                <a:tc>
                  <a:txBody>
                    <a:bodyPr/>
                    <a:lstStyle/>
                    <a:p>
                      <a:r>
                        <a:rPr lang="en-US" baseline="0" dirty="0" smtClean="0"/>
                        <a:t>Percent Execution Time Contribution of Function</a:t>
                      </a:r>
                      <a:endParaRPr lang="en-US" dirty="0"/>
                    </a:p>
                  </a:txBody>
                  <a:tcPr/>
                </a:tc>
              </a:tr>
              <a:tr h="285750">
                <a:tc>
                  <a:txBody>
                    <a:bodyPr/>
                    <a:lstStyle/>
                    <a:p>
                      <a:r>
                        <a:rPr lang="en-US" dirty="0" err="1" smtClean="0"/>
                        <a:t>BarnesHut</a:t>
                      </a:r>
                      <a:r>
                        <a:rPr lang="en-US" dirty="0" smtClean="0"/>
                        <a:t>  (</a:t>
                      </a:r>
                      <a:r>
                        <a:rPr lang="en-US" dirty="0" err="1" smtClean="0"/>
                        <a:t>Lonestar</a:t>
                      </a:r>
                      <a:r>
                        <a:rPr lang="en-US" dirty="0" smtClean="0"/>
                        <a:t>)</a:t>
                      </a:r>
                      <a:endParaRPr lang="en-US" dirty="0"/>
                    </a:p>
                  </a:txBody>
                  <a:tcPr/>
                </a:tc>
                <a:tc>
                  <a:txBody>
                    <a:bodyPr/>
                    <a:lstStyle/>
                    <a:p>
                      <a:r>
                        <a:rPr lang="en-US" dirty="0" smtClean="0"/>
                        <a:t>&gt;99.9%</a:t>
                      </a:r>
                      <a:endParaRPr lang="en-US" dirty="0"/>
                    </a:p>
                  </a:txBody>
                  <a:tcPr/>
                </a:tc>
              </a:tr>
              <a:tr h="285750">
                <a:tc>
                  <a:txBody>
                    <a:bodyPr/>
                    <a:lstStyle/>
                    <a:p>
                      <a:r>
                        <a:rPr lang="en-US" dirty="0" err="1" smtClean="0"/>
                        <a:t>bodytrack</a:t>
                      </a:r>
                      <a:r>
                        <a:rPr lang="en-US" dirty="0" smtClean="0"/>
                        <a:t>  (PARSEC)</a:t>
                      </a:r>
                      <a:endParaRPr lang="en-US" dirty="0"/>
                    </a:p>
                  </a:txBody>
                  <a:tcPr/>
                </a:tc>
                <a:tc>
                  <a:txBody>
                    <a:bodyPr/>
                    <a:lstStyle/>
                    <a:p>
                      <a:r>
                        <a:rPr lang="en-US" dirty="0" smtClean="0"/>
                        <a:t>21.9%</a:t>
                      </a:r>
                      <a:endParaRPr lang="en-US" dirty="0"/>
                    </a:p>
                  </a:txBody>
                  <a:tcPr/>
                </a:tc>
              </a:tr>
              <a:tr h="285750">
                <a:tc>
                  <a:txBody>
                    <a:bodyPr/>
                    <a:lstStyle/>
                    <a:p>
                      <a:r>
                        <a:rPr lang="en-US" dirty="0" err="1" smtClean="0"/>
                        <a:t>canneal</a:t>
                      </a:r>
                      <a:r>
                        <a:rPr lang="en-US" dirty="0" smtClean="0"/>
                        <a:t>  (PARSEC)</a:t>
                      </a:r>
                      <a:endParaRPr lang="en-US" dirty="0"/>
                    </a:p>
                  </a:txBody>
                  <a:tcPr/>
                </a:tc>
                <a:tc>
                  <a:txBody>
                    <a:bodyPr/>
                    <a:lstStyle/>
                    <a:p>
                      <a:r>
                        <a:rPr lang="en-US" dirty="0" smtClean="0"/>
                        <a:t>89.4%</a:t>
                      </a:r>
                      <a:endParaRPr lang="en-US" dirty="0"/>
                    </a:p>
                  </a:txBody>
                  <a:tcPr/>
                </a:tc>
              </a:tr>
              <a:tr h="285750">
                <a:tc>
                  <a:txBody>
                    <a:bodyPr/>
                    <a:lstStyle/>
                    <a:p>
                      <a:r>
                        <a:rPr lang="en-US" dirty="0" smtClean="0"/>
                        <a:t>ferret  (PARSEC)</a:t>
                      </a:r>
                      <a:endParaRPr lang="en-US" dirty="0"/>
                    </a:p>
                  </a:txBody>
                  <a:tcPr/>
                </a:tc>
                <a:tc>
                  <a:txBody>
                    <a:bodyPr/>
                    <a:lstStyle/>
                    <a:p>
                      <a:r>
                        <a:rPr lang="en-US" dirty="0" smtClean="0"/>
                        <a:t>15.7%</a:t>
                      </a:r>
                      <a:endParaRPr lang="en-US" dirty="0"/>
                    </a:p>
                  </a:txBody>
                  <a:tcPr/>
                </a:tc>
              </a:tr>
              <a:tr h="285750">
                <a:tc>
                  <a:txBody>
                    <a:bodyPr/>
                    <a:lstStyle/>
                    <a:p>
                      <a:r>
                        <a:rPr lang="en-US" dirty="0" err="1" smtClean="0"/>
                        <a:t>kmeans</a:t>
                      </a:r>
                      <a:r>
                        <a:rPr lang="en-US" dirty="0" smtClean="0"/>
                        <a:t>  (</a:t>
                      </a:r>
                      <a:r>
                        <a:rPr lang="en-US" dirty="0" err="1" smtClean="0"/>
                        <a:t>MineBench</a:t>
                      </a:r>
                      <a:r>
                        <a:rPr lang="en-US" dirty="0" smtClean="0"/>
                        <a:t>)</a:t>
                      </a:r>
                      <a:endParaRPr lang="en-US" dirty="0"/>
                    </a:p>
                  </a:txBody>
                  <a:tcPr/>
                </a:tc>
                <a:tc>
                  <a:txBody>
                    <a:bodyPr/>
                    <a:lstStyle/>
                    <a:p>
                      <a:r>
                        <a:rPr lang="en-US" dirty="0" smtClean="0"/>
                        <a:t>83.3%</a:t>
                      </a:r>
                      <a:endParaRPr lang="en-US" dirty="0"/>
                    </a:p>
                  </a:txBody>
                  <a:tcPr/>
                </a:tc>
              </a:tr>
              <a:tr h="285750">
                <a:tc>
                  <a:txBody>
                    <a:bodyPr/>
                    <a:lstStyle/>
                    <a:p>
                      <a:r>
                        <a:rPr lang="en-US" dirty="0" err="1" smtClean="0"/>
                        <a:t>raytrace</a:t>
                      </a:r>
                      <a:r>
                        <a:rPr lang="en-US" dirty="0" smtClean="0"/>
                        <a:t>  (PARSEC)</a:t>
                      </a:r>
                      <a:endParaRPr lang="en-US" dirty="0"/>
                    </a:p>
                  </a:txBody>
                  <a:tcPr/>
                </a:tc>
                <a:tc>
                  <a:txBody>
                    <a:bodyPr/>
                    <a:lstStyle/>
                    <a:p>
                      <a:r>
                        <a:rPr lang="en-US" dirty="0" smtClean="0"/>
                        <a:t>49.4%</a:t>
                      </a:r>
                      <a:endParaRPr lang="en-US" dirty="0"/>
                    </a:p>
                  </a:txBody>
                  <a:tcPr/>
                </a:tc>
              </a:tr>
              <a:tr h="285750">
                <a:tc>
                  <a:txBody>
                    <a:bodyPr/>
                    <a:lstStyle/>
                    <a:p>
                      <a:r>
                        <a:rPr lang="en-US" dirty="0" smtClean="0"/>
                        <a:t>x264  (PARSEC)</a:t>
                      </a:r>
                      <a:endParaRPr lang="en-US" dirty="0"/>
                    </a:p>
                  </a:txBody>
                  <a:tcPr/>
                </a:tc>
                <a:tc>
                  <a:txBody>
                    <a:bodyPr/>
                    <a:lstStyle/>
                    <a:p>
                      <a:r>
                        <a:rPr lang="en-US" dirty="0" smtClean="0"/>
                        <a:t>49.2%</a:t>
                      </a:r>
                      <a:endParaRPr lang="en-US" dirty="0"/>
                    </a:p>
                  </a:txBody>
                  <a:tcPr/>
                </a:tc>
              </a:tr>
            </a:tbl>
          </a:graphicData>
        </a:graphic>
      </p:graphicFrame>
      <p:sp>
        <p:nvSpPr>
          <p:cNvPr id="9" name="TextBox 8"/>
          <p:cNvSpPr txBox="1"/>
          <p:nvPr/>
        </p:nvSpPr>
        <p:spPr>
          <a:xfrm>
            <a:off x="914399" y="1524000"/>
            <a:ext cx="7620001" cy="4478149"/>
          </a:xfrm>
          <a:prstGeom prst="rect">
            <a:avLst/>
          </a:prstGeom>
          <a:noFill/>
        </p:spPr>
        <p:txBody>
          <a:bodyPr wrap="square" rtlCol="0">
            <a:spAutoFit/>
          </a:bodyPr>
          <a:lstStyle/>
          <a:p>
            <a:pPr>
              <a:spcAft>
                <a:spcPts val="600"/>
              </a:spcAft>
            </a:pPr>
            <a:r>
              <a:rPr lang="en-US" sz="2400" dirty="0" smtClean="0"/>
              <a:t>Language support using LLVM	</a:t>
            </a:r>
          </a:p>
          <a:p>
            <a:pPr>
              <a:spcAft>
                <a:spcPts val="600"/>
              </a:spcAft>
            </a:pPr>
            <a:r>
              <a:rPr lang="en-US" sz="2400" dirty="0" smtClean="0"/>
              <a:t>One relax region per application (most dominant function)</a:t>
            </a:r>
            <a:endParaRPr lang="en-US" sz="2400" i="1" dirty="0" smtClean="0"/>
          </a:p>
          <a:p>
            <a:pPr>
              <a:spcAft>
                <a:spcPts val="600"/>
              </a:spcAft>
            </a:pPr>
            <a:endParaRPr lang="en-US" sz="2400" dirty="0" smtClean="0"/>
          </a:p>
          <a:p>
            <a:pPr>
              <a:spcAft>
                <a:spcPts val="600"/>
              </a:spcAft>
            </a:pPr>
            <a:endParaRPr lang="en-US" sz="2400" dirty="0" smtClean="0"/>
          </a:p>
          <a:p>
            <a:pPr>
              <a:spcAft>
                <a:spcPts val="600"/>
              </a:spcAft>
            </a:pPr>
            <a:endParaRPr lang="en-US" sz="2400" dirty="0" smtClean="0"/>
          </a:p>
          <a:p>
            <a:pPr>
              <a:spcAft>
                <a:spcPts val="600"/>
              </a:spcAft>
            </a:pPr>
            <a:endParaRPr lang="en-US" sz="2400" dirty="0" smtClean="0"/>
          </a:p>
          <a:p>
            <a:pPr>
              <a:spcAft>
                <a:spcPts val="600"/>
              </a:spcAft>
            </a:pPr>
            <a:endParaRPr lang="en-US" sz="2400" dirty="0" smtClean="0"/>
          </a:p>
          <a:p>
            <a:pPr>
              <a:spcAft>
                <a:spcPts val="600"/>
              </a:spcAft>
            </a:pPr>
            <a:endParaRPr lang="en-US" sz="2400" dirty="0" smtClean="0"/>
          </a:p>
          <a:p>
            <a:pPr>
              <a:spcAft>
                <a:spcPts val="600"/>
              </a:spcAft>
            </a:pPr>
            <a:endParaRPr lang="en-US" sz="2400" dirty="0" smtClean="0"/>
          </a:p>
          <a:p>
            <a:pPr>
              <a:spcAft>
                <a:spcPts val="600"/>
              </a:spcAft>
            </a:pPr>
            <a:r>
              <a:rPr lang="en-US" sz="2400" dirty="0" smtClean="0"/>
              <a:t>Retry </a:t>
            </a:r>
            <a:r>
              <a:rPr lang="en-US" sz="2400" i="1" dirty="0" smtClean="0"/>
              <a:t>and</a:t>
            </a:r>
            <a:r>
              <a:rPr lang="en-US" sz="2400" dirty="0" smtClean="0"/>
              <a:t> discard behavior</a:t>
            </a:r>
          </a:p>
        </p:txBody>
      </p:sp>
      <p:grpSp>
        <p:nvGrpSpPr>
          <p:cNvPr id="2" name="Group 9"/>
          <p:cNvGrpSpPr/>
          <p:nvPr/>
        </p:nvGrpSpPr>
        <p:grpSpPr>
          <a:xfrm>
            <a:off x="685799" y="1676400"/>
            <a:ext cx="152400" cy="152400"/>
            <a:chOff x="2964426" y="3937819"/>
            <a:chExt cx="752168" cy="958646"/>
          </a:xfrm>
        </p:grpSpPr>
        <p:sp>
          <p:nvSpPr>
            <p:cNvPr id="11" name="Freeform 10"/>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 name="Group 12"/>
          <p:cNvGrpSpPr/>
          <p:nvPr/>
        </p:nvGrpSpPr>
        <p:grpSpPr>
          <a:xfrm>
            <a:off x="5105399" y="1676400"/>
            <a:ext cx="152400" cy="152400"/>
            <a:chOff x="2964426" y="3937819"/>
            <a:chExt cx="752168" cy="958646"/>
          </a:xfrm>
        </p:grpSpPr>
        <p:sp>
          <p:nvSpPr>
            <p:cNvPr id="14" name="Freeform 13"/>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15"/>
          <p:cNvGrpSpPr/>
          <p:nvPr/>
        </p:nvGrpSpPr>
        <p:grpSpPr>
          <a:xfrm>
            <a:off x="685799" y="2133600"/>
            <a:ext cx="152400" cy="152400"/>
            <a:chOff x="2964426" y="3937819"/>
            <a:chExt cx="752168" cy="958646"/>
          </a:xfrm>
        </p:grpSpPr>
        <p:sp>
          <p:nvSpPr>
            <p:cNvPr id="17" name="Freeform 16"/>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18"/>
          <p:cNvGrpSpPr/>
          <p:nvPr/>
        </p:nvGrpSpPr>
        <p:grpSpPr>
          <a:xfrm>
            <a:off x="685799" y="5638800"/>
            <a:ext cx="152400" cy="152400"/>
            <a:chOff x="2964426" y="3937819"/>
            <a:chExt cx="752168" cy="958646"/>
          </a:xfrm>
        </p:grpSpPr>
        <p:sp>
          <p:nvSpPr>
            <p:cNvPr id="20" name="Freeform 19"/>
            <p:cNvSpPr/>
            <p:nvPr/>
          </p:nvSpPr>
          <p:spPr>
            <a:xfrm>
              <a:off x="2964426" y="4675239"/>
              <a:ext cx="324464" cy="221226"/>
            </a:xfrm>
            <a:custGeom>
              <a:avLst/>
              <a:gdLst>
                <a:gd name="connsiteX0" fmla="*/ 0 w 324464"/>
                <a:gd name="connsiteY0" fmla="*/ 0 h 221226"/>
                <a:gd name="connsiteX1" fmla="*/ 250722 w 324464"/>
                <a:gd name="connsiteY1" fmla="*/ 132735 h 221226"/>
                <a:gd name="connsiteX2" fmla="*/ 324464 w 324464"/>
                <a:gd name="connsiteY2" fmla="*/ 221226 h 221226"/>
              </a:gdLst>
              <a:ahLst/>
              <a:cxnLst>
                <a:cxn ang="0">
                  <a:pos x="connsiteX0" y="connsiteY0"/>
                </a:cxn>
                <a:cxn ang="0">
                  <a:pos x="connsiteX1" y="connsiteY1"/>
                </a:cxn>
                <a:cxn ang="0">
                  <a:pos x="connsiteX2" y="connsiteY2"/>
                </a:cxn>
              </a:cxnLst>
              <a:rect l="l" t="t" r="r" b="b"/>
              <a:pathLst>
                <a:path w="324464" h="221226">
                  <a:moveTo>
                    <a:pt x="0" y="0"/>
                  </a:moveTo>
                  <a:cubicBezTo>
                    <a:pt x="98322" y="47932"/>
                    <a:pt x="196645" y="95864"/>
                    <a:pt x="250722" y="132735"/>
                  </a:cubicBezTo>
                  <a:cubicBezTo>
                    <a:pt x="304799" y="169606"/>
                    <a:pt x="314631" y="195416"/>
                    <a:pt x="324464" y="221226"/>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288890" y="3937819"/>
              <a:ext cx="427704" cy="943897"/>
            </a:xfrm>
            <a:custGeom>
              <a:avLst/>
              <a:gdLst>
                <a:gd name="connsiteX0" fmla="*/ 0 w 427704"/>
                <a:gd name="connsiteY0" fmla="*/ 943897 h 943897"/>
                <a:gd name="connsiteX1" fmla="*/ 176981 w 427704"/>
                <a:gd name="connsiteY1" fmla="*/ 368710 h 943897"/>
                <a:gd name="connsiteX2" fmla="*/ 427704 w 427704"/>
                <a:gd name="connsiteY2" fmla="*/ 0 h 943897"/>
              </a:gdLst>
              <a:ahLst/>
              <a:cxnLst>
                <a:cxn ang="0">
                  <a:pos x="connsiteX0" y="connsiteY0"/>
                </a:cxn>
                <a:cxn ang="0">
                  <a:pos x="connsiteX1" y="connsiteY1"/>
                </a:cxn>
                <a:cxn ang="0">
                  <a:pos x="connsiteX2" y="connsiteY2"/>
                </a:cxn>
              </a:cxnLst>
              <a:rect l="l" t="t" r="r" b="b"/>
              <a:pathLst>
                <a:path w="427704" h="943897">
                  <a:moveTo>
                    <a:pt x="0" y="943897"/>
                  </a:moveTo>
                  <a:cubicBezTo>
                    <a:pt x="52848" y="734961"/>
                    <a:pt x="105697" y="526026"/>
                    <a:pt x="176981" y="368710"/>
                  </a:cubicBezTo>
                  <a:cubicBezTo>
                    <a:pt x="248265" y="211394"/>
                    <a:pt x="337984" y="105697"/>
                    <a:pt x="427704" y="0"/>
                  </a:cubicBezTo>
                </a:path>
              </a:pathLst>
            </a:custGeom>
            <a:ln w="50800" cap="rnd">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p:cNvSpPr txBox="1"/>
          <p:nvPr/>
        </p:nvSpPr>
        <p:spPr>
          <a:xfrm>
            <a:off x="5333999" y="1524000"/>
            <a:ext cx="1940916" cy="461665"/>
          </a:xfrm>
          <a:prstGeom prst="rect">
            <a:avLst/>
          </a:prstGeom>
          <a:noFill/>
        </p:spPr>
        <p:txBody>
          <a:bodyPr wrap="none" rtlCol="0">
            <a:spAutoFit/>
          </a:bodyPr>
          <a:lstStyle/>
          <a:p>
            <a:r>
              <a:rPr lang="en-US" sz="2400" dirty="0" smtClean="0"/>
              <a:t>7 Applications</a:t>
            </a:r>
            <a:endParaRPr lang="en-US" sz="2400" dirty="0"/>
          </a:p>
        </p:txBody>
      </p:sp>
      <p:sp>
        <p:nvSpPr>
          <p:cNvPr id="22" name="Rounded Rectangle 21"/>
          <p:cNvSpPr/>
          <p:nvPr/>
        </p:nvSpPr>
        <p:spPr>
          <a:xfrm rot="20882286">
            <a:off x="309182" y="3409912"/>
            <a:ext cx="8512812" cy="66806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cap="all" dirty="0" smtClean="0">
                <a:solidFill>
                  <a:schemeClr val="bg1"/>
                </a:solidFill>
              </a:rPr>
              <a:t>It works!</a:t>
            </a:r>
            <a:endParaRPr lang="en-US" sz="4400" b="1" cap="all" dirty="0">
              <a:solidFill>
                <a:schemeClr val="bg1"/>
              </a:solidFill>
            </a:endParaRPr>
          </a:p>
        </p:txBody>
      </p:sp>
      <p:sp>
        <p:nvSpPr>
          <p:cNvPr id="24" name="Footer Placeholder 23"/>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Useful Is It?</a:t>
            </a:r>
            <a:endParaRPr lang="en-US" dirty="0"/>
          </a:p>
        </p:txBody>
      </p:sp>
      <p:sp>
        <p:nvSpPr>
          <p:cNvPr id="9" name="TextBox 8"/>
          <p:cNvSpPr txBox="1"/>
          <p:nvPr/>
        </p:nvSpPr>
        <p:spPr>
          <a:xfrm>
            <a:off x="1905000" y="3048000"/>
            <a:ext cx="5334001" cy="1200329"/>
          </a:xfrm>
          <a:prstGeom prst="rect">
            <a:avLst/>
          </a:prstGeom>
          <a:noFill/>
        </p:spPr>
        <p:txBody>
          <a:bodyPr wrap="square" rtlCol="0">
            <a:spAutoFit/>
          </a:bodyPr>
          <a:lstStyle/>
          <a:p>
            <a:pPr algn="ctr"/>
            <a:r>
              <a:rPr lang="en-US" sz="3600" dirty="0" smtClean="0"/>
              <a:t>Software recovery for </a:t>
            </a:r>
            <a:r>
              <a:rPr lang="en-US" sz="3600" i="1" dirty="0" smtClean="0"/>
              <a:t>timing speculation</a:t>
            </a:r>
            <a:endParaRPr lang="en-US" sz="3600" dirty="0" smtClean="0"/>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Execution Time</a:t>
            </a:r>
            <a:endParaRPr lang="en-US" dirty="0"/>
          </a:p>
        </p:txBody>
      </p:sp>
      <p:graphicFrame>
        <p:nvGraphicFramePr>
          <p:cNvPr id="6" name="Content Placeholder 5"/>
          <p:cNvGraphicFramePr>
            <a:graphicFrameLocks noGrp="1"/>
          </p:cNvGraphicFramePr>
          <p:nvPr>
            <p:ph idx="1"/>
          </p:nvPr>
        </p:nvGraphicFramePr>
        <p:xfrm>
          <a:off x="471948" y="1592827"/>
          <a:ext cx="8229600" cy="29029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06229" y="5943600"/>
            <a:ext cx="5048240" cy="400110"/>
          </a:xfrm>
          <a:prstGeom prst="rect">
            <a:avLst/>
          </a:prstGeom>
          <a:noFill/>
        </p:spPr>
        <p:txBody>
          <a:bodyPr wrap="none" rtlCol="0">
            <a:spAutoFit/>
          </a:bodyPr>
          <a:lstStyle/>
          <a:p>
            <a:pPr algn="ctr"/>
            <a:r>
              <a:rPr lang="en-US" sz="2000" baseline="30000" dirty="0" smtClean="0"/>
              <a:t>*</a:t>
            </a:r>
            <a:r>
              <a:rPr lang="en-US" sz="2000" dirty="0" smtClean="0"/>
              <a:t>error rates range from 10</a:t>
            </a:r>
            <a:r>
              <a:rPr lang="en-US" sz="2000" baseline="30000" dirty="0" smtClean="0"/>
              <a:t>-3 </a:t>
            </a:r>
            <a:r>
              <a:rPr lang="en-US" sz="2000" dirty="0" smtClean="0"/>
              <a:t>to 10</a:t>
            </a:r>
            <a:r>
              <a:rPr lang="en-US" sz="2000" baseline="30000" dirty="0" smtClean="0"/>
              <a:t>-6</a:t>
            </a:r>
            <a:r>
              <a:rPr lang="en-US" sz="2000" dirty="0" smtClean="0"/>
              <a:t> errors/cycle</a:t>
            </a:r>
            <a:endParaRPr lang="en-US" sz="2000" dirty="0"/>
          </a:p>
        </p:txBody>
      </p:sp>
      <p:sp>
        <p:nvSpPr>
          <p:cNvPr id="5" name="Oval 4"/>
          <p:cNvSpPr/>
          <p:nvPr/>
        </p:nvSpPr>
        <p:spPr>
          <a:xfrm>
            <a:off x="6916994" y="3048000"/>
            <a:ext cx="589935" cy="368709"/>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8" name="Oval 7"/>
          <p:cNvSpPr/>
          <p:nvPr/>
        </p:nvSpPr>
        <p:spPr>
          <a:xfrm>
            <a:off x="2836621" y="2400300"/>
            <a:ext cx="589935" cy="368709"/>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2">
                    <a:satMod val="175000"/>
                    <a:alpha val="40000"/>
                  </a:schemeClr>
                </a:glow>
              </a:effectLst>
            </a:endParaRPr>
          </a:p>
        </p:txBody>
      </p:sp>
      <p:sp>
        <p:nvSpPr>
          <p:cNvPr id="9" name="Rounded Rectangle 8"/>
          <p:cNvSpPr/>
          <p:nvPr/>
        </p:nvSpPr>
        <p:spPr>
          <a:xfrm>
            <a:off x="457200" y="4572000"/>
            <a:ext cx="8077200" cy="45720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Execution time overhead is less than 10% and 1% typical</a:t>
            </a:r>
            <a:endParaRPr lang="en-US" sz="2400" b="1" dirty="0">
              <a:solidFill>
                <a:schemeClr val="bg1"/>
              </a:solidFill>
            </a:endParaRPr>
          </a:p>
        </p:txBody>
      </p:sp>
      <p:sp>
        <p:nvSpPr>
          <p:cNvPr id="10" name="Rounded Rectangle 9"/>
          <p:cNvSpPr/>
          <p:nvPr/>
        </p:nvSpPr>
        <p:spPr>
          <a:xfrm>
            <a:off x="457200" y="5181600"/>
            <a:ext cx="8077200" cy="45720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Discard performance is comparable to retry</a:t>
            </a:r>
            <a:endParaRPr lang="en-US" sz="2400" b="1" dirty="0">
              <a:solidFill>
                <a:schemeClr val="bg1"/>
              </a:solidFill>
            </a:endParaRPr>
          </a:p>
        </p:txBody>
      </p:sp>
      <p:sp>
        <p:nvSpPr>
          <p:cNvPr id="12" name="Footer Placeholder 11"/>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7" dur="500"/>
                                        <p:tgtEl>
                                          <p:spTgt spid="6">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6" dur="500"/>
                                        <p:tgtEl>
                                          <p:spTgt spid="6">
                                            <p:graphicEl>
                                              <a:chart seriesIdx="1"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5" grpId="0" animBg="1"/>
      <p:bldP spid="8" grpId="0" animBg="1"/>
      <p:bldP spid="9" grpId="1" uiExpand="1" animBg="1"/>
      <p:bldP spid="10"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Energy-delay</a:t>
            </a:r>
            <a:endParaRPr lang="en-US" dirty="0"/>
          </a:p>
        </p:txBody>
      </p:sp>
      <p:graphicFrame>
        <p:nvGraphicFramePr>
          <p:cNvPr id="4" name="Content Placeholder 3"/>
          <p:cNvGraphicFramePr>
            <a:graphicFrameLocks noGrp="1"/>
          </p:cNvGraphicFramePr>
          <p:nvPr>
            <p:ph idx="1"/>
          </p:nvPr>
        </p:nvGraphicFramePr>
        <p:xfrm>
          <a:off x="471948" y="1592827"/>
          <a:ext cx="8229600" cy="29029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106229" y="5943600"/>
            <a:ext cx="5048240" cy="400110"/>
          </a:xfrm>
          <a:prstGeom prst="rect">
            <a:avLst/>
          </a:prstGeom>
          <a:noFill/>
        </p:spPr>
        <p:txBody>
          <a:bodyPr wrap="none" rtlCol="0">
            <a:spAutoFit/>
          </a:bodyPr>
          <a:lstStyle/>
          <a:p>
            <a:pPr algn="ctr"/>
            <a:r>
              <a:rPr lang="en-US" sz="2000" baseline="30000" dirty="0" smtClean="0"/>
              <a:t>*</a:t>
            </a:r>
            <a:r>
              <a:rPr lang="en-US" sz="2000" dirty="0" smtClean="0"/>
              <a:t>error rates range from 10</a:t>
            </a:r>
            <a:r>
              <a:rPr lang="en-US" sz="2000" baseline="30000" dirty="0" smtClean="0"/>
              <a:t>-3 </a:t>
            </a:r>
            <a:r>
              <a:rPr lang="en-US" sz="2000" dirty="0" smtClean="0"/>
              <a:t>to 10</a:t>
            </a:r>
            <a:r>
              <a:rPr lang="en-US" sz="2000" baseline="30000" dirty="0" smtClean="0"/>
              <a:t>-6</a:t>
            </a:r>
            <a:r>
              <a:rPr lang="en-US" sz="2000" dirty="0" smtClean="0"/>
              <a:t> errors/cycle</a:t>
            </a:r>
            <a:endParaRPr lang="en-US" sz="2000" dirty="0"/>
          </a:p>
        </p:txBody>
      </p:sp>
      <p:sp>
        <p:nvSpPr>
          <p:cNvPr id="6" name="Rounded Rectangle 5"/>
          <p:cNvSpPr/>
          <p:nvPr/>
        </p:nvSpPr>
        <p:spPr>
          <a:xfrm>
            <a:off x="457200" y="4724400"/>
            <a:ext cx="8077200" cy="457200"/>
          </a:xfrm>
          <a:prstGeom prst="roundRect">
            <a:avLst/>
          </a:prstGeom>
          <a:solidFill>
            <a:schemeClr val="tx1">
              <a:lumMod val="95000"/>
              <a:lumOff val="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Relax achieves energy improvements for timing speculation</a:t>
            </a:r>
            <a:endParaRPr lang="en-US" sz="2400" b="1" dirty="0">
              <a:solidFill>
                <a:schemeClr val="bg1"/>
              </a:solidFill>
            </a:endParaRPr>
          </a:p>
        </p:txBody>
      </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295400" y="5562600"/>
            <a:ext cx="6400800" cy="1752600"/>
          </a:xfrm>
        </p:spPr>
        <p:txBody>
          <a:bodyPr>
            <a:normAutofit/>
          </a:bodyPr>
          <a:lstStyle/>
          <a:p>
            <a:pPr algn="ctr">
              <a:buNone/>
            </a:pPr>
            <a:r>
              <a:rPr lang="en-US" sz="4000" dirty="0" smtClean="0">
                <a:solidFill>
                  <a:srgbClr val="C00000"/>
                </a:solidFill>
              </a:rPr>
              <a:t>Can we automate this?</a:t>
            </a:r>
            <a:endParaRPr lang="en-US" sz="4000" dirty="0">
              <a:solidFill>
                <a:srgbClr val="C00000"/>
              </a:solidFill>
            </a:endParaRPr>
          </a:p>
        </p:txBody>
      </p:sp>
      <p:pic>
        <p:nvPicPr>
          <p:cNvPr id="2050" name="Picture 2"/>
          <p:cNvPicPr>
            <a:picLocks noChangeAspect="1" noChangeArrowheads="1"/>
          </p:cNvPicPr>
          <p:nvPr/>
        </p:nvPicPr>
        <p:blipFill>
          <a:blip r:embed="rId2"/>
          <a:srcRect/>
          <a:stretch>
            <a:fillRect/>
          </a:stretch>
        </p:blipFill>
        <p:spPr bwMode="auto">
          <a:xfrm>
            <a:off x="2362200" y="2105025"/>
            <a:ext cx="4371975" cy="3381375"/>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Vertical Approach</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65000"/>
                  </a:schemeClr>
                </a:solidFill>
              </a:rPr>
              <a:t>Exposing Application Error-Tolerance to Hardware</a:t>
            </a:r>
          </a:p>
          <a:p>
            <a:pPr lvl="1"/>
            <a:r>
              <a:rPr lang="en-US" dirty="0" smtClean="0">
                <a:solidFill>
                  <a:schemeClr val="bg1">
                    <a:lumMod val="65000"/>
                  </a:schemeClr>
                </a:solidFill>
              </a:rPr>
              <a:t>Relaxed hardware reliability   </a:t>
            </a:r>
            <a:r>
              <a:rPr lang="en-US" dirty="0" smtClean="0"/>
              <a:t>	</a:t>
            </a:r>
          </a:p>
          <a:p>
            <a:pPr lvl="1"/>
            <a:r>
              <a:rPr lang="en-US" b="1" dirty="0" smtClean="0"/>
              <a:t>Principle of </a:t>
            </a:r>
            <a:r>
              <a:rPr lang="en-US" b="1" dirty="0" err="1" smtClean="0"/>
              <a:t>Idempotence</a:t>
            </a:r>
            <a:r>
              <a:rPr lang="en-US" b="1" dirty="0" smtClean="0"/>
              <a:t>        	</a:t>
            </a:r>
          </a:p>
          <a:p>
            <a:pPr lvl="2"/>
            <a:r>
              <a:rPr lang="en-US" b="1" dirty="0" smtClean="0"/>
              <a:t>Idempotent Processors</a:t>
            </a:r>
          </a:p>
          <a:p>
            <a:pPr lvl="1"/>
            <a:r>
              <a:rPr lang="en-US" dirty="0" smtClean="0">
                <a:solidFill>
                  <a:schemeClr val="bg1">
                    <a:lumMod val="75000"/>
                  </a:schemeClr>
                </a:solidFill>
              </a:rPr>
              <a:t>Sampling-DMR: a formally proven detection mechanism				</a:t>
            </a:r>
          </a:p>
          <a:p>
            <a:r>
              <a:rPr lang="en-US" dirty="0" smtClean="0">
                <a:solidFill>
                  <a:schemeClr val="bg1">
                    <a:lumMod val="75000"/>
                  </a:schemeClr>
                </a:solidFill>
              </a:rPr>
              <a:t>Exposing Application Execution to Hardware</a:t>
            </a:r>
          </a:p>
          <a:p>
            <a:pPr lvl="1"/>
            <a:r>
              <a:rPr lang="en-US" dirty="0" err="1" smtClean="0">
                <a:solidFill>
                  <a:schemeClr val="bg1">
                    <a:lumMod val="75000"/>
                  </a:schemeClr>
                </a:solidFill>
              </a:rPr>
              <a:t>DySER</a:t>
            </a:r>
            <a:r>
              <a:rPr lang="en-US" dirty="0" smtClean="0">
                <a:solidFill>
                  <a:schemeClr val="bg1">
                    <a:lumMod val="75000"/>
                  </a:schemeClr>
                </a:solidFill>
              </a:rPr>
              <a:t> Architecture</a:t>
            </a:r>
            <a:r>
              <a:rPr lang="en-US" dirty="0" smtClean="0"/>
              <a:t>			</a:t>
            </a:r>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pic>
        <p:nvPicPr>
          <p:cNvPr id="1026" name="Picture 2"/>
          <p:cNvPicPr>
            <a:picLocks noChangeAspect="1" noChangeArrowheads="1"/>
          </p:cNvPicPr>
          <p:nvPr/>
        </p:nvPicPr>
        <p:blipFill>
          <a:blip r:embed="rId2"/>
          <a:srcRect/>
          <a:stretch>
            <a:fillRect/>
          </a:stretch>
        </p:blipFill>
        <p:spPr bwMode="auto">
          <a:xfrm>
            <a:off x="914400" y="3124200"/>
            <a:ext cx="7315200" cy="1571861"/>
          </a:xfrm>
          <a:prstGeom prst="rect">
            <a:avLst/>
          </a:prstGeom>
          <a:noFill/>
          <a:ln w="9525">
            <a:noFill/>
            <a:miter lim="800000"/>
            <a:headEnd/>
            <a:tailEnd/>
          </a:ln>
          <a:effectLst/>
        </p:spPr>
      </p:pic>
      <p:sp>
        <p:nvSpPr>
          <p:cNvPr id="7" name="Rounded Rectangle 6"/>
          <p:cNvSpPr/>
          <p:nvPr/>
        </p:nvSpPr>
        <p:spPr>
          <a:xfrm>
            <a:off x="609600" y="1524000"/>
            <a:ext cx="80010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A program region can be recovered by re-execution if inputs are not corrupted</a:t>
            </a:r>
            <a:endParaRPr lang="en-US" sz="3600" dirty="0">
              <a:solidFill>
                <a:schemeClr val="bg1"/>
              </a:solidFill>
            </a:endParaRPr>
          </a:p>
        </p:txBody>
      </p:sp>
      <p:sp>
        <p:nvSpPr>
          <p:cNvPr id="8" name="Rounded Rectangle 7"/>
          <p:cNvSpPr/>
          <p:nvPr/>
        </p:nvSpPr>
        <p:spPr>
          <a:xfrm>
            <a:off x="609600" y="4724400"/>
            <a:ext cx="8001000" cy="17526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We observe and show that programs can be deconstructed into a continuous set of such regions</a:t>
            </a:r>
            <a:endParaRPr lang="en-US" sz="3600" dirty="0">
              <a:solidFill>
                <a:schemeClr val="bg1"/>
              </a:solidFill>
            </a:endParaRPr>
          </a:p>
        </p:txBody>
      </p:sp>
      <p:sp>
        <p:nvSpPr>
          <p:cNvPr id="9" name="Footer Placeholder 8"/>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Processing</a:t>
            </a:r>
            <a:endParaRPr lang="en-US" dirty="0"/>
          </a:p>
        </p:txBody>
      </p:sp>
      <p:sp>
        <p:nvSpPr>
          <p:cNvPr id="3" name="Content Placeholder 2"/>
          <p:cNvSpPr>
            <a:spLocks noGrp="1"/>
          </p:cNvSpPr>
          <p:nvPr>
            <p:ph idx="1"/>
          </p:nvPr>
        </p:nvSpPr>
        <p:spPr/>
        <p:txBody>
          <a:bodyPr/>
          <a:lstStyle/>
          <a:p>
            <a:r>
              <a:rPr lang="en-US" dirty="0" smtClean="0"/>
              <a:t>Idempotent regions are basic execution block</a:t>
            </a:r>
          </a:p>
          <a:p>
            <a:endParaRPr lang="en-US" dirty="0" smtClean="0"/>
          </a:p>
          <a:p>
            <a:pPr>
              <a:buNone/>
            </a:pPr>
            <a:r>
              <a:rPr lang="en-US" dirty="0" smtClean="0"/>
              <a:t/>
            </a:r>
            <a:br>
              <a:rPr lang="en-US" dirty="0" smtClean="0"/>
            </a:br>
            <a:endParaRPr lang="en-US" dirty="0" smtClean="0"/>
          </a:p>
          <a:p>
            <a:r>
              <a:rPr lang="en-US" dirty="0" smtClean="0"/>
              <a:t>Faults can be</a:t>
            </a:r>
            <a:br>
              <a:rPr lang="en-US" dirty="0" smtClean="0"/>
            </a:br>
            <a:r>
              <a:rPr lang="en-US" dirty="0" smtClean="0"/>
              <a:t>Exceptions, Branch </a:t>
            </a:r>
            <a:r>
              <a:rPr lang="en-US" dirty="0" err="1" smtClean="0"/>
              <a:t>mis</a:t>
            </a:r>
            <a:r>
              <a:rPr lang="en-US" dirty="0" smtClean="0"/>
              <a:t>-predictions, soft-errors, transient noise etc.</a:t>
            </a:r>
          </a:p>
        </p:txBody>
      </p:sp>
      <p:cxnSp>
        <p:nvCxnSpPr>
          <p:cNvPr id="5" name="Straight Connector 4"/>
          <p:cNvCxnSpPr/>
          <p:nvPr/>
        </p:nvCxnSpPr>
        <p:spPr>
          <a:xfrm>
            <a:off x="685800" y="3009106"/>
            <a:ext cx="7696200" cy="1588"/>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33400" y="2857500"/>
            <a:ext cx="304800" cy="304800"/>
          </a:xfrm>
          <a:prstGeom prst="ellipse">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2514600" y="2857500"/>
            <a:ext cx="304800" cy="304800"/>
          </a:xfrm>
          <a:prstGeom prst="ellipse">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5638800" y="2857500"/>
            <a:ext cx="304800" cy="304800"/>
          </a:xfrm>
          <a:prstGeom prst="ellipse">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6477000" y="2857500"/>
            <a:ext cx="304800" cy="304800"/>
          </a:xfrm>
          <a:prstGeom prst="ellipse">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153400" y="2857500"/>
            <a:ext cx="304800" cy="304800"/>
          </a:xfrm>
          <a:prstGeom prst="ellipse">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Explosion 1 10"/>
          <p:cNvSpPr/>
          <p:nvPr/>
        </p:nvSpPr>
        <p:spPr>
          <a:xfrm>
            <a:off x="4038600" y="2819400"/>
            <a:ext cx="457200" cy="381000"/>
          </a:xfrm>
          <a:prstGeom prst="irregularSeal1">
            <a:avLst/>
          </a:prstGeom>
          <a:solidFill>
            <a:srgbClr val="D9272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Curved Connector 12"/>
          <p:cNvCxnSpPr>
            <a:stCxn id="11" idx="2"/>
            <a:endCxn id="7" idx="4"/>
          </p:cNvCxnSpPr>
          <p:nvPr/>
        </p:nvCxnSpPr>
        <p:spPr>
          <a:xfrm rot="5400000" flipH="1">
            <a:off x="3423550" y="2405751"/>
            <a:ext cx="38100" cy="1551199"/>
          </a:xfrm>
          <a:prstGeom prst="curvedConnector3">
            <a:avLst>
              <a:gd name="adj1" fmla="val -1722581"/>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4" name="Footer Placeholder 13"/>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Architecture</a:t>
            </a:r>
            <a:endParaRPr lang="en-US" dirty="0"/>
          </a:p>
        </p:txBody>
      </p:sp>
      <p:pic>
        <p:nvPicPr>
          <p:cNvPr id="151554" name="Picture 2"/>
          <p:cNvPicPr>
            <a:picLocks noChangeAspect="1" noChangeArrowheads="1"/>
          </p:cNvPicPr>
          <p:nvPr/>
        </p:nvPicPr>
        <p:blipFill>
          <a:blip r:embed="rId2"/>
          <a:srcRect/>
          <a:stretch>
            <a:fillRect/>
          </a:stretch>
        </p:blipFill>
        <p:spPr bwMode="auto">
          <a:xfrm>
            <a:off x="76200" y="1676400"/>
            <a:ext cx="8686800" cy="4125614"/>
          </a:xfrm>
          <a:prstGeom prst="rect">
            <a:avLst/>
          </a:prstGeom>
          <a:noFill/>
          <a:ln w="9525">
            <a:noFill/>
            <a:miter lim="800000"/>
            <a:headEnd/>
            <a:tailEnd/>
          </a:ln>
          <a:effectLst/>
        </p:spPr>
      </p:pic>
      <p:sp>
        <p:nvSpPr>
          <p:cNvPr id="5" name="Rectangle 4"/>
          <p:cNvSpPr/>
          <p:nvPr/>
        </p:nvSpPr>
        <p:spPr>
          <a:xfrm>
            <a:off x="3429000" y="3276600"/>
            <a:ext cx="5410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Architecture</a:t>
            </a:r>
            <a:endParaRPr lang="en-US" dirty="0"/>
          </a:p>
        </p:txBody>
      </p:sp>
      <p:pic>
        <p:nvPicPr>
          <p:cNvPr id="151554" name="Picture 2"/>
          <p:cNvPicPr>
            <a:picLocks noChangeAspect="1" noChangeArrowheads="1"/>
          </p:cNvPicPr>
          <p:nvPr/>
        </p:nvPicPr>
        <p:blipFill>
          <a:blip r:embed="rId2"/>
          <a:srcRect/>
          <a:stretch>
            <a:fillRect/>
          </a:stretch>
        </p:blipFill>
        <p:spPr bwMode="auto">
          <a:xfrm>
            <a:off x="76200" y="1676400"/>
            <a:ext cx="8686800" cy="4125614"/>
          </a:xfrm>
          <a:prstGeom prst="rect">
            <a:avLst/>
          </a:prstGeom>
          <a:noFill/>
          <a:ln w="9525">
            <a:noFill/>
            <a:miter lim="800000"/>
            <a:headEnd/>
            <a:tailEnd/>
          </a:ln>
          <a:effectLst/>
        </p:spPr>
      </p:pic>
      <p:sp>
        <p:nvSpPr>
          <p:cNvPr id="5" name="Rectangle 4"/>
          <p:cNvSpPr/>
          <p:nvPr/>
        </p:nvSpPr>
        <p:spPr>
          <a:xfrm>
            <a:off x="6096000" y="3276600"/>
            <a:ext cx="2743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381000" y="2895600"/>
            <a:ext cx="83058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Lots of complexity for in-order retirement</a:t>
            </a:r>
            <a:endParaRPr lang="en-US" sz="3600" dirty="0">
              <a:solidFill>
                <a:schemeClr val="bg1"/>
              </a:solidFill>
            </a:endParaRPr>
          </a:p>
        </p:txBody>
      </p:sp>
      <p:sp>
        <p:nvSpPr>
          <p:cNvPr id="8" name="Footer Placeholder 7"/>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Reliability</a:t>
            </a:r>
            <a:endParaRPr lang="en-US" dirty="0"/>
          </a:p>
        </p:txBody>
      </p:sp>
      <p:sp>
        <p:nvSpPr>
          <p:cNvPr id="3" name="Content Placeholder 2"/>
          <p:cNvSpPr>
            <a:spLocks noGrp="1"/>
          </p:cNvSpPr>
          <p:nvPr>
            <p:ph idx="1"/>
          </p:nvPr>
        </p:nvSpPr>
        <p:spPr/>
        <p:txBody>
          <a:bodyPr/>
          <a:lstStyle/>
          <a:p>
            <a:r>
              <a:rPr lang="en-US" dirty="0" err="1" smtClean="0"/>
              <a:t>Wearout</a:t>
            </a:r>
            <a:r>
              <a:rPr lang="en-US" dirty="0" smtClean="0"/>
              <a:t> and permanent  faults in hardware increasing</a:t>
            </a:r>
            <a:br>
              <a:rPr lang="en-US" dirty="0" smtClean="0"/>
            </a:br>
            <a:endParaRPr lang="en-US" dirty="0" smtClean="0"/>
          </a:p>
          <a:p>
            <a:r>
              <a:rPr lang="en-US" dirty="0" smtClean="0"/>
              <a:t>State-of-art</a:t>
            </a:r>
          </a:p>
          <a:p>
            <a:pPr lvl="1"/>
            <a:r>
              <a:rPr lang="en-US" dirty="0" smtClean="0"/>
              <a:t>Fault detection heuristics</a:t>
            </a:r>
          </a:p>
          <a:p>
            <a:pPr lvl="2">
              <a:buFont typeface="Symbol" pitchFamily="18" charset="2"/>
              <a:buChar char=""/>
            </a:pPr>
            <a:r>
              <a:rPr lang="en-US" dirty="0" smtClean="0"/>
              <a:t>Do not work when #-cores is large</a:t>
            </a:r>
          </a:p>
          <a:p>
            <a:pPr lvl="2">
              <a:buFont typeface="Symbol" pitchFamily="18" charset="2"/>
              <a:buChar char=""/>
            </a:pPr>
            <a:r>
              <a:rPr lang="en-US" dirty="0" smtClean="0"/>
              <a:t>On 100-core chip, 99% coverage </a:t>
            </a:r>
            <a:r>
              <a:rPr lang="en-US" dirty="0" smtClean="0">
                <a:sym typeface="Symbol"/>
              </a:rPr>
              <a:t>90</a:t>
            </a:r>
            <a:r>
              <a:rPr lang="en-US" dirty="0" smtClean="0"/>
              <a:t>% product quality</a:t>
            </a:r>
          </a:p>
          <a:p>
            <a:pPr lvl="1"/>
            <a:r>
              <a:rPr lang="en-US" dirty="0" smtClean="0"/>
              <a:t>DMR</a:t>
            </a:r>
          </a:p>
          <a:p>
            <a:pPr lvl="2">
              <a:buFont typeface="Symbol" pitchFamily="18" charset="2"/>
              <a:buChar char="´"/>
            </a:pPr>
            <a:r>
              <a:rPr lang="en-US" dirty="0" smtClean="0"/>
              <a:t>High area &amp; energy overhead; complex implementation</a:t>
            </a:r>
          </a:p>
          <a:p>
            <a:pPr>
              <a:buFont typeface="Symbol" pitchFamily="18" charset="2"/>
              <a:buChar cha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Architecture</a:t>
            </a:r>
            <a:endParaRPr lang="en-US" dirty="0"/>
          </a:p>
        </p:txBody>
      </p:sp>
      <p:pic>
        <p:nvPicPr>
          <p:cNvPr id="151554" name="Picture 2"/>
          <p:cNvPicPr>
            <a:picLocks noChangeAspect="1" noChangeArrowheads="1"/>
          </p:cNvPicPr>
          <p:nvPr/>
        </p:nvPicPr>
        <p:blipFill>
          <a:blip r:embed="rId2"/>
          <a:srcRect/>
          <a:stretch>
            <a:fillRect/>
          </a:stretch>
        </p:blipFill>
        <p:spPr bwMode="auto">
          <a:xfrm>
            <a:off x="76200" y="1676400"/>
            <a:ext cx="8686800" cy="4125614"/>
          </a:xfrm>
          <a:prstGeom prst="rect">
            <a:avLst/>
          </a:prstGeom>
          <a:noFill/>
          <a:ln w="9525">
            <a:noFill/>
            <a:miter lim="800000"/>
            <a:headEnd/>
            <a:tailEnd/>
          </a:ln>
          <a:effectLst/>
        </p:spPr>
      </p:pic>
      <p:sp>
        <p:nvSpPr>
          <p:cNvPr id="6" name="Rounded Rectangle 5"/>
          <p:cNvSpPr/>
          <p:nvPr/>
        </p:nvSpPr>
        <p:spPr>
          <a:xfrm>
            <a:off x="609600" y="2895600"/>
            <a:ext cx="80010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Simple design, yet high performance and energy efficient</a:t>
            </a:r>
            <a:endParaRPr lang="en-US" sz="3600" dirty="0">
              <a:solidFill>
                <a:schemeClr val="bg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In-Order Processor</a:t>
            </a:r>
            <a:endParaRPr lang="en-US" dirty="0"/>
          </a:p>
        </p:txBody>
      </p:sp>
      <p:pic>
        <p:nvPicPr>
          <p:cNvPr id="152578" name="Picture 2"/>
          <p:cNvPicPr>
            <a:picLocks noChangeAspect="1" noChangeArrowheads="1"/>
          </p:cNvPicPr>
          <p:nvPr/>
        </p:nvPicPr>
        <p:blipFill>
          <a:blip r:embed="rId2"/>
          <a:srcRect/>
          <a:stretch>
            <a:fillRect/>
          </a:stretch>
        </p:blipFill>
        <p:spPr bwMode="auto">
          <a:xfrm>
            <a:off x="838200" y="1447800"/>
            <a:ext cx="7543800" cy="5048250"/>
          </a:xfrm>
          <a:prstGeom prst="rect">
            <a:avLst/>
          </a:prstGeom>
          <a:noFill/>
          <a:ln w="9525">
            <a:noFill/>
            <a:miter lim="800000"/>
            <a:headEnd/>
            <a:tailEnd/>
          </a:ln>
          <a:effectLst/>
        </p:spPr>
      </p:pic>
      <p:sp>
        <p:nvSpPr>
          <p:cNvPr id="5" name="Rounded Rectangle 4"/>
          <p:cNvSpPr/>
          <p:nvPr/>
        </p:nvSpPr>
        <p:spPr>
          <a:xfrm>
            <a:off x="228600" y="2895600"/>
            <a:ext cx="8610600" cy="1447800"/>
          </a:xfrm>
          <a:prstGeom prst="roundRect">
            <a:avLst/>
          </a:prstGeom>
          <a:solidFill>
            <a:srgbClr val="D9272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Even in-order processor is messy: SRF for bypass values, additional rename stage, pipeline flush for exceptions, replay queue, …</a:t>
            </a:r>
            <a:endParaRPr lang="en-US" sz="3200" dirty="0">
              <a:solidFill>
                <a:schemeClr val="bg1"/>
              </a:solidFill>
            </a:endParaRPr>
          </a:p>
        </p:txBody>
      </p:sp>
      <p:sp>
        <p:nvSpPr>
          <p:cNvPr id="7" name="Footer Placeholder 6"/>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(Lean)</a:t>
            </a:r>
            <a:endParaRPr lang="en-US" dirty="0"/>
          </a:p>
        </p:txBody>
      </p:sp>
      <p:pic>
        <p:nvPicPr>
          <p:cNvPr id="153602" name="Picture 2"/>
          <p:cNvPicPr>
            <a:picLocks noChangeAspect="1" noChangeArrowheads="1"/>
          </p:cNvPicPr>
          <p:nvPr/>
        </p:nvPicPr>
        <p:blipFill>
          <a:blip r:embed="rId2"/>
          <a:srcRect/>
          <a:stretch>
            <a:fillRect/>
          </a:stretch>
        </p:blipFill>
        <p:spPr bwMode="auto">
          <a:xfrm>
            <a:off x="1066800" y="1447800"/>
            <a:ext cx="6991350" cy="4933950"/>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Idempotent Processor (Fast)</a:t>
            </a:r>
            <a:endParaRPr lang="en-US" dirty="0"/>
          </a:p>
        </p:txBody>
      </p:sp>
      <p:pic>
        <p:nvPicPr>
          <p:cNvPr id="157698" name="Picture 2"/>
          <p:cNvPicPr>
            <a:picLocks noChangeAspect="1" noChangeArrowheads="1"/>
          </p:cNvPicPr>
          <p:nvPr/>
        </p:nvPicPr>
        <p:blipFill>
          <a:blip r:embed="rId2"/>
          <a:srcRect/>
          <a:stretch>
            <a:fillRect/>
          </a:stretch>
        </p:blipFill>
        <p:spPr bwMode="auto">
          <a:xfrm>
            <a:off x="76200" y="1905000"/>
            <a:ext cx="9144000" cy="3785732"/>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lose?</a:t>
            </a:r>
            <a:endParaRPr lang="en-US" dirty="0"/>
          </a:p>
        </p:txBody>
      </p:sp>
      <p:sp>
        <p:nvSpPr>
          <p:cNvPr id="4" name="Content Placeholder 3"/>
          <p:cNvSpPr>
            <a:spLocks noGrp="1"/>
          </p:cNvSpPr>
          <p:nvPr>
            <p:ph idx="1"/>
          </p:nvPr>
        </p:nvSpPr>
        <p:spPr/>
        <p:txBody>
          <a:bodyPr/>
          <a:lstStyle/>
          <a:p>
            <a:r>
              <a:rPr lang="en-US" dirty="0" smtClean="0"/>
              <a:t>Can a compiler do this?</a:t>
            </a:r>
          </a:p>
          <a:p>
            <a:pPr lvl="1"/>
            <a:r>
              <a:rPr lang="en-US" dirty="0" smtClean="0"/>
              <a:t>Yes: Problem generalizes to a graph vertex-cut problem</a:t>
            </a:r>
          </a:p>
          <a:p>
            <a:pPr lvl="1"/>
            <a:r>
              <a:rPr lang="en-US" dirty="0" smtClean="0"/>
              <a:t>Compilation overheads</a:t>
            </a:r>
          </a:p>
          <a:p>
            <a:r>
              <a:rPr lang="en-US" dirty="0" smtClean="0"/>
              <a:t>Applications may limit size of regions</a:t>
            </a:r>
          </a:p>
          <a:p>
            <a:r>
              <a:rPr lang="en-US" dirty="0" smtClean="0"/>
              <a:t>Potentially large recovery cost</a:t>
            </a:r>
          </a:p>
        </p:txBody>
      </p:sp>
      <p:sp>
        <p:nvSpPr>
          <p:cNvPr id="6" name="Footer Placeholder 5"/>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Methodology</a:t>
            </a:r>
            <a:endParaRPr lang="en-US" dirty="0"/>
          </a:p>
        </p:txBody>
      </p:sp>
      <p:sp>
        <p:nvSpPr>
          <p:cNvPr id="3" name="Content Placeholder 2"/>
          <p:cNvSpPr>
            <a:spLocks noGrp="1"/>
          </p:cNvSpPr>
          <p:nvPr>
            <p:ph idx="1"/>
          </p:nvPr>
        </p:nvSpPr>
        <p:spPr/>
        <p:txBody>
          <a:bodyPr/>
          <a:lstStyle/>
          <a:p>
            <a:r>
              <a:rPr lang="en-US" dirty="0" smtClean="0"/>
              <a:t>Implemented compiler pass in LLVM</a:t>
            </a:r>
          </a:p>
          <a:p>
            <a:r>
              <a:rPr lang="en-US" dirty="0" smtClean="0"/>
              <a:t>Both for x86 and ARM</a:t>
            </a:r>
          </a:p>
          <a:p>
            <a:r>
              <a:rPr lang="en-US" dirty="0" smtClean="0"/>
              <a:t>GEM5 and native execution results</a:t>
            </a:r>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 Overhead</a:t>
            </a:r>
            <a:endParaRPr lang="en-US" dirty="0"/>
          </a:p>
        </p:txBody>
      </p:sp>
      <p:pic>
        <p:nvPicPr>
          <p:cNvPr id="154626" name="Picture 2"/>
          <p:cNvPicPr>
            <a:picLocks noChangeAspect="1" noChangeArrowheads="1"/>
          </p:cNvPicPr>
          <p:nvPr/>
        </p:nvPicPr>
        <p:blipFill>
          <a:blip r:embed="rId2"/>
          <a:srcRect/>
          <a:stretch>
            <a:fillRect/>
          </a:stretch>
        </p:blipFill>
        <p:spPr bwMode="auto">
          <a:xfrm>
            <a:off x="142875" y="1638300"/>
            <a:ext cx="8858250" cy="4305300"/>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Evaluation</a:t>
            </a:r>
            <a:endParaRPr lang="en-US" dirty="0"/>
          </a:p>
        </p:txBody>
      </p:sp>
      <p:pic>
        <p:nvPicPr>
          <p:cNvPr id="156674" name="Picture 2"/>
          <p:cNvPicPr>
            <a:picLocks noChangeAspect="1" noChangeArrowheads="1"/>
          </p:cNvPicPr>
          <p:nvPr/>
        </p:nvPicPr>
        <p:blipFill>
          <a:blip r:embed="rId2"/>
          <a:srcRect/>
          <a:stretch>
            <a:fillRect/>
          </a:stretch>
        </p:blipFill>
        <p:spPr bwMode="auto">
          <a:xfrm>
            <a:off x="257175" y="1895475"/>
            <a:ext cx="8629650" cy="3067050"/>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Evaluation</a:t>
            </a:r>
            <a:endParaRPr lang="en-US" dirty="0"/>
          </a:p>
        </p:txBody>
      </p:sp>
      <p:pic>
        <p:nvPicPr>
          <p:cNvPr id="155650" name="Picture 2"/>
          <p:cNvPicPr>
            <a:picLocks noChangeAspect="1" noChangeArrowheads="1"/>
          </p:cNvPicPr>
          <p:nvPr/>
        </p:nvPicPr>
        <p:blipFill>
          <a:blip r:embed="rId2"/>
          <a:srcRect/>
          <a:stretch>
            <a:fillRect/>
          </a:stretch>
        </p:blipFill>
        <p:spPr bwMode="auto">
          <a:xfrm>
            <a:off x="1" y="1534836"/>
            <a:ext cx="9144000" cy="4365902"/>
          </a:xfrm>
          <a:prstGeom prst="rect">
            <a:avLst/>
          </a:prstGeom>
          <a:noFill/>
          <a:ln w="9525">
            <a:noFill/>
            <a:miter lim="800000"/>
            <a:headEnd/>
            <a:tailEnd/>
          </a:ln>
          <a:effectLst/>
        </p:spPr>
      </p:pic>
      <p:sp>
        <p:nvSpPr>
          <p:cNvPr id="5" name="Footer Placeholder 4"/>
          <p:cNvSpPr>
            <a:spLocks noGrp="1"/>
          </p:cNvSpPr>
          <p:nvPr>
            <p:ph type="ftr" sz="quarter" idx="4294967295"/>
          </p:nvPr>
        </p:nvSpPr>
        <p:spPr>
          <a:xfrm>
            <a:off x="3124200" y="6553200"/>
            <a:ext cx="2895600" cy="288925"/>
          </a:xfrm>
          <a:prstGeom prst="rect">
            <a:avLst/>
          </a:prstGeom>
        </p:spPr>
        <p:txBody>
          <a:bodyPr/>
          <a:lstStyle/>
          <a:p>
            <a:pPr algn="ct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err="1" smtClean="0"/>
              <a:t>Idempotence</a:t>
            </a:r>
            <a:endParaRPr lang="en-US" dirty="0"/>
          </a:p>
        </p:txBody>
      </p:sp>
      <p:sp>
        <p:nvSpPr>
          <p:cNvPr id="3" name="Content Placeholder 2"/>
          <p:cNvSpPr>
            <a:spLocks noGrp="1"/>
          </p:cNvSpPr>
          <p:nvPr>
            <p:ph idx="1"/>
          </p:nvPr>
        </p:nvSpPr>
        <p:spPr/>
        <p:txBody>
          <a:bodyPr>
            <a:normAutofit fontScale="92500"/>
          </a:bodyPr>
          <a:lstStyle/>
          <a:p>
            <a:r>
              <a:rPr lang="en-US" dirty="0" smtClean="0"/>
              <a:t>Lightweight speculation support for GPUs</a:t>
            </a:r>
          </a:p>
          <a:p>
            <a:endParaRPr lang="en-US" dirty="0" smtClean="0"/>
          </a:p>
          <a:p>
            <a:r>
              <a:rPr lang="en-US" dirty="0" smtClean="0"/>
              <a:t>Efficient software only fault recovery</a:t>
            </a:r>
          </a:p>
          <a:p>
            <a:endParaRPr lang="en-US" dirty="0" smtClean="0"/>
          </a:p>
          <a:p>
            <a:r>
              <a:rPr lang="en-US" dirty="0" smtClean="0"/>
              <a:t>Hybrid Idempotent-OOO processors</a:t>
            </a:r>
          </a:p>
          <a:p>
            <a:endParaRPr lang="en-US" dirty="0" smtClean="0"/>
          </a:p>
          <a:p>
            <a:r>
              <a:rPr lang="en-US" dirty="0" err="1" smtClean="0"/>
              <a:t>OpenRISC</a:t>
            </a:r>
            <a:r>
              <a:rPr lang="en-US" dirty="0" smtClean="0"/>
              <a:t> FPGA-based prototype implementation</a:t>
            </a:r>
          </a:p>
          <a:p>
            <a:endParaRPr lang="en-US" dirty="0" smtClean="0"/>
          </a:p>
          <a:p>
            <a:endParaRPr lang="en-US" dirty="0"/>
          </a:p>
        </p:txBody>
      </p:sp>
      <p:sp>
        <p:nvSpPr>
          <p:cNvPr id="5" name="Footer Placeholder 4"/>
          <p:cNvSpPr>
            <a:spLocks noGrp="1"/>
          </p:cNvSpPr>
          <p:nvPr>
            <p:ph type="ftr" sz="quarter" idx="4294967295"/>
          </p:nvPr>
        </p:nvSpPr>
        <p:spPr>
          <a:xfrm>
            <a:off x="3276600" y="6569075"/>
            <a:ext cx="2895600" cy="2889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8|9.2"/>
</p:tagLst>
</file>

<file path=ppt/tags/tag2.xml><?xml version="1.0" encoding="utf-8"?>
<p:tagLst xmlns:a="http://schemas.openxmlformats.org/drawingml/2006/main" xmlns:r="http://schemas.openxmlformats.org/officeDocument/2006/relationships" xmlns:p="http://schemas.openxmlformats.org/presentationml/2006/main">
  <p:tag name="TIMING" val="|14.6"/>
</p:tagLst>
</file>

<file path=ppt/tags/tag3.xml><?xml version="1.0" encoding="utf-8"?>
<p:tagLst xmlns:a="http://schemas.openxmlformats.org/drawingml/2006/main" xmlns:r="http://schemas.openxmlformats.org/officeDocument/2006/relationships" xmlns:p="http://schemas.openxmlformats.org/presentationml/2006/main">
  <p:tag name="TIMING" val="|3.6|13.5"/>
</p:tagLst>
</file>

<file path=ppt/tags/tag4.xml><?xml version="1.0" encoding="utf-8"?>
<p:tagLst xmlns:a="http://schemas.openxmlformats.org/drawingml/2006/main" xmlns:r="http://schemas.openxmlformats.org/officeDocument/2006/relationships" xmlns:p="http://schemas.openxmlformats.org/presentationml/2006/main">
  <p:tag name="TIMING" val="|4.2|2.6|8.3"/>
</p:tagLst>
</file>

<file path=ppt/tags/tag5.xml><?xml version="1.0" encoding="utf-8"?>
<p:tagLst xmlns:a="http://schemas.openxmlformats.org/drawingml/2006/main" xmlns:r="http://schemas.openxmlformats.org/officeDocument/2006/relationships" xmlns:p="http://schemas.openxmlformats.org/presentationml/2006/main">
  <p:tag name="TIMING" val="|9.9|7.6"/>
</p:tagLst>
</file>

<file path=ppt/tags/tag6.xml><?xml version="1.0" encoding="utf-8"?>
<p:tagLst xmlns:a="http://schemas.openxmlformats.org/drawingml/2006/main" xmlns:r="http://schemas.openxmlformats.org/officeDocument/2006/relationships" xmlns:p="http://schemas.openxmlformats.org/presentationml/2006/main">
  <p:tag name="TIMING" val="|9.9"/>
</p:tagLst>
</file>

<file path=ppt/theme/_rels/themeOverride1.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45.jpeg"/></Relationships>
</file>

<file path=ppt/theme/_rels/themeOverride8.xml.rels><?xml version="1.0" encoding="UTF-8" standalone="yes"?>
<Relationships xmlns="http://schemas.openxmlformats.org/package/2006/relationships"><Relationship Id="rId1" Type="http://schemas.openxmlformats.org/officeDocument/2006/relationships/image" Target="../media/image4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92727"/>
        </a:solidFill>
        <a:ln>
          <a:solidFill>
            <a:schemeClr val="accent2">
              <a:lumMod val="75000"/>
            </a:schemeClr>
          </a:solid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2.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3.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4.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5.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6.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7.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ppt/theme/themeOverride8.xml><?xml version="1.0" encoding="utf-8"?>
<a:themeOverride xmlns:a="http://schemas.openxmlformats.org/drawingml/2006/main">
  <a:clrScheme name="Blemily 1">
    <a:dk1>
      <a:sysClr val="windowText" lastClr="000000"/>
    </a:dk1>
    <a:lt1>
      <a:sysClr val="window" lastClr="FFFFFF"/>
    </a:lt1>
    <a:dk2>
      <a:srgbClr val="696464"/>
    </a:dk2>
    <a:lt2>
      <a:srgbClr val="E9E5DC"/>
    </a:lt2>
    <a:accent1>
      <a:srgbClr val="A81404"/>
    </a:accent1>
    <a:accent2>
      <a:srgbClr val="B70000"/>
    </a:accent2>
    <a:accent3>
      <a:srgbClr val="C3C113"/>
    </a:accent3>
    <a:accent4>
      <a:srgbClr val="05436A"/>
    </a:accent4>
    <a:accent5>
      <a:srgbClr val="BB7354"/>
    </a:accent5>
    <a:accent6>
      <a:srgbClr val="512F20"/>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11221</TotalTime>
  <Words>6832</Words>
  <Application>Microsoft Office PowerPoint</Application>
  <PresentationFormat>On-screen Show (4:3)</PresentationFormat>
  <Paragraphs>1414</Paragraphs>
  <Slides>134</Slides>
  <Notes>41</Notes>
  <HiddenSlides>0</HiddenSlides>
  <MMClips>0</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Office Theme</vt:lpstr>
      <vt:lpstr>Defying Dark Silicon With Idempotent Processing</vt:lpstr>
      <vt:lpstr>Microprocessor Performance</vt:lpstr>
      <vt:lpstr>Slide 3</vt:lpstr>
      <vt:lpstr>Why?</vt:lpstr>
      <vt:lpstr>Slide 5</vt:lpstr>
      <vt:lpstr>Slide 6</vt:lpstr>
      <vt:lpstr>Slide 7</vt:lpstr>
      <vt:lpstr>Slide 8</vt:lpstr>
      <vt:lpstr>Hardware Reliability</vt:lpstr>
      <vt:lpstr>Sampling-DMR [ ISCA-11]</vt:lpstr>
      <vt:lpstr>Slide 11</vt:lpstr>
      <vt:lpstr>DySER Architecture</vt:lpstr>
      <vt:lpstr>DySER Architecture [ HPCA-11]</vt:lpstr>
      <vt:lpstr>DySER Architecture</vt:lpstr>
      <vt:lpstr>Slide 15</vt:lpstr>
      <vt:lpstr>An Example: insert into list</vt:lpstr>
      <vt:lpstr>Remove artificial antidependences</vt:lpstr>
      <vt:lpstr>Idempotence Definition and Concept</vt:lpstr>
      <vt:lpstr>Slide 19</vt:lpstr>
      <vt:lpstr>Idempotent Processing</vt:lpstr>
      <vt:lpstr>Do such regions exist?</vt:lpstr>
      <vt:lpstr>Idempotent Processing</vt:lpstr>
      <vt:lpstr>Conventional Compiler</vt:lpstr>
      <vt:lpstr>Idempotent Compiler</vt:lpstr>
      <vt:lpstr>Compiler Design</vt:lpstr>
      <vt:lpstr>Idempotent Regions as PDG Cuts</vt:lpstr>
      <vt:lpstr>Static Analysis for PDG Cuts (1)</vt:lpstr>
      <vt:lpstr>Static Analysis for PDG Cuts (2)</vt:lpstr>
      <vt:lpstr>Compiler Implementation</vt:lpstr>
      <vt:lpstr>Compiler Constructed Regions</vt:lpstr>
      <vt:lpstr>Compilation Overheads</vt:lpstr>
      <vt:lpstr>Idempotent Processing</vt:lpstr>
      <vt:lpstr>Transient Fault Recovery</vt:lpstr>
      <vt:lpstr>Results for ARMv7</vt:lpstr>
      <vt:lpstr>Idempotent Processing</vt:lpstr>
      <vt:lpstr>More Efficient Processors: OOO Retire</vt:lpstr>
      <vt:lpstr>Modern In-Order Processor</vt:lpstr>
      <vt:lpstr>Idempotent Processor Architecture</vt:lpstr>
      <vt:lpstr>Idempotent Processor (Lean)</vt:lpstr>
      <vt:lpstr>Idempotent Processor (Fast)</vt:lpstr>
      <vt:lpstr>Results</vt:lpstr>
      <vt:lpstr>Performance Evaluation</vt:lpstr>
      <vt:lpstr>Energy Reduction</vt:lpstr>
      <vt:lpstr>How did we get here?</vt:lpstr>
      <vt:lpstr>Slide 45</vt:lpstr>
      <vt:lpstr>Slide 46</vt:lpstr>
      <vt:lpstr>Slide 47</vt:lpstr>
      <vt:lpstr>Slide 48</vt:lpstr>
      <vt:lpstr>Slide 49</vt:lpstr>
      <vt:lpstr>Idempotence applied to GPUs</vt:lpstr>
      <vt:lpstr>Summary</vt:lpstr>
      <vt:lpstr>Conclusions </vt:lpstr>
      <vt:lpstr>Slide 53</vt:lpstr>
      <vt:lpstr>An Example: insert into list</vt:lpstr>
      <vt:lpstr>Remove artificial antidependences</vt:lpstr>
      <vt:lpstr>Slide 56</vt:lpstr>
      <vt:lpstr>Idempotent Regions as PDG Cuts</vt:lpstr>
      <vt:lpstr>Slide 58</vt:lpstr>
      <vt:lpstr>The World of Microprocessors</vt:lpstr>
      <vt:lpstr>Future Trends</vt:lpstr>
      <vt:lpstr>A Perfect Storm</vt:lpstr>
      <vt:lpstr>Slide 62</vt:lpstr>
      <vt:lpstr>Quantifying Dark Silicon</vt:lpstr>
      <vt:lpstr>Multicore Processors</vt:lpstr>
      <vt:lpstr>But, what if?</vt:lpstr>
      <vt:lpstr>Best-Case Multicore Era Projections</vt:lpstr>
      <vt:lpstr>Why Diminishing Returns?</vt:lpstr>
      <vt:lpstr>The World of Microprocessors</vt:lpstr>
      <vt:lpstr>The World of Microprocessors</vt:lpstr>
      <vt:lpstr>A Vertical Approach</vt:lpstr>
      <vt:lpstr>Relax: Cross-layer Reliability</vt:lpstr>
      <vt:lpstr>Slide 72</vt:lpstr>
      <vt:lpstr>Slide 73</vt:lpstr>
      <vt:lpstr>Slide 74</vt:lpstr>
      <vt:lpstr>ISA</vt:lpstr>
      <vt:lpstr>Software</vt:lpstr>
      <vt:lpstr>Software</vt:lpstr>
      <vt:lpstr>Slide 78</vt:lpstr>
      <vt:lpstr>Evaluation</vt:lpstr>
      <vt:lpstr>Is it Useful?</vt:lpstr>
      <vt:lpstr>How Useful Is It?</vt:lpstr>
      <vt:lpstr>Results – Execution Time</vt:lpstr>
      <vt:lpstr>Results – Energy-delay</vt:lpstr>
      <vt:lpstr>Slide 84</vt:lpstr>
      <vt:lpstr>A Vertical Approach</vt:lpstr>
      <vt:lpstr>Idempotent Processing</vt:lpstr>
      <vt:lpstr>Idempotent Processing</vt:lpstr>
      <vt:lpstr>Idempotent Processor Architecture</vt:lpstr>
      <vt:lpstr>Idempotent Processor Architecture</vt:lpstr>
      <vt:lpstr>Idempotent Processor Architecture</vt:lpstr>
      <vt:lpstr>Modern In-Order Processor</vt:lpstr>
      <vt:lpstr>Idempotent Processor (Lean)</vt:lpstr>
      <vt:lpstr>Idempotent Processor (Fast)</vt:lpstr>
      <vt:lpstr>What do we lose?</vt:lpstr>
      <vt:lpstr>Evaluation Methodology</vt:lpstr>
      <vt:lpstr>Compiler Overhead</vt:lpstr>
      <vt:lpstr>Performance Evaluation</vt:lpstr>
      <vt:lpstr>Performance Evaluation</vt:lpstr>
      <vt:lpstr>Using Idempotence</vt:lpstr>
      <vt:lpstr>A Vertical Approach</vt:lpstr>
      <vt:lpstr>Sampling-DMR</vt:lpstr>
      <vt:lpstr>DySER Architecture</vt:lpstr>
      <vt:lpstr>Conclusions </vt:lpstr>
      <vt:lpstr>An Example</vt:lpstr>
      <vt:lpstr>Program Dependence Graph</vt:lpstr>
      <vt:lpstr>Remove artificial antidependences</vt:lpstr>
      <vt:lpstr>New PDG</vt:lpstr>
      <vt:lpstr>Idempotence Analysis</vt:lpstr>
      <vt:lpstr>Results: The Potential</vt:lpstr>
      <vt:lpstr>Results: Compiler-constructed</vt:lpstr>
      <vt:lpstr>What is the overhead?</vt:lpstr>
      <vt:lpstr>Hmm…these regions look interesting…</vt:lpstr>
      <vt:lpstr>Yes, they are ideal candidates for specialization</vt:lpstr>
      <vt:lpstr>Scheduler Effectiveness</vt:lpstr>
      <vt:lpstr>Future Work</vt:lpstr>
      <vt:lpstr>Summary</vt:lpstr>
      <vt:lpstr>Slide 117</vt:lpstr>
      <vt:lpstr>Failure Types</vt:lpstr>
      <vt:lpstr>Shedulability vs Size</vt:lpstr>
      <vt:lpstr>Can Bandwidth Help?</vt:lpstr>
      <vt:lpstr>Bandwidth Results</vt:lpstr>
      <vt:lpstr>Benchmark Comparison</vt:lpstr>
      <vt:lpstr>Resource Failure Composition</vt:lpstr>
      <vt:lpstr>Resource Failure Elimination</vt:lpstr>
      <vt:lpstr>ISA Semantics</vt:lpstr>
      <vt:lpstr>Fault Detection</vt:lpstr>
      <vt:lpstr>“Optimal” Error Rate</vt:lpstr>
      <vt:lpstr>Multicore Solutions</vt:lpstr>
      <vt:lpstr>Multicore Solutions</vt:lpstr>
      <vt:lpstr>Multicore Solutions</vt:lpstr>
      <vt:lpstr>Multicore Solutions</vt:lpstr>
      <vt:lpstr>Hardware Organization</vt:lpstr>
      <vt:lpstr>Hardware</vt:lpstr>
      <vt:lpstr>Methodology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VMAdmin</dc:creator>
  <cp:lastModifiedBy>Karu Sankaralingam</cp:lastModifiedBy>
  <cp:revision>791</cp:revision>
  <dcterms:created xsi:type="dcterms:W3CDTF">2010-06-03T14:09:39Z</dcterms:created>
  <dcterms:modified xsi:type="dcterms:W3CDTF">2011-10-07T20:11:46Z</dcterms:modified>
</cp:coreProperties>
</file>