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4"/>
  </p:sldMasterIdLst>
  <p:notesMasterIdLst>
    <p:notesMasterId r:id="rId45"/>
  </p:notesMasterIdLst>
  <p:handoutMasterIdLst>
    <p:handoutMasterId r:id="rId46"/>
  </p:handoutMasterIdLst>
  <p:sldIdLst>
    <p:sldId id="260" r:id="rId5"/>
    <p:sldId id="325" r:id="rId6"/>
    <p:sldId id="257" r:id="rId7"/>
    <p:sldId id="326" r:id="rId8"/>
    <p:sldId id="294" r:id="rId9"/>
    <p:sldId id="312" r:id="rId10"/>
    <p:sldId id="313" r:id="rId11"/>
    <p:sldId id="327" r:id="rId12"/>
    <p:sldId id="319" r:id="rId13"/>
    <p:sldId id="333" r:id="rId14"/>
    <p:sldId id="300" r:id="rId15"/>
    <p:sldId id="274" r:id="rId16"/>
    <p:sldId id="340" r:id="rId17"/>
    <p:sldId id="334" r:id="rId18"/>
    <p:sldId id="296" r:id="rId19"/>
    <p:sldId id="302" r:id="rId20"/>
    <p:sldId id="295" r:id="rId21"/>
    <p:sldId id="341" r:id="rId22"/>
    <p:sldId id="287" r:id="rId23"/>
    <p:sldId id="335" r:id="rId24"/>
    <p:sldId id="306" r:id="rId25"/>
    <p:sldId id="288" r:id="rId26"/>
    <p:sldId id="331" r:id="rId27"/>
    <p:sldId id="332" r:id="rId28"/>
    <p:sldId id="342" r:id="rId29"/>
    <p:sldId id="308" r:id="rId30"/>
    <p:sldId id="289" r:id="rId31"/>
    <p:sldId id="339" r:id="rId32"/>
    <p:sldId id="336" r:id="rId33"/>
    <p:sldId id="337" r:id="rId34"/>
    <p:sldId id="338" r:id="rId35"/>
    <p:sldId id="330" r:id="rId36"/>
    <p:sldId id="328" r:id="rId37"/>
    <p:sldId id="329" r:id="rId38"/>
    <p:sldId id="291" r:id="rId39"/>
    <p:sldId id="301" r:id="rId40"/>
    <p:sldId id="292" r:id="rId41"/>
    <p:sldId id="318" r:id="rId42"/>
    <p:sldId id="261" r:id="rId43"/>
    <p:sldId id="258" r:id="rId4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860A8"/>
    <a:srgbClr val="1F497D"/>
    <a:srgbClr val="EF25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5827" autoAdjust="0"/>
  </p:normalViewPr>
  <p:slideViewPr>
    <p:cSldViewPr>
      <p:cViewPr>
        <p:scale>
          <a:sx n="100" d="100"/>
          <a:sy n="100" d="100"/>
        </p:scale>
        <p:origin x="-840" y="-5"/>
      </p:cViewPr>
      <p:guideLst>
        <p:guide orient="horz" pos="2160"/>
        <p:guide pos="2880"/>
      </p:guideLst>
    </p:cSldViewPr>
  </p:slideViewPr>
  <p:outlineViewPr>
    <p:cViewPr>
      <p:scale>
        <a:sx n="33" d="100"/>
        <a:sy n="33" d="100"/>
      </p:scale>
      <p:origin x="0" y="2410"/>
    </p:cViewPr>
  </p:outlineViewPr>
  <p:notesTextViewPr>
    <p:cViewPr>
      <p:scale>
        <a:sx n="100" d="100"/>
        <a:sy n="100" d="100"/>
      </p:scale>
      <p:origin x="0" y="0"/>
    </p:cViewPr>
  </p:notesTextViewPr>
  <p:sorterViewPr>
    <p:cViewPr>
      <p:scale>
        <a:sx n="100" d="100"/>
        <a:sy n="100" d="100"/>
      </p:scale>
      <p:origin x="0" y="5126"/>
    </p:cViewPr>
  </p:sorterViewPr>
  <p:notesViewPr>
    <p:cSldViewPr>
      <p:cViewPr varScale="1">
        <p:scale>
          <a:sx n="66" d="100"/>
          <a:sy n="66" d="100"/>
        </p:scale>
        <p:origin x="-2820"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lgreathouse\Desktop\sharing_percentag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lgreathouse\Documents\School\Work\HITM\Results\Performanc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lgreathouse\Documents\School\Work\HITM\Results\Performanc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lgreathouse\Documents\School\Work\HITM\Results\Performa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144287885067"/>
          <c:y val="4.1819553805774276E-2"/>
          <c:w val="0.8688498641617165"/>
          <c:h val="0.61818460192475944"/>
        </c:manualLayout>
      </c:layout>
      <c:barChart>
        <c:barDir val="col"/>
        <c:grouping val="clustered"/>
        <c:varyColors val="0"/>
        <c:ser>
          <c:idx val="0"/>
          <c:order val="0"/>
          <c:spPr>
            <a:solidFill>
              <a:srgbClr val="FFC000"/>
            </a:solidFill>
          </c:spPr>
          <c:invertIfNegative val="0"/>
          <c:cat>
            <c:strRef>
              <c:f>('Small (Fixed Code)'!$A$2:$A$11,'Small (Fixed Code)'!$A$13:$A$21)</c:f>
              <c:strCache>
                <c:ptCount val="19"/>
                <c:pt idx="0">
                  <c:v>histogram</c:v>
                </c:pt>
                <c:pt idx="1">
                  <c:v>kmeans</c:v>
                </c:pt>
                <c:pt idx="2">
                  <c:v>linear_regression</c:v>
                </c:pt>
                <c:pt idx="3">
                  <c:v>matrix_multiply</c:v>
                </c:pt>
                <c:pt idx="4">
                  <c:v>pca</c:v>
                </c:pt>
                <c:pt idx="5">
                  <c:v>string_match</c:v>
                </c:pt>
                <c:pt idx="6">
                  <c:v>word_count</c:v>
                </c:pt>
                <c:pt idx="7">
                  <c:v>blackscholes</c:v>
                </c:pt>
                <c:pt idx="8">
                  <c:v>bodytrack</c:v>
                </c:pt>
                <c:pt idx="9">
                  <c:v>facesim</c:v>
                </c:pt>
                <c:pt idx="10">
                  <c:v>freqmine</c:v>
                </c:pt>
                <c:pt idx="11">
                  <c:v>raytrace</c:v>
                </c:pt>
                <c:pt idx="12">
                  <c:v>swaptions</c:v>
                </c:pt>
                <c:pt idx="13">
                  <c:v>fluidanimate</c:v>
                </c:pt>
                <c:pt idx="14">
                  <c:v>vips</c:v>
                </c:pt>
                <c:pt idx="15">
                  <c:v>x264</c:v>
                </c:pt>
                <c:pt idx="16">
                  <c:v>canneal</c:v>
                </c:pt>
                <c:pt idx="17">
                  <c:v>dedup</c:v>
                </c:pt>
                <c:pt idx="18">
                  <c:v>streamcluster</c:v>
                </c:pt>
              </c:strCache>
            </c:strRef>
          </c:cat>
          <c:val>
            <c:numRef>
              <c:f>('Small (Fixed Code)'!$D$2:$D$11,'Small (Fixed Code)'!$D$13:$D$21)</c:f>
              <c:numCache>
                <c:formatCode>General</c:formatCode>
                <c:ptCount val="19"/>
                <c:pt idx="0">
                  <c:v>7.9849129047215541E-5</c:v>
                </c:pt>
                <c:pt idx="1">
                  <c:v>1.1519874427498382E-3</c:v>
                </c:pt>
                <c:pt idx="2">
                  <c:v>2.3675663361270421E-5</c:v>
                </c:pt>
                <c:pt idx="3">
                  <c:v>8.4682929251938981E-6</c:v>
                </c:pt>
                <c:pt idx="4">
                  <c:v>1.9398371665369972E-5</c:v>
                </c:pt>
                <c:pt idx="5">
                  <c:v>7.4787827429086077E-5</c:v>
                </c:pt>
                <c:pt idx="6">
                  <c:v>2.4551777943098041E-2</c:v>
                </c:pt>
                <c:pt idx="7">
                  <c:v>3.6514916284761375E-4</c:v>
                </c:pt>
                <c:pt idx="8">
                  <c:v>1.2407643771385803</c:v>
                </c:pt>
                <c:pt idx="9">
                  <c:v>0.24108791917752348</c:v>
                </c:pt>
                <c:pt idx="10">
                  <c:v>0.60988632060631109</c:v>
                </c:pt>
                <c:pt idx="11">
                  <c:v>6.7052952329806916E-4</c:v>
                </c:pt>
                <c:pt idx="12">
                  <c:v>0.22956050213278847</c:v>
                </c:pt>
                <c:pt idx="13">
                  <c:v>8.63464077317488E-2</c:v>
                </c:pt>
                <c:pt idx="14">
                  <c:v>0.54612704098329856</c:v>
                </c:pt>
                <c:pt idx="15">
                  <c:v>0.48583682761235425</c:v>
                </c:pt>
                <c:pt idx="16">
                  <c:v>0.19270514524978086</c:v>
                </c:pt>
                <c:pt idx="17">
                  <c:v>2.8840059856637938</c:v>
                </c:pt>
                <c:pt idx="18">
                  <c:v>0.18590640255475158</c:v>
                </c:pt>
              </c:numCache>
            </c:numRef>
          </c:val>
        </c:ser>
        <c:dLbls>
          <c:showLegendKey val="0"/>
          <c:showVal val="0"/>
          <c:showCatName val="0"/>
          <c:showSerName val="0"/>
          <c:showPercent val="0"/>
          <c:showBubbleSize val="0"/>
        </c:dLbls>
        <c:gapWidth val="150"/>
        <c:axId val="40315136"/>
        <c:axId val="40394752"/>
      </c:barChart>
      <c:catAx>
        <c:axId val="40315136"/>
        <c:scaling>
          <c:orientation val="minMax"/>
        </c:scaling>
        <c:delete val="0"/>
        <c:axPos val="b"/>
        <c:majorTickMark val="out"/>
        <c:minorTickMark val="none"/>
        <c:tickLblPos val="nextTo"/>
        <c:txPr>
          <a:bodyPr/>
          <a:lstStyle/>
          <a:p>
            <a:pPr>
              <a:defRPr sz="1700">
                <a:solidFill>
                  <a:schemeClr val="bg1"/>
                </a:solidFill>
              </a:defRPr>
            </a:pPr>
            <a:endParaRPr lang="en-US"/>
          </a:p>
        </c:txPr>
        <c:crossAx val="40394752"/>
        <c:crosses val="autoZero"/>
        <c:auto val="1"/>
        <c:lblAlgn val="ctr"/>
        <c:lblOffset val="100"/>
        <c:noMultiLvlLbl val="0"/>
      </c:catAx>
      <c:valAx>
        <c:axId val="40394752"/>
        <c:scaling>
          <c:orientation val="minMax"/>
          <c:max val="3"/>
        </c:scaling>
        <c:delete val="0"/>
        <c:axPos val="l"/>
        <c:majorGridlines/>
        <c:title>
          <c:tx>
            <c:rich>
              <a:bodyPr rot="-5400000" vert="horz"/>
              <a:lstStyle/>
              <a:p>
                <a:pPr>
                  <a:defRPr sz="1800">
                    <a:solidFill>
                      <a:schemeClr val="bg1"/>
                    </a:solidFill>
                  </a:defRPr>
                </a:pPr>
                <a:r>
                  <a:rPr lang="en-US" sz="1800">
                    <a:solidFill>
                      <a:schemeClr val="bg1"/>
                    </a:solidFill>
                  </a:rPr>
                  <a:t>% Write-Sharing Events</a:t>
                </a:r>
              </a:p>
            </c:rich>
          </c:tx>
          <c:layout>
            <c:manualLayout>
              <c:xMode val="edge"/>
              <c:yMode val="edge"/>
              <c:x val="8.771929824561403E-3"/>
              <c:y val="6.1043744531933508E-2"/>
            </c:manualLayout>
          </c:layout>
          <c:overlay val="0"/>
        </c:title>
        <c:numFmt formatCode="General" sourceLinked="1"/>
        <c:majorTickMark val="out"/>
        <c:minorTickMark val="in"/>
        <c:tickLblPos val="nextTo"/>
        <c:txPr>
          <a:bodyPr/>
          <a:lstStyle/>
          <a:p>
            <a:pPr>
              <a:defRPr sz="1800">
                <a:solidFill>
                  <a:schemeClr val="bg1"/>
                </a:solidFill>
              </a:defRPr>
            </a:pPr>
            <a:endParaRPr lang="en-US"/>
          </a:p>
        </c:txPr>
        <c:crossAx val="40315136"/>
        <c:crosses val="autoZero"/>
        <c:crossBetween val="between"/>
        <c:majorUnit val="0.5"/>
        <c:minorUnit val="0.25"/>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solidFill>
                  <a:schemeClr val="bg1"/>
                </a:solidFill>
              </a:defRPr>
            </a:pPr>
            <a:r>
              <a:rPr lang="en-US" sz="2400">
                <a:solidFill>
                  <a:schemeClr val="bg1"/>
                </a:solidFill>
              </a:rPr>
              <a:t>Inspector</a:t>
            </a:r>
            <a:r>
              <a:rPr lang="en-US" sz="2400" baseline="0">
                <a:solidFill>
                  <a:schemeClr val="bg1"/>
                </a:solidFill>
              </a:rPr>
              <a:t> XE Threading Analysis Slowdown</a:t>
            </a:r>
            <a:endParaRPr lang="en-US" sz="2400">
              <a:solidFill>
                <a:schemeClr val="bg1"/>
              </a:solidFill>
            </a:endParaRPr>
          </a:p>
        </c:rich>
      </c:tx>
      <c:layout/>
      <c:overlay val="0"/>
    </c:title>
    <c:autoTitleDeleted val="0"/>
    <c:plotArea>
      <c:layout/>
      <c:barChart>
        <c:barDir val="col"/>
        <c:grouping val="clustered"/>
        <c:varyColors val="0"/>
        <c:ser>
          <c:idx val="0"/>
          <c:order val="0"/>
          <c:tx>
            <c:strRef>
              <c:f>Sheet1!$B$1</c:f>
              <c:strCache>
                <c:ptCount val="1"/>
                <c:pt idx="0">
                  <c:v>Slowdown</c:v>
                </c:pt>
              </c:strCache>
            </c:strRef>
          </c:tx>
          <c:spPr>
            <a:solidFill>
              <a:srgbClr val="FFFF00"/>
            </a:solidFill>
          </c:spPr>
          <c:invertIfNegative val="0"/>
          <c:cat>
            <c:strRef>
              <c:f>Sheet1!$A$2:$A$7</c:f>
              <c:strCache>
                <c:ptCount val="6"/>
                <c:pt idx="0">
                  <c:v>320.equake_m</c:v>
                </c:pt>
                <c:pt idx="1">
                  <c:v>328.fma3d_m</c:v>
                </c:pt>
                <c:pt idx="2">
                  <c:v>332.ammp_m_tbb</c:v>
                </c:pt>
                <c:pt idx="3">
                  <c:v>MySQL</c:v>
                </c:pt>
                <c:pt idx="4">
                  <c:v>cinebench_10</c:v>
                </c:pt>
                <c:pt idx="5">
                  <c:v>7zip</c:v>
                </c:pt>
              </c:strCache>
            </c:strRef>
          </c:cat>
          <c:val>
            <c:numRef>
              <c:f>Sheet1!$B$2:$B$7</c:f>
              <c:numCache>
                <c:formatCode>General</c:formatCode>
                <c:ptCount val="6"/>
                <c:pt idx="0">
                  <c:v>112.4</c:v>
                </c:pt>
                <c:pt idx="1">
                  <c:v>68</c:v>
                </c:pt>
                <c:pt idx="2">
                  <c:v>60.6</c:v>
                </c:pt>
                <c:pt idx="3">
                  <c:v>16</c:v>
                </c:pt>
                <c:pt idx="4">
                  <c:v>60.3</c:v>
                </c:pt>
                <c:pt idx="5">
                  <c:v>51.8</c:v>
                </c:pt>
              </c:numCache>
            </c:numRef>
          </c:val>
        </c:ser>
        <c:dLbls>
          <c:showLegendKey val="0"/>
          <c:showVal val="0"/>
          <c:showCatName val="0"/>
          <c:showSerName val="0"/>
          <c:showPercent val="0"/>
          <c:showBubbleSize val="0"/>
        </c:dLbls>
        <c:gapWidth val="150"/>
        <c:axId val="40430208"/>
        <c:axId val="40432000"/>
      </c:barChart>
      <c:catAx>
        <c:axId val="40430208"/>
        <c:scaling>
          <c:orientation val="minMax"/>
        </c:scaling>
        <c:delete val="0"/>
        <c:axPos val="b"/>
        <c:majorTickMark val="out"/>
        <c:minorTickMark val="none"/>
        <c:tickLblPos val="nextTo"/>
        <c:txPr>
          <a:bodyPr/>
          <a:lstStyle/>
          <a:p>
            <a:pPr>
              <a:defRPr>
                <a:solidFill>
                  <a:schemeClr val="bg1"/>
                </a:solidFill>
              </a:defRPr>
            </a:pPr>
            <a:endParaRPr lang="en-US"/>
          </a:p>
        </c:txPr>
        <c:crossAx val="40432000"/>
        <c:crosses val="autoZero"/>
        <c:auto val="1"/>
        <c:lblAlgn val="ctr"/>
        <c:lblOffset val="100"/>
        <c:noMultiLvlLbl val="0"/>
      </c:catAx>
      <c:valAx>
        <c:axId val="40432000"/>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4043020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bg1"/>
                </a:solidFill>
              </a:defRPr>
            </a:pPr>
            <a:r>
              <a:rPr lang="en-US" dirty="0">
                <a:solidFill>
                  <a:schemeClr val="bg1"/>
                </a:solidFill>
              </a:rPr>
              <a:t>Inspector</a:t>
            </a:r>
            <a:r>
              <a:rPr lang="en-US" baseline="0" dirty="0">
                <a:solidFill>
                  <a:schemeClr val="bg1"/>
                </a:solidFill>
              </a:rPr>
              <a:t> XE </a:t>
            </a:r>
            <a:r>
              <a:rPr lang="en-US" baseline="0" dirty="0" smtClean="0">
                <a:solidFill>
                  <a:schemeClr val="bg1"/>
                </a:solidFill>
              </a:rPr>
              <a:t>vs. Thread </a:t>
            </a:r>
            <a:r>
              <a:rPr lang="en-US" baseline="0" dirty="0">
                <a:solidFill>
                  <a:schemeClr val="bg1"/>
                </a:solidFill>
              </a:rPr>
              <a:t>Checker </a:t>
            </a:r>
            <a:r>
              <a:rPr lang="en-US" dirty="0">
                <a:solidFill>
                  <a:schemeClr val="bg1"/>
                </a:solidFill>
              </a:rPr>
              <a:t>Speedup</a:t>
            </a:r>
          </a:p>
        </c:rich>
      </c:tx>
      <c:layout/>
      <c:overlay val="0"/>
    </c:title>
    <c:autoTitleDeleted val="0"/>
    <c:plotArea>
      <c:layout/>
      <c:barChart>
        <c:barDir val="col"/>
        <c:grouping val="clustered"/>
        <c:varyColors val="0"/>
        <c:ser>
          <c:idx val="0"/>
          <c:order val="0"/>
          <c:tx>
            <c:strRef>
              <c:f>Sheet2!$B$1</c:f>
              <c:strCache>
                <c:ptCount val="1"/>
                <c:pt idx="0">
                  <c:v>Speedup</c:v>
                </c:pt>
              </c:strCache>
            </c:strRef>
          </c:tx>
          <c:spPr>
            <a:solidFill>
              <a:srgbClr val="FFC000"/>
            </a:solidFill>
          </c:spPr>
          <c:invertIfNegative val="0"/>
          <c:cat>
            <c:strRef>
              <c:f>Sheet2!$A$2:$A$6</c:f>
              <c:strCache>
                <c:ptCount val="5"/>
                <c:pt idx="0">
                  <c:v>320.equake_m</c:v>
                </c:pt>
                <c:pt idx="1">
                  <c:v>328.fma3d_m</c:v>
                </c:pt>
                <c:pt idx="2">
                  <c:v>332.ammp_m_tbb</c:v>
                </c:pt>
                <c:pt idx="3">
                  <c:v>MySQL</c:v>
                </c:pt>
                <c:pt idx="4">
                  <c:v>7zip</c:v>
                </c:pt>
              </c:strCache>
            </c:strRef>
          </c:cat>
          <c:val>
            <c:numRef>
              <c:f>Sheet2!$B$2:$B$6</c:f>
              <c:numCache>
                <c:formatCode>General</c:formatCode>
                <c:ptCount val="5"/>
                <c:pt idx="0">
                  <c:v>14.8</c:v>
                </c:pt>
                <c:pt idx="1">
                  <c:v>16.8</c:v>
                </c:pt>
                <c:pt idx="2">
                  <c:v>19.5</c:v>
                </c:pt>
                <c:pt idx="3">
                  <c:v>9.1999999999999993</c:v>
                </c:pt>
                <c:pt idx="4">
                  <c:v>27.8</c:v>
                </c:pt>
              </c:numCache>
            </c:numRef>
          </c:val>
        </c:ser>
        <c:dLbls>
          <c:showLegendKey val="0"/>
          <c:showVal val="0"/>
          <c:showCatName val="0"/>
          <c:showSerName val="0"/>
          <c:showPercent val="0"/>
          <c:showBubbleSize val="0"/>
        </c:dLbls>
        <c:gapWidth val="150"/>
        <c:axId val="40527360"/>
        <c:axId val="40528896"/>
      </c:barChart>
      <c:catAx>
        <c:axId val="40527360"/>
        <c:scaling>
          <c:orientation val="minMax"/>
        </c:scaling>
        <c:delete val="0"/>
        <c:axPos val="b"/>
        <c:majorTickMark val="out"/>
        <c:minorTickMark val="none"/>
        <c:tickLblPos val="nextTo"/>
        <c:txPr>
          <a:bodyPr/>
          <a:lstStyle/>
          <a:p>
            <a:pPr>
              <a:defRPr>
                <a:solidFill>
                  <a:schemeClr val="bg1"/>
                </a:solidFill>
              </a:defRPr>
            </a:pPr>
            <a:endParaRPr lang="en-US"/>
          </a:p>
        </c:txPr>
        <c:crossAx val="40528896"/>
        <c:crosses val="autoZero"/>
        <c:auto val="1"/>
        <c:lblAlgn val="ctr"/>
        <c:lblOffset val="100"/>
        <c:noMultiLvlLbl val="0"/>
      </c:catAx>
      <c:valAx>
        <c:axId val="40528896"/>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4052736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15890776810794"/>
          <c:y val="4.1819553805774276E-2"/>
          <c:w val="0.87107208638393874"/>
          <c:h val="0.61818460192475944"/>
        </c:manualLayout>
      </c:layout>
      <c:barChart>
        <c:barDir val="col"/>
        <c:grouping val="clustered"/>
        <c:varyColors val="0"/>
        <c:ser>
          <c:idx val="1"/>
          <c:order val="1"/>
          <c:spPr>
            <a:solidFill>
              <a:srgbClr val="FFC000"/>
            </a:solidFill>
            <a:ln>
              <a:solidFill>
                <a:schemeClr val="accent1"/>
              </a:solidFill>
            </a:ln>
          </c:spPr>
          <c:invertIfNegative val="0"/>
          <c:errBars>
            <c:errBarType val="both"/>
            <c:errValType val="cust"/>
            <c:noEndCap val="0"/>
            <c:plus>
              <c:numRef>
                <c:f>('Aggregate Performance'!$B$36:$H$36,'Aggregate Performance'!$I$36,'Aggregate Performance'!$I$35,'Aggregate Performance'!$I$34,'Aggregate Performance'!$I$37,'Aggregate Performance'!$J$36:$V$36)</c:f>
                <c:numCache>
                  <c:formatCode>General</c:formatCode>
                  <c:ptCount val="24"/>
                  <c:pt idx="0">
                    <c:v>0.60014057388834385</c:v>
                  </c:pt>
                  <c:pt idx="1">
                    <c:v>7.5719464485833097</c:v>
                  </c:pt>
                  <c:pt idx="2">
                    <c:v>7.7473276616979536</c:v>
                  </c:pt>
                  <c:pt idx="3">
                    <c:v>7.9769840689368827</c:v>
                  </c:pt>
                  <c:pt idx="4">
                    <c:v>0.84348360696712754</c:v>
                  </c:pt>
                  <c:pt idx="5">
                    <c:v>0.53695244154114863</c:v>
                  </c:pt>
                  <c:pt idx="6">
                    <c:v>0.53437278527158605</c:v>
                  </c:pt>
                  <c:pt idx="11">
                    <c:v>0.19988156493283912</c:v>
                  </c:pt>
                  <c:pt idx="12">
                    <c:v>2.8795887073290585</c:v>
                  </c:pt>
                  <c:pt idx="13">
                    <c:v>3.5371761789673135</c:v>
                  </c:pt>
                  <c:pt idx="14">
                    <c:v>3.9625252150158934</c:v>
                  </c:pt>
                  <c:pt idx="15">
                    <c:v>1.9557789596527637</c:v>
                  </c:pt>
                  <c:pt idx="16">
                    <c:v>6.4025999340072942E-2</c:v>
                  </c:pt>
                  <c:pt idx="17">
                    <c:v>14.80295974301036</c:v>
                  </c:pt>
                  <c:pt idx="18">
                    <c:v>7.9619570900538594</c:v>
                  </c:pt>
                  <c:pt idx="19">
                    <c:v>10.696258194424072</c:v>
                  </c:pt>
                  <c:pt idx="20">
                    <c:v>11.103523303964716</c:v>
                  </c:pt>
                  <c:pt idx="21">
                    <c:v>1.0088501636862535</c:v>
                  </c:pt>
                  <c:pt idx="22">
                    <c:v>8.7819022087327223</c:v>
                  </c:pt>
                  <c:pt idx="23">
                    <c:v>19.746974307232602</c:v>
                  </c:pt>
                </c:numCache>
              </c:numRef>
            </c:plus>
            <c:minus>
              <c:numRef>
                <c:f>('Aggregate Performance'!$B$36:$H$36,'Aggregate Performance'!$I$36,'Aggregate Performance'!$I$35,'Aggregate Performance'!$I$34,'Aggregate Performance'!$I$37,'Aggregate Performance'!$J$36:$V$36)</c:f>
                <c:numCache>
                  <c:formatCode>General</c:formatCode>
                  <c:ptCount val="24"/>
                  <c:pt idx="0">
                    <c:v>0.60014057388834385</c:v>
                  </c:pt>
                  <c:pt idx="1">
                    <c:v>7.5719464485833097</c:v>
                  </c:pt>
                  <c:pt idx="2">
                    <c:v>7.7473276616979536</c:v>
                  </c:pt>
                  <c:pt idx="3">
                    <c:v>7.9769840689368827</c:v>
                  </c:pt>
                  <c:pt idx="4">
                    <c:v>0.84348360696712754</c:v>
                  </c:pt>
                  <c:pt idx="5">
                    <c:v>0.53695244154114863</c:v>
                  </c:pt>
                  <c:pt idx="6">
                    <c:v>0.53437278527158605</c:v>
                  </c:pt>
                  <c:pt idx="11">
                    <c:v>0.19988156493283912</c:v>
                  </c:pt>
                  <c:pt idx="12">
                    <c:v>2.8795887073290585</c:v>
                  </c:pt>
                  <c:pt idx="13">
                    <c:v>3.5371761789673135</c:v>
                  </c:pt>
                  <c:pt idx="14">
                    <c:v>3.9625252150158934</c:v>
                  </c:pt>
                  <c:pt idx="15">
                    <c:v>1.9557789596527637</c:v>
                  </c:pt>
                  <c:pt idx="16">
                    <c:v>6.4025999340072942E-2</c:v>
                  </c:pt>
                  <c:pt idx="17">
                    <c:v>14.80295974301036</c:v>
                  </c:pt>
                  <c:pt idx="18">
                    <c:v>7.9619570900538594</c:v>
                  </c:pt>
                  <c:pt idx="19">
                    <c:v>10.696258194424072</c:v>
                  </c:pt>
                  <c:pt idx="20">
                    <c:v>11.103523303964716</c:v>
                  </c:pt>
                  <c:pt idx="21">
                    <c:v>1.0088501636862535</c:v>
                  </c:pt>
                  <c:pt idx="22">
                    <c:v>8.7819022087327223</c:v>
                  </c:pt>
                  <c:pt idx="23">
                    <c:v>19.746974307232602</c:v>
                  </c:pt>
                </c:numCache>
              </c:numRef>
            </c:minus>
            <c:spPr>
              <a:ln w="25400"/>
            </c:spPr>
          </c:errBars>
          <c:cat>
            <c:strRef>
              <c:f>('Aggregate Performance'!$B$2:$H$2,'Aggregate Performance'!$F$26,'Aggregate Performance'!$H$26,'Aggregate Performance'!$L$26,'Aggregate Performance'!$M$26,'Aggregate Performance'!$J$2:$V$2,'Aggregate Performance'!$U$26,'Aggregate Performance'!$V$26)</c:f>
              <c:strCache>
                <c:ptCount val="26"/>
                <c:pt idx="0">
                  <c:v>histogram</c:v>
                </c:pt>
                <c:pt idx="1">
                  <c:v>kmeans</c:v>
                </c:pt>
                <c:pt idx="2">
                  <c:v>linear_regression</c:v>
                </c:pt>
                <c:pt idx="3">
                  <c:v>matrix_multiply</c:v>
                </c:pt>
                <c:pt idx="4">
                  <c:v>pca</c:v>
                </c:pt>
                <c:pt idx="5">
                  <c:v>string_match</c:v>
                </c:pt>
                <c:pt idx="6">
                  <c:v>word_count</c:v>
                </c:pt>
                <c:pt idx="8">
                  <c:v>GeoMean</c:v>
                </c:pt>
                <c:pt idx="11">
                  <c:v>blackscholes</c:v>
                </c:pt>
                <c:pt idx="12">
                  <c:v>bodytrack</c:v>
                </c:pt>
                <c:pt idx="13">
                  <c:v>facesim</c:v>
                </c:pt>
                <c:pt idx="14">
                  <c:v>ferret</c:v>
                </c:pt>
                <c:pt idx="15">
                  <c:v>freqmine</c:v>
                </c:pt>
                <c:pt idx="16">
                  <c:v>raytrace</c:v>
                </c:pt>
                <c:pt idx="17">
                  <c:v>swaptions</c:v>
                </c:pt>
                <c:pt idx="18">
                  <c:v>fluidanimate</c:v>
                </c:pt>
                <c:pt idx="19">
                  <c:v>vips</c:v>
                </c:pt>
                <c:pt idx="20">
                  <c:v>x264</c:v>
                </c:pt>
                <c:pt idx="21">
                  <c:v>canneal</c:v>
                </c:pt>
                <c:pt idx="22">
                  <c:v>dedup</c:v>
                </c:pt>
                <c:pt idx="23">
                  <c:v>streamcluster</c:v>
                </c:pt>
                <c:pt idx="25">
                  <c:v>GeoMean</c:v>
                </c:pt>
              </c:strCache>
            </c:strRef>
          </c:cat>
          <c:val>
            <c:numRef>
              <c:f>('Aggregate Performance'!$B$27:$H$27,'Aggregate Performance'!$G$28,'Aggregate Performance'!$I$28,'Aggregate Performance'!$J$28,'Aggregate Performance'!$K$28,'Aggregate Performance'!$J$27:$V$27,'Aggregate Performance'!$U$28,'Aggregate Performance'!$W$28)</c:f>
              <c:numCache>
                <c:formatCode>General</c:formatCode>
                <c:ptCount val="26"/>
                <c:pt idx="0">
                  <c:v>48.14825581395349</c:v>
                </c:pt>
                <c:pt idx="1">
                  <c:v>98.429118773946342</c:v>
                </c:pt>
                <c:pt idx="2">
                  <c:v>261.20958083832335</c:v>
                </c:pt>
                <c:pt idx="3">
                  <c:v>278.48737083811716</c:v>
                </c:pt>
                <c:pt idx="4">
                  <c:v>121.33272394881169</c:v>
                </c:pt>
                <c:pt idx="5">
                  <c:v>28.040293040293037</c:v>
                </c:pt>
                <c:pt idx="6">
                  <c:v>23.549946865037192</c:v>
                </c:pt>
                <c:pt idx="8">
                  <c:v>83.210562117645637</c:v>
                </c:pt>
                <c:pt idx="11">
                  <c:v>28.465</c:v>
                </c:pt>
                <c:pt idx="12">
                  <c:v>119.35297105129509</c:v>
                </c:pt>
                <c:pt idx="13">
                  <c:v>103.96866410115447</c:v>
                </c:pt>
                <c:pt idx="14">
                  <c:v>80.058718861209954</c:v>
                </c:pt>
                <c:pt idx="15">
                  <c:v>123.46864991815529</c:v>
                </c:pt>
                <c:pt idx="16">
                  <c:v>5.3480959097320175</c:v>
                </c:pt>
                <c:pt idx="17">
                  <c:v>65.907216494845372</c:v>
                </c:pt>
                <c:pt idx="18">
                  <c:v>137.16427104722794</c:v>
                </c:pt>
                <c:pt idx="19">
                  <c:v>164.49390469154045</c:v>
                </c:pt>
                <c:pt idx="20">
                  <c:v>109.12324929971986</c:v>
                </c:pt>
                <c:pt idx="21">
                  <c:v>36.279111429595133</c:v>
                </c:pt>
                <c:pt idx="22">
                  <c:v>99.129722814498919</c:v>
                </c:pt>
                <c:pt idx="23">
                  <c:v>207.88528428093645</c:v>
                </c:pt>
                <c:pt idx="25">
                  <c:v>74.72605553996425</c:v>
                </c:pt>
              </c:numCache>
            </c:numRef>
          </c:val>
        </c:ser>
        <c:ser>
          <c:idx val="0"/>
          <c:order val="0"/>
          <c:spPr>
            <a:solidFill>
              <a:schemeClr val="accent2"/>
            </a:solidFill>
            <a:ln>
              <a:solidFill>
                <a:schemeClr val="tx1"/>
              </a:solidFill>
            </a:ln>
          </c:spPr>
          <c:invertIfNegative val="0"/>
          <c:errBars>
            <c:errBarType val="both"/>
            <c:errValType val="cust"/>
            <c:noEndCap val="0"/>
            <c:plus>
              <c:numRef>
                <c:f>('Aggregate Performance'!$B$35:$H$35,'Aggregate Performance'!$I$37,'Aggregate Performance'!$I$36,'Aggregate Performance'!$I$35,'Aggregate Performance'!$I$34,'Aggregate Performance'!$J$35:$V$35)</c:f>
                <c:numCache>
                  <c:formatCode>General</c:formatCode>
                  <c:ptCount val="24"/>
                  <c:pt idx="0">
                    <c:v>0.14892766640463451</c:v>
                  </c:pt>
                  <c:pt idx="1">
                    <c:v>0.79500578545025025</c:v>
                  </c:pt>
                  <c:pt idx="2">
                    <c:v>0.54243884254589059</c:v>
                  </c:pt>
                  <c:pt idx="3">
                    <c:v>0.21149487520815904</c:v>
                  </c:pt>
                  <c:pt idx="4">
                    <c:v>0.13202614493545622</c:v>
                  </c:pt>
                  <c:pt idx="5">
                    <c:v>0.26825895486335732</c:v>
                  </c:pt>
                  <c:pt idx="6">
                    <c:v>2.6140044974006891</c:v>
                  </c:pt>
                  <c:pt idx="11">
                    <c:v>0.15679999999999988</c:v>
                  </c:pt>
                  <c:pt idx="12">
                    <c:v>1.915007628650029</c:v>
                  </c:pt>
                  <c:pt idx="13">
                    <c:v>0.7769639921205217</c:v>
                  </c:pt>
                  <c:pt idx="14">
                    <c:v>3.8871783772687789</c:v>
                  </c:pt>
                  <c:pt idx="15">
                    <c:v>1.7019700168043845</c:v>
                  </c:pt>
                  <c:pt idx="16">
                    <c:v>9.0658722837491795E-3</c:v>
                  </c:pt>
                  <c:pt idx="17">
                    <c:v>11.32602875363726</c:v>
                  </c:pt>
                  <c:pt idx="18">
                    <c:v>6.4565937637076063</c:v>
                  </c:pt>
                  <c:pt idx="19">
                    <c:v>36.581325576574059</c:v>
                  </c:pt>
                  <c:pt idx="20">
                    <c:v>5.616027611897171</c:v>
                  </c:pt>
                  <c:pt idx="21">
                    <c:v>0.52737345013721038</c:v>
                  </c:pt>
                  <c:pt idx="22">
                    <c:v>9.8166820199237801</c:v>
                  </c:pt>
                  <c:pt idx="23">
                    <c:v>28.529422613091405</c:v>
                  </c:pt>
                </c:numCache>
              </c:numRef>
            </c:plus>
            <c:minus>
              <c:numRef>
                <c:f>('Aggregate Performance'!$B$35:$H$35,'Aggregate Performance'!$I$37,'Aggregate Performance'!$I$36,'Aggregate Performance'!$I$35,'Aggregate Performance'!$I$34,'Aggregate Performance'!$J$35:$V$35)</c:f>
                <c:numCache>
                  <c:formatCode>General</c:formatCode>
                  <c:ptCount val="24"/>
                  <c:pt idx="0">
                    <c:v>0.14892766640463451</c:v>
                  </c:pt>
                  <c:pt idx="1">
                    <c:v>0.79500578545025025</c:v>
                  </c:pt>
                  <c:pt idx="2">
                    <c:v>0.54243884254589059</c:v>
                  </c:pt>
                  <c:pt idx="3">
                    <c:v>0.21149487520815904</c:v>
                  </c:pt>
                  <c:pt idx="4">
                    <c:v>0.13202614493545622</c:v>
                  </c:pt>
                  <c:pt idx="5">
                    <c:v>0.26825895486335732</c:v>
                  </c:pt>
                  <c:pt idx="6">
                    <c:v>2.6140044974006891</c:v>
                  </c:pt>
                  <c:pt idx="11">
                    <c:v>0.15679999999999988</c:v>
                  </c:pt>
                  <c:pt idx="12">
                    <c:v>1.915007628650029</c:v>
                  </c:pt>
                  <c:pt idx="13">
                    <c:v>0.7769639921205217</c:v>
                  </c:pt>
                  <c:pt idx="14">
                    <c:v>3.8871783772687789</c:v>
                  </c:pt>
                  <c:pt idx="15">
                    <c:v>1.7019700168043845</c:v>
                  </c:pt>
                  <c:pt idx="16">
                    <c:v>9.0658722837491795E-3</c:v>
                  </c:pt>
                  <c:pt idx="17">
                    <c:v>11.32602875363726</c:v>
                  </c:pt>
                  <c:pt idx="18">
                    <c:v>6.4565937637076063</c:v>
                  </c:pt>
                  <c:pt idx="19">
                    <c:v>36.581325576574059</c:v>
                  </c:pt>
                  <c:pt idx="20">
                    <c:v>5.616027611897171</c:v>
                  </c:pt>
                  <c:pt idx="21">
                    <c:v>0.52737345013721038</c:v>
                  </c:pt>
                  <c:pt idx="22">
                    <c:v>9.8166820199237801</c:v>
                  </c:pt>
                  <c:pt idx="23">
                    <c:v>28.529422613091405</c:v>
                  </c:pt>
                </c:numCache>
              </c:numRef>
            </c:minus>
            <c:spPr>
              <a:ln w="25400"/>
            </c:spPr>
          </c:errBars>
          <c:cat>
            <c:strRef>
              <c:f>('Aggregate Performance'!$B$2:$H$2,'Aggregate Performance'!$F$26,'Aggregate Performance'!$H$26,'Aggregate Performance'!$L$26,'Aggregate Performance'!$M$26,'Aggregate Performance'!$J$2:$V$2,'Aggregate Performance'!$U$26,'Aggregate Performance'!$V$26)</c:f>
              <c:strCache>
                <c:ptCount val="26"/>
                <c:pt idx="0">
                  <c:v>histogram</c:v>
                </c:pt>
                <c:pt idx="1">
                  <c:v>kmeans</c:v>
                </c:pt>
                <c:pt idx="2">
                  <c:v>linear_regression</c:v>
                </c:pt>
                <c:pt idx="3">
                  <c:v>matrix_multiply</c:v>
                </c:pt>
                <c:pt idx="4">
                  <c:v>pca</c:v>
                </c:pt>
                <c:pt idx="5">
                  <c:v>string_match</c:v>
                </c:pt>
                <c:pt idx="6">
                  <c:v>word_count</c:v>
                </c:pt>
                <c:pt idx="8">
                  <c:v>GeoMean</c:v>
                </c:pt>
                <c:pt idx="11">
                  <c:v>blackscholes</c:v>
                </c:pt>
                <c:pt idx="12">
                  <c:v>bodytrack</c:v>
                </c:pt>
                <c:pt idx="13">
                  <c:v>facesim</c:v>
                </c:pt>
                <c:pt idx="14">
                  <c:v>ferret</c:v>
                </c:pt>
                <c:pt idx="15">
                  <c:v>freqmine</c:v>
                </c:pt>
                <c:pt idx="16">
                  <c:v>raytrace</c:v>
                </c:pt>
                <c:pt idx="17">
                  <c:v>swaptions</c:v>
                </c:pt>
                <c:pt idx="18">
                  <c:v>fluidanimate</c:v>
                </c:pt>
                <c:pt idx="19">
                  <c:v>vips</c:v>
                </c:pt>
                <c:pt idx="20">
                  <c:v>x264</c:v>
                </c:pt>
                <c:pt idx="21">
                  <c:v>canneal</c:v>
                </c:pt>
                <c:pt idx="22">
                  <c:v>dedup</c:v>
                </c:pt>
                <c:pt idx="23">
                  <c:v>streamcluster</c:v>
                </c:pt>
                <c:pt idx="25">
                  <c:v>GeoMean</c:v>
                </c:pt>
              </c:strCache>
            </c:strRef>
          </c:cat>
          <c:val>
            <c:numRef>
              <c:f>('Aggregate Performance'!$B$25:$H$25,'Aggregate Performance'!$G$26,'Aggregate Performance'!$I$26,'Aggregate Performance'!$J$26,'Aggregate Performance'!$K$26,'Aggregate Performance'!$J$25:$V$25,'Aggregate Performance'!$U$26,'Aggregate Performance'!$W$26)</c:f>
              <c:numCache>
                <c:formatCode>General</c:formatCode>
                <c:ptCount val="26"/>
                <c:pt idx="0">
                  <c:v>6.2238372093023244</c:v>
                </c:pt>
                <c:pt idx="1">
                  <c:v>12.140996168582374</c:v>
                </c:pt>
                <c:pt idx="2">
                  <c:v>16.640718562874252</c:v>
                </c:pt>
                <c:pt idx="3">
                  <c:v>5.4552238805970159</c:v>
                </c:pt>
                <c:pt idx="4">
                  <c:v>10.76691042047532</c:v>
                </c:pt>
                <c:pt idx="5">
                  <c:v>8.8600732600732588</c:v>
                </c:pt>
                <c:pt idx="6">
                  <c:v>4.3034006376195535</c:v>
                </c:pt>
                <c:pt idx="8">
                  <c:v>8.3440475534631382</c:v>
                </c:pt>
                <c:pt idx="11">
                  <c:v>5.4399999999999986</c:v>
                </c:pt>
                <c:pt idx="12">
                  <c:v>15.547486033519554</c:v>
                </c:pt>
                <c:pt idx="13">
                  <c:v>21.312809235843869</c:v>
                </c:pt>
                <c:pt idx="14">
                  <c:v>24.185053380782914</c:v>
                </c:pt>
                <c:pt idx="15">
                  <c:v>9.1783502953526437</c:v>
                </c:pt>
                <c:pt idx="16">
                  <c:v>3.3791255289139639</c:v>
                </c:pt>
                <c:pt idx="17">
                  <c:v>29.842783505154639</c:v>
                </c:pt>
                <c:pt idx="18">
                  <c:v>58.328542094455848</c:v>
                </c:pt>
                <c:pt idx="19">
                  <c:v>134.57874645979558</c:v>
                </c:pt>
                <c:pt idx="20">
                  <c:v>34.271988795518205</c:v>
                </c:pt>
                <c:pt idx="21">
                  <c:v>17.05087782156933</c:v>
                </c:pt>
                <c:pt idx="22">
                  <c:v>53.734754797441369</c:v>
                </c:pt>
                <c:pt idx="23">
                  <c:v>168.58639910813827</c:v>
                </c:pt>
                <c:pt idx="25">
                  <c:v>25.227999424223441</c:v>
                </c:pt>
              </c:numCache>
            </c:numRef>
          </c:val>
        </c:ser>
        <c:dLbls>
          <c:showLegendKey val="0"/>
          <c:showVal val="0"/>
          <c:showCatName val="0"/>
          <c:showSerName val="0"/>
          <c:showPercent val="0"/>
          <c:showBubbleSize val="0"/>
        </c:dLbls>
        <c:gapWidth val="24"/>
        <c:axId val="40557952"/>
        <c:axId val="65176704"/>
      </c:barChart>
      <c:catAx>
        <c:axId val="40557952"/>
        <c:scaling>
          <c:orientation val="minMax"/>
        </c:scaling>
        <c:delete val="0"/>
        <c:axPos val="b"/>
        <c:majorTickMark val="out"/>
        <c:minorTickMark val="none"/>
        <c:tickLblPos val="nextTo"/>
        <c:txPr>
          <a:bodyPr/>
          <a:lstStyle/>
          <a:p>
            <a:pPr>
              <a:defRPr sz="1700">
                <a:solidFill>
                  <a:schemeClr val="bg1"/>
                </a:solidFill>
              </a:defRPr>
            </a:pPr>
            <a:endParaRPr lang="en-US"/>
          </a:p>
        </c:txPr>
        <c:crossAx val="65176704"/>
        <c:crosses val="autoZero"/>
        <c:auto val="1"/>
        <c:lblAlgn val="ctr"/>
        <c:lblOffset val="100"/>
        <c:noMultiLvlLbl val="0"/>
      </c:catAx>
      <c:valAx>
        <c:axId val="65176704"/>
        <c:scaling>
          <c:orientation val="minMax"/>
          <c:max val="300"/>
        </c:scaling>
        <c:delete val="0"/>
        <c:axPos val="l"/>
        <c:majorGridlines/>
        <c:title>
          <c:tx>
            <c:rich>
              <a:bodyPr rot="-5400000" vert="horz"/>
              <a:lstStyle/>
              <a:p>
                <a:pPr>
                  <a:defRPr sz="1800">
                    <a:solidFill>
                      <a:schemeClr val="bg1"/>
                    </a:solidFill>
                  </a:defRPr>
                </a:pPr>
                <a:r>
                  <a:rPr lang="en-US" sz="1800" dirty="0" smtClean="0">
                    <a:solidFill>
                      <a:schemeClr val="bg1"/>
                    </a:solidFill>
                  </a:rPr>
                  <a:t>Race Detector Slowdown (x</a:t>
                </a:r>
                <a:r>
                  <a:rPr lang="en-US" sz="1800" dirty="0">
                    <a:solidFill>
                      <a:schemeClr val="bg1"/>
                    </a:solidFill>
                  </a:rPr>
                  <a:t>)</a:t>
                </a:r>
              </a:p>
            </c:rich>
          </c:tx>
          <c:layout>
            <c:manualLayout>
              <c:xMode val="edge"/>
              <c:yMode val="edge"/>
              <c:x val="8.771929824561403E-3"/>
              <c:y val="2.9306649168853887E-3"/>
            </c:manualLayout>
          </c:layout>
          <c:overlay val="0"/>
        </c:title>
        <c:numFmt formatCode="General" sourceLinked="1"/>
        <c:majorTickMark val="out"/>
        <c:minorTickMark val="in"/>
        <c:tickLblPos val="nextTo"/>
        <c:txPr>
          <a:bodyPr/>
          <a:lstStyle/>
          <a:p>
            <a:pPr>
              <a:defRPr sz="1800">
                <a:solidFill>
                  <a:schemeClr val="bg1"/>
                </a:solidFill>
              </a:defRPr>
            </a:pPr>
            <a:endParaRPr lang="en-US"/>
          </a:p>
        </c:txPr>
        <c:crossAx val="40557952"/>
        <c:crosses val="autoZero"/>
        <c:crossBetween val="between"/>
        <c:minorUnit val="25"/>
      </c:valAx>
    </c:plotArea>
    <c:plotVisOnly val="1"/>
    <c:dispBlanksAs val="gap"/>
    <c:showDLblsOverMax val="0"/>
  </c:chart>
  <c:spPr>
    <a:ln w="3175">
      <a:noFill/>
    </a:ln>
  </c:spPr>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360627618916057"/>
          <c:y val="4.1819553805774276E-2"/>
          <c:w val="0.8681627296587926"/>
          <c:h val="0.61818460192475944"/>
        </c:manualLayout>
      </c:layout>
      <c:barChart>
        <c:barDir val="col"/>
        <c:grouping val="clustered"/>
        <c:varyColors val="0"/>
        <c:ser>
          <c:idx val="1"/>
          <c:order val="0"/>
          <c:spPr>
            <a:solidFill>
              <a:schemeClr val="accent2"/>
            </a:solidFill>
            <a:ln>
              <a:solidFill>
                <a:schemeClr val="tx1"/>
              </a:solidFill>
            </a:ln>
          </c:spPr>
          <c:invertIfNegative val="0"/>
          <c:errBars>
            <c:errBarType val="both"/>
            <c:errValType val="cust"/>
            <c:noEndCap val="0"/>
            <c:plus>
              <c:numRef>
                <c:f>('Aggregate Performance'!$B$37:$H$37,'Aggregate Performance'!$D$39,'Aggregate Performance'!$E$39,'Aggregate Performance'!$F$39,'Aggregate Performance'!$G$39,'Aggregate Performance'!$J$37:$V$37,'Aggregate Performance'!$W$37,'Aggregate Performance'!$X$37)</c:f>
                <c:numCache>
                  <c:formatCode>General</c:formatCode>
                  <c:ptCount val="26"/>
                  <c:pt idx="0">
                    <c:v>0.13232332396578086</c:v>
                  </c:pt>
                  <c:pt idx="1">
                    <c:v>0.46074590322369602</c:v>
                  </c:pt>
                  <c:pt idx="2">
                    <c:v>0.34135732334572122</c:v>
                  </c:pt>
                  <c:pt idx="3">
                    <c:v>1.6428370429814576</c:v>
                  </c:pt>
                  <c:pt idx="4">
                    <c:v>9.9186456534099382E-2</c:v>
                  </c:pt>
                  <c:pt idx="5">
                    <c:v>0.12767946048012677</c:v>
                  </c:pt>
                  <c:pt idx="6">
                    <c:v>3.4177776680716403</c:v>
                  </c:pt>
                  <c:pt idx="11">
                    <c:v>0.17853326761545255</c:v>
                  </c:pt>
                  <c:pt idx="12">
                    <c:v>0.84074350961166633</c:v>
                  </c:pt>
                  <c:pt idx="13">
                    <c:v>0.11069481847725188</c:v>
                  </c:pt>
                  <c:pt idx="14">
                    <c:v>0.46730139238280122</c:v>
                  </c:pt>
                  <c:pt idx="15">
                    <c:v>2.5970437272188884</c:v>
                  </c:pt>
                  <c:pt idx="16">
                    <c:v>2.0627321217880391E-2</c:v>
                  </c:pt>
                  <c:pt idx="17">
                    <c:v>0.96557783949901976</c:v>
                  </c:pt>
                  <c:pt idx="18">
                    <c:v>0.25115915124955535</c:v>
                  </c:pt>
                  <c:pt idx="19">
                    <c:v>0.26188760988670917</c:v>
                  </c:pt>
                  <c:pt idx="20">
                    <c:v>0.24690467805820804</c:v>
                  </c:pt>
                  <c:pt idx="21">
                    <c:v>1.5802354373240245E-2</c:v>
                  </c:pt>
                  <c:pt idx="22">
                    <c:v>0.3697119663644905</c:v>
                  </c:pt>
                  <c:pt idx="23">
                    <c:v>0.1874695248846362</c:v>
                  </c:pt>
                </c:numCache>
              </c:numRef>
            </c:plus>
            <c:minus>
              <c:numRef>
                <c:f>('Aggregate Performance'!$B$37:$H$37,'Aggregate Performance'!$C$39,'Aggregate Performance'!$D$39,'Aggregate Performance'!$E$39,'Aggregate Performance'!$F$39,'Aggregate Performance'!$J$37:$V$37,'Aggregate Performance'!$W$37,'Aggregate Performance'!$X$37)</c:f>
                <c:numCache>
                  <c:formatCode>General</c:formatCode>
                  <c:ptCount val="26"/>
                  <c:pt idx="0">
                    <c:v>0.13232332396578086</c:v>
                  </c:pt>
                  <c:pt idx="1">
                    <c:v>0.46074590322369602</c:v>
                  </c:pt>
                  <c:pt idx="2">
                    <c:v>0.34135732334572122</c:v>
                  </c:pt>
                  <c:pt idx="3">
                    <c:v>1.6428370429814576</c:v>
                  </c:pt>
                  <c:pt idx="4">
                    <c:v>9.9186456534099382E-2</c:v>
                  </c:pt>
                  <c:pt idx="5">
                    <c:v>0.12767946048012677</c:v>
                  </c:pt>
                  <c:pt idx="6">
                    <c:v>3.4177776680716403</c:v>
                  </c:pt>
                  <c:pt idx="11">
                    <c:v>0.17853326761545255</c:v>
                  </c:pt>
                  <c:pt idx="12">
                    <c:v>0.84074350961166633</c:v>
                  </c:pt>
                  <c:pt idx="13">
                    <c:v>0.11069481847725188</c:v>
                  </c:pt>
                  <c:pt idx="14">
                    <c:v>0.46730139238280122</c:v>
                  </c:pt>
                  <c:pt idx="15">
                    <c:v>2.5970437272188884</c:v>
                  </c:pt>
                  <c:pt idx="16">
                    <c:v>2.0627321217880391E-2</c:v>
                  </c:pt>
                  <c:pt idx="17">
                    <c:v>0.96557783949901976</c:v>
                  </c:pt>
                  <c:pt idx="18">
                    <c:v>0.25115915124955535</c:v>
                  </c:pt>
                  <c:pt idx="19">
                    <c:v>0.26188760988670917</c:v>
                  </c:pt>
                  <c:pt idx="20">
                    <c:v>0.24690467805820804</c:v>
                  </c:pt>
                  <c:pt idx="21">
                    <c:v>1.5802354373240245E-2</c:v>
                  </c:pt>
                  <c:pt idx="22">
                    <c:v>0.3697119663644905</c:v>
                  </c:pt>
                  <c:pt idx="23">
                    <c:v>0.1874695248846362</c:v>
                  </c:pt>
                </c:numCache>
              </c:numRef>
            </c:minus>
            <c:spPr>
              <a:ln w="25400"/>
            </c:spPr>
          </c:errBars>
          <c:cat>
            <c:strRef>
              <c:f>('Aggregate Performance'!$B$2:$H$2,'Aggregate Performance'!$F$26,'Aggregate Performance'!$H$26,'Aggregate Performance'!$L$26,'Aggregate Performance'!$M$26,'Aggregate Performance'!$J$2:$V$2,'Aggregate Performance'!$U$26,'Aggregate Performance'!$V$26)</c:f>
              <c:strCache>
                <c:ptCount val="26"/>
                <c:pt idx="0">
                  <c:v>histogram</c:v>
                </c:pt>
                <c:pt idx="1">
                  <c:v>kmeans</c:v>
                </c:pt>
                <c:pt idx="2">
                  <c:v>linear_regression</c:v>
                </c:pt>
                <c:pt idx="3">
                  <c:v>matrix_multiply</c:v>
                </c:pt>
                <c:pt idx="4">
                  <c:v>pca</c:v>
                </c:pt>
                <c:pt idx="5">
                  <c:v>string_match</c:v>
                </c:pt>
                <c:pt idx="6">
                  <c:v>word_count</c:v>
                </c:pt>
                <c:pt idx="8">
                  <c:v>GeoMean</c:v>
                </c:pt>
                <c:pt idx="11">
                  <c:v>blackscholes</c:v>
                </c:pt>
                <c:pt idx="12">
                  <c:v>bodytrack</c:v>
                </c:pt>
                <c:pt idx="13">
                  <c:v>facesim</c:v>
                </c:pt>
                <c:pt idx="14">
                  <c:v>ferret</c:v>
                </c:pt>
                <c:pt idx="15">
                  <c:v>freqmine</c:v>
                </c:pt>
                <c:pt idx="16">
                  <c:v>raytrace</c:v>
                </c:pt>
                <c:pt idx="17">
                  <c:v>swaptions</c:v>
                </c:pt>
                <c:pt idx="18">
                  <c:v>fluidanimate</c:v>
                </c:pt>
                <c:pt idx="19">
                  <c:v>vips</c:v>
                </c:pt>
                <c:pt idx="20">
                  <c:v>x264</c:v>
                </c:pt>
                <c:pt idx="21">
                  <c:v>canneal</c:v>
                </c:pt>
                <c:pt idx="22">
                  <c:v>dedup</c:v>
                </c:pt>
                <c:pt idx="23">
                  <c:v>streamcluster</c:v>
                </c:pt>
                <c:pt idx="25">
                  <c:v>GeoMean</c:v>
                </c:pt>
              </c:strCache>
            </c:strRef>
          </c:cat>
          <c:val>
            <c:numRef>
              <c:f>('Aggregate Performance'!$B$38:$H$38,'Aggregate Performance'!$G$39,'Aggregate Performance'!$I$39,'Aggregate Performance'!$J$39,'Aggregate Performance'!$K$39,'Aggregate Performance'!$J$38:$V$38,'Aggregate Performance'!$U$39,'Aggregate Performance'!$W$39)</c:f>
              <c:numCache>
                <c:formatCode>General</c:formatCode>
                <c:ptCount val="26"/>
                <c:pt idx="0">
                  <c:v>7.7361046240074751</c:v>
                </c:pt>
                <c:pt idx="1">
                  <c:v>8.1071699065892453</c:v>
                </c:pt>
                <c:pt idx="2">
                  <c:v>15.697013314141778</c:v>
                </c:pt>
                <c:pt idx="3">
                  <c:v>51.04966852572872</c:v>
                </c:pt>
                <c:pt idx="4">
                  <c:v>11.269038118685796</c:v>
                </c:pt>
                <c:pt idx="5">
                  <c:v>3.1647924590706134</c:v>
                </c:pt>
                <c:pt idx="6">
                  <c:v>5.4724040004938876</c:v>
                </c:pt>
                <c:pt idx="8">
                  <c:v>9.9724458165521455</c:v>
                </c:pt>
                <c:pt idx="11">
                  <c:v>5.232536764705884</c:v>
                </c:pt>
                <c:pt idx="12">
                  <c:v>7.6766733087250518</c:v>
                </c:pt>
                <c:pt idx="13">
                  <c:v>4.8782243087082131</c:v>
                </c:pt>
                <c:pt idx="14">
                  <c:v>3.3102560329605653</c:v>
                </c:pt>
                <c:pt idx="15">
                  <c:v>13.452161439150158</c:v>
                </c:pt>
                <c:pt idx="16">
                  <c:v>1.5826863678103347</c:v>
                </c:pt>
                <c:pt idx="17">
                  <c:v>2.2084808705414978</c:v>
                </c:pt>
                <c:pt idx="18">
                  <c:v>2.3515806519749352</c:v>
                </c:pt>
                <c:pt idx="19">
                  <c:v>1.2222873894926776</c:v>
                </c:pt>
                <c:pt idx="20">
                  <c:v>3.1840360928803193</c:v>
                </c:pt>
                <c:pt idx="21">
                  <c:v>2.1276975771711952</c:v>
                </c:pt>
                <c:pt idx="22">
                  <c:v>1.8447971557361433</c:v>
                </c:pt>
                <c:pt idx="23">
                  <c:v>1.2331082778960731</c:v>
                </c:pt>
                <c:pt idx="25">
                  <c:v>2.9620285890847824</c:v>
                </c:pt>
              </c:numCache>
            </c:numRef>
          </c:val>
        </c:ser>
        <c:dLbls>
          <c:showLegendKey val="0"/>
          <c:showVal val="0"/>
          <c:showCatName val="0"/>
          <c:showSerName val="0"/>
          <c:showPercent val="0"/>
          <c:showBubbleSize val="0"/>
        </c:dLbls>
        <c:gapWidth val="50"/>
        <c:axId val="68348544"/>
        <c:axId val="68387200"/>
      </c:barChart>
      <c:catAx>
        <c:axId val="68348544"/>
        <c:scaling>
          <c:orientation val="minMax"/>
        </c:scaling>
        <c:delete val="0"/>
        <c:axPos val="b"/>
        <c:majorTickMark val="out"/>
        <c:minorTickMark val="none"/>
        <c:tickLblPos val="nextTo"/>
        <c:txPr>
          <a:bodyPr/>
          <a:lstStyle/>
          <a:p>
            <a:pPr>
              <a:defRPr sz="1700">
                <a:solidFill>
                  <a:schemeClr val="bg1"/>
                </a:solidFill>
              </a:defRPr>
            </a:pPr>
            <a:endParaRPr lang="en-US"/>
          </a:p>
        </c:txPr>
        <c:crossAx val="68387200"/>
        <c:crosses val="autoZero"/>
        <c:auto val="1"/>
        <c:lblAlgn val="ctr"/>
        <c:lblOffset val="100"/>
        <c:noMultiLvlLbl val="0"/>
      </c:catAx>
      <c:valAx>
        <c:axId val="68387200"/>
        <c:scaling>
          <c:orientation val="minMax"/>
          <c:max val="20"/>
          <c:min val="0"/>
        </c:scaling>
        <c:delete val="0"/>
        <c:axPos val="l"/>
        <c:majorGridlines/>
        <c:title>
          <c:tx>
            <c:rich>
              <a:bodyPr rot="-5400000" vert="horz"/>
              <a:lstStyle/>
              <a:p>
                <a:pPr>
                  <a:defRPr sz="1800">
                    <a:solidFill>
                      <a:schemeClr val="bg1"/>
                    </a:solidFill>
                  </a:defRPr>
                </a:pPr>
                <a:r>
                  <a:rPr lang="en-US" sz="1800" dirty="0" smtClean="0">
                    <a:solidFill>
                      <a:schemeClr val="bg1"/>
                    </a:solidFill>
                  </a:rPr>
                  <a:t>Demand-driven Analysis Speedup (x</a:t>
                </a:r>
                <a:r>
                  <a:rPr lang="en-US" sz="1800" dirty="0">
                    <a:solidFill>
                      <a:schemeClr val="bg1"/>
                    </a:solidFill>
                  </a:rPr>
                  <a:t>)</a:t>
                </a:r>
              </a:p>
            </c:rich>
          </c:tx>
          <c:overlay val="0"/>
        </c:title>
        <c:numFmt formatCode="General" sourceLinked="1"/>
        <c:majorTickMark val="out"/>
        <c:minorTickMark val="in"/>
        <c:tickLblPos val="nextTo"/>
        <c:txPr>
          <a:bodyPr/>
          <a:lstStyle/>
          <a:p>
            <a:pPr>
              <a:defRPr sz="1800">
                <a:solidFill>
                  <a:schemeClr val="bg1"/>
                </a:solidFill>
              </a:defRPr>
            </a:pPr>
            <a:endParaRPr lang="en-US"/>
          </a:p>
        </c:txPr>
        <c:crossAx val="68348544"/>
        <c:crosses val="autoZero"/>
        <c:crossBetween val="between"/>
        <c:majorUnit val="2"/>
        <c:minorUnit val="1"/>
      </c:valAx>
    </c:plotArea>
    <c:plotVisOnly val="1"/>
    <c:dispBlanksAs val="gap"/>
    <c:showDLblsOverMax val="0"/>
  </c:chart>
  <c:spPr>
    <a:ln w="3175">
      <a:noFill/>
    </a:ln>
  </c:spPr>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360627618916057"/>
          <c:y val="4.1819553805774276E-2"/>
          <c:w val="0.8681627296587926"/>
          <c:h val="0.61818460192475944"/>
        </c:manualLayout>
      </c:layout>
      <c:barChart>
        <c:barDir val="col"/>
        <c:grouping val="clustered"/>
        <c:varyColors val="0"/>
        <c:ser>
          <c:idx val="1"/>
          <c:order val="0"/>
          <c:spPr>
            <a:solidFill>
              <a:schemeClr val="accent2"/>
            </a:solidFill>
            <a:ln>
              <a:solidFill>
                <a:schemeClr val="tx1"/>
              </a:solidFill>
            </a:ln>
          </c:spPr>
          <c:invertIfNegative val="0"/>
          <c:errBars>
            <c:errBarType val="both"/>
            <c:errValType val="cust"/>
            <c:noEndCap val="0"/>
            <c:plus>
              <c:numRef>
                <c:f>('Aggregate Performance'!$B$37:$H$37,'Aggregate Performance'!$D$39,'Aggregate Performance'!$E$39,'Aggregate Performance'!$F$39,'Aggregate Performance'!$G$39,'Aggregate Performance'!$J$37:$V$37,'Aggregate Performance'!$W$37,'Aggregate Performance'!$X$37)</c:f>
                <c:numCache>
                  <c:formatCode>General</c:formatCode>
                  <c:ptCount val="26"/>
                  <c:pt idx="0">
                    <c:v>0.13232332396578086</c:v>
                  </c:pt>
                  <c:pt idx="1">
                    <c:v>0.46074590322369602</c:v>
                  </c:pt>
                  <c:pt idx="2">
                    <c:v>0.34135732334572122</c:v>
                  </c:pt>
                  <c:pt idx="3">
                    <c:v>1.6428370429814576</c:v>
                  </c:pt>
                  <c:pt idx="4">
                    <c:v>9.9186456534099382E-2</c:v>
                  </c:pt>
                  <c:pt idx="5">
                    <c:v>0.12767946048012677</c:v>
                  </c:pt>
                  <c:pt idx="6">
                    <c:v>3.4177776680716403</c:v>
                  </c:pt>
                  <c:pt idx="11">
                    <c:v>0.17853326761545255</c:v>
                  </c:pt>
                  <c:pt idx="12">
                    <c:v>0.84074350961166633</c:v>
                  </c:pt>
                  <c:pt idx="13">
                    <c:v>0.11069481847725188</c:v>
                  </c:pt>
                  <c:pt idx="14">
                    <c:v>0.46730139238280122</c:v>
                  </c:pt>
                  <c:pt idx="15">
                    <c:v>2.5970437272188884</c:v>
                  </c:pt>
                  <c:pt idx="16">
                    <c:v>2.0627321217880391E-2</c:v>
                  </c:pt>
                  <c:pt idx="17">
                    <c:v>0.96557783949901976</c:v>
                  </c:pt>
                  <c:pt idx="18">
                    <c:v>0.25115915124955535</c:v>
                  </c:pt>
                  <c:pt idx="19">
                    <c:v>0.26188760988670917</c:v>
                  </c:pt>
                  <c:pt idx="20">
                    <c:v>0.24690467805820804</c:v>
                  </c:pt>
                  <c:pt idx="21">
                    <c:v>1.5802354373240245E-2</c:v>
                  </c:pt>
                  <c:pt idx="22">
                    <c:v>0.3697119663644905</c:v>
                  </c:pt>
                  <c:pt idx="23">
                    <c:v>0.1874695248846362</c:v>
                  </c:pt>
                </c:numCache>
              </c:numRef>
            </c:plus>
            <c:minus>
              <c:numRef>
                <c:f>('Aggregate Performance'!$B$37:$H$37,'Aggregate Performance'!$C$39,'Aggregate Performance'!$D$39,'Aggregate Performance'!$E$39,'Aggregate Performance'!$F$39,'Aggregate Performance'!$J$37:$V$37,'Aggregate Performance'!$W$37,'Aggregate Performance'!$X$37)</c:f>
                <c:numCache>
                  <c:formatCode>General</c:formatCode>
                  <c:ptCount val="26"/>
                  <c:pt idx="0">
                    <c:v>0.13232332396578086</c:v>
                  </c:pt>
                  <c:pt idx="1">
                    <c:v>0.46074590322369602</c:v>
                  </c:pt>
                  <c:pt idx="2">
                    <c:v>0.34135732334572122</c:v>
                  </c:pt>
                  <c:pt idx="3">
                    <c:v>1.6428370429814576</c:v>
                  </c:pt>
                  <c:pt idx="4">
                    <c:v>9.9186456534099382E-2</c:v>
                  </c:pt>
                  <c:pt idx="5">
                    <c:v>0.12767946048012677</c:v>
                  </c:pt>
                  <c:pt idx="6">
                    <c:v>3.4177776680716403</c:v>
                  </c:pt>
                  <c:pt idx="11">
                    <c:v>0.17853326761545255</c:v>
                  </c:pt>
                  <c:pt idx="12">
                    <c:v>0.84074350961166633</c:v>
                  </c:pt>
                  <c:pt idx="13">
                    <c:v>0.11069481847725188</c:v>
                  </c:pt>
                  <c:pt idx="14">
                    <c:v>0.46730139238280122</c:v>
                  </c:pt>
                  <c:pt idx="15">
                    <c:v>2.5970437272188884</c:v>
                  </c:pt>
                  <c:pt idx="16">
                    <c:v>2.0627321217880391E-2</c:v>
                  </c:pt>
                  <c:pt idx="17">
                    <c:v>0.96557783949901976</c:v>
                  </c:pt>
                  <c:pt idx="18">
                    <c:v>0.25115915124955535</c:v>
                  </c:pt>
                  <c:pt idx="19">
                    <c:v>0.26188760988670917</c:v>
                  </c:pt>
                  <c:pt idx="20">
                    <c:v>0.24690467805820804</c:v>
                  </c:pt>
                  <c:pt idx="21">
                    <c:v>1.5802354373240245E-2</c:v>
                  </c:pt>
                  <c:pt idx="22">
                    <c:v>0.3697119663644905</c:v>
                  </c:pt>
                  <c:pt idx="23">
                    <c:v>0.1874695248846362</c:v>
                  </c:pt>
                </c:numCache>
              </c:numRef>
            </c:minus>
            <c:spPr>
              <a:ln w="25400"/>
            </c:spPr>
          </c:errBars>
          <c:cat>
            <c:strRef>
              <c:f>('Aggregate Performance'!$B$2:$H$2,'Aggregate Performance'!$F$26,'Aggregate Performance'!$H$26,'Aggregate Performance'!$L$26,'Aggregate Performance'!$M$26,'Aggregate Performance'!$J$2:$V$2,'Aggregate Performance'!$U$26,'Aggregate Performance'!$V$26)</c:f>
              <c:strCache>
                <c:ptCount val="26"/>
                <c:pt idx="0">
                  <c:v>histogram</c:v>
                </c:pt>
                <c:pt idx="1">
                  <c:v>kmeans</c:v>
                </c:pt>
                <c:pt idx="2">
                  <c:v>linear_regression</c:v>
                </c:pt>
                <c:pt idx="3">
                  <c:v>matrix_multiply</c:v>
                </c:pt>
                <c:pt idx="4">
                  <c:v>pca</c:v>
                </c:pt>
                <c:pt idx="5">
                  <c:v>string_match</c:v>
                </c:pt>
                <c:pt idx="6">
                  <c:v>word_count</c:v>
                </c:pt>
                <c:pt idx="8">
                  <c:v>GeoMean</c:v>
                </c:pt>
                <c:pt idx="11">
                  <c:v>blackscholes</c:v>
                </c:pt>
                <c:pt idx="12">
                  <c:v>bodytrack</c:v>
                </c:pt>
                <c:pt idx="13">
                  <c:v>facesim</c:v>
                </c:pt>
                <c:pt idx="14">
                  <c:v>ferret</c:v>
                </c:pt>
                <c:pt idx="15">
                  <c:v>freqmine</c:v>
                </c:pt>
                <c:pt idx="16">
                  <c:v>raytrace</c:v>
                </c:pt>
                <c:pt idx="17">
                  <c:v>swaptions</c:v>
                </c:pt>
                <c:pt idx="18">
                  <c:v>fluidanimate</c:v>
                </c:pt>
                <c:pt idx="19">
                  <c:v>vips</c:v>
                </c:pt>
                <c:pt idx="20">
                  <c:v>x264</c:v>
                </c:pt>
                <c:pt idx="21">
                  <c:v>canneal</c:v>
                </c:pt>
                <c:pt idx="22">
                  <c:v>dedup</c:v>
                </c:pt>
                <c:pt idx="23">
                  <c:v>streamcluster</c:v>
                </c:pt>
                <c:pt idx="25">
                  <c:v>GeoMean</c:v>
                </c:pt>
              </c:strCache>
            </c:strRef>
          </c:cat>
          <c:val>
            <c:numRef>
              <c:f>('Aggregate Performance'!$B$38:$H$38,'Aggregate Performance'!$G$39,'Aggregate Performance'!$I$39,'Aggregate Performance'!$J$39,'Aggregate Performance'!$K$39,'Aggregate Performance'!$J$38:$V$38,'Aggregate Performance'!$U$39,'Aggregate Performance'!$W$39)</c:f>
              <c:numCache>
                <c:formatCode>General</c:formatCode>
                <c:ptCount val="26"/>
                <c:pt idx="0">
                  <c:v>7.7361046240074751</c:v>
                </c:pt>
                <c:pt idx="1">
                  <c:v>8.1071699065892453</c:v>
                </c:pt>
                <c:pt idx="2">
                  <c:v>15.697013314141778</c:v>
                </c:pt>
                <c:pt idx="3">
                  <c:v>51.04966852572872</c:v>
                </c:pt>
                <c:pt idx="4">
                  <c:v>11.269038118685796</c:v>
                </c:pt>
                <c:pt idx="5">
                  <c:v>3.1647924590706134</c:v>
                </c:pt>
                <c:pt idx="6">
                  <c:v>5.4724040004938876</c:v>
                </c:pt>
                <c:pt idx="8">
                  <c:v>9.9724458165521455</c:v>
                </c:pt>
                <c:pt idx="11">
                  <c:v>5.232536764705884</c:v>
                </c:pt>
                <c:pt idx="12">
                  <c:v>7.6766733087250518</c:v>
                </c:pt>
                <c:pt idx="13">
                  <c:v>4.8782243087082131</c:v>
                </c:pt>
                <c:pt idx="14">
                  <c:v>3.3102560329605653</c:v>
                </c:pt>
                <c:pt idx="15">
                  <c:v>13.452161439150158</c:v>
                </c:pt>
                <c:pt idx="16">
                  <c:v>1.5826863678103347</c:v>
                </c:pt>
                <c:pt idx="17">
                  <c:v>2.2084808705414978</c:v>
                </c:pt>
                <c:pt idx="18">
                  <c:v>2.3515806519749352</c:v>
                </c:pt>
                <c:pt idx="19">
                  <c:v>1.2222873894926776</c:v>
                </c:pt>
                <c:pt idx="20">
                  <c:v>3.1840360928803193</c:v>
                </c:pt>
                <c:pt idx="21">
                  <c:v>2.1276975771711952</c:v>
                </c:pt>
                <c:pt idx="22">
                  <c:v>1.8447971557361433</c:v>
                </c:pt>
                <c:pt idx="23">
                  <c:v>1.2331082778960731</c:v>
                </c:pt>
                <c:pt idx="25">
                  <c:v>2.9620285890847824</c:v>
                </c:pt>
              </c:numCache>
            </c:numRef>
          </c:val>
        </c:ser>
        <c:dLbls>
          <c:showLegendKey val="0"/>
          <c:showVal val="0"/>
          <c:showCatName val="0"/>
          <c:showSerName val="0"/>
          <c:showPercent val="0"/>
          <c:showBubbleSize val="0"/>
        </c:dLbls>
        <c:gapWidth val="50"/>
        <c:axId val="68546944"/>
        <c:axId val="68548480"/>
      </c:barChart>
      <c:catAx>
        <c:axId val="68546944"/>
        <c:scaling>
          <c:orientation val="minMax"/>
        </c:scaling>
        <c:delete val="0"/>
        <c:axPos val="b"/>
        <c:majorTickMark val="out"/>
        <c:minorTickMark val="none"/>
        <c:tickLblPos val="nextTo"/>
        <c:txPr>
          <a:bodyPr/>
          <a:lstStyle/>
          <a:p>
            <a:pPr>
              <a:defRPr sz="1700">
                <a:solidFill>
                  <a:schemeClr val="bg1"/>
                </a:solidFill>
              </a:defRPr>
            </a:pPr>
            <a:endParaRPr lang="en-US"/>
          </a:p>
        </c:txPr>
        <c:crossAx val="68548480"/>
        <c:crosses val="autoZero"/>
        <c:auto val="1"/>
        <c:lblAlgn val="ctr"/>
        <c:lblOffset val="100"/>
        <c:noMultiLvlLbl val="0"/>
      </c:catAx>
      <c:valAx>
        <c:axId val="68548480"/>
        <c:scaling>
          <c:orientation val="minMax"/>
          <c:max val="20"/>
          <c:min val="0"/>
        </c:scaling>
        <c:delete val="0"/>
        <c:axPos val="l"/>
        <c:majorGridlines/>
        <c:title>
          <c:tx>
            <c:rich>
              <a:bodyPr rot="-5400000" vert="horz"/>
              <a:lstStyle/>
              <a:p>
                <a:pPr>
                  <a:defRPr sz="1800">
                    <a:solidFill>
                      <a:schemeClr val="bg1"/>
                    </a:solidFill>
                  </a:defRPr>
                </a:pPr>
                <a:r>
                  <a:rPr lang="en-US" sz="1800" b="1" i="0" baseline="0" dirty="0" smtClean="0">
                    <a:solidFill>
                      <a:schemeClr val="bg1"/>
                    </a:solidFill>
                    <a:effectLst/>
                  </a:rPr>
                  <a:t>Demand-driven Analysis Speedup (x)</a:t>
                </a:r>
                <a:endParaRPr lang="en-US" dirty="0">
                  <a:solidFill>
                    <a:schemeClr val="bg1"/>
                  </a:solidFill>
                  <a:effectLst/>
                </a:endParaRPr>
              </a:p>
            </c:rich>
          </c:tx>
          <c:overlay val="0"/>
        </c:title>
        <c:numFmt formatCode="General" sourceLinked="1"/>
        <c:majorTickMark val="out"/>
        <c:minorTickMark val="in"/>
        <c:tickLblPos val="nextTo"/>
        <c:txPr>
          <a:bodyPr/>
          <a:lstStyle/>
          <a:p>
            <a:pPr>
              <a:defRPr sz="1800">
                <a:solidFill>
                  <a:schemeClr val="bg1"/>
                </a:solidFill>
              </a:defRPr>
            </a:pPr>
            <a:endParaRPr lang="en-US"/>
          </a:p>
        </c:txPr>
        <c:crossAx val="68546944"/>
        <c:crosses val="autoZero"/>
        <c:crossBetween val="between"/>
        <c:majorUnit val="2"/>
        <c:minorUnit val="1"/>
      </c:valAx>
    </c:plotArea>
    <c:plotVisOnly val="1"/>
    <c:dispBlanksAs val="gap"/>
    <c:showDLblsOverMax val="0"/>
  </c:chart>
  <c:spPr>
    <a:ln w="3175">
      <a:noFill/>
    </a:ln>
  </c:spPr>
  <c:txPr>
    <a:bodyPr/>
    <a:lstStyle/>
    <a:p>
      <a:pPr>
        <a:defRPr sz="14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EB9E12D7-D816-486C-B6D4-C230EC4131A1}" type="datetimeFigureOut">
              <a:rPr lang="en-US" smtClean="0"/>
              <a:pPr/>
              <a:t>1/24/2012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66E541D0-BD70-4A99-95D6-D775CF875D6C}" type="slidenum">
              <a:rPr lang="en-US" smtClean="0"/>
              <a:pPr/>
              <a:t>‹#›</a:t>
            </a:fld>
            <a:endParaRPr lang="en-US"/>
          </a:p>
        </p:txBody>
      </p:sp>
    </p:spTree>
    <p:extLst>
      <p:ext uri="{BB962C8B-B14F-4D97-AF65-F5344CB8AC3E}">
        <p14:creationId xmlns:p14="http://schemas.microsoft.com/office/powerpoint/2010/main" val="4030558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D7796EC-EDC5-40D1-A8BF-37CC17BFB66A}" type="datetimeFigureOut">
              <a:rPr lang="en-US" smtClean="0"/>
              <a:pPr/>
              <a:t>1/24/2012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B2A42F2-AD44-4B81-90EC-C985E80ED8A9}" type="slidenum">
              <a:rPr lang="en-US" smtClean="0"/>
              <a:pPr/>
              <a:t>‹#›</a:t>
            </a:fld>
            <a:endParaRPr lang="en-US" dirty="0"/>
          </a:p>
        </p:txBody>
      </p:sp>
    </p:spTree>
    <p:extLst>
      <p:ext uri="{BB962C8B-B14F-4D97-AF65-F5344CB8AC3E}">
        <p14:creationId xmlns:p14="http://schemas.microsoft.com/office/powerpoint/2010/main" val="2910984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fact, this lack of inter-thread sharing events is even more pronounced in real</a:t>
            </a:r>
            <a:r>
              <a:rPr lang="en-US" baseline="0" dirty="0" smtClean="0"/>
              <a:t> parallel </a:t>
            </a:r>
            <a:r>
              <a:rPr lang="en-US" dirty="0" smtClean="0"/>
              <a:t>programs. This</a:t>
            </a:r>
            <a:r>
              <a:rPr lang="en-US" baseline="0" dirty="0" smtClean="0"/>
              <a:t> chart lists the same benchmarks I showed previously, except this Y-Axis lists the percentage of memory operations that are participating in inter-thread sharing events.  These may be a little hard to see, so let me zoom in so that the Y-Axis is from 0 to 3%, rather than 0 to 100. *click*</a:t>
            </a:r>
          </a:p>
          <a:p>
            <a:endParaRPr lang="en-US" baseline="0" dirty="0" smtClean="0"/>
          </a:p>
          <a:p>
            <a:r>
              <a:rPr lang="en-US" baseline="0" dirty="0" smtClean="0"/>
              <a:t>The Phoenix suite has very little data sharing, as to be expected of data-parallel programs build using </a:t>
            </a:r>
            <a:r>
              <a:rPr lang="en-US" baseline="0" dirty="0" err="1" smtClean="0"/>
              <a:t>MapReduce</a:t>
            </a:r>
            <a:r>
              <a:rPr lang="en-US" baseline="0" dirty="0" smtClean="0"/>
              <a:t> style parallelism.</a:t>
            </a:r>
          </a:p>
          <a:p>
            <a:r>
              <a:rPr lang="en-US" baseline="0" dirty="0" smtClean="0"/>
              <a:t>The PARSEC suite has many different styles of parallelism, and thus each program has different amounts of sharing events. Still, even the benchmark with the highest amount of sharing, </a:t>
            </a:r>
            <a:r>
              <a:rPr lang="en-US" baseline="0" dirty="0" err="1" smtClean="0"/>
              <a:t>dedup</a:t>
            </a:r>
            <a:r>
              <a:rPr lang="en-US" baseline="0" dirty="0" smtClean="0"/>
              <a:t>, has less than 3% of its memory operating actively participating in sharing events.</a:t>
            </a:r>
            <a:endParaRPr lang="en-US" dirty="0" smtClean="0"/>
          </a:p>
          <a:p>
            <a:endParaRPr lang="en-US" dirty="0" smtClean="0"/>
          </a:p>
          <a:p>
            <a:r>
              <a:rPr lang="en-US" baseline="0" dirty="0" smtClean="0"/>
              <a:t>These numbers make sense, since w</a:t>
            </a:r>
            <a:r>
              <a:rPr lang="en-US" dirty="0" smtClean="0"/>
              <a:t>ell-written, scalable</a:t>
            </a:r>
            <a:r>
              <a:rPr lang="en-US" baseline="0" dirty="0" smtClean="0"/>
              <a:t> parallel programs try to avoid inter-thread sharing. Communication between threads can become very expensive as the execution cores become further apart. Even shared variables should attempt to stick to a single core for long periods of time to avoid the overheads of data movement.</a:t>
            </a:r>
          </a:p>
          <a:p>
            <a:endParaRPr lang="en-US" baseline="0" dirty="0" smtClean="0"/>
          </a:p>
          <a:p>
            <a:r>
              <a:rPr lang="en-US" baseline="0" dirty="0" smtClean="0"/>
              <a:t>We can take advantage of this fact, therefore, to accelerate our data race detector. </a:t>
            </a:r>
            <a:r>
              <a:rPr lang="en-US" baseline="0" dirty="0" smtClean="0">
                <a:sym typeface="Wingdings" pitchFamily="2" charset="2"/>
              </a:rPr>
              <a:t></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ferret is missing because the version of Pin we used to find these numbers had an internal error that crashed while running it.</a:t>
            </a:r>
          </a:p>
        </p:txBody>
      </p:sp>
      <p:sp>
        <p:nvSpPr>
          <p:cNvPr id="4" name="Slide Number Placeholder 3"/>
          <p:cNvSpPr>
            <a:spLocks noGrp="1"/>
          </p:cNvSpPr>
          <p:nvPr>
            <p:ph type="sldNum" sz="quarter" idx="10"/>
          </p:nvPr>
        </p:nvSpPr>
        <p:spPr/>
        <p:txBody>
          <a:bodyPr/>
          <a:lstStyle/>
          <a:p>
            <a:fld id="{570C861F-453D-4B2F-BB18-AD0B2F568068}" type="slidenum">
              <a:rPr lang="en-US" smtClean="0"/>
              <a:pPr/>
              <a:t>20</a:t>
            </a:fld>
            <a:endParaRPr lang="en-US"/>
          </a:p>
        </p:txBody>
      </p:sp>
    </p:spTree>
    <p:extLst>
      <p:ext uri="{BB962C8B-B14F-4D97-AF65-F5344CB8AC3E}">
        <p14:creationId xmlns:p14="http://schemas.microsoft.com/office/powerpoint/2010/main" val="3265535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can use hardware performance counters to detect inter-thread sharing events. In other words, these can be used to, in a sense, take the place of read/write sets. On the Nehalem-and-newer processors from Intel, there is a cache event called (colloquially) “HITM” that indicates that a cache-line in processor 1 is in the modified state, and another processor tries to load some piece of data from the cache line.</a:t>
            </a:r>
          </a:p>
          <a:p>
            <a:endParaRPr lang="en-US" baseline="0" dirty="0" smtClean="0"/>
          </a:p>
          <a:p>
            <a:r>
              <a:rPr lang="en-US" baseline="0" dirty="0" smtClean="0"/>
              <a:t>The hardware performance counters on Nehalem+ processors can count this event. Therefore, if you set the counter to -1, you can take a fault to the kernel any time one thread (processor) reads data written by another. The handler can set the counter back to -1 and then take another fault the next time the HITM event happens. This is indicative of write-to-read (W-&gt;R) data sharing between two threads.</a:t>
            </a:r>
          </a:p>
          <a:p>
            <a:endParaRPr lang="en-US" baseline="0" dirty="0" smtClean="0"/>
          </a:p>
          <a:p>
            <a:r>
              <a:rPr lang="en-US" baseline="0" dirty="0" smtClean="0"/>
              <a:t>There are limitations to this, however.</a:t>
            </a:r>
          </a:p>
          <a:p>
            <a:pPr marL="228600" indent="-228600">
              <a:buAutoNum type="arabicPeriod"/>
            </a:pPr>
            <a:r>
              <a:rPr lang="en-US" baseline="0" dirty="0" smtClean="0"/>
              <a:t>Hyper-Threading (SMT) doesn’t play well with this. If two threads are on the same core, their sharing will take place in the same local cache and therefore not cause a HITM event. We solved this by disabling hyper-threading.</a:t>
            </a:r>
          </a:p>
          <a:p>
            <a:pPr marL="228600" indent="-228600">
              <a:buAutoNum type="arabicPeriod"/>
            </a:pPr>
            <a:r>
              <a:rPr lang="en-US" baseline="0" dirty="0" smtClean="0"/>
              <a:t>If one thread writes a piece of data and then evicts it from the cache before a second thread reads it, the second thread will handle this miss through the LLC or main memory. This also won’t cause a HITM event.</a:t>
            </a:r>
          </a:p>
          <a:p>
            <a:pPr marL="228600" indent="-228600">
              <a:buAutoNum type="arabicPeriod"/>
            </a:pPr>
            <a:r>
              <a:rPr lang="en-US" baseline="0" dirty="0" smtClean="0"/>
              <a:t>There are others listed in the paper. Probably the biggest ones are that we can’t DIRECTLY observe W-&gt;W and R-&gt;W sharing. (We can solve W-&gt;W but R-&gt;W will need different performance counter events). Note that we can still observe W-&gt;W and R-&gt;W data races if they occur in the time period where we’re keeping the race detector enabled after seeing an event.</a:t>
            </a:r>
          </a:p>
        </p:txBody>
      </p:sp>
      <p:sp>
        <p:nvSpPr>
          <p:cNvPr id="4" name="Slide Number Placeholder 3"/>
          <p:cNvSpPr>
            <a:spLocks noGrp="1"/>
          </p:cNvSpPr>
          <p:nvPr>
            <p:ph type="sldNum" sz="quarter" idx="10"/>
          </p:nvPr>
        </p:nvSpPr>
        <p:spPr/>
        <p:txBody>
          <a:bodyPr/>
          <a:lstStyle/>
          <a:p>
            <a:fld id="{570C861F-453D-4B2F-BB18-AD0B2F568068}" type="slidenum">
              <a:rPr lang="en-US" smtClean="0"/>
              <a:pPr/>
              <a:t>26</a:t>
            </a:fld>
            <a:endParaRPr lang="en-US"/>
          </a:p>
        </p:txBody>
      </p:sp>
    </p:spTree>
    <p:extLst>
      <p:ext uri="{BB962C8B-B14F-4D97-AF65-F5344CB8AC3E}">
        <p14:creationId xmlns:p14="http://schemas.microsoft.com/office/powerpoint/2010/main" val="409348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built this demand-driven system into Intel’s Inspector XE race detector, a commercial happens-before race detector</a:t>
            </a:r>
            <a:r>
              <a:rPr lang="en-US" baseline="0" dirty="0" smtClean="0"/>
              <a:t> built using Pin. We ran all of our tests on a quad core </a:t>
            </a:r>
            <a:r>
              <a:rPr lang="en-US" baseline="0" dirty="0" err="1" smtClean="0"/>
              <a:t>Core</a:t>
            </a:r>
            <a:r>
              <a:rPr lang="en-US" baseline="0" dirty="0" smtClean="0"/>
              <a:t> i7 Nehalem processor with SMT disabled, and this system was running Linux with a custom kernel driver to interface with the performance counters.</a:t>
            </a:r>
          </a:p>
          <a:p>
            <a:endParaRPr lang="en-US" baseline="0" dirty="0" smtClean="0"/>
          </a:p>
          <a:p>
            <a:r>
              <a:rPr lang="en-US" baseline="0" dirty="0" smtClean="0"/>
              <a:t>We had two categories of tests to verify that this system works. The first set were performance tests to verify that this demand-driven scheme shown on the previous slide actually accelerates a software data race detector. For this, we ran two different benchmark suites (which were also used to gather the race detector slowdowns shown earlier in the talk). The Phoenix shared memory map-reduce suite out of Stanford is a collection of small data parallel applications that are basically a best-case scenario for our demand-driven tool. Because there are only a few hundred inter-thread sharing events within the billions of dynamic instructions in these programs, they should spend the vast majority of their time running on the native hardware.</a:t>
            </a:r>
          </a:p>
          <a:p>
            <a:endParaRPr lang="en-US" baseline="0" dirty="0" smtClean="0"/>
          </a:p>
          <a:p>
            <a:r>
              <a:rPr lang="en-US" baseline="0" dirty="0" smtClean="0"/>
              <a:t>The PARSEC suite out of Princeton is a collection of concurrent programs with a variety of parallelization styles. Some are highly data parallel (e.g. </a:t>
            </a:r>
            <a:r>
              <a:rPr lang="en-US" baseline="0" dirty="0" err="1" smtClean="0"/>
              <a:t>freqmine</a:t>
            </a:r>
            <a:r>
              <a:rPr lang="en-US" baseline="0" dirty="0" smtClean="0"/>
              <a:t>), while others use software pipelining, etc. Therefore, we expect to see different degrees of speedups in these benchmarks.</a:t>
            </a:r>
          </a:p>
          <a:p>
            <a:endParaRPr lang="en-US" baseline="0" dirty="0" smtClean="0"/>
          </a:p>
          <a:p>
            <a:r>
              <a:rPr lang="en-US" baseline="0" dirty="0" smtClean="0"/>
              <a:t>The second set of tests are to ascertain the accuracy of a demand-</a:t>
            </a:r>
            <a:r>
              <a:rPr lang="en-US" baseline="0" dirty="0" err="1" smtClean="0"/>
              <a:t>dirven</a:t>
            </a:r>
            <a:r>
              <a:rPr lang="en-US" baseline="0" dirty="0" smtClean="0"/>
              <a:t> data race detector versus a continuous-analysis race detector. If our technique were able to speed up analysis but now found no errors, it wouldn’t be worth very much.  These tests will compare the percentage of races found with our demand-analysis tool versus all those found with the unmodified tool. This isn’t guaranteed to be all the races in the programs, but it should give us an idea of the tradeoffs caused by our demand-analysis technique.</a:t>
            </a:r>
          </a:p>
          <a:p>
            <a:endParaRPr lang="en-US" baseline="0" dirty="0" smtClean="0"/>
          </a:p>
          <a:p>
            <a:r>
              <a:rPr lang="en-US" baseline="0" dirty="0" smtClean="0"/>
              <a:t>We first searched for all the races in the performance benchmarks, so that it was possible to directly compare performance </a:t>
            </a:r>
            <a:r>
              <a:rPr lang="en-US" baseline="0" dirty="0" err="1" smtClean="0"/>
              <a:t>vs</a:t>
            </a:r>
            <a:r>
              <a:rPr lang="en-US" baseline="0" dirty="0" smtClean="0"/>
              <a:t> accuracy. We also added in benchmarks from a pre-release version of the </a:t>
            </a:r>
            <a:r>
              <a:rPr lang="en-US" dirty="0" err="1" smtClean="0"/>
              <a:t>RADBench</a:t>
            </a:r>
            <a:r>
              <a:rPr lang="en-US" dirty="0" smtClean="0"/>
              <a:t> suite (described in HotPar’11), which contains applications such as the Squid proxy server, Apache </a:t>
            </a:r>
            <a:r>
              <a:rPr lang="en-US" dirty="0" err="1" smtClean="0"/>
              <a:t>httpd</a:t>
            </a:r>
            <a:r>
              <a:rPr lang="en-US" dirty="0" smtClean="0"/>
              <a:t> server, and Mozilla JavaScript engine.</a:t>
            </a:r>
            <a:r>
              <a:rPr lang="en-US" baseline="0" dirty="0" smtClean="0"/>
              <a:t> These things are</a:t>
            </a:r>
            <a:r>
              <a:rPr lang="en-US" dirty="0" smtClean="0"/>
              <a:t> similar to GUI or server</a:t>
            </a:r>
            <a:r>
              <a:rPr lang="en-US" baseline="0" dirty="0" smtClean="0"/>
              <a:t> apps, in that they’re very </a:t>
            </a:r>
            <a:r>
              <a:rPr lang="en-US" dirty="0" smtClean="0"/>
              <a:t>heterogeneous code versus the homogenous PARSEC/Phoenix benchmarks.</a:t>
            </a:r>
          </a:p>
          <a:p>
            <a:endParaRPr lang="en-US" dirty="0" smtClean="0"/>
          </a:p>
          <a:p>
            <a:r>
              <a:rPr lang="en-US" dirty="0" smtClean="0"/>
              <a:t>Last thing to note: these were run on a real computer, not in simulation, so we ran them a number of times and present</a:t>
            </a:r>
            <a:r>
              <a:rPr lang="en-US" baseline="0" dirty="0" smtClean="0"/>
              <a:t> each bar with a 95% confidence interval.</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28</a:t>
            </a:fld>
            <a:endParaRPr lang="en-US"/>
          </a:p>
        </p:txBody>
      </p:sp>
    </p:spTree>
    <p:extLst>
      <p:ext uri="{BB962C8B-B14F-4D97-AF65-F5344CB8AC3E}">
        <p14:creationId xmlns:p14="http://schemas.microsoft.com/office/powerpoint/2010/main" val="1321268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shows the</a:t>
            </a:r>
            <a:r>
              <a:rPr lang="en-US" baseline="0" dirty="0" smtClean="0"/>
              <a:t> performance difference between the continuous-analysis tool (shown earlier in the talk; yellow) versus our demand-driven analysis tool (blue). This has lowered the slowdowns of Phoenix suite from 83x to 8x, and the PARSEC suite from 75x to 25x. However, it’s a little hard to see just what this means as far as improvement, so that’s the next slide.</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29</a:t>
            </a:fld>
            <a:endParaRPr lang="en-US"/>
          </a:p>
        </p:txBody>
      </p:sp>
    </p:spTree>
    <p:extLst>
      <p:ext uri="{BB962C8B-B14F-4D97-AF65-F5344CB8AC3E}">
        <p14:creationId xmlns:p14="http://schemas.microsoft.com/office/powerpoint/2010/main" val="3592193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this</a:t>
            </a:r>
            <a:r>
              <a:rPr lang="en-US" baseline="0" dirty="0" smtClean="0"/>
              <a:t> graph has a different Y-Axis (both in meaning and in scale). This is the performance improvement (in number of times) of the demand-driven tool over the continuous analysis tool. The Phoenix suite sees a pretty strong set of improvements, with a geometric mean of 10x, while the PARSEC suite is a little lower (as expected) at 3x. Note that </a:t>
            </a:r>
            <a:r>
              <a:rPr lang="en-US" baseline="0" dirty="0" err="1" smtClean="0"/>
              <a:t>matrix_multiply</a:t>
            </a:r>
            <a:r>
              <a:rPr lang="en-US" baseline="0" dirty="0" smtClean="0"/>
              <a:t> is about 51x faster because it has very little data sharing, but was particularly slow in the continuous analysis tool.</a:t>
            </a:r>
            <a:endParaRPr lang="en-US" dirty="0" smtClean="0"/>
          </a:p>
          <a:p>
            <a:r>
              <a:rPr lang="en-US" dirty="0" smtClean="0"/>
              <a:t>Dashed line is 1x</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30</a:t>
            </a:fld>
            <a:endParaRPr lang="en-US"/>
          </a:p>
        </p:txBody>
      </p:sp>
    </p:spTree>
    <p:extLst>
      <p:ext uri="{BB962C8B-B14F-4D97-AF65-F5344CB8AC3E}">
        <p14:creationId xmlns:p14="http://schemas.microsoft.com/office/powerpoint/2010/main" val="2135601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since we were able to get such performance gains, the next important question is</a:t>
            </a:r>
            <a:r>
              <a:rPr lang="en-US" baseline="0" dirty="0" smtClean="0"/>
              <a:t> what type of accuracy we’re able to see versus the continuous analysis tool. The bubbles here, in particular, are pointing to all the races in Phoenix and PARSEC that had data races observed by the regular Inspector XE. The data in the bubbles shows the proportion of these races that the demand-driven analysis found.</a:t>
            </a:r>
          </a:p>
          <a:p>
            <a:endParaRPr lang="en-US" baseline="0" dirty="0" smtClean="0"/>
          </a:p>
          <a:p>
            <a:r>
              <a:rPr lang="en-US" baseline="0" dirty="0" smtClean="0"/>
              <a:t>The demand-driven tool found most of these, but it did miss two in the program </a:t>
            </a:r>
            <a:r>
              <a:rPr lang="en-US" baseline="0" dirty="0" err="1" smtClean="0"/>
              <a:t>facesim</a:t>
            </a:r>
            <a:r>
              <a:rPr lang="en-US" baseline="0" dirty="0" smtClean="0"/>
              <a:t> (which is why this bubble animates red). This was caused by the previously mentioned cache eviction issues. The first write and the subsequent accesses to the variable are so far apart in the program that the data is no longer in the first cache by the time the second access occurs. While we were able to manually schedule the threads such that they were close enough together to be caught, this was labor intensive and was only possible because we knew where the race already was.</a:t>
            </a:r>
          </a:p>
          <a:p>
            <a:endParaRPr lang="en-US" baseline="0" dirty="0" smtClean="0"/>
          </a:p>
          <a:p>
            <a:r>
              <a:rPr lang="en-US" baseline="0" dirty="0" smtClean="0"/>
              <a:t>The green bubbles denote real races that we were able to report to the PARSEC developers (x264 had already been reported by someone else to those </a:t>
            </a:r>
            <a:r>
              <a:rPr lang="en-US" baseline="0" dirty="0" err="1" smtClean="0"/>
              <a:t>devs</a:t>
            </a:r>
            <a:r>
              <a:rPr lang="en-US" baseline="0" dirty="0" smtClean="0"/>
              <a:t>, but it was not yet patched in PARSEC.) Our demand-driven tool was able to find these, including one in </a:t>
            </a:r>
            <a:r>
              <a:rPr lang="en-US" baseline="0" dirty="0" err="1" smtClean="0"/>
              <a:t>facesim</a:t>
            </a:r>
            <a:r>
              <a:rPr lang="en-US" baseline="0" dirty="0" smtClean="0"/>
              <a:t>.</a:t>
            </a:r>
          </a:p>
          <a:p>
            <a:endParaRPr lang="en-US" dirty="0" smtClean="0"/>
          </a:p>
          <a:p>
            <a:r>
              <a:rPr lang="en-US" dirty="0" smtClean="0"/>
              <a:t>Amusing </a:t>
            </a:r>
            <a:r>
              <a:rPr lang="en-US" baseline="0" dirty="0" smtClean="0"/>
              <a:t>anecdote: For the race in </a:t>
            </a:r>
            <a:r>
              <a:rPr lang="en-US" baseline="0" dirty="0" err="1" smtClean="0"/>
              <a:t>freqmine</a:t>
            </a:r>
            <a:r>
              <a:rPr lang="en-US" baseline="0" dirty="0" smtClean="0"/>
              <a:t>, and on the demand-driven tool, we were able to find that there was a race, recompile with debug symbols on, and rerun the benchmark a few times to help hunt down the race all before the continuous analysis tool returned for the first time.</a:t>
            </a:r>
          </a:p>
          <a:p>
            <a:endParaRPr lang="en-US" baseline="0" dirty="0" smtClean="0"/>
          </a:p>
          <a:p>
            <a:r>
              <a:rPr lang="en-US" baseline="0" dirty="0" smtClean="0"/>
              <a:t>If you add in the </a:t>
            </a:r>
            <a:r>
              <a:rPr lang="en-US" baseline="0" dirty="0" err="1" smtClean="0"/>
              <a:t>RADBench</a:t>
            </a:r>
            <a:r>
              <a:rPr lang="en-US" baseline="0" dirty="0" smtClean="0"/>
              <a:t> benchmarks (that we don’t show here; check  the backup slides), our demand-driven analysis tool was able to detect 97% of the races seen by the continuous analysis tool. The two in </a:t>
            </a:r>
            <a:r>
              <a:rPr lang="en-US" baseline="0" dirty="0" err="1" smtClean="0"/>
              <a:t>facesim</a:t>
            </a:r>
            <a:r>
              <a:rPr lang="en-US" baseline="0" dirty="0" smtClean="0"/>
              <a:t> were the only ones missed.</a:t>
            </a:r>
            <a:endParaRPr lang="en-US" dirty="0" smtClean="0"/>
          </a:p>
        </p:txBody>
      </p:sp>
      <p:sp>
        <p:nvSpPr>
          <p:cNvPr id="4" name="Slide Number Placeholder 3"/>
          <p:cNvSpPr>
            <a:spLocks noGrp="1"/>
          </p:cNvSpPr>
          <p:nvPr>
            <p:ph type="sldNum" sz="quarter" idx="10"/>
          </p:nvPr>
        </p:nvSpPr>
        <p:spPr/>
        <p:txBody>
          <a:bodyPr/>
          <a:lstStyle/>
          <a:p>
            <a:fld id="{570C861F-453D-4B2F-BB18-AD0B2F568068}" type="slidenum">
              <a:rPr lang="en-US" smtClean="0"/>
              <a:pPr/>
              <a:t>31</a:t>
            </a:fld>
            <a:endParaRPr lang="en-US"/>
          </a:p>
        </p:txBody>
      </p:sp>
    </p:spTree>
    <p:extLst>
      <p:ext uri="{BB962C8B-B14F-4D97-AF65-F5344CB8AC3E}">
        <p14:creationId xmlns:p14="http://schemas.microsoft.com/office/powerpoint/2010/main" val="2135601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92196" name="Rectangle 4"/>
          <p:cNvSpPr>
            <a:spLocks noGrp="1" noChangeArrowheads="1"/>
          </p:cNvSpPr>
          <p:nvPr>
            <p:ph type="ctrTitle" sz="quarter" hasCustomPrompt="1"/>
          </p:nvPr>
        </p:nvSpPr>
        <p:spPr>
          <a:xfrm>
            <a:off x="1219200" y="1676400"/>
            <a:ext cx="7772400" cy="1470025"/>
          </a:xfrm>
          <a:prstGeom prst="rect">
            <a:avLst/>
          </a:prstGeom>
        </p:spPr>
        <p:txBody>
          <a:bodyPr lIns="91440" tIns="45720" rIns="91440" bIns="45720" anchor="ctr"/>
          <a:lstStyle>
            <a:lvl1pPr algn="r">
              <a:defRPr lang="en-US" sz="3600" kern="1200" baseline="0" dirty="0">
                <a:solidFill>
                  <a:srgbClr val="FFFFFF"/>
                </a:solidFill>
                <a:latin typeface="Neo Sans Intel Medium" pitchFamily="34" charset="0"/>
                <a:ea typeface="ＭＳ Ｐゴシック" pitchFamily="-111" charset="-128"/>
                <a:cs typeface="Neo Sans Intel Medium" pitchFamily="34" charset="0"/>
              </a:defRPr>
            </a:lvl1pPr>
          </a:lstStyle>
          <a:p>
            <a:r>
              <a:rPr lang="en-US" dirty="0" smtClean="0"/>
              <a:t>Click to add </a:t>
            </a:r>
            <a:br>
              <a:rPr lang="en-US" dirty="0" smtClean="0"/>
            </a:br>
            <a:r>
              <a:rPr lang="en-US" dirty="0" smtClean="0"/>
              <a:t>Title and Subtitle</a:t>
            </a:r>
            <a:endParaRPr lang="en-US" dirty="0"/>
          </a:p>
        </p:txBody>
      </p:sp>
      <p:sp>
        <p:nvSpPr>
          <p:cNvPr id="392197" name="Rectangle 5"/>
          <p:cNvSpPr>
            <a:spLocks noGrp="1" noChangeArrowheads="1"/>
          </p:cNvSpPr>
          <p:nvPr>
            <p:ph type="subTitle" sz="quarter" idx="1" hasCustomPrompt="1"/>
          </p:nvPr>
        </p:nvSpPr>
        <p:spPr>
          <a:xfrm>
            <a:off x="2133600" y="3810000"/>
            <a:ext cx="6794645" cy="1279236"/>
          </a:xfrm>
          <a:prstGeom prst="rect">
            <a:avLst/>
          </a:prstGeom>
        </p:spPr>
        <p:txBody>
          <a:bodyPr lIns="91440" tIns="45720" rIns="91440" bIns="45720" anchor="ctr"/>
          <a:lstStyle>
            <a:lvl1pPr marL="0" indent="0" algn="r">
              <a:buFontTx/>
              <a:buNone/>
              <a:defRPr lang="en-US" sz="2400" kern="1200" baseline="0" dirty="0">
                <a:solidFill>
                  <a:srgbClr val="FFFFFF"/>
                </a:solidFill>
                <a:latin typeface="Neo Sans Intel Medium" pitchFamily="34" charset="0"/>
                <a:ea typeface="ＭＳ Ｐゴシック" pitchFamily="-111" charset="-128"/>
                <a:cs typeface="Neo Sans Intel Medium" pitchFamily="34" charset="0"/>
              </a:defRPr>
            </a:lvl1pPr>
          </a:lstStyle>
          <a:p>
            <a:r>
              <a:rPr lang="en-US" dirty="0" smtClean="0"/>
              <a:t>Click to add </a:t>
            </a:r>
          </a:p>
          <a:p>
            <a:r>
              <a:rPr lang="en-US" dirty="0" smtClean="0"/>
              <a:t>Presenter name, date</a:t>
            </a:r>
            <a:endParaRPr lang="en-US" dirty="0"/>
          </a:p>
        </p:txBody>
      </p:sp>
      <p:sp>
        <p:nvSpPr>
          <p:cNvPr id="9" name="Slide Number Placeholder 22"/>
          <p:cNvSpPr>
            <a:spLocks noGrp="1"/>
          </p:cNvSpPr>
          <p:nvPr>
            <p:ph type="sldNum" sz="quarter" idx="4"/>
          </p:nvPr>
        </p:nvSpPr>
        <p:spPr>
          <a:xfrm>
            <a:off x="0" y="6477000"/>
            <a:ext cx="501650" cy="228600"/>
          </a:xfrm>
          <a:prstGeom prst="rect">
            <a:avLst/>
          </a:prstGeom>
        </p:spPr>
        <p:txBody>
          <a:bodyPr/>
          <a:lstStyle>
            <a:lvl1pPr marL="0" algn="ctr" defTabSz="914400" rtl="0" eaLnBrk="0" latinLnBrk="0" hangingPunct="0">
              <a:lnSpc>
                <a:spcPct val="80000"/>
              </a:lnSpc>
              <a:spcBef>
                <a:spcPct val="50000"/>
              </a:spcBef>
              <a:defRPr lang="en-US" sz="1200" kern="1200" smtClean="0">
                <a:solidFill>
                  <a:schemeClr val="bg1"/>
                </a:solidFill>
                <a:latin typeface="+mn-lt"/>
                <a:ea typeface="+mn-ea"/>
                <a:cs typeface="+mn-cs"/>
              </a:defRPr>
            </a:lvl1pPr>
          </a:lstStyle>
          <a:p>
            <a:fld id="{5D2D4532-1F63-42F5-86ED-C1410817A4FA}" type="slidenum">
              <a:rPr lang="en-US" smtClean="0"/>
              <a:pPr/>
              <a:t>‹#›</a:t>
            </a:fld>
            <a:endParaRPr lang="en-US" dirty="0"/>
          </a:p>
        </p:txBody>
      </p:sp>
      <p:sp>
        <p:nvSpPr>
          <p:cNvPr id="5" name="Right Arrow 4"/>
          <p:cNvSpPr/>
          <p:nvPr userDrawn="1"/>
        </p:nvSpPr>
        <p:spPr>
          <a:xfrm>
            <a:off x="6477000" y="6248400"/>
            <a:ext cx="11430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hlinkClick r:id="rId2" action="ppaction://hlinksldjump"/>
          </p:cNvPr>
          <p:cNvSpPr txBox="1"/>
          <p:nvPr userDrawn="1"/>
        </p:nvSpPr>
        <p:spPr>
          <a:xfrm>
            <a:off x="6477000" y="6324600"/>
            <a:ext cx="1371600" cy="230832"/>
          </a:xfrm>
          <a:prstGeom prst="rect">
            <a:avLst/>
          </a:prstGeom>
          <a:noFill/>
        </p:spPr>
        <p:txBody>
          <a:bodyPr wrap="square" rtlCol="0">
            <a:spAutoFit/>
          </a:bodyPr>
          <a:lstStyle/>
          <a:p>
            <a:r>
              <a:rPr lang="en-US" sz="900" b="1" dirty="0" smtClean="0">
                <a:solidFill>
                  <a:schemeClr val="bg1"/>
                </a:solidFill>
              </a:rPr>
              <a:t>Optimization Notice</a:t>
            </a:r>
            <a:endParaRPr lang="en-US" sz="900" b="1" dirty="0">
              <a:solidFill>
                <a:schemeClr val="bg1"/>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2" y="158750"/>
            <a:ext cx="8231187" cy="889000"/>
          </a:xfrm>
          <a:prstGeom prst="rect">
            <a:avLst/>
          </a:prstGeom>
        </p:spPr>
        <p:txBody>
          <a:bodyPr anchor="ctr"/>
          <a:lstStyle>
            <a:lvl1pPr>
              <a:defRPr sz="3200">
                <a:solidFill>
                  <a:srgbClr val="FFFFFF"/>
                </a:solidFill>
                <a:latin typeface="Neo Sans Intel Medium"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5613" y="1201738"/>
            <a:ext cx="8237537" cy="4767262"/>
          </a:xfrm>
          <a:prstGeom prst="rect">
            <a:avLst/>
          </a:prstGeom>
        </p:spPr>
        <p:txBody>
          <a:bodyPr/>
          <a:lstStyle>
            <a:lvl1pPr>
              <a:defRPr sz="2800">
                <a:solidFill>
                  <a:srgbClr val="FFFFFF"/>
                </a:solidFill>
                <a:latin typeface="Neo Sans Intel Medium" pitchFamily="34" charset="0"/>
              </a:defRPr>
            </a:lvl1pPr>
            <a:lvl2pPr>
              <a:defRPr sz="2400" b="0">
                <a:solidFill>
                  <a:srgbClr val="FFFFFF"/>
                </a:solidFill>
                <a:latin typeface="Neo Sans Intel Medium" pitchFamily="34" charset="0"/>
              </a:defRPr>
            </a:lvl2pPr>
            <a:lvl3pPr>
              <a:defRPr sz="2000">
                <a:solidFill>
                  <a:srgbClr val="FFFFFF"/>
                </a:solidFill>
                <a:latin typeface="Neo Sans Intel Medium" pitchFamily="34" charset="0"/>
              </a:defRPr>
            </a:lvl3pPr>
            <a:lvl4pPr>
              <a:defRPr sz="1800">
                <a:solidFill>
                  <a:srgbClr val="FFFFFF"/>
                </a:solidFill>
                <a:latin typeface="Neo Sans Intel Medium" pitchFamily="34" charset="0"/>
              </a:defRPr>
            </a:lvl4pPr>
            <a:lvl5pPr>
              <a:defRPr sz="1600">
                <a:solidFill>
                  <a:srgbClr val="FFFFFF"/>
                </a:solidFill>
                <a:latin typeface="Neo Sans Intel Medium"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22"/>
          <p:cNvSpPr>
            <a:spLocks noGrp="1"/>
          </p:cNvSpPr>
          <p:nvPr>
            <p:ph type="sldNum" sz="quarter" idx="4"/>
          </p:nvPr>
        </p:nvSpPr>
        <p:spPr>
          <a:xfrm>
            <a:off x="0" y="6477000"/>
            <a:ext cx="501650" cy="228600"/>
          </a:xfrm>
          <a:prstGeom prst="rect">
            <a:avLst/>
          </a:prstGeom>
        </p:spPr>
        <p:txBody>
          <a:bodyPr/>
          <a:lstStyle>
            <a:lvl1pPr marL="0" algn="ctr" defTabSz="914400" rtl="0" eaLnBrk="0" latinLnBrk="0" hangingPunct="0">
              <a:lnSpc>
                <a:spcPct val="80000"/>
              </a:lnSpc>
              <a:spcBef>
                <a:spcPct val="50000"/>
              </a:spcBef>
              <a:defRPr lang="en-US" sz="1200" kern="1200" smtClean="0">
                <a:solidFill>
                  <a:schemeClr val="bg1"/>
                </a:solidFill>
                <a:latin typeface="+mn-lt"/>
                <a:ea typeface="+mn-ea"/>
                <a:cs typeface="+mn-cs"/>
              </a:defRPr>
            </a:lvl1pPr>
          </a:lstStyle>
          <a:p>
            <a:fld id="{5D2D4532-1F63-42F5-86ED-C1410817A4FA}" type="slidenum">
              <a:rPr lang="en-US" smtClean="0"/>
              <a:pPr/>
              <a:t>‹#›</a:t>
            </a:fld>
            <a:endParaRPr lang="en-US" dirty="0"/>
          </a:p>
        </p:txBody>
      </p:sp>
      <p:sp>
        <p:nvSpPr>
          <p:cNvPr id="5" name="Right Arrow 4"/>
          <p:cNvSpPr/>
          <p:nvPr userDrawn="1"/>
        </p:nvSpPr>
        <p:spPr>
          <a:xfrm>
            <a:off x="6477000" y="6248400"/>
            <a:ext cx="11430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hlinkClick r:id="rId2" action="ppaction://hlinksldjump"/>
          </p:cNvPr>
          <p:cNvSpPr txBox="1"/>
          <p:nvPr userDrawn="1"/>
        </p:nvSpPr>
        <p:spPr>
          <a:xfrm>
            <a:off x="6477000" y="6324600"/>
            <a:ext cx="1371600" cy="230832"/>
          </a:xfrm>
          <a:prstGeom prst="rect">
            <a:avLst/>
          </a:prstGeom>
          <a:noFill/>
        </p:spPr>
        <p:txBody>
          <a:bodyPr wrap="square" rtlCol="0">
            <a:spAutoFit/>
          </a:bodyPr>
          <a:lstStyle/>
          <a:p>
            <a:r>
              <a:rPr lang="en-US" sz="900" b="1" dirty="0" smtClean="0">
                <a:solidFill>
                  <a:schemeClr val="bg1"/>
                </a:solidFill>
              </a:rPr>
              <a:t>Optimization Notice</a:t>
            </a:r>
            <a:endParaRPr lang="en-US" sz="900" b="1" dirty="0">
              <a:solidFill>
                <a:schemeClr val="bg1"/>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2" y="158750"/>
            <a:ext cx="8231187" cy="889000"/>
          </a:xfrm>
          <a:prstGeom prst="rect">
            <a:avLst/>
          </a:prstGeom>
        </p:spPr>
        <p:txBody>
          <a:bodyPr anchor="ctr"/>
          <a:lstStyle>
            <a:lvl1pPr>
              <a:defRPr sz="3200">
                <a:solidFill>
                  <a:srgbClr val="FFFFFF"/>
                </a:solidFill>
                <a:latin typeface="Neo Sans Intel Medium"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5613" y="1201739"/>
            <a:ext cx="4041775" cy="4713734"/>
          </a:xfrm>
          <a:prstGeom prst="rect">
            <a:avLst/>
          </a:prstGeom>
        </p:spPr>
        <p:txBody>
          <a:bodyPr/>
          <a:lstStyle>
            <a:lvl1pPr>
              <a:defRPr sz="2400">
                <a:solidFill>
                  <a:srgbClr val="FFFFFF"/>
                </a:solidFill>
                <a:latin typeface="Neo Sans Intel Medium" pitchFamily="34" charset="0"/>
              </a:defRPr>
            </a:lvl1pPr>
            <a:lvl2pPr>
              <a:defRPr sz="2000">
                <a:solidFill>
                  <a:srgbClr val="FFFFFF"/>
                </a:solidFill>
                <a:latin typeface="Neo Sans Intel Medium" pitchFamily="34" charset="0"/>
              </a:defRPr>
            </a:lvl2pPr>
            <a:lvl3pPr>
              <a:defRPr sz="1800">
                <a:solidFill>
                  <a:srgbClr val="FFFFFF"/>
                </a:solidFill>
                <a:latin typeface="Neo Sans Intel Medium" pitchFamily="34" charset="0"/>
              </a:defRPr>
            </a:lvl3pPr>
            <a:lvl4pPr>
              <a:defRPr sz="1600">
                <a:solidFill>
                  <a:srgbClr val="FFFFFF"/>
                </a:solidFill>
                <a:latin typeface="Neo Sans Intel Medium" pitchFamily="34" charset="0"/>
              </a:defRPr>
            </a:lvl4pPr>
            <a:lvl5pPr>
              <a:defRPr sz="1400">
                <a:solidFill>
                  <a:srgbClr val="FFFFFF"/>
                </a:solidFill>
                <a:latin typeface="Neo Sans Intel Medium"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9788" y="1201739"/>
            <a:ext cx="4043362" cy="4702292"/>
          </a:xfrm>
          <a:prstGeom prst="rect">
            <a:avLst/>
          </a:prstGeom>
        </p:spPr>
        <p:txBody>
          <a:bodyPr/>
          <a:lstStyle>
            <a:lvl1pPr algn="l" defTabSz="457200" rtl="0" eaLnBrk="0" fontAlgn="base" hangingPunct="0">
              <a:spcBef>
                <a:spcPct val="20000"/>
              </a:spcBef>
              <a:spcAft>
                <a:spcPct val="0"/>
              </a:spcAft>
              <a:buFont typeface="Arial" charset="0"/>
              <a:defRPr lang="en-US" sz="2400" kern="1200" dirty="0" smtClean="0">
                <a:solidFill>
                  <a:srgbClr val="FFFFFF"/>
                </a:solidFill>
                <a:latin typeface="Neo Sans Intel Medium" pitchFamily="34" charset="0"/>
                <a:ea typeface="ＭＳ Ｐゴシック" pitchFamily="-111" charset="-128"/>
                <a:cs typeface="ＭＳ Ｐゴシック" pitchFamily="-111" charset="-128"/>
              </a:defRPr>
            </a:lvl1pPr>
            <a:lvl2pPr algn="l" defTabSz="457200" rtl="0" eaLnBrk="0" fontAlgn="base" hangingPunct="0">
              <a:spcBef>
                <a:spcPct val="20000"/>
              </a:spcBef>
              <a:spcAft>
                <a:spcPct val="0"/>
              </a:spcAft>
              <a:buFont typeface="Arial" charset="0"/>
              <a:defRPr lang="en-US" sz="2000" kern="1200" dirty="0" smtClean="0">
                <a:solidFill>
                  <a:srgbClr val="FFFFFF"/>
                </a:solidFill>
                <a:latin typeface="Neo Sans Intel Medium" pitchFamily="34" charset="0"/>
                <a:ea typeface="ＭＳ Ｐゴシック" pitchFamily="-111" charset="-128"/>
                <a:cs typeface="ＭＳ Ｐゴシック" pitchFamily="-111" charset="-128"/>
              </a:defRPr>
            </a:lvl2pPr>
            <a:lvl3pPr algn="l" defTabSz="457200" rtl="0" eaLnBrk="0" fontAlgn="base" hangingPunct="0">
              <a:spcBef>
                <a:spcPct val="20000"/>
              </a:spcBef>
              <a:spcAft>
                <a:spcPct val="0"/>
              </a:spcAft>
              <a:buFont typeface="Arial" charset="0"/>
              <a:defRPr lang="en-US" sz="1800" kern="1200" dirty="0" smtClean="0">
                <a:solidFill>
                  <a:srgbClr val="FFFFFF"/>
                </a:solidFill>
                <a:latin typeface="Neo Sans Intel Medium" pitchFamily="34" charset="0"/>
                <a:ea typeface="ＭＳ Ｐゴシック" pitchFamily="-111" charset="-128"/>
                <a:cs typeface="ＭＳ Ｐゴシック" pitchFamily="-111" charset="-128"/>
              </a:defRPr>
            </a:lvl3pPr>
            <a:lvl4pPr algn="l" defTabSz="457200" rtl="0" eaLnBrk="0" fontAlgn="base" hangingPunct="0">
              <a:spcBef>
                <a:spcPct val="20000"/>
              </a:spcBef>
              <a:spcAft>
                <a:spcPct val="0"/>
              </a:spcAft>
              <a:buFont typeface="Arial" charset="0"/>
              <a:defRPr lang="en-US" sz="1600" kern="1200" dirty="0" smtClean="0">
                <a:solidFill>
                  <a:srgbClr val="FFFFFF"/>
                </a:solidFill>
                <a:latin typeface="Neo Sans Intel Medium" pitchFamily="34" charset="0"/>
                <a:ea typeface="ＭＳ Ｐゴシック" pitchFamily="-111" charset="-128"/>
                <a:cs typeface="ＭＳ Ｐゴシック" pitchFamily="-111" charset="-128"/>
              </a:defRPr>
            </a:lvl4pPr>
            <a:lvl5pPr algn="l" defTabSz="457200" rtl="0" eaLnBrk="0" fontAlgn="base" hangingPunct="0">
              <a:spcBef>
                <a:spcPct val="20000"/>
              </a:spcBef>
              <a:spcAft>
                <a:spcPct val="0"/>
              </a:spcAft>
              <a:buFont typeface="Arial" charset="0"/>
              <a:defRPr lang="en-US" sz="1400" kern="1200" dirty="0">
                <a:solidFill>
                  <a:srgbClr val="FFFFFF"/>
                </a:solidFill>
                <a:latin typeface="Neo Sans Intel Medium" pitchFamily="34" charset="0"/>
                <a:ea typeface="ＭＳ Ｐゴシック" pitchFamily="-111" charset="-128"/>
                <a:cs typeface="ＭＳ Ｐゴシック" pitchFamily="-111" charset="-128"/>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22"/>
          <p:cNvSpPr>
            <a:spLocks noGrp="1"/>
          </p:cNvSpPr>
          <p:nvPr>
            <p:ph type="sldNum" sz="quarter" idx="4"/>
          </p:nvPr>
        </p:nvSpPr>
        <p:spPr>
          <a:xfrm>
            <a:off x="0" y="6477000"/>
            <a:ext cx="501650" cy="228600"/>
          </a:xfrm>
          <a:prstGeom prst="rect">
            <a:avLst/>
          </a:prstGeom>
        </p:spPr>
        <p:txBody>
          <a:bodyPr/>
          <a:lstStyle>
            <a:lvl1pPr marL="0" algn="ctr" defTabSz="914400" rtl="0" eaLnBrk="0" latinLnBrk="0" hangingPunct="0">
              <a:lnSpc>
                <a:spcPct val="80000"/>
              </a:lnSpc>
              <a:spcBef>
                <a:spcPct val="50000"/>
              </a:spcBef>
              <a:defRPr lang="en-US" sz="1200" kern="1200" smtClean="0">
                <a:solidFill>
                  <a:schemeClr val="bg1"/>
                </a:solidFill>
                <a:latin typeface="+mn-lt"/>
                <a:ea typeface="+mn-ea"/>
                <a:cs typeface="+mn-cs"/>
              </a:defRPr>
            </a:lvl1pPr>
          </a:lstStyle>
          <a:p>
            <a:fld id="{5D2D4532-1F63-42F5-86ED-C1410817A4FA}" type="slidenum">
              <a:rPr lang="en-US" smtClean="0"/>
              <a:pPr/>
              <a:t>‹#›</a:t>
            </a:fld>
            <a:endParaRPr lang="en-US" dirty="0"/>
          </a:p>
        </p:txBody>
      </p:sp>
      <p:sp>
        <p:nvSpPr>
          <p:cNvPr id="6" name="Right Arrow 5"/>
          <p:cNvSpPr/>
          <p:nvPr userDrawn="1"/>
        </p:nvSpPr>
        <p:spPr>
          <a:xfrm>
            <a:off x="6477000" y="6248400"/>
            <a:ext cx="11430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hlinkClick r:id="rId2" action="ppaction://hlinksldjump"/>
          </p:cNvPr>
          <p:cNvSpPr txBox="1"/>
          <p:nvPr userDrawn="1"/>
        </p:nvSpPr>
        <p:spPr>
          <a:xfrm>
            <a:off x="6477000" y="6324600"/>
            <a:ext cx="1371600" cy="230832"/>
          </a:xfrm>
          <a:prstGeom prst="rect">
            <a:avLst/>
          </a:prstGeom>
          <a:noFill/>
        </p:spPr>
        <p:txBody>
          <a:bodyPr wrap="square" rtlCol="0">
            <a:spAutoFit/>
          </a:bodyPr>
          <a:lstStyle/>
          <a:p>
            <a:r>
              <a:rPr lang="en-US" sz="900" b="1" dirty="0" smtClean="0">
                <a:solidFill>
                  <a:schemeClr val="bg1"/>
                </a:solidFill>
              </a:rPr>
              <a:t>Optimization Notice</a:t>
            </a:r>
            <a:endParaRPr lang="en-US" sz="900" b="1" dirty="0">
              <a:solidFill>
                <a:schemeClr val="bg1"/>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0" name="Picture 12" descr="intSFT_w.eps"/>
          <p:cNvPicPr>
            <a:picLocks noChangeAspect="1"/>
          </p:cNvPicPr>
          <p:nvPr userDrawn="1"/>
        </p:nvPicPr>
        <p:blipFill>
          <a:blip r:embed="rId2" cstate="print"/>
          <a:srcRect l="4047" r="2625" b="8128"/>
          <a:stretch>
            <a:fillRect/>
          </a:stretch>
        </p:blipFill>
        <p:spPr bwMode="auto">
          <a:xfrm>
            <a:off x="2971800" y="1371600"/>
            <a:ext cx="2895600" cy="2417577"/>
          </a:xfrm>
          <a:prstGeom prst="rect">
            <a:avLst/>
          </a:prstGeom>
          <a:noFill/>
          <a:ln w="9525">
            <a:noFill/>
            <a:miter lim="800000"/>
            <a:headEnd/>
            <a:tailEnd/>
          </a:ln>
        </p:spPr>
      </p:pic>
      <p:sp>
        <p:nvSpPr>
          <p:cNvPr id="11" name="Slide Number Placeholder 22"/>
          <p:cNvSpPr>
            <a:spLocks noGrp="1"/>
          </p:cNvSpPr>
          <p:nvPr>
            <p:ph type="sldNum" sz="quarter" idx="4"/>
          </p:nvPr>
        </p:nvSpPr>
        <p:spPr>
          <a:xfrm>
            <a:off x="0" y="6477000"/>
            <a:ext cx="501650" cy="228600"/>
          </a:xfrm>
          <a:prstGeom prst="rect">
            <a:avLst/>
          </a:prstGeom>
        </p:spPr>
        <p:txBody>
          <a:bodyPr/>
          <a:lstStyle>
            <a:lvl1pPr marL="0" algn="ctr" defTabSz="914400" rtl="0" eaLnBrk="0" latinLnBrk="0" hangingPunct="0">
              <a:lnSpc>
                <a:spcPct val="80000"/>
              </a:lnSpc>
              <a:spcBef>
                <a:spcPct val="50000"/>
              </a:spcBef>
              <a:defRPr lang="en-US" sz="1200" kern="1200" smtClean="0">
                <a:solidFill>
                  <a:schemeClr val="bg1"/>
                </a:solidFill>
                <a:latin typeface="+mn-lt"/>
                <a:ea typeface="+mn-ea"/>
                <a:cs typeface="+mn-cs"/>
              </a:defRPr>
            </a:lvl1pPr>
          </a:lstStyle>
          <a:p>
            <a:fld id="{5D2D4532-1F63-42F5-86ED-C1410817A4FA}" type="slidenum">
              <a:rPr lang="en-US" smtClean="0"/>
              <a:pPr/>
              <a:t>‹#›</a:t>
            </a:fld>
            <a:endParaRPr lang="en-US" dirty="0"/>
          </a:p>
        </p:txBody>
      </p:sp>
      <p:sp>
        <p:nvSpPr>
          <p:cNvPr id="4" name="Right Arrow 3"/>
          <p:cNvSpPr/>
          <p:nvPr userDrawn="1"/>
        </p:nvSpPr>
        <p:spPr>
          <a:xfrm>
            <a:off x="6477000" y="6248400"/>
            <a:ext cx="11430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a:hlinkClick r:id="rId3" action="ppaction://hlinksldjump"/>
          </p:cNvPr>
          <p:cNvSpPr txBox="1"/>
          <p:nvPr userDrawn="1"/>
        </p:nvSpPr>
        <p:spPr>
          <a:xfrm>
            <a:off x="6477000" y="6324600"/>
            <a:ext cx="1371600" cy="230832"/>
          </a:xfrm>
          <a:prstGeom prst="rect">
            <a:avLst/>
          </a:prstGeom>
          <a:noFill/>
        </p:spPr>
        <p:txBody>
          <a:bodyPr wrap="square" rtlCol="0">
            <a:spAutoFit/>
          </a:bodyPr>
          <a:lstStyle/>
          <a:p>
            <a:r>
              <a:rPr lang="en-US" sz="900" b="1" dirty="0" smtClean="0">
                <a:solidFill>
                  <a:schemeClr val="bg1"/>
                </a:solidFill>
              </a:rPr>
              <a:t>Optimization Notice</a:t>
            </a:r>
            <a:endParaRPr lang="en-US" sz="900" b="1" dirty="0">
              <a:solidFill>
                <a:schemeClr val="bg1"/>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intel_4c_100.png"/>
          <p:cNvPicPr>
            <a:picLocks noChangeAspect="1"/>
          </p:cNvPicPr>
          <p:nvPr/>
        </p:nvPicPr>
        <p:blipFill>
          <a:blip r:embed="rId6" cstate="print"/>
          <a:srcRect/>
          <a:stretch>
            <a:fillRect/>
          </a:stretch>
        </p:blipFill>
        <p:spPr bwMode="auto">
          <a:xfrm>
            <a:off x="7497763" y="409575"/>
            <a:ext cx="1189037" cy="784225"/>
          </a:xfrm>
          <a:prstGeom prst="rect">
            <a:avLst/>
          </a:prstGeom>
          <a:noFill/>
          <a:ln w="9525">
            <a:noFill/>
            <a:miter lim="800000"/>
            <a:headEnd/>
            <a:tailEnd/>
          </a:ln>
        </p:spPr>
      </p:pic>
      <p:pic>
        <p:nvPicPr>
          <p:cNvPr id="1027" name="Picture 3" descr="3948_IN_PP_BlueBG_DevText.jpg"/>
          <p:cNvPicPr>
            <a:picLocks noChangeAspect="1"/>
          </p:cNvPicPr>
          <p:nvPr/>
        </p:nvPicPr>
        <p:blipFill>
          <a:blip r:embed="rId7" cstate="print"/>
          <a:stretch>
            <a:fillRect/>
          </a:stretch>
        </p:blipFill>
        <p:spPr bwMode="auto">
          <a:xfrm>
            <a:off x="0" y="0"/>
            <a:ext cx="9144000" cy="6858000"/>
          </a:xfrm>
          <a:prstGeom prst="rect">
            <a:avLst/>
          </a:prstGeom>
          <a:noFill/>
          <a:ln w="9525">
            <a:noFill/>
            <a:miter lim="800000"/>
            <a:headEnd/>
            <a:tailEnd/>
          </a:ln>
        </p:spPr>
      </p:pic>
      <p:sp>
        <p:nvSpPr>
          <p:cNvPr id="4" name="Rectangle 3"/>
          <p:cNvSpPr>
            <a:spLocks noChangeArrowheads="1"/>
          </p:cNvSpPr>
          <p:nvPr/>
        </p:nvSpPr>
        <p:spPr bwMode="white">
          <a:xfrm>
            <a:off x="0" y="6051550"/>
            <a:ext cx="9147175" cy="806450"/>
          </a:xfrm>
          <a:prstGeom prst="rect">
            <a:avLst/>
          </a:prstGeom>
          <a:solidFill>
            <a:srgbClr val="0860A8"/>
          </a:solidFill>
          <a:ln w="9525">
            <a:noFill/>
            <a:miter lim="800000"/>
            <a:headEnd/>
            <a:tailEnd/>
          </a:ln>
          <a:effectLst/>
        </p:spPr>
        <p:txBody>
          <a:bodyPr wrap="none" anchor="ctr"/>
          <a:lstStyle/>
          <a:p>
            <a:pPr>
              <a:lnSpc>
                <a:spcPct val="150000"/>
              </a:lnSpc>
              <a:spcBef>
                <a:spcPct val="50000"/>
              </a:spcBef>
            </a:pPr>
            <a:endParaRPr lang="en-US" sz="800" b="1" dirty="0" smtClean="0">
              <a:solidFill>
                <a:srgbClr val="FFFFFF"/>
              </a:solidFill>
            </a:endParaRPr>
          </a:p>
          <a:p>
            <a:pPr>
              <a:lnSpc>
                <a:spcPct val="150000"/>
              </a:lnSpc>
              <a:spcBef>
                <a:spcPct val="50000"/>
              </a:spcBef>
            </a:pPr>
            <a:endParaRPr lang="en-US" sz="800" b="1" dirty="0" smtClean="0">
              <a:solidFill>
                <a:srgbClr val="FFFFFF"/>
              </a:solidFill>
            </a:endParaRPr>
          </a:p>
        </p:txBody>
      </p:sp>
      <p:pic>
        <p:nvPicPr>
          <p:cNvPr id="5" name="Picture 12" descr="intSFT_w.eps"/>
          <p:cNvPicPr>
            <a:picLocks noChangeAspect="1"/>
          </p:cNvPicPr>
          <p:nvPr/>
        </p:nvPicPr>
        <p:blipFill>
          <a:blip r:embed="rId8" cstate="print"/>
          <a:srcRect l="4047" r="2625" b="8128"/>
          <a:stretch>
            <a:fillRect/>
          </a:stretch>
        </p:blipFill>
        <p:spPr bwMode="auto">
          <a:xfrm>
            <a:off x="8140065" y="6019801"/>
            <a:ext cx="1003936" cy="838200"/>
          </a:xfrm>
          <a:prstGeom prst="rect">
            <a:avLst/>
          </a:prstGeom>
          <a:noFill/>
          <a:ln w="9525">
            <a:noFill/>
            <a:miter lim="800000"/>
            <a:headEnd/>
            <a:tailEnd/>
          </a:ln>
        </p:spPr>
      </p:pic>
      <p:sp>
        <p:nvSpPr>
          <p:cNvPr id="6" name="Rectangle 8"/>
          <p:cNvSpPr txBox="1">
            <a:spLocks noChangeArrowheads="1"/>
          </p:cNvSpPr>
          <p:nvPr/>
        </p:nvSpPr>
        <p:spPr bwMode="auto">
          <a:xfrm>
            <a:off x="3048000" y="6019800"/>
            <a:ext cx="3048000" cy="838200"/>
          </a:xfrm>
          <a:prstGeom prst="rect">
            <a:avLst/>
          </a:prstGeom>
          <a:noFill/>
          <a:ln w="9525">
            <a:noFill/>
            <a:miter lim="800000"/>
            <a:headEnd/>
            <a:tailEnd/>
          </a:ln>
          <a:effectLst/>
        </p:spPr>
        <p:txBody>
          <a:bodyPr wrap="none" anchor="ctr"/>
          <a:lstStyle/>
          <a:p>
            <a:pPr algn="ctr">
              <a:lnSpc>
                <a:spcPct val="120000"/>
              </a:lnSpc>
              <a:spcBef>
                <a:spcPct val="50000"/>
              </a:spcBef>
            </a:pPr>
            <a:r>
              <a:rPr lang="en-US" sz="1400" b="1" dirty="0">
                <a:solidFill>
                  <a:srgbClr val="FFFFFF"/>
                </a:solidFill>
              </a:rPr>
              <a:t>Software </a:t>
            </a:r>
            <a:r>
              <a:rPr lang="en-US" sz="1400" b="1" dirty="0" smtClean="0">
                <a:solidFill>
                  <a:srgbClr val="FFFFFF"/>
                </a:solidFill>
              </a:rPr>
              <a:t>and </a:t>
            </a:r>
            <a:r>
              <a:rPr lang="en-US" sz="1400" b="1" dirty="0">
                <a:solidFill>
                  <a:srgbClr val="FFFFFF"/>
                </a:solidFill>
              </a:rPr>
              <a:t>Services </a:t>
            </a:r>
            <a:r>
              <a:rPr lang="en-US" sz="1400" b="1" dirty="0" smtClean="0">
                <a:solidFill>
                  <a:srgbClr val="FFFFFF"/>
                </a:solidFill>
              </a:rPr>
              <a:t>Group</a:t>
            </a: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dl.acm.org/citation.cfm?id=1147416" TargetMode="External"/><Relationship Id="rId2" Type="http://schemas.openxmlformats.org/officeDocument/2006/relationships/hyperlink" Target="http://software.intel.com/en-us/articles/intel-inspector-xe/" TargetMode="External"/><Relationship Id="rId1" Type="http://schemas.openxmlformats.org/officeDocument/2006/relationships/slideLayout" Target="../slideLayouts/slideLayout3.xml"/><Relationship Id="rId4" Type="http://schemas.openxmlformats.org/officeDocument/2006/relationships/hyperlink" Target="http://dl.acm.org/citation.cfm?id=2000084"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Improving Performance and Robustness of Intel® Thread Checker</a:t>
            </a:r>
            <a:endParaRPr lang="en-US" dirty="0"/>
          </a:p>
        </p:txBody>
      </p:sp>
      <p:sp>
        <p:nvSpPr>
          <p:cNvPr id="3" name="Subtitle 2"/>
          <p:cNvSpPr>
            <a:spLocks noGrp="1"/>
          </p:cNvSpPr>
          <p:nvPr>
            <p:ph type="subTitle" sz="quarter" idx="1"/>
          </p:nvPr>
        </p:nvSpPr>
        <p:spPr/>
        <p:txBody>
          <a:bodyPr/>
          <a:lstStyle/>
          <a:p>
            <a:r>
              <a:rPr lang="en-US" dirty="0" smtClean="0"/>
              <a:t>Zhiqiang Ma</a:t>
            </a:r>
          </a:p>
          <a:p>
            <a:r>
              <a:rPr lang="en-US" dirty="0" smtClean="0"/>
              <a:t>Software and Services Group</a:t>
            </a:r>
          </a:p>
          <a:p>
            <a:r>
              <a:rPr lang="en-US" dirty="0" smtClean="0"/>
              <a:t>Intel Corporation</a:t>
            </a:r>
            <a:endParaRPr lang="en-US" dirty="0"/>
          </a:p>
        </p:txBody>
      </p:sp>
      <p:sp>
        <p:nvSpPr>
          <p:cNvPr id="4" name="Slide Number Placeholder 3"/>
          <p:cNvSpPr>
            <a:spLocks noGrp="1"/>
          </p:cNvSpPr>
          <p:nvPr>
            <p:ph type="sldNum" sz="quarter" idx="4"/>
          </p:nvPr>
        </p:nvSpPr>
        <p:spPr/>
        <p:txBody>
          <a:bodyPr/>
          <a:lstStyle/>
          <a:p>
            <a:fld id="{5D2D4532-1F63-42F5-86ED-C1410817A4FA}" type="slidenum">
              <a:rPr lang="en-US" smtClean="0"/>
              <a:pPr/>
              <a:t>1</a:t>
            </a:fld>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Shadow Memory</a:t>
            </a:r>
            <a:endParaRPr lang="en-US" dirty="0"/>
          </a:p>
        </p:txBody>
      </p:sp>
      <p:sp>
        <p:nvSpPr>
          <p:cNvPr id="6" name="Content Placeholder 5"/>
          <p:cNvSpPr>
            <a:spLocks noGrp="1"/>
          </p:cNvSpPr>
          <p:nvPr>
            <p:ph idx="1"/>
          </p:nvPr>
        </p:nvSpPr>
        <p:spPr>
          <a:xfrm>
            <a:off x="457199" y="990600"/>
            <a:ext cx="8229601" cy="4767262"/>
          </a:xfrm>
        </p:spPr>
        <p:txBody>
          <a:bodyPr/>
          <a:lstStyle/>
          <a:p>
            <a:r>
              <a:rPr lang="en-US" dirty="0" smtClean="0">
                <a:sym typeface="Wingdings" pitchFamily="2" charset="2"/>
              </a:rPr>
              <a:t>Log memory access by each </a:t>
            </a:r>
            <a:r>
              <a:rPr lang="en-US" dirty="0">
                <a:sym typeface="Wingdings" pitchFamily="2" charset="2"/>
              </a:rPr>
              <a:t>thread and memory state </a:t>
            </a:r>
            <a:endParaRPr lang="en-US" dirty="0" smtClean="0">
              <a:sym typeface="Wingdings" pitchFamily="2" charset="2"/>
            </a:endParaRPr>
          </a:p>
          <a:p>
            <a:r>
              <a:rPr lang="en-US" dirty="0" smtClean="0">
                <a:sym typeface="Wingdings" pitchFamily="2" charset="2"/>
              </a:rPr>
              <a:t>Divided into pages</a:t>
            </a:r>
          </a:p>
          <a:p>
            <a:pPr lvl="1"/>
            <a:r>
              <a:rPr lang="en-US" dirty="0" smtClean="0">
                <a:sym typeface="Wingdings" pitchFamily="2" charset="2"/>
              </a:rPr>
              <a:t>Page size is independent of the OS VM page size</a:t>
            </a:r>
          </a:p>
          <a:p>
            <a:pPr lvl="1"/>
            <a:r>
              <a:rPr lang="en-US" dirty="0" smtClean="0">
                <a:sym typeface="Wingdings" pitchFamily="2" charset="2"/>
              </a:rPr>
              <a:t>Each page further divide into subpages</a:t>
            </a:r>
          </a:p>
          <a:p>
            <a:r>
              <a:rPr lang="en-US" dirty="0">
                <a:sym typeface="Wingdings" pitchFamily="2" charset="2"/>
              </a:rPr>
              <a:t>Each unit (1 byte, 2 bytes, 4 bytes etc.) of application memory is shadowed </a:t>
            </a:r>
            <a:r>
              <a:rPr lang="en-US" dirty="0" smtClean="0">
                <a:sym typeface="Wingdings" pitchFamily="2" charset="2"/>
              </a:rPr>
              <a:t>to a shadow memory cell</a:t>
            </a:r>
            <a:endParaRPr lang="en-US" dirty="0">
              <a:sym typeface="Wingdings" pitchFamily="2" charset="2"/>
            </a:endParaRPr>
          </a:p>
          <a:p>
            <a:pPr lvl="1"/>
            <a:r>
              <a:rPr lang="en-US" dirty="0" smtClean="0">
                <a:sym typeface="Wingdings" pitchFamily="2" charset="2"/>
              </a:rPr>
              <a:t>timestamp</a:t>
            </a:r>
            <a:r>
              <a:rPr lang="en-US" dirty="0">
                <a:sym typeface="Wingdings" pitchFamily="2" charset="2"/>
              </a:rPr>
              <a:t>, accessing type, accessing thread, accessing </a:t>
            </a:r>
            <a:r>
              <a:rPr lang="en-US" dirty="0" smtClean="0">
                <a:sym typeface="Wingdings" pitchFamily="2" charset="2"/>
              </a:rPr>
              <a:t>instruction, </a:t>
            </a:r>
            <a:r>
              <a:rPr lang="en-US" dirty="0">
                <a:sym typeface="Wingdings" pitchFamily="2" charset="2"/>
              </a:rPr>
              <a:t>memory </a:t>
            </a:r>
            <a:r>
              <a:rPr lang="en-US" dirty="0" smtClean="0">
                <a:sym typeface="Wingdings" pitchFamily="2" charset="2"/>
              </a:rPr>
              <a:t>states (private, </a:t>
            </a:r>
            <a:r>
              <a:rPr lang="en-US" dirty="0" err="1" smtClean="0">
                <a:sym typeface="Wingdings" pitchFamily="2" charset="2"/>
              </a:rPr>
              <a:t>readonly</a:t>
            </a:r>
            <a:r>
              <a:rPr lang="en-US" dirty="0" smtClean="0">
                <a:sym typeface="Wingdings" pitchFamily="2" charset="2"/>
              </a:rPr>
              <a:t>, shared etc.) </a:t>
            </a:r>
            <a:r>
              <a:rPr lang="en-US" dirty="0">
                <a:sym typeface="Wingdings" pitchFamily="2" charset="2"/>
              </a:rPr>
              <a:t>etc</a:t>
            </a:r>
            <a:r>
              <a:rPr lang="en-US" dirty="0" smtClean="0">
                <a:sym typeface="Wingdings" pitchFamily="2" charset="2"/>
              </a:rPr>
              <a:t>.</a:t>
            </a:r>
          </a:p>
        </p:txBody>
      </p:sp>
      <p:sp>
        <p:nvSpPr>
          <p:cNvPr id="4" name="Slide Number Placeholder 3"/>
          <p:cNvSpPr>
            <a:spLocks noGrp="1"/>
          </p:cNvSpPr>
          <p:nvPr>
            <p:ph type="sldNum" sz="quarter" idx="4"/>
          </p:nvPr>
        </p:nvSpPr>
        <p:spPr/>
        <p:txBody>
          <a:bodyPr/>
          <a:lstStyle/>
          <a:p>
            <a:fld id="{5D2D4532-1F63-42F5-86ED-C1410817A4FA}" type="slidenum">
              <a:rPr lang="en-US" smtClean="0"/>
              <a:pPr/>
              <a:t>10</a:t>
            </a:fld>
            <a:endParaRPr lang="en-US" dirty="0"/>
          </a:p>
        </p:txBody>
      </p:sp>
    </p:spTree>
    <p:extLst>
      <p:ext uri="{BB962C8B-B14F-4D97-AF65-F5344CB8AC3E}">
        <p14:creationId xmlns:p14="http://schemas.microsoft.com/office/powerpoint/2010/main" val="14073486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Shadow Memory</a:t>
            </a:r>
            <a:endParaRPr lang="en-US" dirty="0"/>
          </a:p>
        </p:txBody>
      </p:sp>
      <p:sp>
        <p:nvSpPr>
          <p:cNvPr id="6" name="Content Placeholder 5"/>
          <p:cNvSpPr>
            <a:spLocks noGrp="1"/>
          </p:cNvSpPr>
          <p:nvPr>
            <p:ph idx="1"/>
          </p:nvPr>
        </p:nvSpPr>
        <p:spPr/>
        <p:txBody>
          <a:bodyPr/>
          <a:lstStyle/>
          <a:p>
            <a:pPr marL="0" lvl="0" indent="0">
              <a:buNone/>
            </a:pPr>
            <a:endParaRPr lang="en-US" dirty="0" smtClean="0"/>
          </a:p>
        </p:txBody>
      </p:sp>
      <p:sp>
        <p:nvSpPr>
          <p:cNvPr id="4" name="Slide Number Placeholder 3"/>
          <p:cNvSpPr>
            <a:spLocks noGrp="1"/>
          </p:cNvSpPr>
          <p:nvPr>
            <p:ph type="sldNum" sz="quarter" idx="4"/>
          </p:nvPr>
        </p:nvSpPr>
        <p:spPr/>
        <p:txBody>
          <a:bodyPr/>
          <a:lstStyle/>
          <a:p>
            <a:fld id="{5D2D4532-1F63-42F5-86ED-C1410817A4FA}" type="slidenum">
              <a:rPr lang="en-US" smtClean="0"/>
              <a:pPr/>
              <a:t>11</a:t>
            </a:fld>
            <a:endParaRPr lang="en-US" dirty="0"/>
          </a:p>
        </p:txBody>
      </p:sp>
      <p:sp>
        <p:nvSpPr>
          <p:cNvPr id="2" name="Rectangle 1"/>
          <p:cNvSpPr/>
          <p:nvPr/>
        </p:nvSpPr>
        <p:spPr>
          <a:xfrm>
            <a:off x="1401510" y="2209800"/>
            <a:ext cx="1524000" cy="2133600"/>
          </a:xfrm>
          <a:prstGeom prst="rect">
            <a:avLst/>
          </a:prstGeom>
          <a:solidFill>
            <a:srgbClr val="00B050"/>
          </a:solidFill>
          <a:ln w="317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648200" y="1447800"/>
            <a:ext cx="1524000" cy="3657600"/>
          </a:xfrm>
          <a:prstGeom prst="rect">
            <a:avLst/>
          </a:prstGeom>
          <a:solidFill>
            <a:schemeClr val="bg1">
              <a:lumMod val="85000"/>
            </a:schemeClr>
          </a:solidFill>
          <a:ln w="31750">
            <a:solidFill>
              <a:schemeClr val="tx1">
                <a:lumMod val="65000"/>
                <a:lumOff val="35000"/>
              </a:schemeClr>
            </a:solidFill>
          </a:ln>
          <a:effectLst>
            <a:innerShdw blurRad="114300">
              <a:schemeClr val="tx1">
                <a:lumMod val="75000"/>
                <a:lumOff val="25000"/>
              </a:scheme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a:stCxn id="2" idx="1"/>
            <a:endCxn id="2" idx="3"/>
          </p:cNvCxnSpPr>
          <p:nvPr/>
        </p:nvCxnSpPr>
        <p:spPr>
          <a:xfrm>
            <a:off x="1401510" y="3276600"/>
            <a:ext cx="1524000" cy="0"/>
          </a:xfrm>
          <a:prstGeom prst="line">
            <a:avLst/>
          </a:prstGeom>
          <a:ln>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648200" y="3255236"/>
            <a:ext cx="1524000" cy="0"/>
          </a:xfrm>
          <a:prstGeom prst="line">
            <a:avLst/>
          </a:prstGeom>
          <a:ln>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2925510" y="1447800"/>
            <a:ext cx="1722690" cy="762000"/>
          </a:xfrm>
          <a:prstGeom prst="straightConnector1">
            <a:avLst/>
          </a:prstGeom>
          <a:ln>
            <a:solidFill>
              <a:schemeClr val="bg1">
                <a:lumMod val="50000"/>
              </a:schemeClr>
            </a:solidFill>
            <a:prstDash val="lgDash"/>
            <a:tailEnd type="non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925510" y="4343400"/>
            <a:ext cx="1722690" cy="762000"/>
          </a:xfrm>
          <a:prstGeom prst="straightConnector1">
            <a:avLst/>
          </a:prstGeom>
          <a:ln>
            <a:solidFill>
              <a:schemeClr val="tx1">
                <a:lumMod val="65000"/>
                <a:lumOff val="35000"/>
              </a:schemeClr>
            </a:solidFill>
            <a:prstDash val="lgDash"/>
            <a:tailEnd type="none"/>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02935" y="2438400"/>
            <a:ext cx="1524000" cy="0"/>
          </a:xfrm>
          <a:prstGeom prst="line">
            <a:avLst/>
          </a:prstGeom>
          <a:ln w="158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402935" y="3048000"/>
            <a:ext cx="1524000" cy="0"/>
          </a:xfrm>
          <a:prstGeom prst="line">
            <a:avLst/>
          </a:prstGeom>
          <a:ln w="158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1402935" y="2743200"/>
            <a:ext cx="1524000" cy="0"/>
          </a:xfrm>
          <a:prstGeom prst="line">
            <a:avLst/>
          </a:prstGeom>
          <a:ln w="158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386556" y="3523716"/>
            <a:ext cx="1524000" cy="0"/>
          </a:xfrm>
          <a:prstGeom prst="line">
            <a:avLst/>
          </a:prstGeom>
          <a:ln w="158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386556" y="3810000"/>
            <a:ext cx="1524000" cy="0"/>
          </a:xfrm>
          <a:prstGeom prst="line">
            <a:avLst/>
          </a:prstGeom>
          <a:ln w="158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1401510" y="4114800"/>
            <a:ext cx="1524000" cy="0"/>
          </a:xfrm>
          <a:prstGeom prst="line">
            <a:avLst/>
          </a:prstGeom>
          <a:ln w="158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4631109" y="1905000"/>
            <a:ext cx="1524000" cy="0"/>
          </a:xfrm>
          <a:prstGeom prst="line">
            <a:avLst/>
          </a:prstGeom>
          <a:ln w="15875">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648200" y="2828658"/>
            <a:ext cx="1524000" cy="0"/>
          </a:xfrm>
          <a:prstGeom prst="line">
            <a:avLst/>
          </a:prstGeom>
          <a:ln w="15875">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631109" y="2362200"/>
            <a:ext cx="1524000" cy="0"/>
          </a:xfrm>
          <a:prstGeom prst="line">
            <a:avLst/>
          </a:prstGeom>
          <a:ln w="15875">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648200" y="3733800"/>
            <a:ext cx="1524000" cy="0"/>
          </a:xfrm>
          <a:prstGeom prst="line">
            <a:avLst/>
          </a:prstGeom>
          <a:ln w="15875">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648200" y="4648200"/>
            <a:ext cx="1524000" cy="0"/>
          </a:xfrm>
          <a:prstGeom prst="line">
            <a:avLst/>
          </a:prstGeom>
          <a:ln w="15875">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4648200" y="4195985"/>
            <a:ext cx="1524000" cy="0"/>
          </a:xfrm>
          <a:prstGeom prst="line">
            <a:avLst/>
          </a:prstGeom>
          <a:ln w="15875">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V="1">
            <a:off x="2926935" y="1752600"/>
            <a:ext cx="1704174" cy="609600"/>
          </a:xfrm>
          <a:prstGeom prst="straightConnector1">
            <a:avLst/>
          </a:prstGeom>
          <a:ln>
            <a:solidFill>
              <a:schemeClr val="bg1">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2910556" y="2057400"/>
            <a:ext cx="1737644" cy="503490"/>
          </a:xfrm>
          <a:prstGeom prst="straightConnector1">
            <a:avLst/>
          </a:prstGeom>
          <a:ln>
            <a:solidFill>
              <a:schemeClr val="bg1">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flipV="1">
            <a:off x="2910556" y="2560890"/>
            <a:ext cx="1737644" cy="357855"/>
          </a:xfrm>
          <a:prstGeom prst="straightConnector1">
            <a:avLst/>
          </a:prstGeom>
          <a:ln>
            <a:solidFill>
              <a:schemeClr val="bg1">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flipV="1">
            <a:off x="2910556" y="2971800"/>
            <a:ext cx="1737644" cy="152400"/>
          </a:xfrm>
          <a:prstGeom prst="straightConnector1">
            <a:avLst/>
          </a:prstGeom>
          <a:ln>
            <a:solidFill>
              <a:schemeClr val="bg1">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2921949" y="3663297"/>
            <a:ext cx="1771827" cy="310497"/>
          </a:xfrm>
          <a:prstGeom prst="straightConnector1">
            <a:avLst/>
          </a:prstGeom>
          <a:ln>
            <a:solidFill>
              <a:schemeClr val="bg1">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a:off x="2893465" y="3973794"/>
            <a:ext cx="1754735" cy="445806"/>
          </a:xfrm>
          <a:prstGeom prst="straightConnector1">
            <a:avLst/>
          </a:prstGeom>
          <a:ln>
            <a:solidFill>
              <a:schemeClr val="bg1">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2930496" y="4261503"/>
            <a:ext cx="1717704" cy="539097"/>
          </a:xfrm>
          <a:prstGeom prst="straightConnector1">
            <a:avLst/>
          </a:prstGeom>
          <a:ln>
            <a:solidFill>
              <a:schemeClr val="bg1">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2939041" y="3405499"/>
            <a:ext cx="1754735" cy="94716"/>
          </a:xfrm>
          <a:prstGeom prst="straightConnector1">
            <a:avLst/>
          </a:prstGeom>
          <a:ln>
            <a:solidFill>
              <a:schemeClr val="bg1">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488208" y="2177534"/>
            <a:ext cx="869149" cy="369332"/>
          </a:xfrm>
          <a:prstGeom prst="rect">
            <a:avLst/>
          </a:prstGeom>
          <a:noFill/>
        </p:spPr>
        <p:txBody>
          <a:bodyPr wrap="none" rtlCol="0">
            <a:spAutoFit/>
          </a:bodyPr>
          <a:lstStyle/>
          <a:p>
            <a:r>
              <a:rPr lang="en-US" dirty="0" smtClean="0">
                <a:solidFill>
                  <a:schemeClr val="bg1"/>
                </a:solidFill>
              </a:rPr>
              <a:t>0x1000</a:t>
            </a:r>
            <a:endParaRPr lang="en-US" dirty="0">
              <a:solidFill>
                <a:schemeClr val="bg1"/>
              </a:solidFill>
            </a:endParaRPr>
          </a:p>
        </p:txBody>
      </p:sp>
      <p:sp>
        <p:nvSpPr>
          <p:cNvPr id="60" name="TextBox 59"/>
          <p:cNvSpPr txBox="1"/>
          <p:nvPr/>
        </p:nvSpPr>
        <p:spPr>
          <a:xfrm>
            <a:off x="6849454" y="1404140"/>
            <a:ext cx="1837346" cy="646331"/>
          </a:xfrm>
          <a:prstGeom prst="rect">
            <a:avLst/>
          </a:prstGeom>
          <a:noFill/>
        </p:spPr>
        <p:txBody>
          <a:bodyPr wrap="square" rtlCol="0">
            <a:spAutoFit/>
          </a:bodyPr>
          <a:lstStyle/>
          <a:p>
            <a:pPr algn="ctr"/>
            <a:r>
              <a:rPr lang="en-US" dirty="0" smtClean="0">
                <a:solidFill>
                  <a:schemeClr val="bg1"/>
                </a:solidFill>
              </a:rPr>
              <a:t>Shadow </a:t>
            </a:r>
            <a:r>
              <a:rPr lang="en-US" dirty="0">
                <a:solidFill>
                  <a:schemeClr val="bg1"/>
                </a:solidFill>
              </a:rPr>
              <a:t>M</a:t>
            </a:r>
            <a:r>
              <a:rPr lang="en-US" dirty="0" smtClean="0">
                <a:solidFill>
                  <a:schemeClr val="bg1"/>
                </a:solidFill>
              </a:rPr>
              <a:t>emory </a:t>
            </a:r>
          </a:p>
          <a:p>
            <a:pPr algn="ctr"/>
            <a:r>
              <a:rPr lang="en-US" dirty="0" smtClean="0">
                <a:solidFill>
                  <a:schemeClr val="bg1"/>
                </a:solidFill>
              </a:rPr>
              <a:t>Cell of 0x1000 </a:t>
            </a:r>
            <a:endParaRPr lang="en-US" dirty="0">
              <a:solidFill>
                <a:schemeClr val="bg1"/>
              </a:solidFill>
            </a:endParaRPr>
          </a:p>
        </p:txBody>
      </p:sp>
      <p:cxnSp>
        <p:nvCxnSpPr>
          <p:cNvPr id="62" name="Straight Arrow Connector 61"/>
          <p:cNvCxnSpPr>
            <a:stCxn id="69" idx="1"/>
          </p:cNvCxnSpPr>
          <p:nvPr/>
        </p:nvCxnSpPr>
        <p:spPr>
          <a:xfrm flipH="1" flipV="1">
            <a:off x="6135168" y="3256292"/>
            <a:ext cx="694345" cy="763943"/>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6829513" y="3697069"/>
            <a:ext cx="1837346" cy="646331"/>
          </a:xfrm>
          <a:prstGeom prst="rect">
            <a:avLst/>
          </a:prstGeom>
          <a:noFill/>
        </p:spPr>
        <p:txBody>
          <a:bodyPr wrap="square" rtlCol="0">
            <a:spAutoFit/>
          </a:bodyPr>
          <a:lstStyle/>
          <a:p>
            <a:pPr algn="ctr"/>
            <a:r>
              <a:rPr lang="en-US" dirty="0" smtClean="0">
                <a:solidFill>
                  <a:schemeClr val="bg1"/>
                </a:solidFill>
              </a:rPr>
              <a:t>Shadow </a:t>
            </a:r>
            <a:r>
              <a:rPr lang="en-US" dirty="0">
                <a:solidFill>
                  <a:schemeClr val="bg1"/>
                </a:solidFill>
              </a:rPr>
              <a:t>M</a:t>
            </a:r>
            <a:r>
              <a:rPr lang="en-US" dirty="0" smtClean="0">
                <a:solidFill>
                  <a:schemeClr val="bg1"/>
                </a:solidFill>
              </a:rPr>
              <a:t>emory </a:t>
            </a:r>
          </a:p>
          <a:p>
            <a:pPr algn="ctr"/>
            <a:r>
              <a:rPr lang="en-US" dirty="0">
                <a:solidFill>
                  <a:schemeClr val="bg1"/>
                </a:solidFill>
              </a:rPr>
              <a:t>P</a:t>
            </a:r>
            <a:r>
              <a:rPr lang="en-US" dirty="0" smtClean="0">
                <a:solidFill>
                  <a:schemeClr val="bg1"/>
                </a:solidFill>
              </a:rPr>
              <a:t>age </a:t>
            </a:r>
            <a:endParaRPr lang="en-US" dirty="0">
              <a:solidFill>
                <a:schemeClr val="bg1"/>
              </a:solidFill>
            </a:endParaRPr>
          </a:p>
        </p:txBody>
      </p:sp>
      <p:cxnSp>
        <p:nvCxnSpPr>
          <p:cNvPr id="71" name="Straight Arrow Connector 70"/>
          <p:cNvCxnSpPr>
            <a:stCxn id="69" idx="1"/>
          </p:cNvCxnSpPr>
          <p:nvPr/>
        </p:nvCxnSpPr>
        <p:spPr>
          <a:xfrm flipH="1">
            <a:off x="6152260" y="4020235"/>
            <a:ext cx="677253" cy="1085166"/>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1508334" y="5116220"/>
            <a:ext cx="1280443" cy="646331"/>
          </a:xfrm>
          <a:prstGeom prst="rect">
            <a:avLst/>
          </a:prstGeom>
          <a:noFill/>
        </p:spPr>
        <p:txBody>
          <a:bodyPr wrap="square" rtlCol="0">
            <a:spAutoFit/>
          </a:bodyPr>
          <a:lstStyle/>
          <a:p>
            <a:pPr algn="ctr"/>
            <a:r>
              <a:rPr lang="en-US" dirty="0" smtClean="0">
                <a:solidFill>
                  <a:schemeClr val="bg1"/>
                </a:solidFill>
              </a:rPr>
              <a:t>Application Memory</a:t>
            </a:r>
            <a:endParaRPr lang="en-US" dirty="0">
              <a:solidFill>
                <a:schemeClr val="bg1"/>
              </a:solidFill>
            </a:endParaRPr>
          </a:p>
        </p:txBody>
      </p:sp>
      <p:sp>
        <p:nvSpPr>
          <p:cNvPr id="75" name="TextBox 74"/>
          <p:cNvSpPr txBox="1"/>
          <p:nvPr/>
        </p:nvSpPr>
        <p:spPr>
          <a:xfrm>
            <a:off x="4769978" y="5151664"/>
            <a:ext cx="1280443" cy="646331"/>
          </a:xfrm>
          <a:prstGeom prst="rect">
            <a:avLst/>
          </a:prstGeom>
          <a:noFill/>
        </p:spPr>
        <p:txBody>
          <a:bodyPr wrap="square" rtlCol="0">
            <a:spAutoFit/>
          </a:bodyPr>
          <a:lstStyle/>
          <a:p>
            <a:pPr algn="ctr"/>
            <a:r>
              <a:rPr lang="en-US" dirty="0" smtClean="0">
                <a:solidFill>
                  <a:schemeClr val="bg1"/>
                </a:solidFill>
              </a:rPr>
              <a:t>Shadow Memory</a:t>
            </a:r>
            <a:endParaRPr lang="en-US" dirty="0">
              <a:solidFill>
                <a:schemeClr val="bg1"/>
              </a:solidFill>
            </a:endParaRPr>
          </a:p>
        </p:txBody>
      </p:sp>
      <p:cxnSp>
        <p:nvCxnSpPr>
          <p:cNvPr id="42" name="Straight Arrow Connector 41"/>
          <p:cNvCxnSpPr>
            <a:stCxn id="60" idx="1"/>
          </p:cNvCxnSpPr>
          <p:nvPr/>
        </p:nvCxnSpPr>
        <p:spPr>
          <a:xfrm flipH="1" flipV="1">
            <a:off x="6172201" y="1674458"/>
            <a:ext cx="677253" cy="52848"/>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H="1">
            <a:off x="6152260" y="4020235"/>
            <a:ext cx="677253" cy="1085166"/>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6135168" y="4177388"/>
            <a:ext cx="714286" cy="547012"/>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a:off x="6148630" y="4724400"/>
            <a:ext cx="700824" cy="364122"/>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6849454" y="4531604"/>
            <a:ext cx="1837346" cy="646331"/>
          </a:xfrm>
          <a:prstGeom prst="rect">
            <a:avLst/>
          </a:prstGeom>
          <a:noFill/>
        </p:spPr>
        <p:txBody>
          <a:bodyPr wrap="square" rtlCol="0">
            <a:spAutoFit/>
          </a:bodyPr>
          <a:lstStyle/>
          <a:p>
            <a:pPr algn="ctr"/>
            <a:r>
              <a:rPr lang="en-US" dirty="0" smtClean="0">
                <a:solidFill>
                  <a:schemeClr val="bg1"/>
                </a:solidFill>
              </a:rPr>
              <a:t>Shadow </a:t>
            </a:r>
            <a:r>
              <a:rPr lang="en-US" dirty="0">
                <a:solidFill>
                  <a:schemeClr val="bg1"/>
                </a:solidFill>
              </a:rPr>
              <a:t>M</a:t>
            </a:r>
            <a:r>
              <a:rPr lang="en-US" dirty="0" smtClean="0">
                <a:solidFill>
                  <a:schemeClr val="bg1"/>
                </a:solidFill>
              </a:rPr>
              <a:t>emory </a:t>
            </a:r>
          </a:p>
          <a:p>
            <a:pPr algn="ctr"/>
            <a:r>
              <a:rPr lang="en-US" dirty="0" smtClean="0">
                <a:solidFill>
                  <a:schemeClr val="bg1"/>
                </a:solidFill>
              </a:rPr>
              <a:t>Subpage </a:t>
            </a:r>
            <a:endParaRPr lang="en-US" dirty="0">
              <a:solidFill>
                <a:schemeClr val="bg1"/>
              </a:solidFill>
            </a:endParaRPr>
          </a:p>
        </p:txBody>
      </p:sp>
    </p:spTree>
    <p:extLst>
      <p:ext uri="{BB962C8B-B14F-4D97-AF65-F5344CB8AC3E}">
        <p14:creationId xmlns:p14="http://schemas.microsoft.com/office/powerpoint/2010/main" val="9048629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t>
            </a:r>
            <a:endParaRPr lang="en-US" dirty="0"/>
          </a:p>
        </p:txBody>
      </p:sp>
      <p:sp>
        <p:nvSpPr>
          <p:cNvPr id="3" name="Content Placeholder 2"/>
          <p:cNvSpPr>
            <a:spLocks noGrp="1"/>
          </p:cNvSpPr>
          <p:nvPr>
            <p:ph sz="half" idx="1"/>
          </p:nvPr>
        </p:nvSpPr>
        <p:spPr>
          <a:xfrm>
            <a:off x="304800" y="1201739"/>
            <a:ext cx="8458200" cy="4713734"/>
          </a:xfrm>
        </p:spPr>
        <p:txBody>
          <a:bodyPr/>
          <a:lstStyle/>
          <a:p>
            <a:r>
              <a:rPr lang="en-US" dirty="0" smtClean="0"/>
              <a:t>Heavy workload</a:t>
            </a:r>
          </a:p>
          <a:p>
            <a:pPr lvl="1"/>
            <a:r>
              <a:rPr lang="en-US" dirty="0"/>
              <a:t>N</a:t>
            </a:r>
            <a:r>
              <a:rPr lang="en-US" dirty="0" smtClean="0"/>
              <a:t>umber of events is huge</a:t>
            </a:r>
          </a:p>
          <a:p>
            <a:pPr lvl="1"/>
            <a:r>
              <a:rPr lang="en-US" dirty="0" smtClean="0"/>
              <a:t>Analysis of each event is expensive</a:t>
            </a:r>
          </a:p>
          <a:p>
            <a:r>
              <a:rPr lang="en-US" dirty="0" smtClean="0"/>
              <a:t>Increased sharing</a:t>
            </a:r>
          </a:p>
          <a:p>
            <a:pPr lvl="1"/>
            <a:r>
              <a:rPr lang="en-US" dirty="0">
                <a:sym typeface="Wingdings" pitchFamily="2" charset="2"/>
              </a:rPr>
              <a:t>Expansion ratio of shadow memory to application memory, depending on shadowing granularity,  is relatively big</a:t>
            </a:r>
            <a:endParaRPr lang="en-US" dirty="0"/>
          </a:p>
          <a:p>
            <a:pPr lvl="1"/>
            <a:r>
              <a:rPr lang="en-US" dirty="0" smtClean="0"/>
              <a:t>If the shadow memory to application memory expansion ratio is </a:t>
            </a:r>
            <a:r>
              <a:rPr lang="en-US" i="1" dirty="0"/>
              <a:t>p</a:t>
            </a:r>
            <a:r>
              <a:rPr lang="en-US" dirty="0" smtClean="0"/>
              <a:t> and the application memory footprint is </a:t>
            </a:r>
            <a:r>
              <a:rPr lang="en-US" i="1" dirty="0" smtClean="0"/>
              <a:t>M, </a:t>
            </a:r>
            <a:r>
              <a:rPr lang="en-US" dirty="0" smtClean="0"/>
              <a:t>then at least (</a:t>
            </a:r>
            <a:r>
              <a:rPr lang="en-US" i="1" dirty="0" smtClean="0"/>
              <a:t>p*M)</a:t>
            </a:r>
            <a:r>
              <a:rPr lang="en-US" dirty="0" smtClean="0"/>
              <a:t> is shared under analysis</a:t>
            </a:r>
          </a:p>
          <a:p>
            <a:pPr lvl="1"/>
            <a:r>
              <a:rPr lang="en-US" dirty="0" smtClean="0"/>
              <a:t>Hard to scale </a:t>
            </a:r>
          </a:p>
          <a:p>
            <a:endParaRPr lang="en-US" dirty="0" smtClean="0"/>
          </a:p>
          <a:p>
            <a:endParaRPr lang="en-US" dirty="0"/>
          </a:p>
        </p:txBody>
      </p:sp>
      <p:sp>
        <p:nvSpPr>
          <p:cNvPr id="5" name="Slide Number Placeholder 4"/>
          <p:cNvSpPr>
            <a:spLocks noGrp="1"/>
          </p:cNvSpPr>
          <p:nvPr>
            <p:ph type="sldNum" sz="quarter" idx="4"/>
          </p:nvPr>
        </p:nvSpPr>
        <p:spPr/>
        <p:txBody>
          <a:bodyPr/>
          <a:lstStyle/>
          <a:p>
            <a:fld id="{5D2D4532-1F63-42F5-86ED-C1410817A4FA}" type="slidenum">
              <a:rPr lang="en-US" smtClean="0"/>
              <a:pPr/>
              <a:t>12</a:t>
            </a:fld>
            <a:endParaRPr lang="en-US" dirty="0"/>
          </a:p>
        </p:txBody>
      </p:sp>
    </p:spTree>
    <p:extLst>
      <p:ext uri="{BB962C8B-B14F-4D97-AF65-F5344CB8AC3E}">
        <p14:creationId xmlns:p14="http://schemas.microsoft.com/office/powerpoint/2010/main" val="38017291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p:txBody>
          <a:bodyPr/>
          <a:lstStyle/>
          <a:p>
            <a:pPr lvl="0"/>
            <a:r>
              <a:rPr lang="en-US" sz="2400" dirty="0" smtClean="0">
                <a:solidFill>
                  <a:schemeClr val="bg1"/>
                </a:solidFill>
              </a:rPr>
              <a:t>Challenges</a:t>
            </a:r>
            <a:endParaRPr lang="en-US" sz="2400" b="1" dirty="0" smtClean="0">
              <a:solidFill>
                <a:schemeClr val="bg1"/>
              </a:solidFill>
            </a:endParaRPr>
          </a:p>
          <a:p>
            <a:pPr lvl="0"/>
            <a:r>
              <a:rPr lang="en-US" sz="2400" dirty="0" smtClean="0">
                <a:solidFill>
                  <a:srgbClr val="FFC000"/>
                </a:solidFill>
              </a:rPr>
              <a:t>Out-of-Order</a:t>
            </a:r>
            <a:r>
              <a:rPr lang="en-US" sz="2400" dirty="0" smtClean="0"/>
              <a:t> </a:t>
            </a:r>
            <a:r>
              <a:rPr lang="en-US" sz="2400" dirty="0" smtClean="0">
                <a:solidFill>
                  <a:srgbClr val="FFC000"/>
                </a:solidFill>
              </a:rPr>
              <a:t>Analysis</a:t>
            </a:r>
          </a:p>
          <a:p>
            <a:pPr lvl="0"/>
            <a:r>
              <a:rPr lang="en-US" sz="2400" dirty="0" smtClean="0"/>
              <a:t>No Share No Race</a:t>
            </a:r>
          </a:p>
          <a:p>
            <a:r>
              <a:rPr lang="en-US" sz="2400" dirty="0"/>
              <a:t>Demand-Driven </a:t>
            </a:r>
            <a:r>
              <a:rPr lang="en-US" sz="2400" dirty="0" smtClean="0"/>
              <a:t>Race </a:t>
            </a:r>
            <a:r>
              <a:rPr lang="en-US" sz="2400" dirty="0"/>
              <a:t>Detection using </a:t>
            </a:r>
            <a:r>
              <a:rPr lang="en-US" sz="2400" dirty="0" smtClean="0"/>
              <a:t>Hardware Performance Counters </a:t>
            </a:r>
            <a:r>
              <a:rPr lang="en-US" sz="2400" dirty="0">
                <a:solidFill>
                  <a:schemeClr val="bg1"/>
                </a:solidFill>
              </a:rPr>
              <a:t>[ISCA-2011]</a:t>
            </a:r>
          </a:p>
          <a:p>
            <a:pPr lvl="0"/>
            <a:endParaRPr lang="en-US" sz="2400" dirty="0" smtClean="0"/>
          </a:p>
          <a:p>
            <a:pPr marL="0" lvl="0" indent="0">
              <a:buNone/>
            </a:pPr>
            <a:endParaRPr lang="en-US" dirty="0" smtClean="0"/>
          </a:p>
        </p:txBody>
      </p:sp>
      <p:sp>
        <p:nvSpPr>
          <p:cNvPr id="4" name="Slide Number Placeholder 3"/>
          <p:cNvSpPr>
            <a:spLocks noGrp="1"/>
          </p:cNvSpPr>
          <p:nvPr>
            <p:ph type="sldNum" sz="quarter" idx="4"/>
          </p:nvPr>
        </p:nvSpPr>
        <p:spPr/>
        <p:txBody>
          <a:bodyPr/>
          <a:lstStyle/>
          <a:p>
            <a:fld id="{5D2D4532-1F63-42F5-86ED-C1410817A4FA}" type="slidenum">
              <a:rPr lang="en-US" smtClean="0"/>
              <a:pPr/>
              <a:t>13</a:t>
            </a:fld>
            <a:endParaRPr lang="en-US" dirty="0"/>
          </a:p>
        </p:txBody>
      </p:sp>
    </p:spTree>
    <p:extLst>
      <p:ext uri="{BB962C8B-B14F-4D97-AF65-F5344CB8AC3E}">
        <p14:creationId xmlns:p14="http://schemas.microsoft.com/office/powerpoint/2010/main" val="283585698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Happens-before Based Race Detection</a:t>
            </a:r>
            <a:endParaRPr lang="en-US" dirty="0"/>
          </a:p>
        </p:txBody>
      </p:sp>
      <p:sp>
        <p:nvSpPr>
          <p:cNvPr id="4" name="Slide Number Placeholder 3"/>
          <p:cNvSpPr>
            <a:spLocks noGrp="1"/>
          </p:cNvSpPr>
          <p:nvPr>
            <p:ph type="sldNum" sz="quarter" idx="4"/>
          </p:nvPr>
        </p:nvSpPr>
        <p:spPr/>
        <p:txBody>
          <a:bodyPr/>
          <a:lstStyle/>
          <a:p>
            <a:fld id="{5D2D4532-1F63-42F5-86ED-C1410817A4FA}" type="slidenum">
              <a:rPr lang="en-US" smtClean="0"/>
              <a:pPr/>
              <a:t>14</a:t>
            </a:fld>
            <a:endParaRPr lang="en-US" dirty="0"/>
          </a:p>
        </p:txBody>
      </p:sp>
      <p:sp>
        <p:nvSpPr>
          <p:cNvPr id="7" name="Text Box 77"/>
          <p:cNvSpPr txBox="1">
            <a:spLocks noChangeArrowheads="1"/>
          </p:cNvSpPr>
          <p:nvPr/>
        </p:nvSpPr>
        <p:spPr bwMode="auto">
          <a:xfrm>
            <a:off x="5521642" y="5457506"/>
            <a:ext cx="6858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sz="1200">
                <a:solidFill>
                  <a:schemeClr val="bg1"/>
                </a:solidFill>
              </a:rPr>
              <a:t>[2, 2, 2]</a:t>
            </a:r>
          </a:p>
        </p:txBody>
      </p:sp>
      <p:sp>
        <p:nvSpPr>
          <p:cNvPr id="8" name="Text Box 78"/>
          <p:cNvSpPr txBox="1">
            <a:spLocks noChangeArrowheads="1"/>
          </p:cNvSpPr>
          <p:nvPr/>
        </p:nvSpPr>
        <p:spPr bwMode="auto">
          <a:xfrm>
            <a:off x="5521642" y="4619306"/>
            <a:ext cx="24907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sz="1200">
                <a:solidFill>
                  <a:schemeClr val="bg1"/>
                </a:solidFill>
              </a:rPr>
              <a:t>[2, 0, 0]</a:t>
            </a:r>
          </a:p>
        </p:txBody>
      </p:sp>
      <p:sp>
        <p:nvSpPr>
          <p:cNvPr id="9" name="Text Box 80"/>
          <p:cNvSpPr txBox="1">
            <a:spLocks noChangeArrowheads="1"/>
          </p:cNvSpPr>
          <p:nvPr/>
        </p:nvSpPr>
        <p:spPr bwMode="auto">
          <a:xfrm>
            <a:off x="5445442" y="2485706"/>
            <a:ext cx="16525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sz="1200">
                <a:solidFill>
                  <a:schemeClr val="bg1"/>
                </a:solidFill>
              </a:rPr>
              <a:t>[1, 0, 0]</a:t>
            </a:r>
          </a:p>
        </p:txBody>
      </p:sp>
      <p:sp>
        <p:nvSpPr>
          <p:cNvPr id="10" name="Text Box 81"/>
          <p:cNvSpPr txBox="1">
            <a:spLocks noChangeArrowheads="1"/>
          </p:cNvSpPr>
          <p:nvPr/>
        </p:nvSpPr>
        <p:spPr bwMode="auto">
          <a:xfrm>
            <a:off x="5445442" y="1723706"/>
            <a:ext cx="15763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sz="1200" dirty="0">
                <a:solidFill>
                  <a:schemeClr val="bg1"/>
                </a:solidFill>
              </a:rPr>
              <a:t>[0, 0, 0]</a:t>
            </a:r>
          </a:p>
        </p:txBody>
      </p:sp>
      <p:sp>
        <p:nvSpPr>
          <p:cNvPr id="11" name="Line 83"/>
          <p:cNvSpPr>
            <a:spLocks noChangeShapeType="1"/>
          </p:cNvSpPr>
          <p:nvPr/>
        </p:nvSpPr>
        <p:spPr bwMode="auto">
          <a:xfrm>
            <a:off x="5445442" y="5305106"/>
            <a:ext cx="1588" cy="450850"/>
          </a:xfrm>
          <a:prstGeom prst="line">
            <a:avLst/>
          </a:prstGeom>
          <a:noFill/>
          <a:ln w="50800">
            <a:solidFill>
              <a:srgbClr val="FFFF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Text Box 86"/>
          <p:cNvSpPr txBox="1">
            <a:spLocks noChangeArrowheads="1"/>
          </p:cNvSpPr>
          <p:nvPr/>
        </p:nvSpPr>
        <p:spPr bwMode="auto">
          <a:xfrm>
            <a:off x="6588442" y="3857306"/>
            <a:ext cx="6858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sz="1200">
                <a:solidFill>
                  <a:schemeClr val="bg1"/>
                </a:solidFill>
              </a:rPr>
              <a:t>[1, 1, 0]</a:t>
            </a:r>
          </a:p>
        </p:txBody>
      </p:sp>
      <p:sp>
        <p:nvSpPr>
          <p:cNvPr id="13" name="Line 87"/>
          <p:cNvSpPr>
            <a:spLocks noChangeShapeType="1"/>
          </p:cNvSpPr>
          <p:nvPr/>
        </p:nvSpPr>
        <p:spPr bwMode="auto">
          <a:xfrm>
            <a:off x="5469255" y="1595119"/>
            <a:ext cx="1587" cy="527050"/>
          </a:xfrm>
          <a:prstGeom prst="line">
            <a:avLst/>
          </a:prstGeom>
          <a:noFill/>
          <a:ln w="50800">
            <a:solidFill>
              <a:srgbClr val="FFFF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88"/>
          <p:cNvSpPr>
            <a:spLocks noChangeShapeType="1"/>
          </p:cNvSpPr>
          <p:nvPr/>
        </p:nvSpPr>
        <p:spPr bwMode="auto">
          <a:xfrm>
            <a:off x="5469255" y="2825431"/>
            <a:ext cx="1587" cy="2462213"/>
          </a:xfrm>
          <a:prstGeom prst="line">
            <a:avLst/>
          </a:prstGeom>
          <a:noFill/>
          <a:ln w="50800">
            <a:solidFill>
              <a:srgbClr val="FFFF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89"/>
          <p:cNvSpPr>
            <a:spLocks noChangeShapeType="1"/>
          </p:cNvSpPr>
          <p:nvPr/>
        </p:nvSpPr>
        <p:spPr bwMode="auto">
          <a:xfrm>
            <a:off x="5469255" y="2122169"/>
            <a:ext cx="1587" cy="704850"/>
          </a:xfrm>
          <a:prstGeom prst="line">
            <a:avLst/>
          </a:prstGeom>
          <a:noFill/>
          <a:ln w="50800">
            <a:solidFill>
              <a:srgbClr val="FFFF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90"/>
          <p:cNvSpPr>
            <a:spLocks noChangeShapeType="1"/>
          </p:cNvSpPr>
          <p:nvPr/>
        </p:nvSpPr>
        <p:spPr bwMode="auto">
          <a:xfrm flipH="1">
            <a:off x="6588442" y="4162106"/>
            <a:ext cx="0" cy="0"/>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7" name="Line 91"/>
          <p:cNvSpPr>
            <a:spLocks noChangeShapeType="1"/>
          </p:cNvSpPr>
          <p:nvPr/>
        </p:nvSpPr>
        <p:spPr bwMode="auto">
          <a:xfrm>
            <a:off x="5469255" y="2122169"/>
            <a:ext cx="1042987" cy="211137"/>
          </a:xfrm>
          <a:prstGeom prst="line">
            <a:avLst/>
          </a:prstGeom>
          <a:noFill/>
          <a:ln w="25400">
            <a:solidFill>
              <a:srgbClr val="FFFF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92"/>
          <p:cNvSpPr>
            <a:spLocks noChangeShapeType="1"/>
          </p:cNvSpPr>
          <p:nvPr/>
        </p:nvSpPr>
        <p:spPr bwMode="auto">
          <a:xfrm>
            <a:off x="5469255" y="2825431"/>
            <a:ext cx="2414587" cy="650875"/>
          </a:xfrm>
          <a:prstGeom prst="line">
            <a:avLst/>
          </a:prstGeom>
          <a:noFill/>
          <a:ln w="25400">
            <a:solidFill>
              <a:srgbClr val="FFFF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93"/>
          <p:cNvSpPr>
            <a:spLocks noChangeShapeType="1"/>
          </p:cNvSpPr>
          <p:nvPr/>
        </p:nvSpPr>
        <p:spPr bwMode="auto">
          <a:xfrm flipH="1">
            <a:off x="5521642" y="4238306"/>
            <a:ext cx="1066800" cy="1066800"/>
          </a:xfrm>
          <a:prstGeom prst="line">
            <a:avLst/>
          </a:prstGeom>
          <a:noFill/>
          <a:ln w="25400">
            <a:solidFill>
              <a:srgbClr val="FFFF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Line 94"/>
          <p:cNvSpPr>
            <a:spLocks noChangeShapeType="1"/>
          </p:cNvSpPr>
          <p:nvPr/>
        </p:nvSpPr>
        <p:spPr bwMode="auto">
          <a:xfrm flipH="1">
            <a:off x="5521642" y="5076506"/>
            <a:ext cx="2362200" cy="269875"/>
          </a:xfrm>
          <a:prstGeom prst="line">
            <a:avLst/>
          </a:prstGeom>
          <a:noFill/>
          <a:ln w="25400">
            <a:solidFill>
              <a:srgbClr val="FFFF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Line 95"/>
          <p:cNvSpPr>
            <a:spLocks noChangeShapeType="1"/>
          </p:cNvSpPr>
          <p:nvPr/>
        </p:nvSpPr>
        <p:spPr bwMode="auto">
          <a:xfrm>
            <a:off x="7960042" y="4016056"/>
            <a:ext cx="1588" cy="703263"/>
          </a:xfrm>
          <a:prstGeom prst="line">
            <a:avLst/>
          </a:prstGeom>
          <a:noFill/>
          <a:ln w="50800">
            <a:solidFill>
              <a:srgbClr val="FFFF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Line 97"/>
          <p:cNvSpPr>
            <a:spLocks noChangeShapeType="1"/>
          </p:cNvSpPr>
          <p:nvPr/>
        </p:nvSpPr>
        <p:spPr bwMode="auto">
          <a:xfrm>
            <a:off x="6588442" y="2396806"/>
            <a:ext cx="0" cy="525463"/>
          </a:xfrm>
          <a:prstGeom prst="line">
            <a:avLst/>
          </a:prstGeom>
          <a:noFill/>
          <a:ln w="50800">
            <a:solidFill>
              <a:srgbClr val="FFFF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 name="Line 98"/>
          <p:cNvSpPr>
            <a:spLocks noChangeShapeType="1"/>
          </p:cNvSpPr>
          <p:nvPr/>
        </p:nvSpPr>
        <p:spPr bwMode="auto">
          <a:xfrm flipV="1">
            <a:off x="6348730" y="4231956"/>
            <a:ext cx="0" cy="3175"/>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4" name="Line 99"/>
          <p:cNvSpPr>
            <a:spLocks noChangeShapeType="1"/>
          </p:cNvSpPr>
          <p:nvPr/>
        </p:nvSpPr>
        <p:spPr bwMode="auto">
          <a:xfrm>
            <a:off x="7960042" y="4695506"/>
            <a:ext cx="1588" cy="350838"/>
          </a:xfrm>
          <a:prstGeom prst="line">
            <a:avLst/>
          </a:prstGeom>
          <a:noFill/>
          <a:ln w="50800">
            <a:solidFill>
              <a:srgbClr val="FFFF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Text Box 100"/>
          <p:cNvSpPr txBox="1">
            <a:spLocks noChangeArrowheads="1"/>
          </p:cNvSpPr>
          <p:nvPr/>
        </p:nvSpPr>
        <p:spPr bwMode="auto">
          <a:xfrm>
            <a:off x="6588442" y="3323906"/>
            <a:ext cx="15827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sz="1200">
                <a:solidFill>
                  <a:schemeClr val="bg1"/>
                </a:solidFill>
              </a:rPr>
              <a:t>[1, 0, 0]</a:t>
            </a:r>
          </a:p>
        </p:txBody>
      </p:sp>
      <p:sp>
        <p:nvSpPr>
          <p:cNvPr id="26" name="Line 101"/>
          <p:cNvSpPr>
            <a:spLocks noChangeShapeType="1"/>
          </p:cNvSpPr>
          <p:nvPr/>
        </p:nvSpPr>
        <p:spPr bwMode="auto">
          <a:xfrm>
            <a:off x="7960042" y="3485831"/>
            <a:ext cx="1588" cy="530225"/>
          </a:xfrm>
          <a:prstGeom prst="line">
            <a:avLst/>
          </a:prstGeom>
          <a:noFill/>
          <a:ln w="50800">
            <a:solidFill>
              <a:srgbClr val="FFFF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Line 102"/>
          <p:cNvSpPr>
            <a:spLocks noChangeShapeType="1"/>
          </p:cNvSpPr>
          <p:nvPr/>
        </p:nvSpPr>
        <p:spPr bwMode="auto">
          <a:xfrm>
            <a:off x="6588442" y="2922269"/>
            <a:ext cx="0" cy="706437"/>
          </a:xfrm>
          <a:prstGeom prst="line">
            <a:avLst/>
          </a:prstGeom>
          <a:noFill/>
          <a:ln w="50800">
            <a:solidFill>
              <a:srgbClr val="FFFF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Line 103"/>
          <p:cNvSpPr>
            <a:spLocks noChangeShapeType="1"/>
          </p:cNvSpPr>
          <p:nvPr/>
        </p:nvSpPr>
        <p:spPr bwMode="auto">
          <a:xfrm>
            <a:off x="6588442" y="3628706"/>
            <a:ext cx="0" cy="525463"/>
          </a:xfrm>
          <a:prstGeom prst="line">
            <a:avLst/>
          </a:prstGeom>
          <a:noFill/>
          <a:ln w="50800">
            <a:solidFill>
              <a:srgbClr val="FFFF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Line 105"/>
          <p:cNvSpPr>
            <a:spLocks noChangeShapeType="1"/>
          </p:cNvSpPr>
          <p:nvPr/>
        </p:nvSpPr>
        <p:spPr bwMode="auto">
          <a:xfrm>
            <a:off x="5445442" y="5305106"/>
            <a:ext cx="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106"/>
          <p:cNvSpPr>
            <a:spLocks noChangeShapeType="1"/>
          </p:cNvSpPr>
          <p:nvPr/>
        </p:nvSpPr>
        <p:spPr bwMode="auto">
          <a:xfrm>
            <a:off x="6588442" y="4162106"/>
            <a:ext cx="0" cy="76200"/>
          </a:xfrm>
          <a:prstGeom prst="line">
            <a:avLst/>
          </a:prstGeom>
          <a:noFill/>
          <a:ln w="50800">
            <a:solidFill>
              <a:srgbClr val="FFFF00"/>
            </a:solidFill>
            <a:round/>
            <a:headEnd type="oval" w="med" len="med"/>
            <a:tailEnd/>
          </a:ln>
          <a:extLst>
            <a:ext uri="{909E8E84-426E-40DD-AFC4-6F175D3DCCD1}">
              <a14:hiddenFill xmlns:a14="http://schemas.microsoft.com/office/drawing/2010/main">
                <a:noFill/>
              </a14:hiddenFill>
            </a:ext>
          </a:extLst>
        </p:spPr>
        <p:txBody>
          <a:bodyPr/>
          <a:lstStyle/>
          <a:p>
            <a:endParaRPr lang="en-US"/>
          </a:p>
        </p:txBody>
      </p:sp>
      <p:sp>
        <p:nvSpPr>
          <p:cNvPr id="31" name="Line 107"/>
          <p:cNvSpPr>
            <a:spLocks noChangeShapeType="1"/>
          </p:cNvSpPr>
          <p:nvPr/>
        </p:nvSpPr>
        <p:spPr bwMode="auto">
          <a:xfrm>
            <a:off x="7960042" y="5076506"/>
            <a:ext cx="0" cy="76200"/>
          </a:xfrm>
          <a:prstGeom prst="line">
            <a:avLst/>
          </a:prstGeom>
          <a:noFill/>
          <a:ln w="50800">
            <a:solidFill>
              <a:srgbClr val="FFFF00"/>
            </a:solidFill>
            <a:round/>
            <a:headEnd type="oval" w="med" len="med"/>
            <a:tailEnd/>
          </a:ln>
          <a:extLst>
            <a:ext uri="{909E8E84-426E-40DD-AFC4-6F175D3DCCD1}">
              <a14:hiddenFill xmlns:a14="http://schemas.microsoft.com/office/drawing/2010/main">
                <a:noFill/>
              </a14:hiddenFill>
            </a:ext>
          </a:extLst>
        </p:spPr>
        <p:txBody>
          <a:bodyPr/>
          <a:lstStyle/>
          <a:p>
            <a:endParaRPr lang="en-US"/>
          </a:p>
        </p:txBody>
      </p:sp>
      <p:sp>
        <p:nvSpPr>
          <p:cNvPr id="32" name="Line 108"/>
          <p:cNvSpPr>
            <a:spLocks noChangeShapeType="1"/>
          </p:cNvSpPr>
          <p:nvPr/>
        </p:nvSpPr>
        <p:spPr bwMode="auto">
          <a:xfrm>
            <a:off x="5445442" y="5762306"/>
            <a:ext cx="0" cy="76200"/>
          </a:xfrm>
          <a:prstGeom prst="line">
            <a:avLst/>
          </a:prstGeom>
          <a:noFill/>
          <a:ln w="50800">
            <a:solidFill>
              <a:srgbClr val="FFFF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 name="Rectangle 109"/>
          <p:cNvSpPr>
            <a:spLocks noChangeArrowheads="1"/>
          </p:cNvSpPr>
          <p:nvPr/>
        </p:nvSpPr>
        <p:spPr bwMode="auto">
          <a:xfrm>
            <a:off x="4912042" y="1723706"/>
            <a:ext cx="44755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rgbClr val="FFC000"/>
                </a:solidFill>
                <a:effectLst>
                  <a:outerShdw blurRad="38100" dist="38100" dir="2700000" algn="tl">
                    <a:srgbClr val="000000"/>
                  </a:outerShdw>
                </a:effectLst>
              </a:rPr>
              <a:t>S</a:t>
            </a:r>
            <a:r>
              <a:rPr lang="en-US" baseline="-25000" dirty="0">
                <a:solidFill>
                  <a:srgbClr val="FFC000"/>
                </a:solidFill>
                <a:effectLst>
                  <a:outerShdw blurRad="38100" dist="38100" dir="2700000" algn="tl">
                    <a:srgbClr val="000000"/>
                  </a:outerShdw>
                </a:effectLst>
              </a:rPr>
              <a:t>11</a:t>
            </a:r>
          </a:p>
        </p:txBody>
      </p:sp>
      <p:sp>
        <p:nvSpPr>
          <p:cNvPr id="34" name="Rectangle 110"/>
          <p:cNvSpPr>
            <a:spLocks noChangeArrowheads="1"/>
          </p:cNvSpPr>
          <p:nvPr/>
        </p:nvSpPr>
        <p:spPr bwMode="auto">
          <a:xfrm>
            <a:off x="4912042" y="2409506"/>
            <a:ext cx="44755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rgbClr val="FFC000"/>
                </a:solidFill>
                <a:effectLst>
                  <a:outerShdw blurRad="38100" dist="38100" dir="2700000" algn="tl">
                    <a:srgbClr val="000000"/>
                  </a:outerShdw>
                </a:effectLst>
              </a:rPr>
              <a:t>S</a:t>
            </a:r>
            <a:r>
              <a:rPr lang="en-US" baseline="-25000" dirty="0">
                <a:solidFill>
                  <a:srgbClr val="FFC000"/>
                </a:solidFill>
                <a:effectLst>
                  <a:outerShdw blurRad="38100" dist="38100" dir="2700000" algn="tl">
                    <a:srgbClr val="000000"/>
                  </a:outerShdw>
                </a:effectLst>
              </a:rPr>
              <a:t>12</a:t>
            </a:r>
          </a:p>
        </p:txBody>
      </p:sp>
      <p:sp>
        <p:nvSpPr>
          <p:cNvPr id="35" name="Rectangle 111"/>
          <p:cNvSpPr>
            <a:spLocks noChangeArrowheads="1"/>
          </p:cNvSpPr>
          <p:nvPr/>
        </p:nvSpPr>
        <p:spPr bwMode="auto">
          <a:xfrm>
            <a:off x="4912042" y="4847906"/>
            <a:ext cx="44755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C000"/>
                </a:solidFill>
                <a:effectLst>
                  <a:outerShdw blurRad="38100" dist="38100" dir="2700000" algn="tl">
                    <a:srgbClr val="000000"/>
                  </a:outerShdw>
                </a:effectLst>
              </a:rPr>
              <a:t>S</a:t>
            </a:r>
            <a:r>
              <a:rPr lang="en-US" baseline="-25000">
                <a:solidFill>
                  <a:srgbClr val="FFC000"/>
                </a:solidFill>
                <a:effectLst>
                  <a:outerShdw blurRad="38100" dist="38100" dir="2700000" algn="tl">
                    <a:srgbClr val="000000"/>
                  </a:outerShdw>
                </a:effectLst>
              </a:rPr>
              <a:t>13</a:t>
            </a:r>
          </a:p>
        </p:txBody>
      </p:sp>
      <p:sp>
        <p:nvSpPr>
          <p:cNvPr id="36" name="Rectangle 112"/>
          <p:cNvSpPr>
            <a:spLocks noChangeArrowheads="1"/>
          </p:cNvSpPr>
          <p:nvPr/>
        </p:nvSpPr>
        <p:spPr bwMode="auto">
          <a:xfrm>
            <a:off x="4912042" y="5457506"/>
            <a:ext cx="44755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C000"/>
                </a:solidFill>
                <a:effectLst>
                  <a:outerShdw blurRad="38100" dist="38100" dir="2700000" algn="tl">
                    <a:srgbClr val="000000"/>
                  </a:outerShdw>
                </a:effectLst>
              </a:rPr>
              <a:t>S</a:t>
            </a:r>
            <a:r>
              <a:rPr lang="en-US" baseline="-25000">
                <a:solidFill>
                  <a:srgbClr val="FFC000"/>
                </a:solidFill>
                <a:effectLst>
                  <a:outerShdw blurRad="38100" dist="38100" dir="2700000" algn="tl">
                    <a:srgbClr val="000000"/>
                  </a:outerShdw>
                </a:effectLst>
              </a:rPr>
              <a:t>14</a:t>
            </a:r>
          </a:p>
        </p:txBody>
      </p:sp>
      <p:sp>
        <p:nvSpPr>
          <p:cNvPr id="37" name="Rectangle 113"/>
          <p:cNvSpPr>
            <a:spLocks noChangeArrowheads="1"/>
          </p:cNvSpPr>
          <p:nvPr/>
        </p:nvSpPr>
        <p:spPr bwMode="auto">
          <a:xfrm>
            <a:off x="5978842" y="2333306"/>
            <a:ext cx="44755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C000"/>
                </a:solidFill>
                <a:effectLst>
                  <a:outerShdw blurRad="38100" dist="38100" dir="2700000" algn="tl">
                    <a:srgbClr val="000000"/>
                  </a:outerShdw>
                </a:effectLst>
              </a:rPr>
              <a:t>S</a:t>
            </a:r>
            <a:r>
              <a:rPr lang="en-US" baseline="-25000">
                <a:solidFill>
                  <a:srgbClr val="FFC000"/>
                </a:solidFill>
                <a:effectLst>
                  <a:outerShdw blurRad="38100" dist="38100" dir="2700000" algn="tl">
                    <a:srgbClr val="000000"/>
                  </a:outerShdw>
                </a:effectLst>
              </a:rPr>
              <a:t>21</a:t>
            </a:r>
          </a:p>
        </p:txBody>
      </p:sp>
      <p:sp>
        <p:nvSpPr>
          <p:cNvPr id="38" name="Rectangle 114"/>
          <p:cNvSpPr>
            <a:spLocks noChangeArrowheads="1"/>
          </p:cNvSpPr>
          <p:nvPr/>
        </p:nvSpPr>
        <p:spPr bwMode="auto">
          <a:xfrm>
            <a:off x="5978842" y="3323906"/>
            <a:ext cx="44755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C000"/>
                </a:solidFill>
                <a:effectLst>
                  <a:outerShdw blurRad="38100" dist="38100" dir="2700000" algn="tl">
                    <a:srgbClr val="000000"/>
                  </a:outerShdw>
                </a:effectLst>
              </a:rPr>
              <a:t>S</a:t>
            </a:r>
            <a:r>
              <a:rPr lang="en-US" baseline="-25000">
                <a:solidFill>
                  <a:srgbClr val="FFC000"/>
                </a:solidFill>
                <a:effectLst>
                  <a:outerShdw blurRad="38100" dist="38100" dir="2700000" algn="tl">
                    <a:srgbClr val="000000"/>
                  </a:outerShdw>
                </a:effectLst>
              </a:rPr>
              <a:t>22</a:t>
            </a:r>
          </a:p>
        </p:txBody>
      </p:sp>
      <p:sp>
        <p:nvSpPr>
          <p:cNvPr id="39" name="Rectangle 115"/>
          <p:cNvSpPr>
            <a:spLocks noChangeArrowheads="1"/>
          </p:cNvSpPr>
          <p:nvPr/>
        </p:nvSpPr>
        <p:spPr bwMode="auto">
          <a:xfrm>
            <a:off x="5978842" y="3857306"/>
            <a:ext cx="44755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C000"/>
                </a:solidFill>
                <a:effectLst>
                  <a:outerShdw blurRad="38100" dist="38100" dir="2700000" algn="tl">
                    <a:srgbClr val="000000"/>
                  </a:outerShdw>
                </a:effectLst>
              </a:rPr>
              <a:t>S</a:t>
            </a:r>
            <a:r>
              <a:rPr lang="en-US" baseline="-25000">
                <a:solidFill>
                  <a:srgbClr val="FFC000"/>
                </a:solidFill>
                <a:effectLst>
                  <a:outerShdw blurRad="38100" dist="38100" dir="2700000" algn="tl">
                    <a:srgbClr val="000000"/>
                  </a:outerShdw>
                </a:effectLst>
              </a:rPr>
              <a:t>23</a:t>
            </a:r>
          </a:p>
        </p:txBody>
      </p:sp>
      <p:sp>
        <p:nvSpPr>
          <p:cNvPr id="40" name="Rectangle 116"/>
          <p:cNvSpPr>
            <a:spLocks noChangeArrowheads="1"/>
          </p:cNvSpPr>
          <p:nvPr/>
        </p:nvSpPr>
        <p:spPr bwMode="auto">
          <a:xfrm>
            <a:off x="7426642" y="3628706"/>
            <a:ext cx="44755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C000"/>
                </a:solidFill>
                <a:effectLst>
                  <a:outerShdw blurRad="38100" dist="38100" dir="2700000" algn="tl">
                    <a:srgbClr val="000000"/>
                  </a:outerShdw>
                </a:effectLst>
              </a:rPr>
              <a:t>S</a:t>
            </a:r>
            <a:r>
              <a:rPr lang="en-US" baseline="-25000">
                <a:solidFill>
                  <a:srgbClr val="FFC000"/>
                </a:solidFill>
                <a:effectLst>
                  <a:outerShdw blurRad="38100" dist="38100" dir="2700000" algn="tl">
                    <a:srgbClr val="000000"/>
                  </a:outerShdw>
                </a:effectLst>
              </a:rPr>
              <a:t>31</a:t>
            </a:r>
          </a:p>
        </p:txBody>
      </p:sp>
      <p:sp>
        <p:nvSpPr>
          <p:cNvPr id="41" name="Rectangle 117"/>
          <p:cNvSpPr>
            <a:spLocks noChangeArrowheads="1"/>
          </p:cNvSpPr>
          <p:nvPr/>
        </p:nvSpPr>
        <p:spPr bwMode="auto">
          <a:xfrm>
            <a:off x="7426642" y="4238306"/>
            <a:ext cx="44755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C000"/>
                </a:solidFill>
                <a:effectLst>
                  <a:outerShdw blurRad="38100" dist="38100" dir="2700000" algn="tl">
                    <a:srgbClr val="000000"/>
                  </a:outerShdw>
                </a:effectLst>
              </a:rPr>
              <a:t>S</a:t>
            </a:r>
            <a:r>
              <a:rPr lang="en-US" baseline="-25000">
                <a:solidFill>
                  <a:srgbClr val="FFC000"/>
                </a:solidFill>
                <a:effectLst>
                  <a:outerShdw blurRad="38100" dist="38100" dir="2700000" algn="tl">
                    <a:srgbClr val="000000"/>
                  </a:outerShdw>
                </a:effectLst>
              </a:rPr>
              <a:t>32</a:t>
            </a:r>
          </a:p>
        </p:txBody>
      </p:sp>
      <p:sp>
        <p:nvSpPr>
          <p:cNvPr id="42" name="Rectangle 118"/>
          <p:cNvSpPr>
            <a:spLocks noChangeArrowheads="1"/>
          </p:cNvSpPr>
          <p:nvPr/>
        </p:nvSpPr>
        <p:spPr bwMode="auto">
          <a:xfrm>
            <a:off x="7426642" y="4695506"/>
            <a:ext cx="44755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C000"/>
                </a:solidFill>
                <a:effectLst>
                  <a:outerShdw blurRad="38100" dist="38100" dir="2700000" algn="tl">
                    <a:srgbClr val="000000"/>
                  </a:outerShdw>
                </a:effectLst>
              </a:rPr>
              <a:t>S</a:t>
            </a:r>
            <a:r>
              <a:rPr lang="en-US" baseline="-25000">
                <a:solidFill>
                  <a:srgbClr val="FFC000"/>
                </a:solidFill>
                <a:effectLst>
                  <a:outerShdw blurRad="38100" dist="38100" dir="2700000" algn="tl">
                    <a:srgbClr val="000000"/>
                  </a:outerShdw>
                </a:effectLst>
              </a:rPr>
              <a:t>33</a:t>
            </a:r>
          </a:p>
        </p:txBody>
      </p:sp>
      <p:sp>
        <p:nvSpPr>
          <p:cNvPr id="43" name="Text Box 119"/>
          <p:cNvSpPr txBox="1">
            <a:spLocks noChangeArrowheads="1"/>
          </p:cNvSpPr>
          <p:nvPr/>
        </p:nvSpPr>
        <p:spPr bwMode="auto">
          <a:xfrm>
            <a:off x="5281543" y="993972"/>
            <a:ext cx="375424"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rPr>
              <a:t>T</a:t>
            </a:r>
            <a:r>
              <a:rPr lang="en-US" baseline="-25000" dirty="0">
                <a:solidFill>
                  <a:schemeClr val="bg1"/>
                </a:solidFill>
              </a:rPr>
              <a:t>1</a:t>
            </a:r>
          </a:p>
        </p:txBody>
      </p:sp>
      <p:sp>
        <p:nvSpPr>
          <p:cNvPr id="44" name="Text Box 120"/>
          <p:cNvSpPr txBox="1">
            <a:spLocks noChangeArrowheads="1"/>
          </p:cNvSpPr>
          <p:nvPr/>
        </p:nvSpPr>
        <p:spPr bwMode="auto">
          <a:xfrm>
            <a:off x="6375717" y="993972"/>
            <a:ext cx="375424"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rPr>
              <a:t>T</a:t>
            </a:r>
            <a:r>
              <a:rPr lang="en-US" baseline="-25000" dirty="0">
                <a:solidFill>
                  <a:schemeClr val="bg1"/>
                </a:solidFill>
              </a:rPr>
              <a:t>2</a:t>
            </a:r>
          </a:p>
        </p:txBody>
      </p:sp>
      <p:sp>
        <p:nvSpPr>
          <p:cNvPr id="45" name="Text Box 121"/>
          <p:cNvSpPr txBox="1">
            <a:spLocks noChangeArrowheads="1"/>
          </p:cNvSpPr>
          <p:nvPr/>
        </p:nvSpPr>
        <p:spPr bwMode="auto">
          <a:xfrm>
            <a:off x="7760017" y="999924"/>
            <a:ext cx="375424"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chemeClr val="bg1"/>
                </a:solidFill>
              </a:rPr>
              <a:t>T</a:t>
            </a:r>
            <a:r>
              <a:rPr lang="en-US" baseline="-25000" dirty="0">
                <a:solidFill>
                  <a:schemeClr val="bg1"/>
                </a:solidFill>
              </a:rPr>
              <a:t>3</a:t>
            </a:r>
          </a:p>
        </p:txBody>
      </p:sp>
      <p:sp>
        <p:nvSpPr>
          <p:cNvPr id="46" name="Line 122"/>
          <p:cNvSpPr>
            <a:spLocks noChangeShapeType="1"/>
          </p:cNvSpPr>
          <p:nvPr/>
        </p:nvSpPr>
        <p:spPr bwMode="auto">
          <a:xfrm>
            <a:off x="6664642" y="3704906"/>
            <a:ext cx="1143000" cy="304800"/>
          </a:xfrm>
          <a:prstGeom prst="line">
            <a:avLst/>
          </a:prstGeom>
          <a:noFill/>
          <a:ln w="25400">
            <a:solidFill>
              <a:srgbClr val="FFFF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 name="TextBox 47"/>
          <p:cNvSpPr txBox="1"/>
          <p:nvPr/>
        </p:nvSpPr>
        <p:spPr>
          <a:xfrm>
            <a:off x="5029200" y="3150868"/>
            <a:ext cx="516488" cy="369332"/>
          </a:xfrm>
          <a:prstGeom prst="rect">
            <a:avLst/>
          </a:prstGeom>
          <a:noFill/>
        </p:spPr>
        <p:txBody>
          <a:bodyPr wrap="none" rtlCol="0">
            <a:spAutoFit/>
          </a:bodyPr>
          <a:lstStyle/>
          <a:p>
            <a:r>
              <a:rPr lang="en-US" dirty="0">
                <a:solidFill>
                  <a:schemeClr val="bg1"/>
                </a:solidFill>
              </a:rPr>
              <a:t>x</a:t>
            </a:r>
            <a:r>
              <a:rPr lang="en-US" dirty="0" smtClean="0">
                <a:solidFill>
                  <a:schemeClr val="bg1"/>
                </a:solidFill>
              </a:rPr>
              <a:t>=0</a:t>
            </a:r>
            <a:endParaRPr lang="en-US" dirty="0">
              <a:solidFill>
                <a:schemeClr val="bg1"/>
              </a:solidFill>
            </a:endParaRPr>
          </a:p>
        </p:txBody>
      </p:sp>
      <p:sp>
        <p:nvSpPr>
          <p:cNvPr id="49" name="TextBox 48"/>
          <p:cNvSpPr txBox="1"/>
          <p:nvPr/>
        </p:nvSpPr>
        <p:spPr>
          <a:xfrm>
            <a:off x="5012879" y="3612315"/>
            <a:ext cx="503664" cy="369332"/>
          </a:xfrm>
          <a:prstGeom prst="rect">
            <a:avLst/>
          </a:prstGeom>
          <a:noFill/>
        </p:spPr>
        <p:txBody>
          <a:bodyPr wrap="none" rtlCol="0">
            <a:spAutoFit/>
          </a:bodyPr>
          <a:lstStyle/>
          <a:p>
            <a:r>
              <a:rPr lang="en-US" dirty="0" smtClean="0">
                <a:solidFill>
                  <a:schemeClr val="bg1"/>
                </a:solidFill>
              </a:rPr>
              <a:t>y=x</a:t>
            </a:r>
            <a:endParaRPr lang="en-US" dirty="0">
              <a:solidFill>
                <a:schemeClr val="bg1"/>
              </a:solidFill>
            </a:endParaRPr>
          </a:p>
        </p:txBody>
      </p:sp>
      <p:sp>
        <p:nvSpPr>
          <p:cNvPr id="50" name="Content Placeholder 5"/>
          <p:cNvSpPr txBox="1">
            <a:spLocks/>
          </p:cNvSpPr>
          <p:nvPr/>
        </p:nvSpPr>
        <p:spPr>
          <a:xfrm>
            <a:off x="535146" y="1506816"/>
            <a:ext cx="4265454" cy="2075852"/>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2800" kern="1200">
                <a:solidFill>
                  <a:srgbClr val="FFFFFF"/>
                </a:solidFill>
                <a:latin typeface="Neo Sans Intel Medium" pitchFamily="34" charset="0"/>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400" b="0" kern="1200">
                <a:solidFill>
                  <a:srgbClr val="FFFFFF"/>
                </a:solidFill>
                <a:latin typeface="Neo Sans Intel Medium" pitchFamily="34" charset="0"/>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rgbClr val="FFFFFF"/>
                </a:solidFill>
                <a:latin typeface="Neo Sans Intel Medium" pitchFamily="34" charset="0"/>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1800" kern="1200">
                <a:solidFill>
                  <a:srgbClr val="FFFFFF"/>
                </a:solidFill>
                <a:latin typeface="Neo Sans Intel Medium" pitchFamily="34" charset="0"/>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rgbClr val="FFFFFF"/>
                </a:solidFill>
                <a:latin typeface="Neo Sans Intel Medium" pitchFamily="34" charset="0"/>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smtClean="0"/>
              <a:t>A segment is a sequence of instructions of a thread between two sync operations</a:t>
            </a:r>
          </a:p>
          <a:p>
            <a:r>
              <a:rPr lang="en-US" sz="1800" dirty="0" smtClean="0"/>
              <a:t>All events in the same segment have the same vector clock</a:t>
            </a:r>
          </a:p>
          <a:p>
            <a:r>
              <a:rPr lang="en-US" sz="1800" dirty="0" smtClean="0"/>
              <a:t>Events in the same segment can be analyzed in any order</a:t>
            </a:r>
          </a:p>
        </p:txBody>
      </p:sp>
    </p:spTree>
    <p:extLst>
      <p:ext uri="{BB962C8B-B14F-4D97-AF65-F5344CB8AC3E}">
        <p14:creationId xmlns:p14="http://schemas.microsoft.com/office/powerpoint/2010/main" val="427235588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a:t>
            </a:r>
            <a:endParaRPr lang="en-US" dirty="0"/>
          </a:p>
        </p:txBody>
      </p:sp>
      <p:sp>
        <p:nvSpPr>
          <p:cNvPr id="6" name="Content Placeholder 5"/>
          <p:cNvSpPr>
            <a:spLocks noGrp="1"/>
          </p:cNvSpPr>
          <p:nvPr>
            <p:ph idx="1"/>
          </p:nvPr>
        </p:nvSpPr>
        <p:spPr>
          <a:xfrm>
            <a:off x="455613" y="1201738"/>
            <a:ext cx="8154987" cy="4767262"/>
          </a:xfrm>
        </p:spPr>
        <p:txBody>
          <a:bodyPr/>
          <a:lstStyle/>
          <a:p>
            <a:pPr marL="0" lvl="0" indent="0">
              <a:buNone/>
            </a:pPr>
            <a:r>
              <a:rPr lang="en-US" sz="1600" dirty="0" smtClean="0"/>
              <a:t>// shadow memory page size is 4096 *4 bytes, a, b and c are in 3 different shadow memory pages </a:t>
            </a:r>
            <a:r>
              <a:rPr lang="en-US" sz="1600" i="1" dirty="0" smtClean="0"/>
              <a:t>Pa, </a:t>
            </a:r>
            <a:r>
              <a:rPr lang="en-US" sz="1600" i="1" dirty="0" err="1" smtClean="0"/>
              <a:t>Pb</a:t>
            </a:r>
            <a:r>
              <a:rPr lang="en-US" sz="1600" i="1" dirty="0" smtClean="0"/>
              <a:t> </a:t>
            </a:r>
            <a:r>
              <a:rPr lang="en-US" sz="1600" dirty="0" smtClean="0"/>
              <a:t>and </a:t>
            </a:r>
            <a:r>
              <a:rPr lang="en-US" sz="1600" i="1" dirty="0" smtClean="0"/>
              <a:t>Pc</a:t>
            </a:r>
          </a:p>
          <a:p>
            <a:pPr marL="0" lvl="0" indent="0">
              <a:buNone/>
            </a:pPr>
            <a:endParaRPr lang="en-US" sz="1600" dirty="0" smtClean="0"/>
          </a:p>
          <a:p>
            <a:pPr marL="0" lvl="0" indent="0">
              <a:buNone/>
            </a:pPr>
            <a:r>
              <a:rPr lang="en-US" sz="1600" dirty="0" err="1" smtClean="0"/>
              <a:t>int</a:t>
            </a:r>
            <a:r>
              <a:rPr lang="en-US" sz="1600" dirty="0" smtClean="0"/>
              <a:t> </a:t>
            </a:r>
            <a:r>
              <a:rPr lang="en-US" sz="1600" dirty="0"/>
              <a:t>a[4096], b[4096],  c[4096];</a:t>
            </a:r>
            <a:endParaRPr lang="en-US" sz="1600" dirty="0" smtClean="0"/>
          </a:p>
        </p:txBody>
      </p:sp>
      <p:sp>
        <p:nvSpPr>
          <p:cNvPr id="4" name="Slide Number Placeholder 3"/>
          <p:cNvSpPr>
            <a:spLocks noGrp="1"/>
          </p:cNvSpPr>
          <p:nvPr>
            <p:ph type="sldNum" sz="quarter" idx="4"/>
          </p:nvPr>
        </p:nvSpPr>
        <p:spPr/>
        <p:txBody>
          <a:bodyPr/>
          <a:lstStyle/>
          <a:p>
            <a:fld id="{5D2D4532-1F63-42F5-86ED-C1410817A4FA}" type="slidenum">
              <a:rPr lang="en-US" smtClean="0"/>
              <a:pPr/>
              <a:t>15</a:t>
            </a:fld>
            <a:endParaRPr lang="en-US" dirty="0"/>
          </a:p>
        </p:txBody>
      </p:sp>
      <p:sp>
        <p:nvSpPr>
          <p:cNvPr id="3" name="Rectangle 2"/>
          <p:cNvSpPr/>
          <p:nvPr/>
        </p:nvSpPr>
        <p:spPr>
          <a:xfrm>
            <a:off x="3401019" y="2447485"/>
            <a:ext cx="914400" cy="3078184"/>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cxnSp>
        <p:nvCxnSpPr>
          <p:cNvPr id="8" name="Straight Connector 7"/>
          <p:cNvCxnSpPr/>
          <p:nvPr/>
        </p:nvCxnSpPr>
        <p:spPr>
          <a:xfrm>
            <a:off x="3401019" y="2782469"/>
            <a:ext cx="914400" cy="2977"/>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295400" y="2592636"/>
            <a:ext cx="838200" cy="369332"/>
          </a:xfrm>
          <a:prstGeom prst="rect">
            <a:avLst/>
          </a:prstGeom>
          <a:noFill/>
        </p:spPr>
        <p:txBody>
          <a:bodyPr wrap="square" rtlCol="0">
            <a:spAutoFit/>
          </a:bodyPr>
          <a:lstStyle/>
          <a:p>
            <a:pPr algn="ctr"/>
            <a:r>
              <a:rPr lang="en-US" dirty="0" smtClean="0">
                <a:solidFill>
                  <a:schemeClr val="bg1"/>
                </a:solidFill>
              </a:rPr>
              <a:t>T1</a:t>
            </a:r>
            <a:endParaRPr lang="en-US" dirty="0">
              <a:solidFill>
                <a:schemeClr val="bg1"/>
              </a:solidFill>
            </a:endParaRPr>
          </a:p>
        </p:txBody>
      </p:sp>
      <p:cxnSp>
        <p:nvCxnSpPr>
          <p:cNvPr id="10" name="Straight Connector 9"/>
          <p:cNvCxnSpPr/>
          <p:nvPr/>
        </p:nvCxnSpPr>
        <p:spPr>
          <a:xfrm>
            <a:off x="3401019" y="30872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417755" y="4611269"/>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401019" y="33920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01019" y="36968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417755" y="4306469"/>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3" idx="3"/>
          </p:cNvCxnSpPr>
          <p:nvPr/>
        </p:nvCxnSpPr>
        <p:spPr>
          <a:xfrm flipV="1">
            <a:off x="3401019" y="3986577"/>
            <a:ext cx="914400" cy="15092"/>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401019" y="49160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401019" y="5220869"/>
            <a:ext cx="914400" cy="2977"/>
          </a:xfrm>
          <a:prstGeom prst="line">
            <a:avLst/>
          </a:prstGeom>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3553419" y="2477669"/>
            <a:ext cx="587020" cy="307777"/>
          </a:xfrm>
          <a:prstGeom prst="rect">
            <a:avLst/>
          </a:prstGeom>
          <a:noFill/>
        </p:spPr>
        <p:txBody>
          <a:bodyPr wrap="square" rtlCol="0">
            <a:spAutoFit/>
          </a:bodyPr>
          <a:lstStyle/>
          <a:p>
            <a:r>
              <a:rPr lang="en-US" sz="1400" dirty="0">
                <a:solidFill>
                  <a:schemeClr val="bg1"/>
                </a:solidFill>
              </a:rPr>
              <a:t>r</a:t>
            </a:r>
            <a:r>
              <a:rPr lang="en-US" sz="1400" dirty="0" smtClean="0">
                <a:solidFill>
                  <a:schemeClr val="bg1"/>
                </a:solidFill>
              </a:rPr>
              <a:t> a[0]</a:t>
            </a:r>
            <a:endParaRPr lang="en-US" sz="1400" dirty="0">
              <a:solidFill>
                <a:schemeClr val="bg1"/>
              </a:solidFill>
            </a:endParaRPr>
          </a:p>
        </p:txBody>
      </p:sp>
      <p:sp>
        <p:nvSpPr>
          <p:cNvPr id="22" name="TextBox 21"/>
          <p:cNvSpPr txBox="1"/>
          <p:nvPr/>
        </p:nvSpPr>
        <p:spPr>
          <a:xfrm>
            <a:off x="3540407" y="2783957"/>
            <a:ext cx="582211"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b[0]</a:t>
            </a:r>
            <a:endParaRPr lang="en-US" sz="1400" dirty="0">
              <a:solidFill>
                <a:schemeClr val="bg1"/>
              </a:solidFill>
            </a:endParaRPr>
          </a:p>
        </p:txBody>
      </p:sp>
      <p:sp>
        <p:nvSpPr>
          <p:cNvPr id="23" name="TextBox 22"/>
          <p:cNvSpPr txBox="1"/>
          <p:nvPr/>
        </p:nvSpPr>
        <p:spPr>
          <a:xfrm>
            <a:off x="3511213" y="3072296"/>
            <a:ext cx="628698" cy="307777"/>
          </a:xfrm>
          <a:prstGeom prst="rect">
            <a:avLst/>
          </a:prstGeom>
          <a:noFill/>
        </p:spPr>
        <p:txBody>
          <a:bodyPr wrap="none" rtlCol="0">
            <a:spAutoFit/>
          </a:bodyPr>
          <a:lstStyle/>
          <a:p>
            <a:r>
              <a:rPr lang="en-US" sz="1400" dirty="0" smtClean="0">
                <a:solidFill>
                  <a:schemeClr val="bg1"/>
                </a:solidFill>
              </a:rPr>
              <a:t>w </a:t>
            </a:r>
            <a:r>
              <a:rPr lang="en-US" sz="1400" dirty="0">
                <a:solidFill>
                  <a:schemeClr val="bg1"/>
                </a:solidFill>
              </a:rPr>
              <a:t>c</a:t>
            </a:r>
            <a:r>
              <a:rPr lang="en-US" sz="1400" dirty="0" smtClean="0">
                <a:solidFill>
                  <a:schemeClr val="bg1"/>
                </a:solidFill>
              </a:rPr>
              <a:t>[0]</a:t>
            </a:r>
            <a:endParaRPr lang="en-US" sz="1400" dirty="0">
              <a:solidFill>
                <a:schemeClr val="bg1"/>
              </a:solidFill>
            </a:endParaRPr>
          </a:p>
        </p:txBody>
      </p:sp>
      <p:sp>
        <p:nvSpPr>
          <p:cNvPr id="24" name="TextBox 23"/>
          <p:cNvSpPr txBox="1"/>
          <p:nvPr/>
        </p:nvSpPr>
        <p:spPr>
          <a:xfrm>
            <a:off x="3538464" y="3380073"/>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a[1]</a:t>
            </a:r>
            <a:endParaRPr lang="en-US" sz="1400" dirty="0">
              <a:solidFill>
                <a:schemeClr val="bg1"/>
              </a:solidFill>
            </a:endParaRPr>
          </a:p>
        </p:txBody>
      </p:sp>
      <p:sp>
        <p:nvSpPr>
          <p:cNvPr id="25" name="TextBox 24"/>
          <p:cNvSpPr txBox="1"/>
          <p:nvPr/>
        </p:nvSpPr>
        <p:spPr>
          <a:xfrm>
            <a:off x="3538464" y="3688598"/>
            <a:ext cx="582211"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b[1]</a:t>
            </a:r>
            <a:endParaRPr lang="en-US" sz="1400" dirty="0">
              <a:solidFill>
                <a:schemeClr val="bg1"/>
              </a:solidFill>
            </a:endParaRPr>
          </a:p>
        </p:txBody>
      </p:sp>
      <p:sp>
        <p:nvSpPr>
          <p:cNvPr id="26" name="TextBox 25"/>
          <p:cNvSpPr txBox="1"/>
          <p:nvPr/>
        </p:nvSpPr>
        <p:spPr>
          <a:xfrm>
            <a:off x="3527243" y="3986577"/>
            <a:ext cx="628698" cy="307777"/>
          </a:xfrm>
          <a:prstGeom prst="rect">
            <a:avLst/>
          </a:prstGeom>
          <a:noFill/>
        </p:spPr>
        <p:txBody>
          <a:bodyPr wrap="none" rtlCol="0">
            <a:spAutoFit/>
          </a:bodyPr>
          <a:lstStyle/>
          <a:p>
            <a:r>
              <a:rPr lang="en-US" sz="1400" dirty="0" smtClean="0">
                <a:solidFill>
                  <a:schemeClr val="bg1"/>
                </a:solidFill>
              </a:rPr>
              <a:t>w c[1]</a:t>
            </a:r>
            <a:endParaRPr lang="en-US" sz="1400" dirty="0">
              <a:solidFill>
                <a:schemeClr val="bg1"/>
              </a:solidFill>
            </a:endParaRPr>
          </a:p>
        </p:txBody>
      </p:sp>
      <p:sp>
        <p:nvSpPr>
          <p:cNvPr id="27" name="TextBox 26"/>
          <p:cNvSpPr txBox="1"/>
          <p:nvPr/>
        </p:nvSpPr>
        <p:spPr>
          <a:xfrm>
            <a:off x="3558679" y="4313053"/>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a[2]</a:t>
            </a:r>
            <a:endParaRPr lang="en-US" sz="1400" dirty="0">
              <a:solidFill>
                <a:schemeClr val="bg1"/>
              </a:solidFill>
            </a:endParaRPr>
          </a:p>
        </p:txBody>
      </p:sp>
      <p:sp>
        <p:nvSpPr>
          <p:cNvPr id="28" name="TextBox 27"/>
          <p:cNvSpPr txBox="1"/>
          <p:nvPr/>
        </p:nvSpPr>
        <p:spPr>
          <a:xfrm>
            <a:off x="3553419" y="4611269"/>
            <a:ext cx="582211"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b[2]</a:t>
            </a:r>
            <a:endParaRPr lang="en-US" sz="1400" dirty="0">
              <a:solidFill>
                <a:schemeClr val="bg1"/>
              </a:solidFill>
            </a:endParaRPr>
          </a:p>
        </p:txBody>
      </p:sp>
      <p:sp>
        <p:nvSpPr>
          <p:cNvPr id="29" name="TextBox 28"/>
          <p:cNvSpPr txBox="1"/>
          <p:nvPr/>
        </p:nvSpPr>
        <p:spPr>
          <a:xfrm>
            <a:off x="3532580" y="4916069"/>
            <a:ext cx="628698" cy="307777"/>
          </a:xfrm>
          <a:prstGeom prst="rect">
            <a:avLst/>
          </a:prstGeom>
          <a:noFill/>
        </p:spPr>
        <p:txBody>
          <a:bodyPr wrap="none" rtlCol="0">
            <a:spAutoFit/>
          </a:bodyPr>
          <a:lstStyle/>
          <a:p>
            <a:r>
              <a:rPr lang="en-US" sz="1400" dirty="0">
                <a:solidFill>
                  <a:schemeClr val="bg1"/>
                </a:solidFill>
              </a:rPr>
              <a:t>w</a:t>
            </a:r>
            <a:r>
              <a:rPr lang="en-US" sz="1400" dirty="0" smtClean="0">
                <a:solidFill>
                  <a:schemeClr val="bg1"/>
                </a:solidFill>
              </a:rPr>
              <a:t> c[2]</a:t>
            </a:r>
            <a:endParaRPr lang="en-US" sz="1400" dirty="0">
              <a:solidFill>
                <a:schemeClr val="bg1"/>
              </a:solidFill>
            </a:endParaRPr>
          </a:p>
        </p:txBody>
      </p:sp>
      <p:sp>
        <p:nvSpPr>
          <p:cNvPr id="32" name="Content Placeholder 5"/>
          <p:cNvSpPr txBox="1">
            <a:spLocks/>
          </p:cNvSpPr>
          <p:nvPr/>
        </p:nvSpPr>
        <p:spPr>
          <a:xfrm>
            <a:off x="512748" y="3427969"/>
            <a:ext cx="2592387" cy="1373088"/>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2800" kern="1200">
                <a:solidFill>
                  <a:srgbClr val="FFFFFF"/>
                </a:solidFill>
                <a:latin typeface="Neo Sans Intel Medium" pitchFamily="34" charset="0"/>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400" b="0" kern="1200">
                <a:solidFill>
                  <a:srgbClr val="FFFFFF"/>
                </a:solidFill>
                <a:latin typeface="Neo Sans Intel Medium" pitchFamily="34" charset="0"/>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rgbClr val="FFFFFF"/>
                </a:solidFill>
                <a:latin typeface="Neo Sans Intel Medium" pitchFamily="34" charset="0"/>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1800" kern="1200">
                <a:solidFill>
                  <a:srgbClr val="FFFFFF"/>
                </a:solidFill>
                <a:latin typeface="Neo Sans Intel Medium" pitchFamily="34" charset="0"/>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rgbClr val="FFFFFF"/>
                </a:solidFill>
                <a:latin typeface="Neo Sans Intel Medium" pitchFamily="34" charset="0"/>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800" dirty="0" smtClean="0"/>
              <a:t>… …</a:t>
            </a:r>
          </a:p>
          <a:p>
            <a:pPr marL="0" indent="0">
              <a:buFont typeface="Arial" charset="0"/>
              <a:buNone/>
            </a:pPr>
            <a:r>
              <a:rPr lang="en-US" sz="1800" dirty="0" smtClean="0"/>
              <a:t>for (i = 0; i &lt; 4096; i++)</a:t>
            </a:r>
          </a:p>
          <a:p>
            <a:pPr marL="0" indent="0">
              <a:buFont typeface="Arial" charset="0"/>
              <a:buNone/>
            </a:pPr>
            <a:r>
              <a:rPr lang="en-US" sz="1800" dirty="0" smtClean="0"/>
              <a:t>    c[i] = a[i] + b[i];</a:t>
            </a:r>
          </a:p>
          <a:p>
            <a:pPr marL="0" indent="0">
              <a:buFont typeface="Arial" charset="0"/>
              <a:buNone/>
            </a:pPr>
            <a:r>
              <a:rPr lang="en-US" sz="1800" dirty="0" smtClean="0"/>
              <a:t>… …</a:t>
            </a:r>
          </a:p>
        </p:txBody>
      </p:sp>
      <p:sp>
        <p:nvSpPr>
          <p:cNvPr id="65" name="Rectangle 64"/>
          <p:cNvSpPr/>
          <p:nvPr/>
        </p:nvSpPr>
        <p:spPr>
          <a:xfrm>
            <a:off x="4696419" y="2447485"/>
            <a:ext cx="914400" cy="3078184"/>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cxnSp>
        <p:nvCxnSpPr>
          <p:cNvPr id="66" name="Straight Connector 65"/>
          <p:cNvCxnSpPr/>
          <p:nvPr/>
        </p:nvCxnSpPr>
        <p:spPr>
          <a:xfrm>
            <a:off x="4696419" y="2782469"/>
            <a:ext cx="914400" cy="2977"/>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4696419" y="30872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4713155" y="4611269"/>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4696419" y="33920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696419" y="36968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4713155" y="4306469"/>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2" name="Straight Connector 71"/>
          <p:cNvCxnSpPr>
            <a:endCxn id="65" idx="3"/>
          </p:cNvCxnSpPr>
          <p:nvPr/>
        </p:nvCxnSpPr>
        <p:spPr>
          <a:xfrm flipV="1">
            <a:off x="4696419" y="3986577"/>
            <a:ext cx="914400" cy="15092"/>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4696419" y="49160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4696419" y="5220869"/>
            <a:ext cx="914400" cy="2977"/>
          </a:xfrm>
          <a:prstGeom prst="line">
            <a:avLst/>
          </a:prstGeom>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4848819" y="2477669"/>
            <a:ext cx="587020" cy="307777"/>
          </a:xfrm>
          <a:prstGeom prst="rect">
            <a:avLst/>
          </a:prstGeom>
          <a:noFill/>
        </p:spPr>
        <p:txBody>
          <a:bodyPr wrap="square" rtlCol="0">
            <a:spAutoFit/>
          </a:bodyPr>
          <a:lstStyle/>
          <a:p>
            <a:r>
              <a:rPr lang="en-US" sz="1400" dirty="0">
                <a:solidFill>
                  <a:schemeClr val="bg1"/>
                </a:solidFill>
              </a:rPr>
              <a:t>r</a:t>
            </a:r>
            <a:r>
              <a:rPr lang="en-US" sz="1400" dirty="0" smtClean="0">
                <a:solidFill>
                  <a:schemeClr val="bg1"/>
                </a:solidFill>
              </a:rPr>
              <a:t> c[0]</a:t>
            </a:r>
            <a:endParaRPr lang="en-US" sz="1400" dirty="0">
              <a:solidFill>
                <a:schemeClr val="bg1"/>
              </a:solidFill>
            </a:endParaRPr>
          </a:p>
        </p:txBody>
      </p:sp>
      <p:sp>
        <p:nvSpPr>
          <p:cNvPr id="77" name="TextBox 76"/>
          <p:cNvSpPr txBox="1"/>
          <p:nvPr/>
        </p:nvSpPr>
        <p:spPr>
          <a:xfrm>
            <a:off x="4838540" y="2779492"/>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t>
            </a:r>
            <a:r>
              <a:rPr lang="en-US" sz="1400" dirty="0">
                <a:solidFill>
                  <a:schemeClr val="bg1"/>
                </a:solidFill>
              </a:rPr>
              <a:t>a</a:t>
            </a:r>
            <a:r>
              <a:rPr lang="en-US" sz="1400" dirty="0" smtClean="0">
                <a:solidFill>
                  <a:schemeClr val="bg1"/>
                </a:solidFill>
              </a:rPr>
              <a:t>[0]</a:t>
            </a:r>
            <a:endParaRPr lang="en-US" sz="1400" dirty="0">
              <a:solidFill>
                <a:schemeClr val="bg1"/>
              </a:solidFill>
            </a:endParaRPr>
          </a:p>
        </p:txBody>
      </p:sp>
      <p:sp>
        <p:nvSpPr>
          <p:cNvPr id="78" name="TextBox 77"/>
          <p:cNvSpPr txBox="1"/>
          <p:nvPr/>
        </p:nvSpPr>
        <p:spPr>
          <a:xfrm>
            <a:off x="4805009" y="3036268"/>
            <a:ext cx="647934" cy="307777"/>
          </a:xfrm>
          <a:prstGeom prst="rect">
            <a:avLst/>
          </a:prstGeom>
          <a:noFill/>
        </p:spPr>
        <p:txBody>
          <a:bodyPr wrap="none" rtlCol="0">
            <a:spAutoFit/>
          </a:bodyPr>
          <a:lstStyle/>
          <a:p>
            <a:r>
              <a:rPr lang="en-US" sz="1400" dirty="0" smtClean="0">
                <a:solidFill>
                  <a:schemeClr val="bg1"/>
                </a:solidFill>
              </a:rPr>
              <a:t>w </a:t>
            </a:r>
            <a:r>
              <a:rPr lang="en-US" sz="1400" dirty="0">
                <a:solidFill>
                  <a:schemeClr val="bg1"/>
                </a:solidFill>
              </a:rPr>
              <a:t>b</a:t>
            </a:r>
            <a:r>
              <a:rPr lang="en-US" sz="1400" dirty="0" smtClean="0">
                <a:solidFill>
                  <a:schemeClr val="bg1"/>
                </a:solidFill>
              </a:rPr>
              <a:t>[0]</a:t>
            </a:r>
            <a:endParaRPr lang="en-US" sz="1400" dirty="0">
              <a:solidFill>
                <a:schemeClr val="bg1"/>
              </a:solidFill>
            </a:endParaRPr>
          </a:p>
        </p:txBody>
      </p:sp>
      <p:sp>
        <p:nvSpPr>
          <p:cNvPr id="79" name="TextBox 78"/>
          <p:cNvSpPr txBox="1"/>
          <p:nvPr/>
        </p:nvSpPr>
        <p:spPr>
          <a:xfrm>
            <a:off x="4833864" y="3380073"/>
            <a:ext cx="562975"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c[1]</a:t>
            </a:r>
            <a:endParaRPr lang="en-US" sz="1400" dirty="0">
              <a:solidFill>
                <a:schemeClr val="bg1"/>
              </a:solidFill>
            </a:endParaRPr>
          </a:p>
        </p:txBody>
      </p:sp>
      <p:sp>
        <p:nvSpPr>
          <p:cNvPr id="80" name="TextBox 79"/>
          <p:cNvSpPr txBox="1"/>
          <p:nvPr/>
        </p:nvSpPr>
        <p:spPr>
          <a:xfrm>
            <a:off x="4833864" y="3688598"/>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a[1]</a:t>
            </a:r>
            <a:endParaRPr lang="en-US" sz="1400" dirty="0">
              <a:solidFill>
                <a:schemeClr val="bg1"/>
              </a:solidFill>
            </a:endParaRPr>
          </a:p>
        </p:txBody>
      </p:sp>
      <p:sp>
        <p:nvSpPr>
          <p:cNvPr id="81" name="TextBox 80"/>
          <p:cNvSpPr txBox="1"/>
          <p:nvPr/>
        </p:nvSpPr>
        <p:spPr>
          <a:xfrm>
            <a:off x="4822643" y="3986577"/>
            <a:ext cx="647934" cy="307777"/>
          </a:xfrm>
          <a:prstGeom prst="rect">
            <a:avLst/>
          </a:prstGeom>
          <a:noFill/>
        </p:spPr>
        <p:txBody>
          <a:bodyPr wrap="none" rtlCol="0">
            <a:spAutoFit/>
          </a:bodyPr>
          <a:lstStyle/>
          <a:p>
            <a:r>
              <a:rPr lang="en-US" sz="1400" dirty="0" smtClean="0">
                <a:solidFill>
                  <a:schemeClr val="bg1"/>
                </a:solidFill>
              </a:rPr>
              <a:t>w </a:t>
            </a:r>
            <a:r>
              <a:rPr lang="en-US" sz="1400" dirty="0">
                <a:solidFill>
                  <a:schemeClr val="bg1"/>
                </a:solidFill>
              </a:rPr>
              <a:t>b</a:t>
            </a:r>
            <a:r>
              <a:rPr lang="en-US" sz="1400" dirty="0" smtClean="0">
                <a:solidFill>
                  <a:schemeClr val="bg1"/>
                </a:solidFill>
              </a:rPr>
              <a:t>[1]</a:t>
            </a:r>
            <a:endParaRPr lang="en-US" sz="1400" dirty="0">
              <a:solidFill>
                <a:schemeClr val="bg1"/>
              </a:solidFill>
            </a:endParaRPr>
          </a:p>
        </p:txBody>
      </p:sp>
      <p:sp>
        <p:nvSpPr>
          <p:cNvPr id="82" name="TextBox 81"/>
          <p:cNvSpPr txBox="1"/>
          <p:nvPr/>
        </p:nvSpPr>
        <p:spPr>
          <a:xfrm>
            <a:off x="4854079" y="4313053"/>
            <a:ext cx="562975"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c[2]</a:t>
            </a:r>
            <a:endParaRPr lang="en-US" sz="1400" dirty="0">
              <a:solidFill>
                <a:schemeClr val="bg1"/>
              </a:solidFill>
            </a:endParaRPr>
          </a:p>
        </p:txBody>
      </p:sp>
      <p:sp>
        <p:nvSpPr>
          <p:cNvPr id="83" name="TextBox 82"/>
          <p:cNvSpPr txBox="1"/>
          <p:nvPr/>
        </p:nvSpPr>
        <p:spPr>
          <a:xfrm>
            <a:off x="4848819" y="4611269"/>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a[2]</a:t>
            </a:r>
            <a:endParaRPr lang="en-US" sz="1400" dirty="0">
              <a:solidFill>
                <a:schemeClr val="bg1"/>
              </a:solidFill>
            </a:endParaRPr>
          </a:p>
        </p:txBody>
      </p:sp>
      <p:sp>
        <p:nvSpPr>
          <p:cNvPr id="84" name="TextBox 83"/>
          <p:cNvSpPr txBox="1"/>
          <p:nvPr/>
        </p:nvSpPr>
        <p:spPr>
          <a:xfrm>
            <a:off x="4822369" y="4916069"/>
            <a:ext cx="647934" cy="307777"/>
          </a:xfrm>
          <a:prstGeom prst="rect">
            <a:avLst/>
          </a:prstGeom>
          <a:noFill/>
        </p:spPr>
        <p:txBody>
          <a:bodyPr wrap="none" rtlCol="0">
            <a:spAutoFit/>
          </a:bodyPr>
          <a:lstStyle/>
          <a:p>
            <a:r>
              <a:rPr lang="en-US" sz="1400" dirty="0">
                <a:solidFill>
                  <a:schemeClr val="bg1"/>
                </a:solidFill>
              </a:rPr>
              <a:t>w</a:t>
            </a:r>
            <a:r>
              <a:rPr lang="en-US" sz="1400" dirty="0" smtClean="0">
                <a:solidFill>
                  <a:schemeClr val="bg1"/>
                </a:solidFill>
              </a:rPr>
              <a:t> b[2]</a:t>
            </a:r>
            <a:endParaRPr lang="en-US" sz="1400" dirty="0">
              <a:solidFill>
                <a:schemeClr val="bg1"/>
              </a:solidFill>
            </a:endParaRPr>
          </a:p>
        </p:txBody>
      </p:sp>
      <p:sp>
        <p:nvSpPr>
          <p:cNvPr id="86" name="TextBox 85"/>
          <p:cNvSpPr txBox="1"/>
          <p:nvPr/>
        </p:nvSpPr>
        <p:spPr>
          <a:xfrm>
            <a:off x="6802452" y="2669448"/>
            <a:ext cx="838200" cy="369332"/>
          </a:xfrm>
          <a:prstGeom prst="rect">
            <a:avLst/>
          </a:prstGeom>
          <a:noFill/>
        </p:spPr>
        <p:txBody>
          <a:bodyPr wrap="square" rtlCol="0">
            <a:spAutoFit/>
          </a:bodyPr>
          <a:lstStyle/>
          <a:p>
            <a:pPr algn="ctr"/>
            <a:r>
              <a:rPr lang="en-US" dirty="0" smtClean="0">
                <a:solidFill>
                  <a:schemeClr val="bg1"/>
                </a:solidFill>
              </a:rPr>
              <a:t>T2</a:t>
            </a:r>
            <a:endParaRPr lang="en-US" dirty="0">
              <a:solidFill>
                <a:schemeClr val="bg1"/>
              </a:solidFill>
            </a:endParaRPr>
          </a:p>
        </p:txBody>
      </p:sp>
      <p:sp>
        <p:nvSpPr>
          <p:cNvPr id="87" name="Content Placeholder 5"/>
          <p:cNvSpPr txBox="1">
            <a:spLocks/>
          </p:cNvSpPr>
          <p:nvPr/>
        </p:nvSpPr>
        <p:spPr>
          <a:xfrm>
            <a:off x="6019800" y="3504781"/>
            <a:ext cx="2592387" cy="1373088"/>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2800" kern="1200">
                <a:solidFill>
                  <a:srgbClr val="FFFFFF"/>
                </a:solidFill>
                <a:latin typeface="Neo Sans Intel Medium" pitchFamily="34" charset="0"/>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400" b="0" kern="1200">
                <a:solidFill>
                  <a:srgbClr val="FFFFFF"/>
                </a:solidFill>
                <a:latin typeface="Neo Sans Intel Medium" pitchFamily="34" charset="0"/>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rgbClr val="FFFFFF"/>
                </a:solidFill>
                <a:latin typeface="Neo Sans Intel Medium" pitchFamily="34" charset="0"/>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1800" kern="1200">
                <a:solidFill>
                  <a:srgbClr val="FFFFFF"/>
                </a:solidFill>
                <a:latin typeface="Neo Sans Intel Medium" pitchFamily="34" charset="0"/>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rgbClr val="FFFFFF"/>
                </a:solidFill>
                <a:latin typeface="Neo Sans Intel Medium" pitchFamily="34" charset="0"/>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800" dirty="0" smtClean="0"/>
              <a:t>… …</a:t>
            </a:r>
          </a:p>
          <a:p>
            <a:pPr marL="0" indent="0">
              <a:buFont typeface="Arial" charset="0"/>
              <a:buNone/>
            </a:pPr>
            <a:r>
              <a:rPr lang="en-US" sz="1800" dirty="0" smtClean="0"/>
              <a:t>for (i = 0; i &lt; 4096; i++)</a:t>
            </a:r>
          </a:p>
          <a:p>
            <a:pPr marL="0" indent="0">
              <a:buFont typeface="Arial" charset="0"/>
              <a:buNone/>
            </a:pPr>
            <a:r>
              <a:rPr lang="en-US" sz="1800" dirty="0" smtClean="0"/>
              <a:t>    b[i] = c[i] - a[i];</a:t>
            </a:r>
          </a:p>
          <a:p>
            <a:pPr marL="0" indent="0">
              <a:buFont typeface="Arial" charset="0"/>
              <a:buNone/>
            </a:pPr>
            <a:r>
              <a:rPr lang="en-US" sz="1800" dirty="0" smtClean="0"/>
              <a:t>… …</a:t>
            </a:r>
          </a:p>
        </p:txBody>
      </p:sp>
      <p:cxnSp>
        <p:nvCxnSpPr>
          <p:cNvPr id="89" name="Straight Arrow Connector 88"/>
          <p:cNvCxnSpPr/>
          <p:nvPr/>
        </p:nvCxnSpPr>
        <p:spPr>
          <a:xfrm flipV="1">
            <a:off x="1600200" y="2669448"/>
            <a:ext cx="1800819" cy="1514332"/>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a:xfrm flipV="1">
            <a:off x="2057400" y="2961968"/>
            <a:ext cx="1360355" cy="123161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flipV="1">
            <a:off x="990600" y="3276600"/>
            <a:ext cx="2410419" cy="922271"/>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flipH="1" flipV="1">
            <a:off x="5628521" y="2631557"/>
            <a:ext cx="1458080" cy="1706111"/>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flipV="1">
            <a:off x="5582636" y="2933381"/>
            <a:ext cx="1915278" cy="1360973"/>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flipH="1" flipV="1">
            <a:off x="5610819" y="3276601"/>
            <a:ext cx="746742" cy="1017753"/>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66861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5"/>
                                        </p:tgtEl>
                                        <p:attrNameLst>
                                          <p:attrName>style.visibility</p:attrName>
                                        </p:attrNameLst>
                                      </p:cBhvr>
                                      <p:to>
                                        <p:strVal val="visible"/>
                                      </p:to>
                                    </p:set>
                                    <p:anim calcmode="lin" valueType="num">
                                      <p:cBhvr additive="base">
                                        <p:cTn id="49" dur="500" fill="hold"/>
                                        <p:tgtEl>
                                          <p:spTgt spid="65"/>
                                        </p:tgtEl>
                                        <p:attrNameLst>
                                          <p:attrName>ppt_x</p:attrName>
                                        </p:attrNameLst>
                                      </p:cBhvr>
                                      <p:tavLst>
                                        <p:tav tm="0">
                                          <p:val>
                                            <p:strVal val="#ppt_x"/>
                                          </p:val>
                                        </p:tav>
                                        <p:tav tm="100000">
                                          <p:val>
                                            <p:strVal val="#ppt_x"/>
                                          </p:val>
                                        </p:tav>
                                      </p:tavLst>
                                    </p:anim>
                                    <p:anim calcmode="lin" valueType="num">
                                      <p:cBhvr additive="base">
                                        <p:cTn id="50" dur="500" fill="hold"/>
                                        <p:tgtEl>
                                          <p:spTgt spid="65"/>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6"/>
                                        </p:tgtEl>
                                        <p:attrNameLst>
                                          <p:attrName>style.visibility</p:attrName>
                                        </p:attrNameLst>
                                      </p:cBhvr>
                                      <p:to>
                                        <p:strVal val="visible"/>
                                      </p:to>
                                    </p:set>
                                    <p:anim calcmode="lin" valueType="num">
                                      <p:cBhvr additive="base">
                                        <p:cTn id="53" dur="500" fill="hold"/>
                                        <p:tgtEl>
                                          <p:spTgt spid="66"/>
                                        </p:tgtEl>
                                        <p:attrNameLst>
                                          <p:attrName>ppt_x</p:attrName>
                                        </p:attrNameLst>
                                      </p:cBhvr>
                                      <p:tavLst>
                                        <p:tav tm="0">
                                          <p:val>
                                            <p:strVal val="#ppt_x"/>
                                          </p:val>
                                        </p:tav>
                                        <p:tav tm="100000">
                                          <p:val>
                                            <p:strVal val="#ppt_x"/>
                                          </p:val>
                                        </p:tav>
                                      </p:tavLst>
                                    </p:anim>
                                    <p:anim calcmode="lin" valueType="num">
                                      <p:cBhvr additive="base">
                                        <p:cTn id="54" dur="500" fill="hold"/>
                                        <p:tgtEl>
                                          <p:spTgt spid="66"/>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67"/>
                                        </p:tgtEl>
                                        <p:attrNameLst>
                                          <p:attrName>style.visibility</p:attrName>
                                        </p:attrNameLst>
                                      </p:cBhvr>
                                      <p:to>
                                        <p:strVal val="visible"/>
                                      </p:to>
                                    </p:set>
                                    <p:anim calcmode="lin" valueType="num">
                                      <p:cBhvr additive="base">
                                        <p:cTn id="57" dur="500" fill="hold"/>
                                        <p:tgtEl>
                                          <p:spTgt spid="67"/>
                                        </p:tgtEl>
                                        <p:attrNameLst>
                                          <p:attrName>ppt_x</p:attrName>
                                        </p:attrNameLst>
                                      </p:cBhvr>
                                      <p:tavLst>
                                        <p:tav tm="0">
                                          <p:val>
                                            <p:strVal val="#ppt_x"/>
                                          </p:val>
                                        </p:tav>
                                        <p:tav tm="100000">
                                          <p:val>
                                            <p:strVal val="#ppt_x"/>
                                          </p:val>
                                        </p:tav>
                                      </p:tavLst>
                                    </p:anim>
                                    <p:anim calcmode="lin" valueType="num">
                                      <p:cBhvr additive="base">
                                        <p:cTn id="58" dur="500" fill="hold"/>
                                        <p:tgtEl>
                                          <p:spTgt spid="67"/>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9"/>
                                        </p:tgtEl>
                                        <p:attrNameLst>
                                          <p:attrName>style.visibility</p:attrName>
                                        </p:attrNameLst>
                                      </p:cBhvr>
                                      <p:to>
                                        <p:strVal val="visible"/>
                                      </p:to>
                                    </p:set>
                                    <p:anim calcmode="lin" valueType="num">
                                      <p:cBhvr additive="base">
                                        <p:cTn id="61" dur="500" fill="hold"/>
                                        <p:tgtEl>
                                          <p:spTgt spid="69"/>
                                        </p:tgtEl>
                                        <p:attrNameLst>
                                          <p:attrName>ppt_x</p:attrName>
                                        </p:attrNameLst>
                                      </p:cBhvr>
                                      <p:tavLst>
                                        <p:tav tm="0">
                                          <p:val>
                                            <p:strVal val="#ppt_x"/>
                                          </p:val>
                                        </p:tav>
                                        <p:tav tm="100000">
                                          <p:val>
                                            <p:strVal val="#ppt_x"/>
                                          </p:val>
                                        </p:tav>
                                      </p:tavLst>
                                    </p:anim>
                                    <p:anim calcmode="lin" valueType="num">
                                      <p:cBhvr additive="base">
                                        <p:cTn id="62" dur="500" fill="hold"/>
                                        <p:tgtEl>
                                          <p:spTgt spid="69"/>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70"/>
                                        </p:tgtEl>
                                        <p:attrNameLst>
                                          <p:attrName>style.visibility</p:attrName>
                                        </p:attrNameLst>
                                      </p:cBhvr>
                                      <p:to>
                                        <p:strVal val="visible"/>
                                      </p:to>
                                    </p:set>
                                    <p:anim calcmode="lin" valueType="num">
                                      <p:cBhvr additive="base">
                                        <p:cTn id="65" dur="500" fill="hold"/>
                                        <p:tgtEl>
                                          <p:spTgt spid="70"/>
                                        </p:tgtEl>
                                        <p:attrNameLst>
                                          <p:attrName>ppt_x</p:attrName>
                                        </p:attrNameLst>
                                      </p:cBhvr>
                                      <p:tavLst>
                                        <p:tav tm="0">
                                          <p:val>
                                            <p:strVal val="#ppt_x"/>
                                          </p:val>
                                        </p:tav>
                                        <p:tav tm="100000">
                                          <p:val>
                                            <p:strVal val="#ppt_x"/>
                                          </p:val>
                                        </p:tav>
                                      </p:tavLst>
                                    </p:anim>
                                    <p:anim calcmode="lin" valueType="num">
                                      <p:cBhvr additive="base">
                                        <p:cTn id="66" dur="500" fill="hold"/>
                                        <p:tgtEl>
                                          <p:spTgt spid="70"/>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72"/>
                                        </p:tgtEl>
                                        <p:attrNameLst>
                                          <p:attrName>style.visibility</p:attrName>
                                        </p:attrNameLst>
                                      </p:cBhvr>
                                      <p:to>
                                        <p:strVal val="visible"/>
                                      </p:to>
                                    </p:set>
                                    <p:anim calcmode="lin" valueType="num">
                                      <p:cBhvr additive="base">
                                        <p:cTn id="69" dur="500" fill="hold"/>
                                        <p:tgtEl>
                                          <p:spTgt spid="72"/>
                                        </p:tgtEl>
                                        <p:attrNameLst>
                                          <p:attrName>ppt_x</p:attrName>
                                        </p:attrNameLst>
                                      </p:cBhvr>
                                      <p:tavLst>
                                        <p:tav tm="0">
                                          <p:val>
                                            <p:strVal val="#ppt_x"/>
                                          </p:val>
                                        </p:tav>
                                        <p:tav tm="100000">
                                          <p:val>
                                            <p:strVal val="#ppt_x"/>
                                          </p:val>
                                        </p:tav>
                                      </p:tavLst>
                                    </p:anim>
                                    <p:anim calcmode="lin" valueType="num">
                                      <p:cBhvr additive="base">
                                        <p:cTn id="70" dur="500" fill="hold"/>
                                        <p:tgtEl>
                                          <p:spTgt spid="7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71"/>
                                        </p:tgtEl>
                                        <p:attrNameLst>
                                          <p:attrName>style.visibility</p:attrName>
                                        </p:attrNameLst>
                                      </p:cBhvr>
                                      <p:to>
                                        <p:strVal val="visible"/>
                                      </p:to>
                                    </p:set>
                                    <p:anim calcmode="lin" valueType="num">
                                      <p:cBhvr additive="base">
                                        <p:cTn id="73" dur="500" fill="hold"/>
                                        <p:tgtEl>
                                          <p:spTgt spid="71"/>
                                        </p:tgtEl>
                                        <p:attrNameLst>
                                          <p:attrName>ppt_x</p:attrName>
                                        </p:attrNameLst>
                                      </p:cBhvr>
                                      <p:tavLst>
                                        <p:tav tm="0">
                                          <p:val>
                                            <p:strVal val="#ppt_x"/>
                                          </p:val>
                                        </p:tav>
                                        <p:tav tm="100000">
                                          <p:val>
                                            <p:strVal val="#ppt_x"/>
                                          </p:val>
                                        </p:tav>
                                      </p:tavLst>
                                    </p:anim>
                                    <p:anim calcmode="lin" valueType="num">
                                      <p:cBhvr additive="base">
                                        <p:cTn id="74" dur="500" fill="hold"/>
                                        <p:tgtEl>
                                          <p:spTgt spid="71"/>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68"/>
                                        </p:tgtEl>
                                        <p:attrNameLst>
                                          <p:attrName>style.visibility</p:attrName>
                                        </p:attrNameLst>
                                      </p:cBhvr>
                                      <p:to>
                                        <p:strVal val="visible"/>
                                      </p:to>
                                    </p:set>
                                    <p:anim calcmode="lin" valueType="num">
                                      <p:cBhvr additive="base">
                                        <p:cTn id="77" dur="500" fill="hold"/>
                                        <p:tgtEl>
                                          <p:spTgt spid="68"/>
                                        </p:tgtEl>
                                        <p:attrNameLst>
                                          <p:attrName>ppt_x</p:attrName>
                                        </p:attrNameLst>
                                      </p:cBhvr>
                                      <p:tavLst>
                                        <p:tav tm="0">
                                          <p:val>
                                            <p:strVal val="#ppt_x"/>
                                          </p:val>
                                        </p:tav>
                                        <p:tav tm="100000">
                                          <p:val>
                                            <p:strVal val="#ppt_x"/>
                                          </p:val>
                                        </p:tav>
                                      </p:tavLst>
                                    </p:anim>
                                    <p:anim calcmode="lin" valueType="num">
                                      <p:cBhvr additive="base">
                                        <p:cTn id="78" dur="500" fill="hold"/>
                                        <p:tgtEl>
                                          <p:spTgt spid="68"/>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73"/>
                                        </p:tgtEl>
                                        <p:attrNameLst>
                                          <p:attrName>style.visibility</p:attrName>
                                        </p:attrNameLst>
                                      </p:cBhvr>
                                      <p:to>
                                        <p:strVal val="visible"/>
                                      </p:to>
                                    </p:set>
                                    <p:anim calcmode="lin" valueType="num">
                                      <p:cBhvr additive="base">
                                        <p:cTn id="81" dur="500" fill="hold"/>
                                        <p:tgtEl>
                                          <p:spTgt spid="73"/>
                                        </p:tgtEl>
                                        <p:attrNameLst>
                                          <p:attrName>ppt_x</p:attrName>
                                        </p:attrNameLst>
                                      </p:cBhvr>
                                      <p:tavLst>
                                        <p:tav tm="0">
                                          <p:val>
                                            <p:strVal val="#ppt_x"/>
                                          </p:val>
                                        </p:tav>
                                        <p:tav tm="100000">
                                          <p:val>
                                            <p:strVal val="#ppt_x"/>
                                          </p:val>
                                        </p:tav>
                                      </p:tavLst>
                                    </p:anim>
                                    <p:anim calcmode="lin" valueType="num">
                                      <p:cBhvr additive="base">
                                        <p:cTn id="82" dur="500" fill="hold"/>
                                        <p:tgtEl>
                                          <p:spTgt spid="73"/>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74"/>
                                        </p:tgtEl>
                                        <p:attrNameLst>
                                          <p:attrName>style.visibility</p:attrName>
                                        </p:attrNameLst>
                                      </p:cBhvr>
                                      <p:to>
                                        <p:strVal val="visible"/>
                                      </p:to>
                                    </p:set>
                                    <p:anim calcmode="lin" valueType="num">
                                      <p:cBhvr additive="base">
                                        <p:cTn id="85" dur="500" fill="hold"/>
                                        <p:tgtEl>
                                          <p:spTgt spid="74"/>
                                        </p:tgtEl>
                                        <p:attrNameLst>
                                          <p:attrName>ppt_x</p:attrName>
                                        </p:attrNameLst>
                                      </p:cBhvr>
                                      <p:tavLst>
                                        <p:tav tm="0">
                                          <p:val>
                                            <p:strVal val="#ppt_x"/>
                                          </p:val>
                                        </p:tav>
                                        <p:tav tm="100000">
                                          <p:val>
                                            <p:strVal val="#ppt_x"/>
                                          </p:val>
                                        </p:tav>
                                      </p:tavLst>
                                    </p:anim>
                                    <p:anim calcmode="lin" valueType="num">
                                      <p:cBhvr additive="base">
                                        <p:cTn id="86"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89"/>
                                        </p:tgtEl>
                                        <p:attrNameLst>
                                          <p:attrName>style.visibility</p:attrName>
                                        </p:attrNameLst>
                                      </p:cBhvr>
                                      <p:to>
                                        <p:strVal val="visible"/>
                                      </p:to>
                                    </p:set>
                                    <p:anim calcmode="lin" valueType="num">
                                      <p:cBhvr additive="base">
                                        <p:cTn id="91" dur="500" fill="hold"/>
                                        <p:tgtEl>
                                          <p:spTgt spid="89"/>
                                        </p:tgtEl>
                                        <p:attrNameLst>
                                          <p:attrName>ppt_x</p:attrName>
                                        </p:attrNameLst>
                                      </p:cBhvr>
                                      <p:tavLst>
                                        <p:tav tm="0">
                                          <p:val>
                                            <p:strVal val="#ppt_x"/>
                                          </p:val>
                                        </p:tav>
                                        <p:tav tm="100000">
                                          <p:val>
                                            <p:strVal val="#ppt_x"/>
                                          </p:val>
                                        </p:tav>
                                      </p:tavLst>
                                    </p:anim>
                                    <p:anim calcmode="lin" valueType="num">
                                      <p:cBhvr additive="base">
                                        <p:cTn id="92"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500" fill="hold"/>
                                        <p:tgtEl>
                                          <p:spTgt spid="21"/>
                                        </p:tgtEl>
                                        <p:attrNameLst>
                                          <p:attrName>ppt_x</p:attrName>
                                        </p:attrNameLst>
                                      </p:cBhvr>
                                      <p:tavLst>
                                        <p:tav tm="0">
                                          <p:val>
                                            <p:strVal val="#ppt_x"/>
                                          </p:val>
                                        </p:tav>
                                        <p:tav tm="100000">
                                          <p:val>
                                            <p:strVal val="#ppt_x"/>
                                          </p:val>
                                        </p:tav>
                                      </p:tavLst>
                                    </p:anim>
                                    <p:anim calcmode="lin" valueType="num">
                                      <p:cBhvr additive="base">
                                        <p:cTn id="9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91"/>
                                        </p:tgtEl>
                                        <p:attrNameLst>
                                          <p:attrName>style.visibility</p:attrName>
                                        </p:attrNameLst>
                                      </p:cBhvr>
                                      <p:to>
                                        <p:strVal val="visible"/>
                                      </p:to>
                                    </p:set>
                                    <p:anim calcmode="lin" valueType="num">
                                      <p:cBhvr additive="base">
                                        <p:cTn id="103" dur="500" fill="hold"/>
                                        <p:tgtEl>
                                          <p:spTgt spid="91"/>
                                        </p:tgtEl>
                                        <p:attrNameLst>
                                          <p:attrName>ppt_x</p:attrName>
                                        </p:attrNameLst>
                                      </p:cBhvr>
                                      <p:tavLst>
                                        <p:tav tm="0">
                                          <p:val>
                                            <p:strVal val="#ppt_x"/>
                                          </p:val>
                                        </p:tav>
                                        <p:tav tm="100000">
                                          <p:val>
                                            <p:strVal val="#ppt_x"/>
                                          </p:val>
                                        </p:tav>
                                      </p:tavLst>
                                    </p:anim>
                                    <p:anim calcmode="lin" valueType="num">
                                      <p:cBhvr additive="base">
                                        <p:cTn id="104"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2"/>
                                        </p:tgtEl>
                                        <p:attrNameLst>
                                          <p:attrName>style.visibility</p:attrName>
                                        </p:attrNameLst>
                                      </p:cBhvr>
                                      <p:to>
                                        <p:strVal val="visible"/>
                                      </p:to>
                                    </p:set>
                                    <p:anim calcmode="lin" valueType="num">
                                      <p:cBhvr additive="base">
                                        <p:cTn id="109" dur="500" fill="hold"/>
                                        <p:tgtEl>
                                          <p:spTgt spid="22"/>
                                        </p:tgtEl>
                                        <p:attrNameLst>
                                          <p:attrName>ppt_x</p:attrName>
                                        </p:attrNameLst>
                                      </p:cBhvr>
                                      <p:tavLst>
                                        <p:tav tm="0">
                                          <p:val>
                                            <p:strVal val="#ppt_x"/>
                                          </p:val>
                                        </p:tav>
                                        <p:tav tm="100000">
                                          <p:val>
                                            <p:strVal val="#ppt_x"/>
                                          </p:val>
                                        </p:tav>
                                      </p:tavLst>
                                    </p:anim>
                                    <p:anim calcmode="lin" valueType="num">
                                      <p:cBhvr additive="base">
                                        <p:cTn id="11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94"/>
                                        </p:tgtEl>
                                        <p:attrNameLst>
                                          <p:attrName>style.visibility</p:attrName>
                                        </p:attrNameLst>
                                      </p:cBhvr>
                                      <p:to>
                                        <p:strVal val="visible"/>
                                      </p:to>
                                    </p:set>
                                    <p:anim calcmode="lin" valueType="num">
                                      <p:cBhvr additive="base">
                                        <p:cTn id="115" dur="500" fill="hold"/>
                                        <p:tgtEl>
                                          <p:spTgt spid="94"/>
                                        </p:tgtEl>
                                        <p:attrNameLst>
                                          <p:attrName>ppt_x</p:attrName>
                                        </p:attrNameLst>
                                      </p:cBhvr>
                                      <p:tavLst>
                                        <p:tav tm="0">
                                          <p:val>
                                            <p:strVal val="#ppt_x"/>
                                          </p:val>
                                        </p:tav>
                                        <p:tav tm="100000">
                                          <p:val>
                                            <p:strVal val="#ppt_x"/>
                                          </p:val>
                                        </p:tav>
                                      </p:tavLst>
                                    </p:anim>
                                    <p:anim calcmode="lin" valueType="num">
                                      <p:cBhvr additive="base">
                                        <p:cTn id="116"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additive="base">
                                        <p:cTn id="121" dur="500" fill="hold"/>
                                        <p:tgtEl>
                                          <p:spTgt spid="23"/>
                                        </p:tgtEl>
                                        <p:attrNameLst>
                                          <p:attrName>ppt_x</p:attrName>
                                        </p:attrNameLst>
                                      </p:cBhvr>
                                      <p:tavLst>
                                        <p:tav tm="0">
                                          <p:val>
                                            <p:strVal val="#ppt_x"/>
                                          </p:val>
                                        </p:tav>
                                        <p:tav tm="100000">
                                          <p:val>
                                            <p:strVal val="#ppt_x"/>
                                          </p:val>
                                        </p:tav>
                                      </p:tavLst>
                                    </p:anim>
                                    <p:anim calcmode="lin" valueType="num">
                                      <p:cBhvr additive="base">
                                        <p:cTn id="12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4"/>
                                        </p:tgtEl>
                                        <p:attrNameLst>
                                          <p:attrName>style.visibility</p:attrName>
                                        </p:attrNameLst>
                                      </p:cBhvr>
                                      <p:to>
                                        <p:strVal val="visible"/>
                                      </p:to>
                                    </p:set>
                                    <p:anim calcmode="lin" valueType="num">
                                      <p:cBhvr additive="base">
                                        <p:cTn id="127" dur="500" fill="hold"/>
                                        <p:tgtEl>
                                          <p:spTgt spid="24"/>
                                        </p:tgtEl>
                                        <p:attrNameLst>
                                          <p:attrName>ppt_x</p:attrName>
                                        </p:attrNameLst>
                                      </p:cBhvr>
                                      <p:tavLst>
                                        <p:tav tm="0">
                                          <p:val>
                                            <p:strVal val="#ppt_x"/>
                                          </p:val>
                                        </p:tav>
                                        <p:tav tm="100000">
                                          <p:val>
                                            <p:strVal val="#ppt_x"/>
                                          </p:val>
                                        </p:tav>
                                      </p:tavLst>
                                    </p:anim>
                                    <p:anim calcmode="lin" valueType="num">
                                      <p:cBhvr additive="base">
                                        <p:cTn id="128" dur="500" fill="hold"/>
                                        <p:tgtEl>
                                          <p:spTgt spid="24"/>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5"/>
                                        </p:tgtEl>
                                        <p:attrNameLst>
                                          <p:attrName>style.visibility</p:attrName>
                                        </p:attrNameLst>
                                      </p:cBhvr>
                                      <p:to>
                                        <p:strVal val="visible"/>
                                      </p:to>
                                    </p:set>
                                    <p:anim calcmode="lin" valueType="num">
                                      <p:cBhvr additive="base">
                                        <p:cTn id="131" dur="500" fill="hold"/>
                                        <p:tgtEl>
                                          <p:spTgt spid="25"/>
                                        </p:tgtEl>
                                        <p:attrNameLst>
                                          <p:attrName>ppt_x</p:attrName>
                                        </p:attrNameLst>
                                      </p:cBhvr>
                                      <p:tavLst>
                                        <p:tav tm="0">
                                          <p:val>
                                            <p:strVal val="#ppt_x"/>
                                          </p:val>
                                        </p:tav>
                                        <p:tav tm="100000">
                                          <p:val>
                                            <p:strVal val="#ppt_x"/>
                                          </p:val>
                                        </p:tav>
                                      </p:tavLst>
                                    </p:anim>
                                    <p:anim calcmode="lin" valueType="num">
                                      <p:cBhvr additive="base">
                                        <p:cTn id="132" dur="500" fill="hold"/>
                                        <p:tgtEl>
                                          <p:spTgt spid="25"/>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6"/>
                                        </p:tgtEl>
                                        <p:attrNameLst>
                                          <p:attrName>style.visibility</p:attrName>
                                        </p:attrNameLst>
                                      </p:cBhvr>
                                      <p:to>
                                        <p:strVal val="visible"/>
                                      </p:to>
                                    </p:set>
                                    <p:anim calcmode="lin" valueType="num">
                                      <p:cBhvr additive="base">
                                        <p:cTn id="135" dur="500" fill="hold"/>
                                        <p:tgtEl>
                                          <p:spTgt spid="26"/>
                                        </p:tgtEl>
                                        <p:attrNameLst>
                                          <p:attrName>ppt_x</p:attrName>
                                        </p:attrNameLst>
                                      </p:cBhvr>
                                      <p:tavLst>
                                        <p:tav tm="0">
                                          <p:val>
                                            <p:strVal val="#ppt_x"/>
                                          </p:val>
                                        </p:tav>
                                        <p:tav tm="100000">
                                          <p:val>
                                            <p:strVal val="#ppt_x"/>
                                          </p:val>
                                        </p:tav>
                                      </p:tavLst>
                                    </p:anim>
                                    <p:anim calcmode="lin" valueType="num">
                                      <p:cBhvr additive="base">
                                        <p:cTn id="136" dur="500" fill="hold"/>
                                        <p:tgtEl>
                                          <p:spTgt spid="26"/>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7"/>
                                        </p:tgtEl>
                                        <p:attrNameLst>
                                          <p:attrName>style.visibility</p:attrName>
                                        </p:attrNameLst>
                                      </p:cBhvr>
                                      <p:to>
                                        <p:strVal val="visible"/>
                                      </p:to>
                                    </p:set>
                                    <p:anim calcmode="lin" valueType="num">
                                      <p:cBhvr additive="base">
                                        <p:cTn id="139" dur="500" fill="hold"/>
                                        <p:tgtEl>
                                          <p:spTgt spid="27"/>
                                        </p:tgtEl>
                                        <p:attrNameLst>
                                          <p:attrName>ppt_x</p:attrName>
                                        </p:attrNameLst>
                                      </p:cBhvr>
                                      <p:tavLst>
                                        <p:tav tm="0">
                                          <p:val>
                                            <p:strVal val="#ppt_x"/>
                                          </p:val>
                                        </p:tav>
                                        <p:tav tm="100000">
                                          <p:val>
                                            <p:strVal val="#ppt_x"/>
                                          </p:val>
                                        </p:tav>
                                      </p:tavLst>
                                    </p:anim>
                                    <p:anim calcmode="lin" valueType="num">
                                      <p:cBhvr additive="base">
                                        <p:cTn id="140" dur="500" fill="hold"/>
                                        <p:tgtEl>
                                          <p:spTgt spid="27"/>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28"/>
                                        </p:tgtEl>
                                        <p:attrNameLst>
                                          <p:attrName>style.visibility</p:attrName>
                                        </p:attrNameLst>
                                      </p:cBhvr>
                                      <p:to>
                                        <p:strVal val="visible"/>
                                      </p:to>
                                    </p:set>
                                    <p:anim calcmode="lin" valueType="num">
                                      <p:cBhvr additive="base">
                                        <p:cTn id="143" dur="500" fill="hold"/>
                                        <p:tgtEl>
                                          <p:spTgt spid="28"/>
                                        </p:tgtEl>
                                        <p:attrNameLst>
                                          <p:attrName>ppt_x</p:attrName>
                                        </p:attrNameLst>
                                      </p:cBhvr>
                                      <p:tavLst>
                                        <p:tav tm="0">
                                          <p:val>
                                            <p:strVal val="#ppt_x"/>
                                          </p:val>
                                        </p:tav>
                                        <p:tav tm="100000">
                                          <p:val>
                                            <p:strVal val="#ppt_x"/>
                                          </p:val>
                                        </p:tav>
                                      </p:tavLst>
                                    </p:anim>
                                    <p:anim calcmode="lin" valueType="num">
                                      <p:cBhvr additive="base">
                                        <p:cTn id="144" dur="500" fill="hold"/>
                                        <p:tgtEl>
                                          <p:spTgt spid="28"/>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9"/>
                                        </p:tgtEl>
                                        <p:attrNameLst>
                                          <p:attrName>style.visibility</p:attrName>
                                        </p:attrNameLst>
                                      </p:cBhvr>
                                      <p:to>
                                        <p:strVal val="visible"/>
                                      </p:to>
                                    </p:set>
                                    <p:anim calcmode="lin" valueType="num">
                                      <p:cBhvr additive="base">
                                        <p:cTn id="147" dur="500" fill="hold"/>
                                        <p:tgtEl>
                                          <p:spTgt spid="29"/>
                                        </p:tgtEl>
                                        <p:attrNameLst>
                                          <p:attrName>ppt_x</p:attrName>
                                        </p:attrNameLst>
                                      </p:cBhvr>
                                      <p:tavLst>
                                        <p:tav tm="0">
                                          <p:val>
                                            <p:strVal val="#ppt_x"/>
                                          </p:val>
                                        </p:tav>
                                        <p:tav tm="100000">
                                          <p:val>
                                            <p:strVal val="#ppt_x"/>
                                          </p:val>
                                        </p:tav>
                                      </p:tavLst>
                                    </p:anim>
                                    <p:anim calcmode="lin" valueType="num">
                                      <p:cBhvr additive="base">
                                        <p:cTn id="14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nodeType="clickEffect">
                                  <p:stCondLst>
                                    <p:cond delay="0"/>
                                  </p:stCondLst>
                                  <p:childTnLst>
                                    <p:set>
                                      <p:cBhvr>
                                        <p:cTn id="152" dur="1" fill="hold">
                                          <p:stCondLst>
                                            <p:cond delay="0"/>
                                          </p:stCondLst>
                                        </p:cTn>
                                        <p:tgtEl>
                                          <p:spTgt spid="96"/>
                                        </p:tgtEl>
                                        <p:attrNameLst>
                                          <p:attrName>style.visibility</p:attrName>
                                        </p:attrNameLst>
                                      </p:cBhvr>
                                      <p:to>
                                        <p:strVal val="visible"/>
                                      </p:to>
                                    </p:set>
                                    <p:anim calcmode="lin" valueType="num">
                                      <p:cBhvr additive="base">
                                        <p:cTn id="153" dur="500" fill="hold"/>
                                        <p:tgtEl>
                                          <p:spTgt spid="96"/>
                                        </p:tgtEl>
                                        <p:attrNameLst>
                                          <p:attrName>ppt_x</p:attrName>
                                        </p:attrNameLst>
                                      </p:cBhvr>
                                      <p:tavLst>
                                        <p:tav tm="0">
                                          <p:val>
                                            <p:strVal val="#ppt_x"/>
                                          </p:val>
                                        </p:tav>
                                        <p:tav tm="100000">
                                          <p:val>
                                            <p:strVal val="#ppt_x"/>
                                          </p:val>
                                        </p:tav>
                                      </p:tavLst>
                                    </p:anim>
                                    <p:anim calcmode="lin" valueType="num">
                                      <p:cBhvr additive="base">
                                        <p:cTn id="154"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4" fill="hold" grpId="0" nodeType="clickEffect">
                                  <p:stCondLst>
                                    <p:cond delay="0"/>
                                  </p:stCondLst>
                                  <p:childTnLst>
                                    <p:set>
                                      <p:cBhvr>
                                        <p:cTn id="158" dur="1" fill="hold">
                                          <p:stCondLst>
                                            <p:cond delay="0"/>
                                          </p:stCondLst>
                                        </p:cTn>
                                        <p:tgtEl>
                                          <p:spTgt spid="76"/>
                                        </p:tgtEl>
                                        <p:attrNameLst>
                                          <p:attrName>style.visibility</p:attrName>
                                        </p:attrNameLst>
                                      </p:cBhvr>
                                      <p:to>
                                        <p:strVal val="visible"/>
                                      </p:to>
                                    </p:set>
                                    <p:anim calcmode="lin" valueType="num">
                                      <p:cBhvr additive="base">
                                        <p:cTn id="159" dur="500" fill="hold"/>
                                        <p:tgtEl>
                                          <p:spTgt spid="76"/>
                                        </p:tgtEl>
                                        <p:attrNameLst>
                                          <p:attrName>ppt_x</p:attrName>
                                        </p:attrNameLst>
                                      </p:cBhvr>
                                      <p:tavLst>
                                        <p:tav tm="0">
                                          <p:val>
                                            <p:strVal val="#ppt_x"/>
                                          </p:val>
                                        </p:tav>
                                        <p:tav tm="100000">
                                          <p:val>
                                            <p:strVal val="#ppt_x"/>
                                          </p:val>
                                        </p:tav>
                                      </p:tavLst>
                                    </p:anim>
                                    <p:anim calcmode="lin" valueType="num">
                                      <p:cBhvr additive="base">
                                        <p:cTn id="160"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 presetClass="entr" presetSubtype="4" fill="hold" nodeType="clickEffect">
                                  <p:stCondLst>
                                    <p:cond delay="0"/>
                                  </p:stCondLst>
                                  <p:childTnLst>
                                    <p:set>
                                      <p:cBhvr>
                                        <p:cTn id="164" dur="1" fill="hold">
                                          <p:stCondLst>
                                            <p:cond delay="0"/>
                                          </p:stCondLst>
                                        </p:cTn>
                                        <p:tgtEl>
                                          <p:spTgt spid="97"/>
                                        </p:tgtEl>
                                        <p:attrNameLst>
                                          <p:attrName>style.visibility</p:attrName>
                                        </p:attrNameLst>
                                      </p:cBhvr>
                                      <p:to>
                                        <p:strVal val="visible"/>
                                      </p:to>
                                    </p:set>
                                    <p:anim calcmode="lin" valueType="num">
                                      <p:cBhvr additive="base">
                                        <p:cTn id="165" dur="500" fill="hold"/>
                                        <p:tgtEl>
                                          <p:spTgt spid="97"/>
                                        </p:tgtEl>
                                        <p:attrNameLst>
                                          <p:attrName>ppt_x</p:attrName>
                                        </p:attrNameLst>
                                      </p:cBhvr>
                                      <p:tavLst>
                                        <p:tav tm="0">
                                          <p:val>
                                            <p:strVal val="#ppt_x"/>
                                          </p:val>
                                        </p:tav>
                                        <p:tav tm="100000">
                                          <p:val>
                                            <p:strVal val="#ppt_x"/>
                                          </p:val>
                                        </p:tav>
                                      </p:tavLst>
                                    </p:anim>
                                    <p:anim calcmode="lin" valueType="num">
                                      <p:cBhvr additive="base">
                                        <p:cTn id="166"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grpId="0" nodeType="clickEffect">
                                  <p:stCondLst>
                                    <p:cond delay="0"/>
                                  </p:stCondLst>
                                  <p:childTnLst>
                                    <p:set>
                                      <p:cBhvr>
                                        <p:cTn id="170" dur="1" fill="hold">
                                          <p:stCondLst>
                                            <p:cond delay="0"/>
                                          </p:stCondLst>
                                        </p:cTn>
                                        <p:tgtEl>
                                          <p:spTgt spid="77"/>
                                        </p:tgtEl>
                                        <p:attrNameLst>
                                          <p:attrName>style.visibility</p:attrName>
                                        </p:attrNameLst>
                                      </p:cBhvr>
                                      <p:to>
                                        <p:strVal val="visible"/>
                                      </p:to>
                                    </p:set>
                                    <p:anim calcmode="lin" valueType="num">
                                      <p:cBhvr additive="base">
                                        <p:cTn id="171" dur="500" fill="hold"/>
                                        <p:tgtEl>
                                          <p:spTgt spid="77"/>
                                        </p:tgtEl>
                                        <p:attrNameLst>
                                          <p:attrName>ppt_x</p:attrName>
                                        </p:attrNameLst>
                                      </p:cBhvr>
                                      <p:tavLst>
                                        <p:tav tm="0">
                                          <p:val>
                                            <p:strVal val="#ppt_x"/>
                                          </p:val>
                                        </p:tav>
                                        <p:tav tm="100000">
                                          <p:val>
                                            <p:strVal val="#ppt_x"/>
                                          </p:val>
                                        </p:tav>
                                      </p:tavLst>
                                    </p:anim>
                                    <p:anim calcmode="lin" valueType="num">
                                      <p:cBhvr additive="base">
                                        <p:cTn id="172"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2" presetClass="entr" presetSubtype="4" fill="hold" nodeType="clickEffect">
                                  <p:stCondLst>
                                    <p:cond delay="0"/>
                                  </p:stCondLst>
                                  <p:childTnLst>
                                    <p:set>
                                      <p:cBhvr>
                                        <p:cTn id="176" dur="1" fill="hold">
                                          <p:stCondLst>
                                            <p:cond delay="0"/>
                                          </p:stCondLst>
                                        </p:cTn>
                                        <p:tgtEl>
                                          <p:spTgt spid="99"/>
                                        </p:tgtEl>
                                        <p:attrNameLst>
                                          <p:attrName>style.visibility</p:attrName>
                                        </p:attrNameLst>
                                      </p:cBhvr>
                                      <p:to>
                                        <p:strVal val="visible"/>
                                      </p:to>
                                    </p:set>
                                    <p:anim calcmode="lin" valueType="num">
                                      <p:cBhvr additive="base">
                                        <p:cTn id="177" dur="500" fill="hold"/>
                                        <p:tgtEl>
                                          <p:spTgt spid="99"/>
                                        </p:tgtEl>
                                        <p:attrNameLst>
                                          <p:attrName>ppt_x</p:attrName>
                                        </p:attrNameLst>
                                      </p:cBhvr>
                                      <p:tavLst>
                                        <p:tav tm="0">
                                          <p:val>
                                            <p:strVal val="#ppt_x"/>
                                          </p:val>
                                        </p:tav>
                                        <p:tav tm="100000">
                                          <p:val>
                                            <p:strVal val="#ppt_x"/>
                                          </p:val>
                                        </p:tav>
                                      </p:tavLst>
                                    </p:anim>
                                    <p:anim calcmode="lin" valueType="num">
                                      <p:cBhvr additive="base">
                                        <p:cTn id="178"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grpId="0" nodeType="clickEffect">
                                  <p:stCondLst>
                                    <p:cond delay="0"/>
                                  </p:stCondLst>
                                  <p:childTnLst>
                                    <p:set>
                                      <p:cBhvr>
                                        <p:cTn id="182" dur="1" fill="hold">
                                          <p:stCondLst>
                                            <p:cond delay="0"/>
                                          </p:stCondLst>
                                        </p:cTn>
                                        <p:tgtEl>
                                          <p:spTgt spid="78"/>
                                        </p:tgtEl>
                                        <p:attrNameLst>
                                          <p:attrName>style.visibility</p:attrName>
                                        </p:attrNameLst>
                                      </p:cBhvr>
                                      <p:to>
                                        <p:strVal val="visible"/>
                                      </p:to>
                                    </p:set>
                                    <p:anim calcmode="lin" valueType="num">
                                      <p:cBhvr additive="base">
                                        <p:cTn id="183" dur="500" fill="hold"/>
                                        <p:tgtEl>
                                          <p:spTgt spid="78"/>
                                        </p:tgtEl>
                                        <p:attrNameLst>
                                          <p:attrName>ppt_x</p:attrName>
                                        </p:attrNameLst>
                                      </p:cBhvr>
                                      <p:tavLst>
                                        <p:tav tm="0">
                                          <p:val>
                                            <p:strVal val="#ppt_x"/>
                                          </p:val>
                                        </p:tav>
                                        <p:tav tm="100000">
                                          <p:val>
                                            <p:strVal val="#ppt_x"/>
                                          </p:val>
                                        </p:tav>
                                      </p:tavLst>
                                    </p:anim>
                                    <p:anim calcmode="lin" valueType="num">
                                      <p:cBhvr additive="base">
                                        <p:cTn id="18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 presetClass="entr" presetSubtype="4" fill="hold" grpId="0" nodeType="clickEffect">
                                  <p:stCondLst>
                                    <p:cond delay="0"/>
                                  </p:stCondLst>
                                  <p:childTnLst>
                                    <p:set>
                                      <p:cBhvr>
                                        <p:cTn id="188" dur="1" fill="hold">
                                          <p:stCondLst>
                                            <p:cond delay="0"/>
                                          </p:stCondLst>
                                        </p:cTn>
                                        <p:tgtEl>
                                          <p:spTgt spid="79"/>
                                        </p:tgtEl>
                                        <p:attrNameLst>
                                          <p:attrName>style.visibility</p:attrName>
                                        </p:attrNameLst>
                                      </p:cBhvr>
                                      <p:to>
                                        <p:strVal val="visible"/>
                                      </p:to>
                                    </p:set>
                                    <p:anim calcmode="lin" valueType="num">
                                      <p:cBhvr additive="base">
                                        <p:cTn id="189" dur="500" fill="hold"/>
                                        <p:tgtEl>
                                          <p:spTgt spid="79"/>
                                        </p:tgtEl>
                                        <p:attrNameLst>
                                          <p:attrName>ppt_x</p:attrName>
                                        </p:attrNameLst>
                                      </p:cBhvr>
                                      <p:tavLst>
                                        <p:tav tm="0">
                                          <p:val>
                                            <p:strVal val="#ppt_x"/>
                                          </p:val>
                                        </p:tav>
                                        <p:tav tm="100000">
                                          <p:val>
                                            <p:strVal val="#ppt_x"/>
                                          </p:val>
                                        </p:tav>
                                      </p:tavLst>
                                    </p:anim>
                                    <p:anim calcmode="lin" valueType="num">
                                      <p:cBhvr additive="base">
                                        <p:cTn id="190" dur="500" fill="hold"/>
                                        <p:tgtEl>
                                          <p:spTgt spid="79"/>
                                        </p:tgtEl>
                                        <p:attrNameLst>
                                          <p:attrName>ppt_y</p:attrName>
                                        </p:attrNameLst>
                                      </p:cBhvr>
                                      <p:tavLst>
                                        <p:tav tm="0">
                                          <p:val>
                                            <p:strVal val="1+#ppt_h/2"/>
                                          </p:val>
                                        </p:tav>
                                        <p:tav tm="100000">
                                          <p:val>
                                            <p:strVal val="#ppt_y"/>
                                          </p:val>
                                        </p:tav>
                                      </p:tavLst>
                                    </p:anim>
                                  </p:childTnLst>
                                </p:cTn>
                              </p:par>
                              <p:par>
                                <p:cTn id="191" presetID="2" presetClass="entr" presetSubtype="4" fill="hold" grpId="0" nodeType="withEffect">
                                  <p:stCondLst>
                                    <p:cond delay="0"/>
                                  </p:stCondLst>
                                  <p:childTnLst>
                                    <p:set>
                                      <p:cBhvr>
                                        <p:cTn id="192" dur="1" fill="hold">
                                          <p:stCondLst>
                                            <p:cond delay="0"/>
                                          </p:stCondLst>
                                        </p:cTn>
                                        <p:tgtEl>
                                          <p:spTgt spid="80"/>
                                        </p:tgtEl>
                                        <p:attrNameLst>
                                          <p:attrName>style.visibility</p:attrName>
                                        </p:attrNameLst>
                                      </p:cBhvr>
                                      <p:to>
                                        <p:strVal val="visible"/>
                                      </p:to>
                                    </p:set>
                                    <p:anim calcmode="lin" valueType="num">
                                      <p:cBhvr additive="base">
                                        <p:cTn id="193" dur="500" fill="hold"/>
                                        <p:tgtEl>
                                          <p:spTgt spid="80"/>
                                        </p:tgtEl>
                                        <p:attrNameLst>
                                          <p:attrName>ppt_x</p:attrName>
                                        </p:attrNameLst>
                                      </p:cBhvr>
                                      <p:tavLst>
                                        <p:tav tm="0">
                                          <p:val>
                                            <p:strVal val="#ppt_x"/>
                                          </p:val>
                                        </p:tav>
                                        <p:tav tm="100000">
                                          <p:val>
                                            <p:strVal val="#ppt_x"/>
                                          </p:val>
                                        </p:tav>
                                      </p:tavLst>
                                    </p:anim>
                                    <p:anim calcmode="lin" valueType="num">
                                      <p:cBhvr additive="base">
                                        <p:cTn id="194" dur="500" fill="hold"/>
                                        <p:tgtEl>
                                          <p:spTgt spid="80"/>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81"/>
                                        </p:tgtEl>
                                        <p:attrNameLst>
                                          <p:attrName>style.visibility</p:attrName>
                                        </p:attrNameLst>
                                      </p:cBhvr>
                                      <p:to>
                                        <p:strVal val="visible"/>
                                      </p:to>
                                    </p:set>
                                    <p:anim calcmode="lin" valueType="num">
                                      <p:cBhvr additive="base">
                                        <p:cTn id="197" dur="500" fill="hold"/>
                                        <p:tgtEl>
                                          <p:spTgt spid="81"/>
                                        </p:tgtEl>
                                        <p:attrNameLst>
                                          <p:attrName>ppt_x</p:attrName>
                                        </p:attrNameLst>
                                      </p:cBhvr>
                                      <p:tavLst>
                                        <p:tav tm="0">
                                          <p:val>
                                            <p:strVal val="#ppt_x"/>
                                          </p:val>
                                        </p:tav>
                                        <p:tav tm="100000">
                                          <p:val>
                                            <p:strVal val="#ppt_x"/>
                                          </p:val>
                                        </p:tav>
                                      </p:tavLst>
                                    </p:anim>
                                    <p:anim calcmode="lin" valueType="num">
                                      <p:cBhvr additive="base">
                                        <p:cTn id="198" dur="500" fill="hold"/>
                                        <p:tgtEl>
                                          <p:spTgt spid="81"/>
                                        </p:tgtEl>
                                        <p:attrNameLst>
                                          <p:attrName>ppt_y</p:attrName>
                                        </p:attrNameLst>
                                      </p:cBhvr>
                                      <p:tavLst>
                                        <p:tav tm="0">
                                          <p:val>
                                            <p:strVal val="1+#ppt_h/2"/>
                                          </p:val>
                                        </p:tav>
                                        <p:tav tm="100000">
                                          <p:val>
                                            <p:strVal val="#ppt_y"/>
                                          </p:val>
                                        </p:tav>
                                      </p:tavLst>
                                    </p:anim>
                                  </p:childTnLst>
                                </p:cTn>
                              </p:par>
                              <p:par>
                                <p:cTn id="199" presetID="2" presetClass="entr" presetSubtype="4" fill="hold" grpId="0" nodeType="withEffect">
                                  <p:stCondLst>
                                    <p:cond delay="0"/>
                                  </p:stCondLst>
                                  <p:childTnLst>
                                    <p:set>
                                      <p:cBhvr>
                                        <p:cTn id="200" dur="1" fill="hold">
                                          <p:stCondLst>
                                            <p:cond delay="0"/>
                                          </p:stCondLst>
                                        </p:cTn>
                                        <p:tgtEl>
                                          <p:spTgt spid="82"/>
                                        </p:tgtEl>
                                        <p:attrNameLst>
                                          <p:attrName>style.visibility</p:attrName>
                                        </p:attrNameLst>
                                      </p:cBhvr>
                                      <p:to>
                                        <p:strVal val="visible"/>
                                      </p:to>
                                    </p:set>
                                    <p:anim calcmode="lin" valueType="num">
                                      <p:cBhvr additive="base">
                                        <p:cTn id="201" dur="500" fill="hold"/>
                                        <p:tgtEl>
                                          <p:spTgt spid="82"/>
                                        </p:tgtEl>
                                        <p:attrNameLst>
                                          <p:attrName>ppt_x</p:attrName>
                                        </p:attrNameLst>
                                      </p:cBhvr>
                                      <p:tavLst>
                                        <p:tav tm="0">
                                          <p:val>
                                            <p:strVal val="#ppt_x"/>
                                          </p:val>
                                        </p:tav>
                                        <p:tav tm="100000">
                                          <p:val>
                                            <p:strVal val="#ppt_x"/>
                                          </p:val>
                                        </p:tav>
                                      </p:tavLst>
                                    </p:anim>
                                    <p:anim calcmode="lin" valueType="num">
                                      <p:cBhvr additive="base">
                                        <p:cTn id="202" dur="500" fill="hold"/>
                                        <p:tgtEl>
                                          <p:spTgt spid="82"/>
                                        </p:tgtEl>
                                        <p:attrNameLst>
                                          <p:attrName>ppt_y</p:attrName>
                                        </p:attrNameLst>
                                      </p:cBhvr>
                                      <p:tavLst>
                                        <p:tav tm="0">
                                          <p:val>
                                            <p:strVal val="1+#ppt_h/2"/>
                                          </p:val>
                                        </p:tav>
                                        <p:tav tm="100000">
                                          <p:val>
                                            <p:strVal val="#ppt_y"/>
                                          </p:val>
                                        </p:tav>
                                      </p:tavLst>
                                    </p:anim>
                                  </p:childTnLst>
                                </p:cTn>
                              </p:par>
                              <p:par>
                                <p:cTn id="203" presetID="2" presetClass="entr" presetSubtype="4" fill="hold" grpId="0" nodeType="withEffect">
                                  <p:stCondLst>
                                    <p:cond delay="0"/>
                                  </p:stCondLst>
                                  <p:childTnLst>
                                    <p:set>
                                      <p:cBhvr>
                                        <p:cTn id="204" dur="1" fill="hold">
                                          <p:stCondLst>
                                            <p:cond delay="0"/>
                                          </p:stCondLst>
                                        </p:cTn>
                                        <p:tgtEl>
                                          <p:spTgt spid="83"/>
                                        </p:tgtEl>
                                        <p:attrNameLst>
                                          <p:attrName>style.visibility</p:attrName>
                                        </p:attrNameLst>
                                      </p:cBhvr>
                                      <p:to>
                                        <p:strVal val="visible"/>
                                      </p:to>
                                    </p:set>
                                    <p:anim calcmode="lin" valueType="num">
                                      <p:cBhvr additive="base">
                                        <p:cTn id="205" dur="500" fill="hold"/>
                                        <p:tgtEl>
                                          <p:spTgt spid="83"/>
                                        </p:tgtEl>
                                        <p:attrNameLst>
                                          <p:attrName>ppt_x</p:attrName>
                                        </p:attrNameLst>
                                      </p:cBhvr>
                                      <p:tavLst>
                                        <p:tav tm="0">
                                          <p:val>
                                            <p:strVal val="#ppt_x"/>
                                          </p:val>
                                        </p:tav>
                                        <p:tav tm="100000">
                                          <p:val>
                                            <p:strVal val="#ppt_x"/>
                                          </p:val>
                                        </p:tav>
                                      </p:tavLst>
                                    </p:anim>
                                    <p:anim calcmode="lin" valueType="num">
                                      <p:cBhvr additive="base">
                                        <p:cTn id="206" dur="500" fill="hold"/>
                                        <p:tgtEl>
                                          <p:spTgt spid="83"/>
                                        </p:tgtEl>
                                        <p:attrNameLst>
                                          <p:attrName>ppt_y</p:attrName>
                                        </p:attrNameLst>
                                      </p:cBhvr>
                                      <p:tavLst>
                                        <p:tav tm="0">
                                          <p:val>
                                            <p:strVal val="1+#ppt_h/2"/>
                                          </p:val>
                                        </p:tav>
                                        <p:tav tm="100000">
                                          <p:val>
                                            <p:strVal val="#ppt_y"/>
                                          </p:val>
                                        </p:tav>
                                      </p:tavLst>
                                    </p:anim>
                                  </p:childTnLst>
                                </p:cTn>
                              </p:par>
                              <p:par>
                                <p:cTn id="207" presetID="2" presetClass="entr" presetSubtype="4" fill="hold" grpId="0" nodeType="withEffect">
                                  <p:stCondLst>
                                    <p:cond delay="0"/>
                                  </p:stCondLst>
                                  <p:childTnLst>
                                    <p:set>
                                      <p:cBhvr>
                                        <p:cTn id="208" dur="1" fill="hold">
                                          <p:stCondLst>
                                            <p:cond delay="0"/>
                                          </p:stCondLst>
                                        </p:cTn>
                                        <p:tgtEl>
                                          <p:spTgt spid="84"/>
                                        </p:tgtEl>
                                        <p:attrNameLst>
                                          <p:attrName>style.visibility</p:attrName>
                                        </p:attrNameLst>
                                      </p:cBhvr>
                                      <p:to>
                                        <p:strVal val="visible"/>
                                      </p:to>
                                    </p:set>
                                    <p:anim calcmode="lin" valueType="num">
                                      <p:cBhvr additive="base">
                                        <p:cTn id="209" dur="500" fill="hold"/>
                                        <p:tgtEl>
                                          <p:spTgt spid="84"/>
                                        </p:tgtEl>
                                        <p:attrNameLst>
                                          <p:attrName>ppt_x</p:attrName>
                                        </p:attrNameLst>
                                      </p:cBhvr>
                                      <p:tavLst>
                                        <p:tav tm="0">
                                          <p:val>
                                            <p:strVal val="#ppt_x"/>
                                          </p:val>
                                        </p:tav>
                                        <p:tav tm="100000">
                                          <p:val>
                                            <p:strVal val="#ppt_x"/>
                                          </p:val>
                                        </p:tav>
                                      </p:tavLst>
                                    </p:anim>
                                    <p:anim calcmode="lin" valueType="num">
                                      <p:cBhvr additive="base">
                                        <p:cTn id="210" dur="500" fill="hold"/>
                                        <p:tgtEl>
                                          <p:spTgt spid="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1" grpId="0"/>
      <p:bldP spid="22" grpId="0"/>
      <p:bldP spid="23" grpId="0"/>
      <p:bldP spid="24" grpId="0"/>
      <p:bldP spid="25" grpId="0"/>
      <p:bldP spid="26" grpId="0"/>
      <p:bldP spid="27" grpId="0"/>
      <p:bldP spid="28" grpId="0"/>
      <p:bldP spid="29" grpId="0"/>
      <p:bldP spid="65" grpId="0" animBg="1"/>
      <p:bldP spid="76" grpId="0"/>
      <p:bldP spid="77" grpId="0"/>
      <p:bldP spid="78" grpId="0"/>
      <p:bldP spid="79" grpId="0"/>
      <p:bldP spid="80" grpId="0"/>
      <p:bldP spid="81" grpId="0"/>
      <p:bldP spid="82" grpId="0"/>
      <p:bldP spid="83" grpId="0"/>
      <p:bldP spid="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Naïve </a:t>
            </a:r>
            <a:r>
              <a:rPr lang="en-US" dirty="0"/>
              <a:t>A</a:t>
            </a:r>
            <a:r>
              <a:rPr lang="en-US" dirty="0" smtClean="0"/>
              <a:t>nalysis </a:t>
            </a:r>
            <a:endParaRPr lang="en-US" dirty="0"/>
          </a:p>
        </p:txBody>
      </p:sp>
      <p:sp>
        <p:nvSpPr>
          <p:cNvPr id="4" name="Slide Number Placeholder 3"/>
          <p:cNvSpPr>
            <a:spLocks noGrp="1"/>
          </p:cNvSpPr>
          <p:nvPr>
            <p:ph type="sldNum" sz="quarter" idx="4"/>
          </p:nvPr>
        </p:nvSpPr>
        <p:spPr/>
        <p:txBody>
          <a:bodyPr/>
          <a:lstStyle/>
          <a:p>
            <a:fld id="{5D2D4532-1F63-42F5-86ED-C1410817A4FA}" type="slidenum">
              <a:rPr lang="en-US" smtClean="0"/>
              <a:pPr/>
              <a:t>16</a:t>
            </a:fld>
            <a:endParaRPr lang="en-US" dirty="0"/>
          </a:p>
        </p:txBody>
      </p:sp>
      <p:sp>
        <p:nvSpPr>
          <p:cNvPr id="31" name="Content Placeholder 5"/>
          <p:cNvSpPr txBox="1">
            <a:spLocks/>
          </p:cNvSpPr>
          <p:nvPr/>
        </p:nvSpPr>
        <p:spPr>
          <a:xfrm>
            <a:off x="1219200" y="2779491"/>
            <a:ext cx="1447800" cy="2554509"/>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2800" kern="1200">
                <a:solidFill>
                  <a:srgbClr val="FFFFFF"/>
                </a:solidFill>
                <a:latin typeface="Neo Sans Intel Medium" pitchFamily="34" charset="0"/>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400" b="0" kern="1200">
                <a:solidFill>
                  <a:srgbClr val="FFFFFF"/>
                </a:solidFill>
                <a:latin typeface="Neo Sans Intel Medium" pitchFamily="34" charset="0"/>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rgbClr val="FFFFFF"/>
                </a:solidFill>
                <a:latin typeface="Neo Sans Intel Medium" pitchFamily="34" charset="0"/>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1800" kern="1200">
                <a:solidFill>
                  <a:srgbClr val="FFFFFF"/>
                </a:solidFill>
                <a:latin typeface="Neo Sans Intel Medium" pitchFamily="34" charset="0"/>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rgbClr val="FFFFFF"/>
                </a:solidFill>
                <a:latin typeface="Neo Sans Intel Medium" pitchFamily="34" charset="0"/>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100" dirty="0" err="1" smtClean="0"/>
              <a:t>AcquirePage</a:t>
            </a:r>
            <a:r>
              <a:rPr lang="en-US" sz="1100" dirty="0" smtClean="0"/>
              <a:t>(Pa);</a:t>
            </a:r>
          </a:p>
          <a:p>
            <a:pPr marL="0" indent="0">
              <a:buFont typeface="Arial" charset="0"/>
              <a:buNone/>
            </a:pPr>
            <a:r>
              <a:rPr lang="en-US" sz="1100" dirty="0" smtClean="0"/>
              <a:t>Analyze “r a[0]”;</a:t>
            </a:r>
          </a:p>
          <a:p>
            <a:pPr marL="0" indent="0">
              <a:buFont typeface="Arial" charset="0"/>
              <a:buNone/>
            </a:pPr>
            <a:r>
              <a:rPr lang="en-US" sz="1100" dirty="0" err="1" smtClean="0"/>
              <a:t>ReleasePage</a:t>
            </a:r>
            <a:r>
              <a:rPr lang="en-US" sz="1100" dirty="0" smtClean="0"/>
              <a:t>(Pa);</a:t>
            </a:r>
          </a:p>
          <a:p>
            <a:pPr marL="0" indent="0">
              <a:buFont typeface="Arial" charset="0"/>
              <a:buNone/>
            </a:pPr>
            <a:r>
              <a:rPr lang="en-US" sz="1100" dirty="0" err="1" smtClean="0"/>
              <a:t>AcquirePage</a:t>
            </a:r>
            <a:r>
              <a:rPr lang="en-US" sz="1100" dirty="0" smtClean="0"/>
              <a:t>(</a:t>
            </a:r>
            <a:r>
              <a:rPr lang="en-US" sz="1100" dirty="0" err="1" smtClean="0"/>
              <a:t>Pb</a:t>
            </a:r>
            <a:r>
              <a:rPr lang="en-US" sz="1100" dirty="0" smtClean="0"/>
              <a:t>);</a:t>
            </a:r>
          </a:p>
          <a:p>
            <a:pPr marL="0" indent="0">
              <a:buNone/>
            </a:pPr>
            <a:r>
              <a:rPr lang="en-US" sz="1100" dirty="0"/>
              <a:t>Analyze “r </a:t>
            </a:r>
            <a:r>
              <a:rPr lang="en-US" sz="1100" dirty="0" smtClean="0"/>
              <a:t>b[0</a:t>
            </a:r>
            <a:r>
              <a:rPr lang="en-US" sz="1100" dirty="0"/>
              <a:t>]”;</a:t>
            </a:r>
          </a:p>
          <a:p>
            <a:pPr marL="0" indent="0">
              <a:buNone/>
            </a:pPr>
            <a:r>
              <a:rPr lang="en-US" sz="1100" dirty="0" err="1" smtClean="0"/>
              <a:t>ReleasePage</a:t>
            </a:r>
            <a:r>
              <a:rPr lang="en-US" sz="1100" dirty="0" smtClean="0"/>
              <a:t>(</a:t>
            </a:r>
            <a:r>
              <a:rPr lang="en-US" sz="1100" dirty="0" err="1" smtClean="0"/>
              <a:t>Pb</a:t>
            </a:r>
            <a:r>
              <a:rPr lang="en-US" sz="1100" dirty="0" smtClean="0"/>
              <a:t>);</a:t>
            </a:r>
            <a:endParaRPr lang="en-US" sz="1100" dirty="0"/>
          </a:p>
          <a:p>
            <a:pPr marL="0" indent="0">
              <a:buNone/>
            </a:pPr>
            <a:r>
              <a:rPr lang="en-US" sz="1100" dirty="0" err="1" smtClean="0"/>
              <a:t>AcquirePage</a:t>
            </a:r>
            <a:r>
              <a:rPr lang="en-US" sz="1100" dirty="0" smtClean="0"/>
              <a:t>(Pc);</a:t>
            </a:r>
            <a:endParaRPr lang="en-US" sz="1100" dirty="0"/>
          </a:p>
          <a:p>
            <a:pPr marL="0" indent="0">
              <a:buNone/>
            </a:pPr>
            <a:r>
              <a:rPr lang="en-US" sz="1100" dirty="0"/>
              <a:t>Analyze </a:t>
            </a:r>
            <a:r>
              <a:rPr lang="en-US" sz="1100" dirty="0" smtClean="0"/>
              <a:t>“w c[0</a:t>
            </a:r>
            <a:r>
              <a:rPr lang="en-US" sz="1100" dirty="0"/>
              <a:t>]”;</a:t>
            </a:r>
          </a:p>
          <a:p>
            <a:pPr marL="0" indent="0">
              <a:buNone/>
            </a:pPr>
            <a:r>
              <a:rPr lang="en-US" sz="1100" dirty="0" err="1" smtClean="0"/>
              <a:t>ReleasePage</a:t>
            </a:r>
            <a:r>
              <a:rPr lang="en-US" sz="1100" dirty="0" smtClean="0"/>
              <a:t>(Pc);</a:t>
            </a:r>
            <a:endParaRPr lang="en-US" sz="1100" dirty="0"/>
          </a:p>
          <a:p>
            <a:pPr marL="0" indent="0">
              <a:buNone/>
            </a:pPr>
            <a:r>
              <a:rPr lang="en-US" sz="1100" dirty="0" err="1"/>
              <a:t>AcquirePage</a:t>
            </a:r>
            <a:r>
              <a:rPr lang="en-US" sz="1100" dirty="0"/>
              <a:t>(Pa);</a:t>
            </a:r>
          </a:p>
          <a:p>
            <a:pPr marL="0" indent="0">
              <a:buNone/>
            </a:pPr>
            <a:r>
              <a:rPr lang="en-US" sz="1100" dirty="0"/>
              <a:t>Analyze “r </a:t>
            </a:r>
            <a:r>
              <a:rPr lang="en-US" sz="1100" dirty="0" smtClean="0"/>
              <a:t>a[1]”;</a:t>
            </a:r>
            <a:endParaRPr lang="en-US" sz="1100" dirty="0"/>
          </a:p>
          <a:p>
            <a:pPr marL="0" indent="0">
              <a:buNone/>
            </a:pPr>
            <a:endParaRPr lang="en-US" sz="1100" dirty="0" smtClean="0"/>
          </a:p>
        </p:txBody>
      </p:sp>
      <p:sp>
        <p:nvSpPr>
          <p:cNvPr id="70" name="Rectangle 69"/>
          <p:cNvSpPr/>
          <p:nvPr/>
        </p:nvSpPr>
        <p:spPr>
          <a:xfrm>
            <a:off x="3401019" y="2447485"/>
            <a:ext cx="914400" cy="3078184"/>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cxnSp>
        <p:nvCxnSpPr>
          <p:cNvPr id="71" name="Straight Connector 70"/>
          <p:cNvCxnSpPr/>
          <p:nvPr/>
        </p:nvCxnSpPr>
        <p:spPr>
          <a:xfrm>
            <a:off x="3401019" y="2782469"/>
            <a:ext cx="914400" cy="2977"/>
          </a:xfrm>
          <a:prstGeom prst="line">
            <a:avLst/>
          </a:prstGeom>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3401019" y="30872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3417755" y="4611269"/>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3401019" y="33920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3401019" y="36968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3417755" y="4306469"/>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7" name="Straight Connector 76"/>
          <p:cNvCxnSpPr>
            <a:endCxn id="70" idx="3"/>
          </p:cNvCxnSpPr>
          <p:nvPr/>
        </p:nvCxnSpPr>
        <p:spPr>
          <a:xfrm flipV="1">
            <a:off x="3401019" y="3986577"/>
            <a:ext cx="914400" cy="15092"/>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3401019" y="49160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3401019" y="5220869"/>
            <a:ext cx="914400" cy="2977"/>
          </a:xfrm>
          <a:prstGeom prst="line">
            <a:avLst/>
          </a:prstGeom>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3553419" y="2477669"/>
            <a:ext cx="587020" cy="307777"/>
          </a:xfrm>
          <a:prstGeom prst="rect">
            <a:avLst/>
          </a:prstGeom>
          <a:noFill/>
        </p:spPr>
        <p:txBody>
          <a:bodyPr wrap="square" rtlCol="0">
            <a:spAutoFit/>
          </a:bodyPr>
          <a:lstStyle/>
          <a:p>
            <a:r>
              <a:rPr lang="en-US" sz="1400" dirty="0">
                <a:solidFill>
                  <a:schemeClr val="bg1"/>
                </a:solidFill>
              </a:rPr>
              <a:t>r</a:t>
            </a:r>
            <a:r>
              <a:rPr lang="en-US" sz="1400" dirty="0" smtClean="0">
                <a:solidFill>
                  <a:schemeClr val="bg1"/>
                </a:solidFill>
              </a:rPr>
              <a:t> a[0]</a:t>
            </a:r>
            <a:endParaRPr lang="en-US" sz="1400" dirty="0">
              <a:solidFill>
                <a:schemeClr val="bg1"/>
              </a:solidFill>
            </a:endParaRPr>
          </a:p>
        </p:txBody>
      </p:sp>
      <p:sp>
        <p:nvSpPr>
          <p:cNvPr id="81" name="TextBox 80"/>
          <p:cNvSpPr txBox="1"/>
          <p:nvPr/>
        </p:nvSpPr>
        <p:spPr>
          <a:xfrm>
            <a:off x="3540407" y="2783957"/>
            <a:ext cx="582211"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b[0]</a:t>
            </a:r>
            <a:endParaRPr lang="en-US" sz="1400" dirty="0">
              <a:solidFill>
                <a:schemeClr val="bg1"/>
              </a:solidFill>
            </a:endParaRPr>
          </a:p>
        </p:txBody>
      </p:sp>
      <p:sp>
        <p:nvSpPr>
          <p:cNvPr id="82" name="TextBox 81"/>
          <p:cNvSpPr txBox="1"/>
          <p:nvPr/>
        </p:nvSpPr>
        <p:spPr>
          <a:xfrm>
            <a:off x="3511213" y="3072296"/>
            <a:ext cx="628698" cy="307777"/>
          </a:xfrm>
          <a:prstGeom prst="rect">
            <a:avLst/>
          </a:prstGeom>
          <a:noFill/>
        </p:spPr>
        <p:txBody>
          <a:bodyPr wrap="none" rtlCol="0">
            <a:spAutoFit/>
          </a:bodyPr>
          <a:lstStyle/>
          <a:p>
            <a:r>
              <a:rPr lang="en-US" sz="1400" dirty="0" smtClean="0">
                <a:solidFill>
                  <a:schemeClr val="bg1"/>
                </a:solidFill>
              </a:rPr>
              <a:t>w </a:t>
            </a:r>
            <a:r>
              <a:rPr lang="en-US" sz="1400" dirty="0">
                <a:solidFill>
                  <a:schemeClr val="bg1"/>
                </a:solidFill>
              </a:rPr>
              <a:t>c</a:t>
            </a:r>
            <a:r>
              <a:rPr lang="en-US" sz="1400" dirty="0" smtClean="0">
                <a:solidFill>
                  <a:schemeClr val="bg1"/>
                </a:solidFill>
              </a:rPr>
              <a:t>[0]</a:t>
            </a:r>
            <a:endParaRPr lang="en-US" sz="1400" dirty="0">
              <a:solidFill>
                <a:schemeClr val="bg1"/>
              </a:solidFill>
            </a:endParaRPr>
          </a:p>
        </p:txBody>
      </p:sp>
      <p:sp>
        <p:nvSpPr>
          <p:cNvPr id="83" name="TextBox 82"/>
          <p:cNvSpPr txBox="1"/>
          <p:nvPr/>
        </p:nvSpPr>
        <p:spPr>
          <a:xfrm>
            <a:off x="3538464" y="3380073"/>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a[1]</a:t>
            </a:r>
            <a:endParaRPr lang="en-US" sz="1400" dirty="0">
              <a:solidFill>
                <a:schemeClr val="bg1"/>
              </a:solidFill>
            </a:endParaRPr>
          </a:p>
        </p:txBody>
      </p:sp>
      <p:sp>
        <p:nvSpPr>
          <p:cNvPr id="84" name="TextBox 83"/>
          <p:cNvSpPr txBox="1"/>
          <p:nvPr/>
        </p:nvSpPr>
        <p:spPr>
          <a:xfrm>
            <a:off x="3538464" y="3688598"/>
            <a:ext cx="582211"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b[1]</a:t>
            </a:r>
            <a:endParaRPr lang="en-US" sz="1400" dirty="0">
              <a:solidFill>
                <a:schemeClr val="bg1"/>
              </a:solidFill>
            </a:endParaRPr>
          </a:p>
        </p:txBody>
      </p:sp>
      <p:sp>
        <p:nvSpPr>
          <p:cNvPr id="85" name="TextBox 84"/>
          <p:cNvSpPr txBox="1"/>
          <p:nvPr/>
        </p:nvSpPr>
        <p:spPr>
          <a:xfrm>
            <a:off x="3527243" y="3986577"/>
            <a:ext cx="628698" cy="307777"/>
          </a:xfrm>
          <a:prstGeom prst="rect">
            <a:avLst/>
          </a:prstGeom>
          <a:noFill/>
        </p:spPr>
        <p:txBody>
          <a:bodyPr wrap="none" rtlCol="0">
            <a:spAutoFit/>
          </a:bodyPr>
          <a:lstStyle/>
          <a:p>
            <a:r>
              <a:rPr lang="en-US" sz="1400" dirty="0" smtClean="0">
                <a:solidFill>
                  <a:schemeClr val="bg1"/>
                </a:solidFill>
              </a:rPr>
              <a:t>w c[1]</a:t>
            </a:r>
            <a:endParaRPr lang="en-US" sz="1400" dirty="0">
              <a:solidFill>
                <a:schemeClr val="bg1"/>
              </a:solidFill>
            </a:endParaRPr>
          </a:p>
        </p:txBody>
      </p:sp>
      <p:sp>
        <p:nvSpPr>
          <p:cNvPr id="86" name="TextBox 85"/>
          <p:cNvSpPr txBox="1"/>
          <p:nvPr/>
        </p:nvSpPr>
        <p:spPr>
          <a:xfrm>
            <a:off x="3558679" y="4313053"/>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a[2]</a:t>
            </a:r>
            <a:endParaRPr lang="en-US" sz="1400" dirty="0">
              <a:solidFill>
                <a:schemeClr val="bg1"/>
              </a:solidFill>
            </a:endParaRPr>
          </a:p>
        </p:txBody>
      </p:sp>
      <p:sp>
        <p:nvSpPr>
          <p:cNvPr id="87" name="TextBox 86"/>
          <p:cNvSpPr txBox="1"/>
          <p:nvPr/>
        </p:nvSpPr>
        <p:spPr>
          <a:xfrm>
            <a:off x="3553419" y="4611269"/>
            <a:ext cx="582211"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b[2]</a:t>
            </a:r>
            <a:endParaRPr lang="en-US" sz="1400" dirty="0">
              <a:solidFill>
                <a:schemeClr val="bg1"/>
              </a:solidFill>
            </a:endParaRPr>
          </a:p>
        </p:txBody>
      </p:sp>
      <p:sp>
        <p:nvSpPr>
          <p:cNvPr id="88" name="TextBox 87"/>
          <p:cNvSpPr txBox="1"/>
          <p:nvPr/>
        </p:nvSpPr>
        <p:spPr>
          <a:xfrm>
            <a:off x="3532580" y="4916069"/>
            <a:ext cx="628698" cy="307777"/>
          </a:xfrm>
          <a:prstGeom prst="rect">
            <a:avLst/>
          </a:prstGeom>
          <a:noFill/>
        </p:spPr>
        <p:txBody>
          <a:bodyPr wrap="none" rtlCol="0">
            <a:spAutoFit/>
          </a:bodyPr>
          <a:lstStyle/>
          <a:p>
            <a:r>
              <a:rPr lang="en-US" sz="1400" dirty="0">
                <a:solidFill>
                  <a:schemeClr val="bg1"/>
                </a:solidFill>
              </a:rPr>
              <a:t>w</a:t>
            </a:r>
            <a:r>
              <a:rPr lang="en-US" sz="1400" dirty="0" smtClean="0">
                <a:solidFill>
                  <a:schemeClr val="bg1"/>
                </a:solidFill>
              </a:rPr>
              <a:t> c[2]</a:t>
            </a:r>
            <a:endParaRPr lang="en-US" sz="1400" dirty="0">
              <a:solidFill>
                <a:schemeClr val="bg1"/>
              </a:solidFill>
            </a:endParaRPr>
          </a:p>
        </p:txBody>
      </p:sp>
      <p:sp>
        <p:nvSpPr>
          <p:cNvPr id="89" name="Rectangle 88"/>
          <p:cNvSpPr/>
          <p:nvPr/>
        </p:nvSpPr>
        <p:spPr>
          <a:xfrm>
            <a:off x="4696419" y="2447485"/>
            <a:ext cx="914400" cy="3078184"/>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cxnSp>
        <p:nvCxnSpPr>
          <p:cNvPr id="90" name="Straight Connector 89"/>
          <p:cNvCxnSpPr/>
          <p:nvPr/>
        </p:nvCxnSpPr>
        <p:spPr>
          <a:xfrm>
            <a:off x="4696419" y="2782469"/>
            <a:ext cx="914400" cy="2977"/>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4696419" y="30872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a:off x="4713155" y="4611269"/>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4696419" y="33920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4696419" y="36968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4713155" y="4306469"/>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a:endCxn id="89" idx="3"/>
          </p:cNvCxnSpPr>
          <p:nvPr/>
        </p:nvCxnSpPr>
        <p:spPr>
          <a:xfrm flipV="1">
            <a:off x="4696419" y="3986577"/>
            <a:ext cx="914400" cy="15092"/>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4696419" y="491606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4696419" y="5220869"/>
            <a:ext cx="914400" cy="2977"/>
          </a:xfrm>
          <a:prstGeom prst="line">
            <a:avLst/>
          </a:prstGeom>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4848819" y="2477669"/>
            <a:ext cx="587020" cy="307777"/>
          </a:xfrm>
          <a:prstGeom prst="rect">
            <a:avLst/>
          </a:prstGeom>
          <a:noFill/>
        </p:spPr>
        <p:txBody>
          <a:bodyPr wrap="square" rtlCol="0">
            <a:spAutoFit/>
          </a:bodyPr>
          <a:lstStyle/>
          <a:p>
            <a:r>
              <a:rPr lang="en-US" sz="1400" dirty="0">
                <a:solidFill>
                  <a:schemeClr val="bg1"/>
                </a:solidFill>
              </a:rPr>
              <a:t>r</a:t>
            </a:r>
            <a:r>
              <a:rPr lang="en-US" sz="1400" dirty="0" smtClean="0">
                <a:solidFill>
                  <a:schemeClr val="bg1"/>
                </a:solidFill>
              </a:rPr>
              <a:t> c[0]</a:t>
            </a:r>
            <a:endParaRPr lang="en-US" sz="1400" dirty="0">
              <a:solidFill>
                <a:schemeClr val="bg1"/>
              </a:solidFill>
            </a:endParaRPr>
          </a:p>
        </p:txBody>
      </p:sp>
      <p:sp>
        <p:nvSpPr>
          <p:cNvPr id="100" name="TextBox 99"/>
          <p:cNvSpPr txBox="1"/>
          <p:nvPr/>
        </p:nvSpPr>
        <p:spPr>
          <a:xfrm>
            <a:off x="4838540" y="2779492"/>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t>
            </a:r>
            <a:r>
              <a:rPr lang="en-US" sz="1400" dirty="0">
                <a:solidFill>
                  <a:schemeClr val="bg1"/>
                </a:solidFill>
              </a:rPr>
              <a:t>a</a:t>
            </a:r>
            <a:r>
              <a:rPr lang="en-US" sz="1400" dirty="0" smtClean="0">
                <a:solidFill>
                  <a:schemeClr val="bg1"/>
                </a:solidFill>
              </a:rPr>
              <a:t>[0]</a:t>
            </a:r>
            <a:endParaRPr lang="en-US" sz="1400" dirty="0">
              <a:solidFill>
                <a:schemeClr val="bg1"/>
              </a:solidFill>
            </a:endParaRPr>
          </a:p>
        </p:txBody>
      </p:sp>
      <p:sp>
        <p:nvSpPr>
          <p:cNvPr id="101" name="TextBox 100"/>
          <p:cNvSpPr txBox="1"/>
          <p:nvPr/>
        </p:nvSpPr>
        <p:spPr>
          <a:xfrm>
            <a:off x="4805009" y="3036268"/>
            <a:ext cx="647934" cy="307777"/>
          </a:xfrm>
          <a:prstGeom prst="rect">
            <a:avLst/>
          </a:prstGeom>
          <a:noFill/>
        </p:spPr>
        <p:txBody>
          <a:bodyPr wrap="none" rtlCol="0">
            <a:spAutoFit/>
          </a:bodyPr>
          <a:lstStyle/>
          <a:p>
            <a:r>
              <a:rPr lang="en-US" sz="1400" dirty="0" smtClean="0">
                <a:solidFill>
                  <a:schemeClr val="bg1"/>
                </a:solidFill>
              </a:rPr>
              <a:t>w </a:t>
            </a:r>
            <a:r>
              <a:rPr lang="en-US" sz="1400" dirty="0">
                <a:solidFill>
                  <a:schemeClr val="bg1"/>
                </a:solidFill>
              </a:rPr>
              <a:t>b</a:t>
            </a:r>
            <a:r>
              <a:rPr lang="en-US" sz="1400" dirty="0" smtClean="0">
                <a:solidFill>
                  <a:schemeClr val="bg1"/>
                </a:solidFill>
              </a:rPr>
              <a:t>[0]</a:t>
            </a:r>
            <a:endParaRPr lang="en-US" sz="1400" dirty="0">
              <a:solidFill>
                <a:schemeClr val="bg1"/>
              </a:solidFill>
            </a:endParaRPr>
          </a:p>
        </p:txBody>
      </p:sp>
      <p:sp>
        <p:nvSpPr>
          <p:cNvPr id="102" name="TextBox 101"/>
          <p:cNvSpPr txBox="1"/>
          <p:nvPr/>
        </p:nvSpPr>
        <p:spPr>
          <a:xfrm>
            <a:off x="4833864" y="3380073"/>
            <a:ext cx="562975"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c[1]</a:t>
            </a:r>
            <a:endParaRPr lang="en-US" sz="1400" dirty="0">
              <a:solidFill>
                <a:schemeClr val="bg1"/>
              </a:solidFill>
            </a:endParaRPr>
          </a:p>
        </p:txBody>
      </p:sp>
      <p:sp>
        <p:nvSpPr>
          <p:cNvPr id="103" name="TextBox 102"/>
          <p:cNvSpPr txBox="1"/>
          <p:nvPr/>
        </p:nvSpPr>
        <p:spPr>
          <a:xfrm>
            <a:off x="4833864" y="3688598"/>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a[1]</a:t>
            </a:r>
            <a:endParaRPr lang="en-US" sz="1400" dirty="0">
              <a:solidFill>
                <a:schemeClr val="bg1"/>
              </a:solidFill>
            </a:endParaRPr>
          </a:p>
        </p:txBody>
      </p:sp>
      <p:sp>
        <p:nvSpPr>
          <p:cNvPr id="104" name="TextBox 103"/>
          <p:cNvSpPr txBox="1"/>
          <p:nvPr/>
        </p:nvSpPr>
        <p:spPr>
          <a:xfrm>
            <a:off x="4822643" y="3986577"/>
            <a:ext cx="647934" cy="307777"/>
          </a:xfrm>
          <a:prstGeom prst="rect">
            <a:avLst/>
          </a:prstGeom>
          <a:noFill/>
        </p:spPr>
        <p:txBody>
          <a:bodyPr wrap="none" rtlCol="0">
            <a:spAutoFit/>
          </a:bodyPr>
          <a:lstStyle/>
          <a:p>
            <a:r>
              <a:rPr lang="en-US" sz="1400" dirty="0" smtClean="0">
                <a:solidFill>
                  <a:schemeClr val="bg1"/>
                </a:solidFill>
              </a:rPr>
              <a:t>w </a:t>
            </a:r>
            <a:r>
              <a:rPr lang="en-US" sz="1400" dirty="0">
                <a:solidFill>
                  <a:schemeClr val="bg1"/>
                </a:solidFill>
              </a:rPr>
              <a:t>b</a:t>
            </a:r>
            <a:r>
              <a:rPr lang="en-US" sz="1400" dirty="0" smtClean="0">
                <a:solidFill>
                  <a:schemeClr val="bg1"/>
                </a:solidFill>
              </a:rPr>
              <a:t>[1]</a:t>
            </a:r>
            <a:endParaRPr lang="en-US" sz="1400" dirty="0">
              <a:solidFill>
                <a:schemeClr val="bg1"/>
              </a:solidFill>
            </a:endParaRPr>
          </a:p>
        </p:txBody>
      </p:sp>
      <p:sp>
        <p:nvSpPr>
          <p:cNvPr id="105" name="TextBox 104"/>
          <p:cNvSpPr txBox="1"/>
          <p:nvPr/>
        </p:nvSpPr>
        <p:spPr>
          <a:xfrm>
            <a:off x="4854079" y="4313053"/>
            <a:ext cx="562975"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c[2]</a:t>
            </a:r>
            <a:endParaRPr lang="en-US" sz="1400" dirty="0">
              <a:solidFill>
                <a:schemeClr val="bg1"/>
              </a:solidFill>
            </a:endParaRPr>
          </a:p>
        </p:txBody>
      </p:sp>
      <p:sp>
        <p:nvSpPr>
          <p:cNvPr id="106" name="TextBox 105"/>
          <p:cNvSpPr txBox="1"/>
          <p:nvPr/>
        </p:nvSpPr>
        <p:spPr>
          <a:xfrm>
            <a:off x="4848819" y="4611269"/>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a[2]</a:t>
            </a:r>
            <a:endParaRPr lang="en-US" sz="1400" dirty="0">
              <a:solidFill>
                <a:schemeClr val="bg1"/>
              </a:solidFill>
            </a:endParaRPr>
          </a:p>
        </p:txBody>
      </p:sp>
      <p:sp>
        <p:nvSpPr>
          <p:cNvPr id="107" name="TextBox 106"/>
          <p:cNvSpPr txBox="1"/>
          <p:nvPr/>
        </p:nvSpPr>
        <p:spPr>
          <a:xfrm>
            <a:off x="4822369" y="4916069"/>
            <a:ext cx="647934" cy="307777"/>
          </a:xfrm>
          <a:prstGeom prst="rect">
            <a:avLst/>
          </a:prstGeom>
          <a:noFill/>
        </p:spPr>
        <p:txBody>
          <a:bodyPr wrap="none" rtlCol="0">
            <a:spAutoFit/>
          </a:bodyPr>
          <a:lstStyle/>
          <a:p>
            <a:r>
              <a:rPr lang="en-US" sz="1400" dirty="0">
                <a:solidFill>
                  <a:schemeClr val="bg1"/>
                </a:solidFill>
              </a:rPr>
              <a:t>w</a:t>
            </a:r>
            <a:r>
              <a:rPr lang="en-US" sz="1400" dirty="0" smtClean="0">
                <a:solidFill>
                  <a:schemeClr val="bg1"/>
                </a:solidFill>
              </a:rPr>
              <a:t> b[2]</a:t>
            </a:r>
            <a:endParaRPr lang="en-US" sz="1400" dirty="0">
              <a:solidFill>
                <a:schemeClr val="bg1"/>
              </a:solidFill>
            </a:endParaRPr>
          </a:p>
        </p:txBody>
      </p:sp>
      <p:sp>
        <p:nvSpPr>
          <p:cNvPr id="108" name="Content Placeholder 5"/>
          <p:cNvSpPr txBox="1">
            <a:spLocks/>
          </p:cNvSpPr>
          <p:nvPr/>
        </p:nvSpPr>
        <p:spPr>
          <a:xfrm>
            <a:off x="6477000" y="2779491"/>
            <a:ext cx="1447800" cy="2554509"/>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2800" kern="1200">
                <a:solidFill>
                  <a:srgbClr val="FFFFFF"/>
                </a:solidFill>
                <a:latin typeface="Neo Sans Intel Medium" pitchFamily="34" charset="0"/>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400" b="0" kern="1200">
                <a:solidFill>
                  <a:srgbClr val="FFFFFF"/>
                </a:solidFill>
                <a:latin typeface="Neo Sans Intel Medium" pitchFamily="34" charset="0"/>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rgbClr val="FFFFFF"/>
                </a:solidFill>
                <a:latin typeface="Neo Sans Intel Medium" pitchFamily="34" charset="0"/>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1800" kern="1200">
                <a:solidFill>
                  <a:srgbClr val="FFFFFF"/>
                </a:solidFill>
                <a:latin typeface="Neo Sans Intel Medium" pitchFamily="34" charset="0"/>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rgbClr val="FFFFFF"/>
                </a:solidFill>
                <a:latin typeface="Neo Sans Intel Medium" pitchFamily="34" charset="0"/>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100" dirty="0" err="1" smtClean="0"/>
              <a:t>AcquirePage</a:t>
            </a:r>
            <a:r>
              <a:rPr lang="en-US" sz="1100" dirty="0" smtClean="0"/>
              <a:t>(Pc);</a:t>
            </a:r>
          </a:p>
          <a:p>
            <a:pPr marL="0" indent="0">
              <a:buFont typeface="Arial" charset="0"/>
              <a:buNone/>
            </a:pPr>
            <a:r>
              <a:rPr lang="en-US" sz="1100" dirty="0" smtClean="0"/>
              <a:t>Analyze “r c[0]”;</a:t>
            </a:r>
          </a:p>
          <a:p>
            <a:pPr marL="0" indent="0">
              <a:buFont typeface="Arial" charset="0"/>
              <a:buNone/>
            </a:pPr>
            <a:r>
              <a:rPr lang="en-US" sz="1100" dirty="0" err="1" smtClean="0"/>
              <a:t>ReleasePage</a:t>
            </a:r>
            <a:r>
              <a:rPr lang="en-US" sz="1100" dirty="0" smtClean="0"/>
              <a:t>(Pc);</a:t>
            </a:r>
          </a:p>
          <a:p>
            <a:pPr marL="0" indent="0">
              <a:buFont typeface="Arial" charset="0"/>
              <a:buNone/>
            </a:pPr>
            <a:r>
              <a:rPr lang="en-US" sz="1100" dirty="0" err="1" smtClean="0"/>
              <a:t>AcquirePage</a:t>
            </a:r>
            <a:r>
              <a:rPr lang="en-US" sz="1100" dirty="0" smtClean="0"/>
              <a:t>(Pa);</a:t>
            </a:r>
          </a:p>
          <a:p>
            <a:pPr marL="0" indent="0">
              <a:buNone/>
            </a:pPr>
            <a:r>
              <a:rPr lang="en-US" sz="1100" dirty="0"/>
              <a:t>Analyze “r a</a:t>
            </a:r>
            <a:r>
              <a:rPr lang="en-US" sz="1100" dirty="0" smtClean="0"/>
              <a:t>[0</a:t>
            </a:r>
            <a:r>
              <a:rPr lang="en-US" sz="1100" dirty="0"/>
              <a:t>]”;</a:t>
            </a:r>
          </a:p>
          <a:p>
            <a:pPr marL="0" indent="0">
              <a:buNone/>
            </a:pPr>
            <a:r>
              <a:rPr lang="en-US" sz="1100" dirty="0" err="1" smtClean="0"/>
              <a:t>ReleasePage</a:t>
            </a:r>
            <a:r>
              <a:rPr lang="en-US" sz="1100" dirty="0" smtClean="0"/>
              <a:t>(Pa);</a:t>
            </a:r>
            <a:endParaRPr lang="en-US" sz="1100" dirty="0"/>
          </a:p>
          <a:p>
            <a:pPr marL="0" indent="0">
              <a:buNone/>
            </a:pPr>
            <a:r>
              <a:rPr lang="en-US" sz="1100" dirty="0" err="1" smtClean="0"/>
              <a:t>AcquirePage</a:t>
            </a:r>
            <a:r>
              <a:rPr lang="en-US" sz="1100" dirty="0" smtClean="0"/>
              <a:t>(</a:t>
            </a:r>
            <a:r>
              <a:rPr lang="en-US" sz="1100" dirty="0" err="1" smtClean="0"/>
              <a:t>Pb</a:t>
            </a:r>
            <a:r>
              <a:rPr lang="en-US" sz="1100" dirty="0" smtClean="0"/>
              <a:t>);</a:t>
            </a:r>
            <a:endParaRPr lang="en-US" sz="1100" dirty="0"/>
          </a:p>
          <a:p>
            <a:pPr marL="0" indent="0">
              <a:buNone/>
            </a:pPr>
            <a:r>
              <a:rPr lang="en-US" sz="1100" dirty="0"/>
              <a:t>Analyze </a:t>
            </a:r>
            <a:r>
              <a:rPr lang="en-US" sz="1100" dirty="0" smtClean="0"/>
              <a:t>“w </a:t>
            </a:r>
            <a:r>
              <a:rPr lang="en-US" sz="1100" dirty="0"/>
              <a:t>b</a:t>
            </a:r>
            <a:r>
              <a:rPr lang="en-US" sz="1100" dirty="0" smtClean="0"/>
              <a:t>[0</a:t>
            </a:r>
            <a:r>
              <a:rPr lang="en-US" sz="1100" dirty="0"/>
              <a:t>]”;</a:t>
            </a:r>
          </a:p>
          <a:p>
            <a:pPr marL="0" indent="0">
              <a:buNone/>
            </a:pPr>
            <a:r>
              <a:rPr lang="en-US" sz="1100" dirty="0" err="1" smtClean="0"/>
              <a:t>ReleasePage</a:t>
            </a:r>
            <a:r>
              <a:rPr lang="en-US" sz="1100" dirty="0" smtClean="0"/>
              <a:t>(</a:t>
            </a:r>
            <a:r>
              <a:rPr lang="en-US" sz="1100" dirty="0" err="1" smtClean="0"/>
              <a:t>Pb</a:t>
            </a:r>
            <a:r>
              <a:rPr lang="en-US" sz="1100" dirty="0" smtClean="0"/>
              <a:t>);</a:t>
            </a:r>
            <a:endParaRPr lang="en-US" sz="1100" dirty="0"/>
          </a:p>
          <a:p>
            <a:pPr marL="0" indent="0">
              <a:buNone/>
            </a:pPr>
            <a:r>
              <a:rPr lang="en-US" sz="1100" dirty="0" err="1" smtClean="0"/>
              <a:t>AcquirePage</a:t>
            </a:r>
            <a:r>
              <a:rPr lang="en-US" sz="1100" dirty="0" smtClean="0"/>
              <a:t>(Pc);</a:t>
            </a:r>
            <a:endParaRPr lang="en-US" sz="1100" dirty="0"/>
          </a:p>
          <a:p>
            <a:pPr marL="0" indent="0">
              <a:buNone/>
            </a:pPr>
            <a:r>
              <a:rPr lang="en-US" sz="1100" dirty="0"/>
              <a:t>Analyze “r c</a:t>
            </a:r>
            <a:r>
              <a:rPr lang="en-US" sz="1100" dirty="0" smtClean="0"/>
              <a:t>[1]”;</a:t>
            </a:r>
            <a:endParaRPr lang="en-US" sz="1100" dirty="0"/>
          </a:p>
        </p:txBody>
      </p:sp>
      <p:cxnSp>
        <p:nvCxnSpPr>
          <p:cNvPr id="109" name="Straight Connector 108"/>
          <p:cNvCxnSpPr/>
          <p:nvPr/>
        </p:nvCxnSpPr>
        <p:spPr>
          <a:xfrm>
            <a:off x="3417755" y="2631557"/>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3417755" y="2961968"/>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409387" y="3239212"/>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3423279" y="3534673"/>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3417755" y="3842486"/>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3403627" y="4142471"/>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3423279" y="4466941"/>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3423279" y="4765157"/>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3409387" y="5080234"/>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p:nvCxnSpPr>
        <p:spPr>
          <a:xfrm>
            <a:off x="4697778" y="2631557"/>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a:off x="4697778" y="2961968"/>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4689410" y="3239212"/>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4703302" y="3534673"/>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4697778" y="3842486"/>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a:off x="4683650" y="4142471"/>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4703302" y="4466941"/>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4703302" y="4765157"/>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4689410" y="5080234"/>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36" name="Content Placeholder 5"/>
          <p:cNvSpPr>
            <a:spLocks noGrp="1"/>
          </p:cNvSpPr>
          <p:nvPr>
            <p:ph idx="1"/>
          </p:nvPr>
        </p:nvSpPr>
        <p:spPr>
          <a:xfrm>
            <a:off x="455613" y="1201738"/>
            <a:ext cx="8154987" cy="1008062"/>
          </a:xfrm>
        </p:spPr>
        <p:txBody>
          <a:bodyPr/>
          <a:lstStyle/>
          <a:p>
            <a:r>
              <a:rPr lang="en-US" sz="2400" dirty="0"/>
              <a:t>Analyze the </a:t>
            </a:r>
            <a:r>
              <a:rPr lang="en-US" sz="2400" dirty="0" smtClean="0"/>
              <a:t>events of each thread </a:t>
            </a:r>
            <a:r>
              <a:rPr lang="en-US" sz="2400" dirty="0"/>
              <a:t>in </a:t>
            </a:r>
            <a:r>
              <a:rPr lang="en-US" sz="2400" dirty="0" smtClean="0"/>
              <a:t>the </a:t>
            </a:r>
            <a:r>
              <a:rPr lang="en-US" sz="2400" dirty="0"/>
              <a:t>order they were </a:t>
            </a:r>
            <a:r>
              <a:rPr lang="en-US" sz="2400" dirty="0" smtClean="0"/>
              <a:t>generated</a:t>
            </a:r>
            <a:endParaRPr lang="en-US" sz="2400" dirty="0"/>
          </a:p>
        </p:txBody>
      </p:sp>
      <p:sp>
        <p:nvSpPr>
          <p:cNvPr id="2" name="TextBox 1"/>
          <p:cNvSpPr txBox="1"/>
          <p:nvPr/>
        </p:nvSpPr>
        <p:spPr>
          <a:xfrm>
            <a:off x="1676400" y="2293003"/>
            <a:ext cx="413896" cy="369332"/>
          </a:xfrm>
          <a:prstGeom prst="rect">
            <a:avLst/>
          </a:prstGeom>
          <a:noFill/>
        </p:spPr>
        <p:txBody>
          <a:bodyPr wrap="none" rtlCol="0">
            <a:spAutoFit/>
          </a:bodyPr>
          <a:lstStyle/>
          <a:p>
            <a:r>
              <a:rPr lang="en-US" dirty="0" smtClean="0">
                <a:solidFill>
                  <a:schemeClr val="bg1"/>
                </a:solidFill>
              </a:rPr>
              <a:t>T1</a:t>
            </a:r>
            <a:endParaRPr lang="en-US" dirty="0">
              <a:solidFill>
                <a:schemeClr val="bg1"/>
              </a:solidFill>
            </a:endParaRPr>
          </a:p>
        </p:txBody>
      </p:sp>
      <p:sp>
        <p:nvSpPr>
          <p:cNvPr id="7" name="TextBox 6"/>
          <p:cNvSpPr txBox="1"/>
          <p:nvPr/>
        </p:nvSpPr>
        <p:spPr>
          <a:xfrm>
            <a:off x="6934200" y="2362200"/>
            <a:ext cx="413896" cy="369332"/>
          </a:xfrm>
          <a:prstGeom prst="rect">
            <a:avLst/>
          </a:prstGeom>
          <a:noFill/>
        </p:spPr>
        <p:txBody>
          <a:bodyPr wrap="none" rtlCol="0">
            <a:spAutoFit/>
          </a:bodyPr>
          <a:lstStyle/>
          <a:p>
            <a:r>
              <a:rPr lang="en-US" dirty="0" smtClean="0">
                <a:solidFill>
                  <a:schemeClr val="bg1"/>
                </a:solidFill>
              </a:rPr>
              <a:t>T2</a:t>
            </a:r>
            <a:endParaRPr lang="en-US" dirty="0">
              <a:solidFill>
                <a:schemeClr val="bg1"/>
              </a:solidFill>
            </a:endParaRPr>
          </a:p>
        </p:txBody>
      </p:sp>
    </p:spTree>
    <p:extLst>
      <p:ext uri="{BB962C8B-B14F-4D97-AF65-F5344CB8AC3E}">
        <p14:creationId xmlns:p14="http://schemas.microsoft.com/office/powerpoint/2010/main" val="18232790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anim calcmode="lin" valueType="num">
                                      <p:cBhvr additive="base">
                                        <p:cTn id="7"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
                                            <p:txEl>
                                              <p:pRg st="1" end="1"/>
                                            </p:txEl>
                                          </p:spTgt>
                                        </p:tgtEl>
                                        <p:attrNameLst>
                                          <p:attrName>style.visibility</p:attrName>
                                        </p:attrNameLst>
                                      </p:cBhvr>
                                      <p:to>
                                        <p:strVal val="visible"/>
                                      </p:to>
                                    </p:set>
                                    <p:anim calcmode="lin" valueType="num">
                                      <p:cBhvr additive="base">
                                        <p:cTn id="13" dur="500" fill="hold"/>
                                        <p:tgtEl>
                                          <p:spTgt spid="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9"/>
                                        </p:tgtEl>
                                        <p:attrNameLst>
                                          <p:attrName>style.visibility</p:attrName>
                                        </p:attrNameLst>
                                      </p:cBhvr>
                                      <p:to>
                                        <p:strVal val="visible"/>
                                      </p:to>
                                    </p:set>
                                    <p:anim calcmode="lin" valueType="num">
                                      <p:cBhvr additive="base">
                                        <p:cTn id="19" dur="500" fill="hold"/>
                                        <p:tgtEl>
                                          <p:spTgt spid="109"/>
                                        </p:tgtEl>
                                        <p:attrNameLst>
                                          <p:attrName>ppt_x</p:attrName>
                                        </p:attrNameLst>
                                      </p:cBhvr>
                                      <p:tavLst>
                                        <p:tav tm="0">
                                          <p:val>
                                            <p:strVal val="#ppt_x"/>
                                          </p:val>
                                        </p:tav>
                                        <p:tav tm="100000">
                                          <p:val>
                                            <p:strVal val="#ppt_x"/>
                                          </p:val>
                                        </p:tav>
                                      </p:tavLst>
                                    </p:anim>
                                    <p:anim calcmode="lin" valueType="num">
                                      <p:cBhvr additive="base">
                                        <p:cTn id="20"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
                                            <p:txEl>
                                              <p:pRg st="2" end="2"/>
                                            </p:txEl>
                                          </p:spTgt>
                                        </p:tgtEl>
                                        <p:attrNameLst>
                                          <p:attrName>style.visibility</p:attrName>
                                        </p:attrNameLst>
                                      </p:cBhvr>
                                      <p:to>
                                        <p:strVal val="visible"/>
                                      </p:to>
                                    </p:set>
                                    <p:anim calcmode="lin" valueType="num">
                                      <p:cBhvr additive="base">
                                        <p:cTn id="25"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1">
                                            <p:txEl>
                                              <p:pRg st="3" end="3"/>
                                            </p:txEl>
                                          </p:spTgt>
                                        </p:tgtEl>
                                        <p:attrNameLst>
                                          <p:attrName>style.visibility</p:attrName>
                                        </p:attrNameLst>
                                      </p:cBhvr>
                                      <p:to>
                                        <p:strVal val="visible"/>
                                      </p:to>
                                    </p:set>
                                    <p:anim calcmode="lin" valueType="num">
                                      <p:cBhvr additive="base">
                                        <p:cTn id="31" dur="500" fill="hold"/>
                                        <p:tgtEl>
                                          <p:spTgt spid="3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1">
                                            <p:txEl>
                                              <p:pRg st="4" end="4"/>
                                            </p:txEl>
                                          </p:spTgt>
                                        </p:tgtEl>
                                        <p:attrNameLst>
                                          <p:attrName>style.visibility</p:attrName>
                                        </p:attrNameLst>
                                      </p:cBhvr>
                                      <p:to>
                                        <p:strVal val="visible"/>
                                      </p:to>
                                    </p:set>
                                    <p:anim calcmode="lin" valueType="num">
                                      <p:cBhvr additive="base">
                                        <p:cTn id="37"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0"/>
                                        </p:tgtEl>
                                        <p:attrNameLst>
                                          <p:attrName>style.visibility</p:attrName>
                                        </p:attrNameLst>
                                      </p:cBhvr>
                                      <p:to>
                                        <p:strVal val="visible"/>
                                      </p:to>
                                    </p:set>
                                    <p:anim calcmode="lin" valueType="num">
                                      <p:cBhvr additive="base">
                                        <p:cTn id="43" dur="500" fill="hold"/>
                                        <p:tgtEl>
                                          <p:spTgt spid="110"/>
                                        </p:tgtEl>
                                        <p:attrNameLst>
                                          <p:attrName>ppt_x</p:attrName>
                                        </p:attrNameLst>
                                      </p:cBhvr>
                                      <p:tavLst>
                                        <p:tav tm="0">
                                          <p:val>
                                            <p:strVal val="#ppt_x"/>
                                          </p:val>
                                        </p:tav>
                                        <p:tav tm="100000">
                                          <p:val>
                                            <p:strVal val="#ppt_x"/>
                                          </p:val>
                                        </p:tav>
                                      </p:tavLst>
                                    </p:anim>
                                    <p:anim calcmode="lin" valueType="num">
                                      <p:cBhvr additive="base">
                                        <p:cTn id="44"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1">
                                            <p:txEl>
                                              <p:pRg st="5" end="5"/>
                                            </p:txEl>
                                          </p:spTgt>
                                        </p:tgtEl>
                                        <p:attrNameLst>
                                          <p:attrName>style.visibility</p:attrName>
                                        </p:attrNameLst>
                                      </p:cBhvr>
                                      <p:to>
                                        <p:strVal val="visible"/>
                                      </p:to>
                                    </p:set>
                                    <p:anim calcmode="lin" valueType="num">
                                      <p:cBhvr additive="base">
                                        <p:cTn id="49" dur="500" fill="hold"/>
                                        <p:tgtEl>
                                          <p:spTgt spid="31">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xEl>
                                              <p:pRg st="6" end="6"/>
                                            </p:txEl>
                                          </p:spTgt>
                                        </p:tgtEl>
                                        <p:attrNameLst>
                                          <p:attrName>style.visibility</p:attrName>
                                        </p:attrNameLst>
                                      </p:cBhvr>
                                      <p:to>
                                        <p:strVal val="visible"/>
                                      </p:to>
                                    </p:set>
                                    <p:anim calcmode="lin" valueType="num">
                                      <p:cBhvr additive="base">
                                        <p:cTn id="55"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1">
                                            <p:txEl>
                                              <p:pRg st="7" end="7"/>
                                            </p:txEl>
                                          </p:spTgt>
                                        </p:tgtEl>
                                        <p:attrNameLst>
                                          <p:attrName>style.visibility</p:attrName>
                                        </p:attrNameLst>
                                      </p:cBhvr>
                                      <p:to>
                                        <p:strVal val="visible"/>
                                      </p:to>
                                    </p:set>
                                    <p:anim calcmode="lin" valueType="num">
                                      <p:cBhvr additive="base">
                                        <p:cTn id="61" dur="500" fill="hold"/>
                                        <p:tgtEl>
                                          <p:spTgt spid="31">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11"/>
                                        </p:tgtEl>
                                        <p:attrNameLst>
                                          <p:attrName>style.visibility</p:attrName>
                                        </p:attrNameLst>
                                      </p:cBhvr>
                                      <p:to>
                                        <p:strVal val="visible"/>
                                      </p:to>
                                    </p:set>
                                    <p:anim calcmode="lin" valueType="num">
                                      <p:cBhvr additive="base">
                                        <p:cTn id="67" dur="500" fill="hold"/>
                                        <p:tgtEl>
                                          <p:spTgt spid="111"/>
                                        </p:tgtEl>
                                        <p:attrNameLst>
                                          <p:attrName>ppt_x</p:attrName>
                                        </p:attrNameLst>
                                      </p:cBhvr>
                                      <p:tavLst>
                                        <p:tav tm="0">
                                          <p:val>
                                            <p:strVal val="#ppt_x"/>
                                          </p:val>
                                        </p:tav>
                                        <p:tav tm="100000">
                                          <p:val>
                                            <p:strVal val="#ppt_x"/>
                                          </p:val>
                                        </p:tav>
                                      </p:tavLst>
                                    </p:anim>
                                    <p:anim calcmode="lin" valueType="num">
                                      <p:cBhvr additive="base">
                                        <p:cTn id="68"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1">
                                            <p:txEl>
                                              <p:pRg st="8" end="8"/>
                                            </p:txEl>
                                          </p:spTgt>
                                        </p:tgtEl>
                                        <p:attrNameLst>
                                          <p:attrName>style.visibility</p:attrName>
                                        </p:attrNameLst>
                                      </p:cBhvr>
                                      <p:to>
                                        <p:strVal val="visible"/>
                                      </p:to>
                                    </p:set>
                                    <p:anim calcmode="lin" valueType="num">
                                      <p:cBhvr additive="base">
                                        <p:cTn id="73" dur="500" fill="hold"/>
                                        <p:tgtEl>
                                          <p:spTgt spid="31">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1">
                                            <p:txEl>
                                              <p:pRg st="9" end="9"/>
                                            </p:txEl>
                                          </p:spTgt>
                                        </p:tgtEl>
                                        <p:attrNameLst>
                                          <p:attrName>style.visibility</p:attrName>
                                        </p:attrNameLst>
                                      </p:cBhvr>
                                      <p:to>
                                        <p:strVal val="visible"/>
                                      </p:to>
                                    </p:set>
                                    <p:anim calcmode="lin" valueType="num">
                                      <p:cBhvr additive="base">
                                        <p:cTn id="79" dur="500" fill="hold"/>
                                        <p:tgtEl>
                                          <p:spTgt spid="31">
                                            <p:txEl>
                                              <p:pRg st="9" end="9"/>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1">
                                            <p:txEl>
                                              <p:pRg st="10" end="10"/>
                                            </p:txEl>
                                          </p:spTgt>
                                        </p:tgtEl>
                                        <p:attrNameLst>
                                          <p:attrName>style.visibility</p:attrName>
                                        </p:attrNameLst>
                                      </p:cBhvr>
                                      <p:to>
                                        <p:strVal val="visible"/>
                                      </p:to>
                                    </p:set>
                                    <p:anim calcmode="lin" valueType="num">
                                      <p:cBhvr additive="base">
                                        <p:cTn id="85" dur="500" fill="hold"/>
                                        <p:tgtEl>
                                          <p:spTgt spid="31">
                                            <p:txEl>
                                              <p:pRg st="10" end="1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112"/>
                                        </p:tgtEl>
                                        <p:attrNameLst>
                                          <p:attrName>style.visibility</p:attrName>
                                        </p:attrNameLst>
                                      </p:cBhvr>
                                      <p:to>
                                        <p:strVal val="visible"/>
                                      </p:to>
                                    </p:set>
                                    <p:anim calcmode="lin" valueType="num">
                                      <p:cBhvr additive="base">
                                        <p:cTn id="91" dur="500" fill="hold"/>
                                        <p:tgtEl>
                                          <p:spTgt spid="112"/>
                                        </p:tgtEl>
                                        <p:attrNameLst>
                                          <p:attrName>ppt_x</p:attrName>
                                        </p:attrNameLst>
                                      </p:cBhvr>
                                      <p:tavLst>
                                        <p:tav tm="0">
                                          <p:val>
                                            <p:strVal val="#ppt_x"/>
                                          </p:val>
                                        </p:tav>
                                        <p:tav tm="100000">
                                          <p:val>
                                            <p:strVal val="#ppt_x"/>
                                          </p:val>
                                        </p:tav>
                                      </p:tavLst>
                                    </p:anim>
                                    <p:anim calcmode="lin" valueType="num">
                                      <p:cBhvr additive="base">
                                        <p:cTn id="92"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113"/>
                                        </p:tgtEl>
                                        <p:attrNameLst>
                                          <p:attrName>style.visibility</p:attrName>
                                        </p:attrNameLst>
                                      </p:cBhvr>
                                      <p:to>
                                        <p:strVal val="visible"/>
                                      </p:to>
                                    </p:set>
                                    <p:anim calcmode="lin" valueType="num">
                                      <p:cBhvr additive="base">
                                        <p:cTn id="97" dur="500" fill="hold"/>
                                        <p:tgtEl>
                                          <p:spTgt spid="113"/>
                                        </p:tgtEl>
                                        <p:attrNameLst>
                                          <p:attrName>ppt_x</p:attrName>
                                        </p:attrNameLst>
                                      </p:cBhvr>
                                      <p:tavLst>
                                        <p:tav tm="0">
                                          <p:val>
                                            <p:strVal val="#ppt_x"/>
                                          </p:val>
                                        </p:tav>
                                        <p:tav tm="100000">
                                          <p:val>
                                            <p:strVal val="#ppt_x"/>
                                          </p:val>
                                        </p:tav>
                                      </p:tavLst>
                                    </p:anim>
                                    <p:anim calcmode="lin" valueType="num">
                                      <p:cBhvr additive="base">
                                        <p:cTn id="98" dur="500" fill="hold"/>
                                        <p:tgtEl>
                                          <p:spTgt spid="113"/>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114"/>
                                        </p:tgtEl>
                                        <p:attrNameLst>
                                          <p:attrName>style.visibility</p:attrName>
                                        </p:attrNameLst>
                                      </p:cBhvr>
                                      <p:to>
                                        <p:strVal val="visible"/>
                                      </p:to>
                                    </p:set>
                                    <p:anim calcmode="lin" valueType="num">
                                      <p:cBhvr additive="base">
                                        <p:cTn id="101" dur="500" fill="hold"/>
                                        <p:tgtEl>
                                          <p:spTgt spid="114"/>
                                        </p:tgtEl>
                                        <p:attrNameLst>
                                          <p:attrName>ppt_x</p:attrName>
                                        </p:attrNameLst>
                                      </p:cBhvr>
                                      <p:tavLst>
                                        <p:tav tm="0">
                                          <p:val>
                                            <p:strVal val="#ppt_x"/>
                                          </p:val>
                                        </p:tav>
                                        <p:tav tm="100000">
                                          <p:val>
                                            <p:strVal val="#ppt_x"/>
                                          </p:val>
                                        </p:tav>
                                      </p:tavLst>
                                    </p:anim>
                                    <p:anim calcmode="lin" valueType="num">
                                      <p:cBhvr additive="base">
                                        <p:cTn id="102" dur="500" fill="hold"/>
                                        <p:tgtEl>
                                          <p:spTgt spid="114"/>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115"/>
                                        </p:tgtEl>
                                        <p:attrNameLst>
                                          <p:attrName>style.visibility</p:attrName>
                                        </p:attrNameLst>
                                      </p:cBhvr>
                                      <p:to>
                                        <p:strVal val="visible"/>
                                      </p:to>
                                    </p:set>
                                    <p:anim calcmode="lin" valueType="num">
                                      <p:cBhvr additive="base">
                                        <p:cTn id="105" dur="500" fill="hold"/>
                                        <p:tgtEl>
                                          <p:spTgt spid="115"/>
                                        </p:tgtEl>
                                        <p:attrNameLst>
                                          <p:attrName>ppt_x</p:attrName>
                                        </p:attrNameLst>
                                      </p:cBhvr>
                                      <p:tavLst>
                                        <p:tav tm="0">
                                          <p:val>
                                            <p:strVal val="#ppt_x"/>
                                          </p:val>
                                        </p:tav>
                                        <p:tav tm="100000">
                                          <p:val>
                                            <p:strVal val="#ppt_x"/>
                                          </p:val>
                                        </p:tav>
                                      </p:tavLst>
                                    </p:anim>
                                    <p:anim calcmode="lin" valueType="num">
                                      <p:cBhvr additive="base">
                                        <p:cTn id="106" dur="500" fill="hold"/>
                                        <p:tgtEl>
                                          <p:spTgt spid="115"/>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116"/>
                                        </p:tgtEl>
                                        <p:attrNameLst>
                                          <p:attrName>style.visibility</p:attrName>
                                        </p:attrNameLst>
                                      </p:cBhvr>
                                      <p:to>
                                        <p:strVal val="visible"/>
                                      </p:to>
                                    </p:set>
                                    <p:anim calcmode="lin" valueType="num">
                                      <p:cBhvr additive="base">
                                        <p:cTn id="109" dur="500" fill="hold"/>
                                        <p:tgtEl>
                                          <p:spTgt spid="116"/>
                                        </p:tgtEl>
                                        <p:attrNameLst>
                                          <p:attrName>ppt_x</p:attrName>
                                        </p:attrNameLst>
                                      </p:cBhvr>
                                      <p:tavLst>
                                        <p:tav tm="0">
                                          <p:val>
                                            <p:strVal val="#ppt_x"/>
                                          </p:val>
                                        </p:tav>
                                        <p:tav tm="100000">
                                          <p:val>
                                            <p:strVal val="#ppt_x"/>
                                          </p:val>
                                        </p:tav>
                                      </p:tavLst>
                                    </p:anim>
                                    <p:anim calcmode="lin" valueType="num">
                                      <p:cBhvr additive="base">
                                        <p:cTn id="110" dur="500" fill="hold"/>
                                        <p:tgtEl>
                                          <p:spTgt spid="116"/>
                                        </p:tgtEl>
                                        <p:attrNameLst>
                                          <p:attrName>ppt_y</p:attrName>
                                        </p:attrNameLst>
                                      </p:cBhvr>
                                      <p:tavLst>
                                        <p:tav tm="0">
                                          <p:val>
                                            <p:strVal val="1+#ppt_h/2"/>
                                          </p:val>
                                        </p:tav>
                                        <p:tav tm="100000">
                                          <p:val>
                                            <p:strVal val="#ppt_y"/>
                                          </p:val>
                                        </p:tav>
                                      </p:tavLst>
                                    </p:anim>
                                  </p:childTnLst>
                                </p:cTn>
                              </p:par>
                              <p:par>
                                <p:cTn id="111" presetID="2" presetClass="entr" presetSubtype="4" fill="hold" nodeType="withEffect">
                                  <p:stCondLst>
                                    <p:cond delay="0"/>
                                  </p:stCondLst>
                                  <p:childTnLst>
                                    <p:set>
                                      <p:cBhvr>
                                        <p:cTn id="112" dur="1" fill="hold">
                                          <p:stCondLst>
                                            <p:cond delay="0"/>
                                          </p:stCondLst>
                                        </p:cTn>
                                        <p:tgtEl>
                                          <p:spTgt spid="117"/>
                                        </p:tgtEl>
                                        <p:attrNameLst>
                                          <p:attrName>style.visibility</p:attrName>
                                        </p:attrNameLst>
                                      </p:cBhvr>
                                      <p:to>
                                        <p:strVal val="visible"/>
                                      </p:to>
                                    </p:set>
                                    <p:anim calcmode="lin" valueType="num">
                                      <p:cBhvr additive="base">
                                        <p:cTn id="113" dur="500" fill="hold"/>
                                        <p:tgtEl>
                                          <p:spTgt spid="117"/>
                                        </p:tgtEl>
                                        <p:attrNameLst>
                                          <p:attrName>ppt_x</p:attrName>
                                        </p:attrNameLst>
                                      </p:cBhvr>
                                      <p:tavLst>
                                        <p:tav tm="0">
                                          <p:val>
                                            <p:strVal val="#ppt_x"/>
                                          </p:val>
                                        </p:tav>
                                        <p:tav tm="100000">
                                          <p:val>
                                            <p:strVal val="#ppt_x"/>
                                          </p:val>
                                        </p:tav>
                                      </p:tavLst>
                                    </p:anim>
                                    <p:anim calcmode="lin" valueType="num">
                                      <p:cBhvr additive="base">
                                        <p:cTn id="114"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nodeType="clickEffect">
                                  <p:stCondLst>
                                    <p:cond delay="0"/>
                                  </p:stCondLst>
                                  <p:childTnLst>
                                    <p:set>
                                      <p:cBhvr>
                                        <p:cTn id="118" dur="1" fill="hold">
                                          <p:stCondLst>
                                            <p:cond delay="0"/>
                                          </p:stCondLst>
                                        </p:cTn>
                                        <p:tgtEl>
                                          <p:spTgt spid="108">
                                            <p:txEl>
                                              <p:pRg st="0" end="0"/>
                                            </p:txEl>
                                          </p:spTgt>
                                        </p:tgtEl>
                                        <p:attrNameLst>
                                          <p:attrName>style.visibility</p:attrName>
                                        </p:attrNameLst>
                                      </p:cBhvr>
                                      <p:to>
                                        <p:strVal val="visible"/>
                                      </p:to>
                                    </p:set>
                                    <p:anim calcmode="lin" valueType="num">
                                      <p:cBhvr additive="base">
                                        <p:cTn id="119" dur="500" fill="hold"/>
                                        <p:tgtEl>
                                          <p:spTgt spid="108">
                                            <p:txEl>
                                              <p:pRg st="0" end="0"/>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1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nodeType="clickEffect">
                                  <p:stCondLst>
                                    <p:cond delay="0"/>
                                  </p:stCondLst>
                                  <p:childTnLst>
                                    <p:set>
                                      <p:cBhvr>
                                        <p:cTn id="124" dur="1" fill="hold">
                                          <p:stCondLst>
                                            <p:cond delay="0"/>
                                          </p:stCondLst>
                                        </p:cTn>
                                        <p:tgtEl>
                                          <p:spTgt spid="108">
                                            <p:txEl>
                                              <p:pRg st="1" end="1"/>
                                            </p:txEl>
                                          </p:spTgt>
                                        </p:tgtEl>
                                        <p:attrNameLst>
                                          <p:attrName>style.visibility</p:attrName>
                                        </p:attrNameLst>
                                      </p:cBhvr>
                                      <p:to>
                                        <p:strVal val="visible"/>
                                      </p:to>
                                    </p:set>
                                    <p:anim calcmode="lin" valueType="num">
                                      <p:cBhvr additive="base">
                                        <p:cTn id="125" dur="500" fill="hold"/>
                                        <p:tgtEl>
                                          <p:spTgt spid="108">
                                            <p:txEl>
                                              <p:pRg st="1" end="1"/>
                                            </p:txEl>
                                          </p:spTgt>
                                        </p:tgtEl>
                                        <p:attrNameLst>
                                          <p:attrName>ppt_x</p:attrName>
                                        </p:attrNameLst>
                                      </p:cBhvr>
                                      <p:tavLst>
                                        <p:tav tm="0">
                                          <p:val>
                                            <p:strVal val="#ppt_x"/>
                                          </p:val>
                                        </p:tav>
                                        <p:tav tm="100000">
                                          <p:val>
                                            <p:strVal val="#ppt_x"/>
                                          </p:val>
                                        </p:tav>
                                      </p:tavLst>
                                    </p:anim>
                                    <p:anim calcmode="lin" valueType="num">
                                      <p:cBhvr additive="base">
                                        <p:cTn id="126" dur="500" fill="hold"/>
                                        <p:tgtEl>
                                          <p:spTgt spid="10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nodeType="clickEffect">
                                  <p:stCondLst>
                                    <p:cond delay="0"/>
                                  </p:stCondLst>
                                  <p:childTnLst>
                                    <p:set>
                                      <p:cBhvr>
                                        <p:cTn id="130" dur="1" fill="hold">
                                          <p:stCondLst>
                                            <p:cond delay="0"/>
                                          </p:stCondLst>
                                        </p:cTn>
                                        <p:tgtEl>
                                          <p:spTgt spid="118"/>
                                        </p:tgtEl>
                                        <p:attrNameLst>
                                          <p:attrName>style.visibility</p:attrName>
                                        </p:attrNameLst>
                                      </p:cBhvr>
                                      <p:to>
                                        <p:strVal val="visible"/>
                                      </p:to>
                                    </p:set>
                                    <p:anim calcmode="lin" valueType="num">
                                      <p:cBhvr additive="base">
                                        <p:cTn id="131" dur="500" fill="hold"/>
                                        <p:tgtEl>
                                          <p:spTgt spid="118"/>
                                        </p:tgtEl>
                                        <p:attrNameLst>
                                          <p:attrName>ppt_x</p:attrName>
                                        </p:attrNameLst>
                                      </p:cBhvr>
                                      <p:tavLst>
                                        <p:tav tm="0">
                                          <p:val>
                                            <p:strVal val="#ppt_x"/>
                                          </p:val>
                                        </p:tav>
                                        <p:tav tm="100000">
                                          <p:val>
                                            <p:strVal val="#ppt_x"/>
                                          </p:val>
                                        </p:tav>
                                      </p:tavLst>
                                    </p:anim>
                                    <p:anim calcmode="lin" valueType="num">
                                      <p:cBhvr additive="base">
                                        <p:cTn id="132"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nodeType="clickEffect">
                                  <p:stCondLst>
                                    <p:cond delay="0"/>
                                  </p:stCondLst>
                                  <p:childTnLst>
                                    <p:set>
                                      <p:cBhvr>
                                        <p:cTn id="136" dur="1" fill="hold">
                                          <p:stCondLst>
                                            <p:cond delay="0"/>
                                          </p:stCondLst>
                                        </p:cTn>
                                        <p:tgtEl>
                                          <p:spTgt spid="108">
                                            <p:txEl>
                                              <p:pRg st="2" end="2"/>
                                            </p:txEl>
                                          </p:spTgt>
                                        </p:tgtEl>
                                        <p:attrNameLst>
                                          <p:attrName>style.visibility</p:attrName>
                                        </p:attrNameLst>
                                      </p:cBhvr>
                                      <p:to>
                                        <p:strVal val="visible"/>
                                      </p:to>
                                    </p:set>
                                    <p:anim calcmode="lin" valueType="num">
                                      <p:cBhvr additive="base">
                                        <p:cTn id="137" dur="500" fill="hold"/>
                                        <p:tgtEl>
                                          <p:spTgt spid="108">
                                            <p:txEl>
                                              <p:pRg st="2" end="2"/>
                                            </p:txEl>
                                          </p:spTgt>
                                        </p:tgtEl>
                                        <p:attrNameLst>
                                          <p:attrName>ppt_x</p:attrName>
                                        </p:attrNameLst>
                                      </p:cBhvr>
                                      <p:tavLst>
                                        <p:tav tm="0">
                                          <p:val>
                                            <p:strVal val="#ppt_x"/>
                                          </p:val>
                                        </p:tav>
                                        <p:tav tm="100000">
                                          <p:val>
                                            <p:strVal val="#ppt_x"/>
                                          </p:val>
                                        </p:tav>
                                      </p:tavLst>
                                    </p:anim>
                                    <p:anim calcmode="lin" valueType="num">
                                      <p:cBhvr additive="base">
                                        <p:cTn id="138" dur="500" fill="hold"/>
                                        <p:tgtEl>
                                          <p:spTgt spid="10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nodeType="clickEffect">
                                  <p:stCondLst>
                                    <p:cond delay="0"/>
                                  </p:stCondLst>
                                  <p:childTnLst>
                                    <p:set>
                                      <p:cBhvr>
                                        <p:cTn id="142" dur="1" fill="hold">
                                          <p:stCondLst>
                                            <p:cond delay="0"/>
                                          </p:stCondLst>
                                        </p:cTn>
                                        <p:tgtEl>
                                          <p:spTgt spid="108">
                                            <p:txEl>
                                              <p:pRg st="3" end="3"/>
                                            </p:txEl>
                                          </p:spTgt>
                                        </p:tgtEl>
                                        <p:attrNameLst>
                                          <p:attrName>style.visibility</p:attrName>
                                        </p:attrNameLst>
                                      </p:cBhvr>
                                      <p:to>
                                        <p:strVal val="visible"/>
                                      </p:to>
                                    </p:set>
                                    <p:anim calcmode="lin" valueType="num">
                                      <p:cBhvr additive="base">
                                        <p:cTn id="143" dur="500" fill="hold"/>
                                        <p:tgtEl>
                                          <p:spTgt spid="108">
                                            <p:txEl>
                                              <p:pRg st="3" end="3"/>
                                            </p:txEl>
                                          </p:spTgt>
                                        </p:tgtEl>
                                        <p:attrNameLst>
                                          <p:attrName>ppt_x</p:attrName>
                                        </p:attrNameLst>
                                      </p:cBhvr>
                                      <p:tavLst>
                                        <p:tav tm="0">
                                          <p:val>
                                            <p:strVal val="#ppt_x"/>
                                          </p:val>
                                        </p:tav>
                                        <p:tav tm="100000">
                                          <p:val>
                                            <p:strVal val="#ppt_x"/>
                                          </p:val>
                                        </p:tav>
                                      </p:tavLst>
                                    </p:anim>
                                    <p:anim calcmode="lin" valueType="num">
                                      <p:cBhvr additive="base">
                                        <p:cTn id="144" dur="500" fill="hold"/>
                                        <p:tgtEl>
                                          <p:spTgt spid="10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nodeType="clickEffect">
                                  <p:stCondLst>
                                    <p:cond delay="0"/>
                                  </p:stCondLst>
                                  <p:childTnLst>
                                    <p:set>
                                      <p:cBhvr>
                                        <p:cTn id="148" dur="1" fill="hold">
                                          <p:stCondLst>
                                            <p:cond delay="0"/>
                                          </p:stCondLst>
                                        </p:cTn>
                                        <p:tgtEl>
                                          <p:spTgt spid="108">
                                            <p:txEl>
                                              <p:pRg st="4" end="4"/>
                                            </p:txEl>
                                          </p:spTgt>
                                        </p:tgtEl>
                                        <p:attrNameLst>
                                          <p:attrName>style.visibility</p:attrName>
                                        </p:attrNameLst>
                                      </p:cBhvr>
                                      <p:to>
                                        <p:strVal val="visible"/>
                                      </p:to>
                                    </p:set>
                                    <p:anim calcmode="lin" valueType="num">
                                      <p:cBhvr additive="base">
                                        <p:cTn id="149" dur="500" fill="hold"/>
                                        <p:tgtEl>
                                          <p:spTgt spid="108">
                                            <p:txEl>
                                              <p:pRg st="4" end="4"/>
                                            </p:txEl>
                                          </p:spTgt>
                                        </p:tgtEl>
                                        <p:attrNameLst>
                                          <p:attrName>ppt_x</p:attrName>
                                        </p:attrNameLst>
                                      </p:cBhvr>
                                      <p:tavLst>
                                        <p:tav tm="0">
                                          <p:val>
                                            <p:strVal val="#ppt_x"/>
                                          </p:val>
                                        </p:tav>
                                        <p:tav tm="100000">
                                          <p:val>
                                            <p:strVal val="#ppt_x"/>
                                          </p:val>
                                        </p:tav>
                                      </p:tavLst>
                                    </p:anim>
                                    <p:anim calcmode="lin" valueType="num">
                                      <p:cBhvr additive="base">
                                        <p:cTn id="150" dur="500" fill="hold"/>
                                        <p:tgtEl>
                                          <p:spTgt spid="10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nodeType="clickEffect">
                                  <p:stCondLst>
                                    <p:cond delay="0"/>
                                  </p:stCondLst>
                                  <p:childTnLst>
                                    <p:set>
                                      <p:cBhvr>
                                        <p:cTn id="154" dur="1" fill="hold">
                                          <p:stCondLst>
                                            <p:cond delay="0"/>
                                          </p:stCondLst>
                                        </p:cTn>
                                        <p:tgtEl>
                                          <p:spTgt spid="119"/>
                                        </p:tgtEl>
                                        <p:attrNameLst>
                                          <p:attrName>style.visibility</p:attrName>
                                        </p:attrNameLst>
                                      </p:cBhvr>
                                      <p:to>
                                        <p:strVal val="visible"/>
                                      </p:to>
                                    </p:set>
                                    <p:anim calcmode="lin" valueType="num">
                                      <p:cBhvr additive="base">
                                        <p:cTn id="155" dur="500" fill="hold"/>
                                        <p:tgtEl>
                                          <p:spTgt spid="119"/>
                                        </p:tgtEl>
                                        <p:attrNameLst>
                                          <p:attrName>ppt_x</p:attrName>
                                        </p:attrNameLst>
                                      </p:cBhvr>
                                      <p:tavLst>
                                        <p:tav tm="0">
                                          <p:val>
                                            <p:strVal val="#ppt_x"/>
                                          </p:val>
                                        </p:tav>
                                        <p:tav tm="100000">
                                          <p:val>
                                            <p:strVal val="#ppt_x"/>
                                          </p:val>
                                        </p:tav>
                                      </p:tavLst>
                                    </p:anim>
                                    <p:anim calcmode="lin" valueType="num">
                                      <p:cBhvr additive="base">
                                        <p:cTn id="156"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nodeType="clickEffect">
                                  <p:stCondLst>
                                    <p:cond delay="0"/>
                                  </p:stCondLst>
                                  <p:childTnLst>
                                    <p:set>
                                      <p:cBhvr>
                                        <p:cTn id="160" dur="1" fill="hold">
                                          <p:stCondLst>
                                            <p:cond delay="0"/>
                                          </p:stCondLst>
                                        </p:cTn>
                                        <p:tgtEl>
                                          <p:spTgt spid="108">
                                            <p:txEl>
                                              <p:pRg st="5" end="5"/>
                                            </p:txEl>
                                          </p:spTgt>
                                        </p:tgtEl>
                                        <p:attrNameLst>
                                          <p:attrName>style.visibility</p:attrName>
                                        </p:attrNameLst>
                                      </p:cBhvr>
                                      <p:to>
                                        <p:strVal val="visible"/>
                                      </p:to>
                                    </p:set>
                                    <p:anim calcmode="lin" valueType="num">
                                      <p:cBhvr additive="base">
                                        <p:cTn id="161" dur="500" fill="hold"/>
                                        <p:tgtEl>
                                          <p:spTgt spid="108">
                                            <p:txEl>
                                              <p:pRg st="5" end="5"/>
                                            </p:txEl>
                                          </p:spTgt>
                                        </p:tgtEl>
                                        <p:attrNameLst>
                                          <p:attrName>ppt_x</p:attrName>
                                        </p:attrNameLst>
                                      </p:cBhvr>
                                      <p:tavLst>
                                        <p:tav tm="0">
                                          <p:val>
                                            <p:strVal val="#ppt_x"/>
                                          </p:val>
                                        </p:tav>
                                        <p:tav tm="100000">
                                          <p:val>
                                            <p:strVal val="#ppt_x"/>
                                          </p:val>
                                        </p:tav>
                                      </p:tavLst>
                                    </p:anim>
                                    <p:anim calcmode="lin" valueType="num">
                                      <p:cBhvr additive="base">
                                        <p:cTn id="162" dur="500" fill="hold"/>
                                        <p:tgtEl>
                                          <p:spTgt spid="10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nodeType="clickEffect">
                                  <p:stCondLst>
                                    <p:cond delay="0"/>
                                  </p:stCondLst>
                                  <p:childTnLst>
                                    <p:set>
                                      <p:cBhvr>
                                        <p:cTn id="166" dur="1" fill="hold">
                                          <p:stCondLst>
                                            <p:cond delay="0"/>
                                          </p:stCondLst>
                                        </p:cTn>
                                        <p:tgtEl>
                                          <p:spTgt spid="108">
                                            <p:txEl>
                                              <p:pRg st="6" end="6"/>
                                            </p:txEl>
                                          </p:spTgt>
                                        </p:tgtEl>
                                        <p:attrNameLst>
                                          <p:attrName>style.visibility</p:attrName>
                                        </p:attrNameLst>
                                      </p:cBhvr>
                                      <p:to>
                                        <p:strVal val="visible"/>
                                      </p:to>
                                    </p:set>
                                    <p:anim calcmode="lin" valueType="num">
                                      <p:cBhvr additive="base">
                                        <p:cTn id="167" dur="500" fill="hold"/>
                                        <p:tgtEl>
                                          <p:spTgt spid="108">
                                            <p:txEl>
                                              <p:pRg st="6" end="6"/>
                                            </p:txEl>
                                          </p:spTgt>
                                        </p:tgtEl>
                                        <p:attrNameLst>
                                          <p:attrName>ppt_x</p:attrName>
                                        </p:attrNameLst>
                                      </p:cBhvr>
                                      <p:tavLst>
                                        <p:tav tm="0">
                                          <p:val>
                                            <p:strVal val="#ppt_x"/>
                                          </p:val>
                                        </p:tav>
                                        <p:tav tm="100000">
                                          <p:val>
                                            <p:strVal val="#ppt_x"/>
                                          </p:val>
                                        </p:tav>
                                      </p:tavLst>
                                    </p:anim>
                                    <p:anim calcmode="lin" valueType="num">
                                      <p:cBhvr additive="base">
                                        <p:cTn id="168" dur="500" fill="hold"/>
                                        <p:tgtEl>
                                          <p:spTgt spid="10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nodeType="clickEffect">
                                  <p:stCondLst>
                                    <p:cond delay="0"/>
                                  </p:stCondLst>
                                  <p:childTnLst>
                                    <p:set>
                                      <p:cBhvr>
                                        <p:cTn id="172" dur="1" fill="hold">
                                          <p:stCondLst>
                                            <p:cond delay="0"/>
                                          </p:stCondLst>
                                        </p:cTn>
                                        <p:tgtEl>
                                          <p:spTgt spid="108">
                                            <p:txEl>
                                              <p:pRg st="7" end="7"/>
                                            </p:txEl>
                                          </p:spTgt>
                                        </p:tgtEl>
                                        <p:attrNameLst>
                                          <p:attrName>style.visibility</p:attrName>
                                        </p:attrNameLst>
                                      </p:cBhvr>
                                      <p:to>
                                        <p:strVal val="visible"/>
                                      </p:to>
                                    </p:set>
                                    <p:anim calcmode="lin" valueType="num">
                                      <p:cBhvr additive="base">
                                        <p:cTn id="173" dur="500" fill="hold"/>
                                        <p:tgtEl>
                                          <p:spTgt spid="108">
                                            <p:txEl>
                                              <p:pRg st="7" end="7"/>
                                            </p:txEl>
                                          </p:spTgt>
                                        </p:tgtEl>
                                        <p:attrNameLst>
                                          <p:attrName>ppt_x</p:attrName>
                                        </p:attrNameLst>
                                      </p:cBhvr>
                                      <p:tavLst>
                                        <p:tav tm="0">
                                          <p:val>
                                            <p:strVal val="#ppt_x"/>
                                          </p:val>
                                        </p:tav>
                                        <p:tav tm="100000">
                                          <p:val>
                                            <p:strVal val="#ppt_x"/>
                                          </p:val>
                                        </p:tav>
                                      </p:tavLst>
                                    </p:anim>
                                    <p:anim calcmode="lin" valueType="num">
                                      <p:cBhvr additive="base">
                                        <p:cTn id="174" dur="500" fill="hold"/>
                                        <p:tgtEl>
                                          <p:spTgt spid="10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 presetClass="entr" presetSubtype="4" fill="hold" nodeType="clickEffect">
                                  <p:stCondLst>
                                    <p:cond delay="0"/>
                                  </p:stCondLst>
                                  <p:childTnLst>
                                    <p:set>
                                      <p:cBhvr>
                                        <p:cTn id="178" dur="1" fill="hold">
                                          <p:stCondLst>
                                            <p:cond delay="0"/>
                                          </p:stCondLst>
                                        </p:cTn>
                                        <p:tgtEl>
                                          <p:spTgt spid="120"/>
                                        </p:tgtEl>
                                        <p:attrNameLst>
                                          <p:attrName>style.visibility</p:attrName>
                                        </p:attrNameLst>
                                      </p:cBhvr>
                                      <p:to>
                                        <p:strVal val="visible"/>
                                      </p:to>
                                    </p:set>
                                    <p:anim calcmode="lin" valueType="num">
                                      <p:cBhvr additive="base">
                                        <p:cTn id="179" dur="500" fill="hold"/>
                                        <p:tgtEl>
                                          <p:spTgt spid="120"/>
                                        </p:tgtEl>
                                        <p:attrNameLst>
                                          <p:attrName>ppt_x</p:attrName>
                                        </p:attrNameLst>
                                      </p:cBhvr>
                                      <p:tavLst>
                                        <p:tav tm="0">
                                          <p:val>
                                            <p:strVal val="#ppt_x"/>
                                          </p:val>
                                        </p:tav>
                                        <p:tav tm="100000">
                                          <p:val>
                                            <p:strVal val="#ppt_x"/>
                                          </p:val>
                                        </p:tav>
                                      </p:tavLst>
                                    </p:anim>
                                    <p:anim calcmode="lin" valueType="num">
                                      <p:cBhvr additive="base">
                                        <p:cTn id="180"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2" presetClass="entr" presetSubtype="4" fill="hold" nodeType="clickEffect">
                                  <p:stCondLst>
                                    <p:cond delay="0"/>
                                  </p:stCondLst>
                                  <p:childTnLst>
                                    <p:set>
                                      <p:cBhvr>
                                        <p:cTn id="184" dur="1" fill="hold">
                                          <p:stCondLst>
                                            <p:cond delay="0"/>
                                          </p:stCondLst>
                                        </p:cTn>
                                        <p:tgtEl>
                                          <p:spTgt spid="108">
                                            <p:txEl>
                                              <p:pRg st="8" end="8"/>
                                            </p:txEl>
                                          </p:spTgt>
                                        </p:tgtEl>
                                        <p:attrNameLst>
                                          <p:attrName>style.visibility</p:attrName>
                                        </p:attrNameLst>
                                      </p:cBhvr>
                                      <p:to>
                                        <p:strVal val="visible"/>
                                      </p:to>
                                    </p:set>
                                    <p:anim calcmode="lin" valueType="num">
                                      <p:cBhvr additive="base">
                                        <p:cTn id="185" dur="500" fill="hold"/>
                                        <p:tgtEl>
                                          <p:spTgt spid="108">
                                            <p:txEl>
                                              <p:pRg st="8" end="8"/>
                                            </p:txEl>
                                          </p:spTgt>
                                        </p:tgtEl>
                                        <p:attrNameLst>
                                          <p:attrName>ppt_x</p:attrName>
                                        </p:attrNameLst>
                                      </p:cBhvr>
                                      <p:tavLst>
                                        <p:tav tm="0">
                                          <p:val>
                                            <p:strVal val="#ppt_x"/>
                                          </p:val>
                                        </p:tav>
                                        <p:tav tm="100000">
                                          <p:val>
                                            <p:strVal val="#ppt_x"/>
                                          </p:val>
                                        </p:tav>
                                      </p:tavLst>
                                    </p:anim>
                                    <p:anim calcmode="lin" valueType="num">
                                      <p:cBhvr additive="base">
                                        <p:cTn id="186" dur="500" fill="hold"/>
                                        <p:tgtEl>
                                          <p:spTgt spid="10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2" presetClass="entr" presetSubtype="4" fill="hold" nodeType="clickEffect">
                                  <p:stCondLst>
                                    <p:cond delay="0"/>
                                  </p:stCondLst>
                                  <p:childTnLst>
                                    <p:set>
                                      <p:cBhvr>
                                        <p:cTn id="190" dur="1" fill="hold">
                                          <p:stCondLst>
                                            <p:cond delay="0"/>
                                          </p:stCondLst>
                                        </p:cTn>
                                        <p:tgtEl>
                                          <p:spTgt spid="108">
                                            <p:txEl>
                                              <p:pRg st="9" end="9"/>
                                            </p:txEl>
                                          </p:spTgt>
                                        </p:tgtEl>
                                        <p:attrNameLst>
                                          <p:attrName>style.visibility</p:attrName>
                                        </p:attrNameLst>
                                      </p:cBhvr>
                                      <p:to>
                                        <p:strVal val="visible"/>
                                      </p:to>
                                    </p:set>
                                    <p:anim calcmode="lin" valueType="num">
                                      <p:cBhvr additive="base">
                                        <p:cTn id="191" dur="500" fill="hold"/>
                                        <p:tgtEl>
                                          <p:spTgt spid="108">
                                            <p:txEl>
                                              <p:pRg st="9" end="9"/>
                                            </p:txEl>
                                          </p:spTgt>
                                        </p:tgtEl>
                                        <p:attrNameLst>
                                          <p:attrName>ppt_x</p:attrName>
                                        </p:attrNameLst>
                                      </p:cBhvr>
                                      <p:tavLst>
                                        <p:tav tm="0">
                                          <p:val>
                                            <p:strVal val="#ppt_x"/>
                                          </p:val>
                                        </p:tav>
                                        <p:tav tm="100000">
                                          <p:val>
                                            <p:strVal val="#ppt_x"/>
                                          </p:val>
                                        </p:tav>
                                      </p:tavLst>
                                    </p:anim>
                                    <p:anim calcmode="lin" valueType="num">
                                      <p:cBhvr additive="base">
                                        <p:cTn id="192" dur="500" fill="hold"/>
                                        <p:tgtEl>
                                          <p:spTgt spid="10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2" presetClass="entr" presetSubtype="4" fill="hold" nodeType="clickEffect">
                                  <p:stCondLst>
                                    <p:cond delay="0"/>
                                  </p:stCondLst>
                                  <p:childTnLst>
                                    <p:set>
                                      <p:cBhvr>
                                        <p:cTn id="196" dur="1" fill="hold">
                                          <p:stCondLst>
                                            <p:cond delay="0"/>
                                          </p:stCondLst>
                                        </p:cTn>
                                        <p:tgtEl>
                                          <p:spTgt spid="108">
                                            <p:txEl>
                                              <p:pRg st="10" end="10"/>
                                            </p:txEl>
                                          </p:spTgt>
                                        </p:tgtEl>
                                        <p:attrNameLst>
                                          <p:attrName>style.visibility</p:attrName>
                                        </p:attrNameLst>
                                      </p:cBhvr>
                                      <p:to>
                                        <p:strVal val="visible"/>
                                      </p:to>
                                    </p:set>
                                    <p:anim calcmode="lin" valueType="num">
                                      <p:cBhvr additive="base">
                                        <p:cTn id="197" dur="500" fill="hold"/>
                                        <p:tgtEl>
                                          <p:spTgt spid="108">
                                            <p:txEl>
                                              <p:pRg st="10" end="10"/>
                                            </p:txEl>
                                          </p:spTgt>
                                        </p:tgtEl>
                                        <p:attrNameLst>
                                          <p:attrName>ppt_x</p:attrName>
                                        </p:attrNameLst>
                                      </p:cBhvr>
                                      <p:tavLst>
                                        <p:tav tm="0">
                                          <p:val>
                                            <p:strVal val="#ppt_x"/>
                                          </p:val>
                                        </p:tav>
                                        <p:tav tm="100000">
                                          <p:val>
                                            <p:strVal val="#ppt_x"/>
                                          </p:val>
                                        </p:tav>
                                      </p:tavLst>
                                    </p:anim>
                                    <p:anim calcmode="lin" valueType="num">
                                      <p:cBhvr additive="base">
                                        <p:cTn id="198" dur="500" fill="hold"/>
                                        <p:tgtEl>
                                          <p:spTgt spid="10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2" presetClass="entr" presetSubtype="4" fill="hold" nodeType="clickEffect">
                                  <p:stCondLst>
                                    <p:cond delay="0"/>
                                  </p:stCondLst>
                                  <p:childTnLst>
                                    <p:set>
                                      <p:cBhvr>
                                        <p:cTn id="202" dur="1" fill="hold">
                                          <p:stCondLst>
                                            <p:cond delay="0"/>
                                          </p:stCondLst>
                                        </p:cTn>
                                        <p:tgtEl>
                                          <p:spTgt spid="121"/>
                                        </p:tgtEl>
                                        <p:attrNameLst>
                                          <p:attrName>style.visibility</p:attrName>
                                        </p:attrNameLst>
                                      </p:cBhvr>
                                      <p:to>
                                        <p:strVal val="visible"/>
                                      </p:to>
                                    </p:set>
                                    <p:anim calcmode="lin" valueType="num">
                                      <p:cBhvr additive="base">
                                        <p:cTn id="203" dur="500" fill="hold"/>
                                        <p:tgtEl>
                                          <p:spTgt spid="121"/>
                                        </p:tgtEl>
                                        <p:attrNameLst>
                                          <p:attrName>ppt_x</p:attrName>
                                        </p:attrNameLst>
                                      </p:cBhvr>
                                      <p:tavLst>
                                        <p:tav tm="0">
                                          <p:val>
                                            <p:strVal val="#ppt_x"/>
                                          </p:val>
                                        </p:tav>
                                        <p:tav tm="100000">
                                          <p:val>
                                            <p:strVal val="#ppt_x"/>
                                          </p:val>
                                        </p:tav>
                                      </p:tavLst>
                                    </p:anim>
                                    <p:anim calcmode="lin" valueType="num">
                                      <p:cBhvr additive="base">
                                        <p:cTn id="204"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par>
                    <p:cTn id="205" fill="hold">
                      <p:stCondLst>
                        <p:cond delay="indefinite"/>
                      </p:stCondLst>
                      <p:childTnLst>
                        <p:par>
                          <p:cTn id="206" fill="hold">
                            <p:stCondLst>
                              <p:cond delay="0"/>
                            </p:stCondLst>
                            <p:childTnLst>
                              <p:par>
                                <p:cTn id="207" presetID="2" presetClass="entr" presetSubtype="4" fill="hold" nodeType="clickEffect">
                                  <p:stCondLst>
                                    <p:cond delay="0"/>
                                  </p:stCondLst>
                                  <p:childTnLst>
                                    <p:set>
                                      <p:cBhvr>
                                        <p:cTn id="208" dur="1" fill="hold">
                                          <p:stCondLst>
                                            <p:cond delay="0"/>
                                          </p:stCondLst>
                                        </p:cTn>
                                        <p:tgtEl>
                                          <p:spTgt spid="122"/>
                                        </p:tgtEl>
                                        <p:attrNameLst>
                                          <p:attrName>style.visibility</p:attrName>
                                        </p:attrNameLst>
                                      </p:cBhvr>
                                      <p:to>
                                        <p:strVal val="visible"/>
                                      </p:to>
                                    </p:set>
                                    <p:anim calcmode="lin" valueType="num">
                                      <p:cBhvr additive="base">
                                        <p:cTn id="209" dur="500" fill="hold"/>
                                        <p:tgtEl>
                                          <p:spTgt spid="122"/>
                                        </p:tgtEl>
                                        <p:attrNameLst>
                                          <p:attrName>ppt_x</p:attrName>
                                        </p:attrNameLst>
                                      </p:cBhvr>
                                      <p:tavLst>
                                        <p:tav tm="0">
                                          <p:val>
                                            <p:strVal val="#ppt_x"/>
                                          </p:val>
                                        </p:tav>
                                        <p:tav tm="100000">
                                          <p:val>
                                            <p:strVal val="#ppt_x"/>
                                          </p:val>
                                        </p:tav>
                                      </p:tavLst>
                                    </p:anim>
                                    <p:anim calcmode="lin" valueType="num">
                                      <p:cBhvr additive="base">
                                        <p:cTn id="210" dur="500" fill="hold"/>
                                        <p:tgtEl>
                                          <p:spTgt spid="122"/>
                                        </p:tgtEl>
                                        <p:attrNameLst>
                                          <p:attrName>ppt_y</p:attrName>
                                        </p:attrNameLst>
                                      </p:cBhvr>
                                      <p:tavLst>
                                        <p:tav tm="0">
                                          <p:val>
                                            <p:strVal val="1+#ppt_h/2"/>
                                          </p:val>
                                        </p:tav>
                                        <p:tav tm="100000">
                                          <p:val>
                                            <p:strVal val="#ppt_y"/>
                                          </p:val>
                                        </p:tav>
                                      </p:tavLst>
                                    </p:anim>
                                  </p:childTnLst>
                                </p:cTn>
                              </p:par>
                              <p:par>
                                <p:cTn id="211" presetID="2" presetClass="entr" presetSubtype="4" fill="hold" nodeType="withEffect">
                                  <p:stCondLst>
                                    <p:cond delay="0"/>
                                  </p:stCondLst>
                                  <p:childTnLst>
                                    <p:set>
                                      <p:cBhvr>
                                        <p:cTn id="212" dur="1" fill="hold">
                                          <p:stCondLst>
                                            <p:cond delay="0"/>
                                          </p:stCondLst>
                                        </p:cTn>
                                        <p:tgtEl>
                                          <p:spTgt spid="123"/>
                                        </p:tgtEl>
                                        <p:attrNameLst>
                                          <p:attrName>style.visibility</p:attrName>
                                        </p:attrNameLst>
                                      </p:cBhvr>
                                      <p:to>
                                        <p:strVal val="visible"/>
                                      </p:to>
                                    </p:set>
                                    <p:anim calcmode="lin" valueType="num">
                                      <p:cBhvr additive="base">
                                        <p:cTn id="213" dur="500" fill="hold"/>
                                        <p:tgtEl>
                                          <p:spTgt spid="123"/>
                                        </p:tgtEl>
                                        <p:attrNameLst>
                                          <p:attrName>ppt_x</p:attrName>
                                        </p:attrNameLst>
                                      </p:cBhvr>
                                      <p:tavLst>
                                        <p:tav tm="0">
                                          <p:val>
                                            <p:strVal val="#ppt_x"/>
                                          </p:val>
                                        </p:tav>
                                        <p:tav tm="100000">
                                          <p:val>
                                            <p:strVal val="#ppt_x"/>
                                          </p:val>
                                        </p:tav>
                                      </p:tavLst>
                                    </p:anim>
                                    <p:anim calcmode="lin" valueType="num">
                                      <p:cBhvr additive="base">
                                        <p:cTn id="214" dur="500" fill="hold"/>
                                        <p:tgtEl>
                                          <p:spTgt spid="123"/>
                                        </p:tgtEl>
                                        <p:attrNameLst>
                                          <p:attrName>ppt_y</p:attrName>
                                        </p:attrNameLst>
                                      </p:cBhvr>
                                      <p:tavLst>
                                        <p:tav tm="0">
                                          <p:val>
                                            <p:strVal val="1+#ppt_h/2"/>
                                          </p:val>
                                        </p:tav>
                                        <p:tav tm="100000">
                                          <p:val>
                                            <p:strVal val="#ppt_y"/>
                                          </p:val>
                                        </p:tav>
                                      </p:tavLst>
                                    </p:anim>
                                  </p:childTnLst>
                                </p:cTn>
                              </p:par>
                              <p:par>
                                <p:cTn id="215" presetID="2" presetClass="entr" presetSubtype="4" fill="hold" nodeType="withEffect">
                                  <p:stCondLst>
                                    <p:cond delay="0"/>
                                  </p:stCondLst>
                                  <p:childTnLst>
                                    <p:set>
                                      <p:cBhvr>
                                        <p:cTn id="216" dur="1" fill="hold">
                                          <p:stCondLst>
                                            <p:cond delay="0"/>
                                          </p:stCondLst>
                                        </p:cTn>
                                        <p:tgtEl>
                                          <p:spTgt spid="124"/>
                                        </p:tgtEl>
                                        <p:attrNameLst>
                                          <p:attrName>style.visibility</p:attrName>
                                        </p:attrNameLst>
                                      </p:cBhvr>
                                      <p:to>
                                        <p:strVal val="visible"/>
                                      </p:to>
                                    </p:set>
                                    <p:anim calcmode="lin" valueType="num">
                                      <p:cBhvr additive="base">
                                        <p:cTn id="217" dur="500" fill="hold"/>
                                        <p:tgtEl>
                                          <p:spTgt spid="124"/>
                                        </p:tgtEl>
                                        <p:attrNameLst>
                                          <p:attrName>ppt_x</p:attrName>
                                        </p:attrNameLst>
                                      </p:cBhvr>
                                      <p:tavLst>
                                        <p:tav tm="0">
                                          <p:val>
                                            <p:strVal val="#ppt_x"/>
                                          </p:val>
                                        </p:tav>
                                        <p:tav tm="100000">
                                          <p:val>
                                            <p:strVal val="#ppt_x"/>
                                          </p:val>
                                        </p:tav>
                                      </p:tavLst>
                                    </p:anim>
                                    <p:anim calcmode="lin" valueType="num">
                                      <p:cBhvr additive="base">
                                        <p:cTn id="218" dur="500" fill="hold"/>
                                        <p:tgtEl>
                                          <p:spTgt spid="124"/>
                                        </p:tgtEl>
                                        <p:attrNameLst>
                                          <p:attrName>ppt_y</p:attrName>
                                        </p:attrNameLst>
                                      </p:cBhvr>
                                      <p:tavLst>
                                        <p:tav tm="0">
                                          <p:val>
                                            <p:strVal val="1+#ppt_h/2"/>
                                          </p:val>
                                        </p:tav>
                                        <p:tav tm="100000">
                                          <p:val>
                                            <p:strVal val="#ppt_y"/>
                                          </p:val>
                                        </p:tav>
                                      </p:tavLst>
                                    </p:anim>
                                  </p:childTnLst>
                                </p:cTn>
                              </p:par>
                              <p:par>
                                <p:cTn id="219" presetID="2" presetClass="entr" presetSubtype="4" fill="hold" nodeType="withEffect">
                                  <p:stCondLst>
                                    <p:cond delay="0"/>
                                  </p:stCondLst>
                                  <p:childTnLst>
                                    <p:set>
                                      <p:cBhvr>
                                        <p:cTn id="220" dur="1" fill="hold">
                                          <p:stCondLst>
                                            <p:cond delay="0"/>
                                          </p:stCondLst>
                                        </p:cTn>
                                        <p:tgtEl>
                                          <p:spTgt spid="125"/>
                                        </p:tgtEl>
                                        <p:attrNameLst>
                                          <p:attrName>style.visibility</p:attrName>
                                        </p:attrNameLst>
                                      </p:cBhvr>
                                      <p:to>
                                        <p:strVal val="visible"/>
                                      </p:to>
                                    </p:set>
                                    <p:anim calcmode="lin" valueType="num">
                                      <p:cBhvr additive="base">
                                        <p:cTn id="221" dur="500" fill="hold"/>
                                        <p:tgtEl>
                                          <p:spTgt spid="125"/>
                                        </p:tgtEl>
                                        <p:attrNameLst>
                                          <p:attrName>ppt_x</p:attrName>
                                        </p:attrNameLst>
                                      </p:cBhvr>
                                      <p:tavLst>
                                        <p:tav tm="0">
                                          <p:val>
                                            <p:strVal val="#ppt_x"/>
                                          </p:val>
                                        </p:tav>
                                        <p:tav tm="100000">
                                          <p:val>
                                            <p:strVal val="#ppt_x"/>
                                          </p:val>
                                        </p:tav>
                                      </p:tavLst>
                                    </p:anim>
                                    <p:anim calcmode="lin" valueType="num">
                                      <p:cBhvr additive="base">
                                        <p:cTn id="222" dur="500" fill="hold"/>
                                        <p:tgtEl>
                                          <p:spTgt spid="125"/>
                                        </p:tgtEl>
                                        <p:attrNameLst>
                                          <p:attrName>ppt_y</p:attrName>
                                        </p:attrNameLst>
                                      </p:cBhvr>
                                      <p:tavLst>
                                        <p:tav tm="0">
                                          <p:val>
                                            <p:strVal val="1+#ppt_h/2"/>
                                          </p:val>
                                        </p:tav>
                                        <p:tav tm="100000">
                                          <p:val>
                                            <p:strVal val="#ppt_y"/>
                                          </p:val>
                                        </p:tav>
                                      </p:tavLst>
                                    </p:anim>
                                  </p:childTnLst>
                                </p:cTn>
                              </p:par>
                              <p:par>
                                <p:cTn id="223" presetID="2" presetClass="entr" presetSubtype="4" fill="hold" nodeType="withEffect">
                                  <p:stCondLst>
                                    <p:cond delay="0"/>
                                  </p:stCondLst>
                                  <p:childTnLst>
                                    <p:set>
                                      <p:cBhvr>
                                        <p:cTn id="224" dur="1" fill="hold">
                                          <p:stCondLst>
                                            <p:cond delay="0"/>
                                          </p:stCondLst>
                                        </p:cTn>
                                        <p:tgtEl>
                                          <p:spTgt spid="126"/>
                                        </p:tgtEl>
                                        <p:attrNameLst>
                                          <p:attrName>style.visibility</p:attrName>
                                        </p:attrNameLst>
                                      </p:cBhvr>
                                      <p:to>
                                        <p:strVal val="visible"/>
                                      </p:to>
                                    </p:set>
                                    <p:anim calcmode="lin" valueType="num">
                                      <p:cBhvr additive="base">
                                        <p:cTn id="225" dur="500" fill="hold"/>
                                        <p:tgtEl>
                                          <p:spTgt spid="126"/>
                                        </p:tgtEl>
                                        <p:attrNameLst>
                                          <p:attrName>ppt_x</p:attrName>
                                        </p:attrNameLst>
                                      </p:cBhvr>
                                      <p:tavLst>
                                        <p:tav tm="0">
                                          <p:val>
                                            <p:strVal val="#ppt_x"/>
                                          </p:val>
                                        </p:tav>
                                        <p:tav tm="100000">
                                          <p:val>
                                            <p:strVal val="#ppt_x"/>
                                          </p:val>
                                        </p:tav>
                                      </p:tavLst>
                                    </p:anim>
                                    <p:anim calcmode="lin" valueType="num">
                                      <p:cBhvr additive="base">
                                        <p:cTn id="226" dur="500" fill="hold"/>
                                        <p:tgtEl>
                                          <p:spTgt spid="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Out-of-Order Analysis </a:t>
            </a:r>
            <a:endParaRPr lang="en-US" dirty="0"/>
          </a:p>
        </p:txBody>
      </p:sp>
      <p:sp>
        <p:nvSpPr>
          <p:cNvPr id="4" name="Slide Number Placeholder 3"/>
          <p:cNvSpPr>
            <a:spLocks noGrp="1"/>
          </p:cNvSpPr>
          <p:nvPr>
            <p:ph type="sldNum" sz="quarter" idx="4"/>
          </p:nvPr>
        </p:nvSpPr>
        <p:spPr/>
        <p:txBody>
          <a:bodyPr/>
          <a:lstStyle/>
          <a:p>
            <a:fld id="{5D2D4532-1F63-42F5-86ED-C1410817A4FA}" type="slidenum">
              <a:rPr lang="en-US" smtClean="0"/>
              <a:pPr/>
              <a:t>17</a:t>
            </a:fld>
            <a:endParaRPr lang="en-US" dirty="0"/>
          </a:p>
        </p:txBody>
      </p:sp>
      <p:sp>
        <p:nvSpPr>
          <p:cNvPr id="31" name="Content Placeholder 5"/>
          <p:cNvSpPr txBox="1">
            <a:spLocks/>
          </p:cNvSpPr>
          <p:nvPr/>
        </p:nvSpPr>
        <p:spPr>
          <a:xfrm>
            <a:off x="3355179" y="1727822"/>
            <a:ext cx="1530811" cy="3669268"/>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2800" kern="1200">
                <a:solidFill>
                  <a:srgbClr val="FFFFFF"/>
                </a:solidFill>
                <a:latin typeface="Neo Sans Intel Medium" pitchFamily="34" charset="0"/>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400" b="0" kern="1200">
                <a:solidFill>
                  <a:srgbClr val="FFFFFF"/>
                </a:solidFill>
                <a:latin typeface="Neo Sans Intel Medium" pitchFamily="34" charset="0"/>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rgbClr val="FFFFFF"/>
                </a:solidFill>
                <a:latin typeface="Neo Sans Intel Medium" pitchFamily="34" charset="0"/>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1800" kern="1200">
                <a:solidFill>
                  <a:srgbClr val="FFFFFF"/>
                </a:solidFill>
                <a:latin typeface="Neo Sans Intel Medium" pitchFamily="34" charset="0"/>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rgbClr val="FFFFFF"/>
                </a:solidFill>
                <a:latin typeface="Neo Sans Intel Medium" pitchFamily="34" charset="0"/>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100" dirty="0" err="1" smtClean="0"/>
              <a:t>AcquirePage</a:t>
            </a:r>
            <a:r>
              <a:rPr lang="en-US" sz="1100" dirty="0" smtClean="0"/>
              <a:t>(Pa);</a:t>
            </a:r>
          </a:p>
          <a:p>
            <a:pPr marL="0" indent="0">
              <a:buFont typeface="Arial" charset="0"/>
              <a:buNone/>
            </a:pPr>
            <a:r>
              <a:rPr lang="en-US" sz="1100" dirty="0" smtClean="0"/>
              <a:t>Analyze “r a[0]”;</a:t>
            </a:r>
          </a:p>
          <a:p>
            <a:pPr marL="0" indent="0">
              <a:buNone/>
            </a:pPr>
            <a:r>
              <a:rPr lang="en-US" sz="1100" dirty="0"/>
              <a:t>Analyze “r a[1]”;</a:t>
            </a:r>
          </a:p>
          <a:p>
            <a:pPr marL="0" indent="0">
              <a:buFont typeface="Arial" charset="0"/>
              <a:buNone/>
            </a:pPr>
            <a:r>
              <a:rPr lang="en-US" sz="1100" dirty="0" smtClean="0"/>
              <a:t>… …</a:t>
            </a:r>
          </a:p>
          <a:p>
            <a:pPr marL="0" indent="0">
              <a:buNone/>
            </a:pPr>
            <a:r>
              <a:rPr lang="en-US" sz="1100" dirty="0"/>
              <a:t>Analyze “r </a:t>
            </a:r>
            <a:r>
              <a:rPr lang="en-US" sz="1100" dirty="0" smtClean="0"/>
              <a:t>a[4095]”;</a:t>
            </a:r>
          </a:p>
          <a:p>
            <a:pPr marL="0" indent="0">
              <a:buFont typeface="Arial" charset="0"/>
              <a:buNone/>
            </a:pPr>
            <a:r>
              <a:rPr lang="en-US" sz="1100" dirty="0" err="1" smtClean="0"/>
              <a:t>ReleasePage</a:t>
            </a:r>
            <a:r>
              <a:rPr lang="en-US" sz="1100" dirty="0" smtClean="0"/>
              <a:t>(Pa);</a:t>
            </a:r>
          </a:p>
          <a:p>
            <a:pPr marL="0" indent="0">
              <a:buFont typeface="Arial" charset="0"/>
              <a:buNone/>
            </a:pPr>
            <a:r>
              <a:rPr lang="en-US" sz="1100" dirty="0" err="1" smtClean="0"/>
              <a:t>AcquirePage</a:t>
            </a:r>
            <a:r>
              <a:rPr lang="en-US" sz="1100" dirty="0" smtClean="0"/>
              <a:t>(</a:t>
            </a:r>
            <a:r>
              <a:rPr lang="en-US" sz="1100" dirty="0" err="1" smtClean="0"/>
              <a:t>Pb</a:t>
            </a:r>
            <a:r>
              <a:rPr lang="en-US" sz="1100" dirty="0" smtClean="0"/>
              <a:t>);</a:t>
            </a:r>
          </a:p>
          <a:p>
            <a:pPr marL="0" indent="0">
              <a:buNone/>
            </a:pPr>
            <a:r>
              <a:rPr lang="en-US" sz="1100" dirty="0"/>
              <a:t>Analyze “r </a:t>
            </a:r>
            <a:r>
              <a:rPr lang="en-US" sz="1100" dirty="0" smtClean="0"/>
              <a:t>b[0]”;</a:t>
            </a:r>
          </a:p>
          <a:p>
            <a:pPr marL="0" indent="0">
              <a:buNone/>
            </a:pPr>
            <a:r>
              <a:rPr lang="en-US" sz="1100" dirty="0"/>
              <a:t>Analyze “r </a:t>
            </a:r>
            <a:r>
              <a:rPr lang="en-US" sz="1100" dirty="0" smtClean="0"/>
              <a:t>b[1]”;</a:t>
            </a:r>
          </a:p>
          <a:p>
            <a:pPr marL="0" indent="0">
              <a:buNone/>
            </a:pPr>
            <a:r>
              <a:rPr lang="en-US" sz="1100" dirty="0" smtClean="0"/>
              <a:t>… …</a:t>
            </a:r>
          </a:p>
          <a:p>
            <a:pPr marL="0" indent="0">
              <a:buNone/>
            </a:pPr>
            <a:r>
              <a:rPr lang="en-US" sz="1100" dirty="0"/>
              <a:t>Analyze “r </a:t>
            </a:r>
            <a:r>
              <a:rPr lang="en-US" sz="1100" dirty="0" smtClean="0"/>
              <a:t>b[4095]”;</a:t>
            </a:r>
            <a:endParaRPr lang="en-US" sz="1100" dirty="0"/>
          </a:p>
          <a:p>
            <a:pPr marL="0" indent="0">
              <a:buNone/>
            </a:pPr>
            <a:r>
              <a:rPr lang="en-US" sz="1100" dirty="0" err="1" smtClean="0"/>
              <a:t>ReleasePage</a:t>
            </a:r>
            <a:r>
              <a:rPr lang="en-US" sz="1100" dirty="0" smtClean="0"/>
              <a:t>(</a:t>
            </a:r>
            <a:r>
              <a:rPr lang="en-US" sz="1100" dirty="0" err="1" smtClean="0"/>
              <a:t>Pb</a:t>
            </a:r>
            <a:r>
              <a:rPr lang="en-US" sz="1100" dirty="0" smtClean="0"/>
              <a:t>);</a:t>
            </a:r>
            <a:endParaRPr lang="en-US" sz="1100" dirty="0"/>
          </a:p>
          <a:p>
            <a:pPr marL="0" indent="0">
              <a:buNone/>
            </a:pPr>
            <a:r>
              <a:rPr lang="en-US" sz="1100" dirty="0" err="1" smtClean="0"/>
              <a:t>AcquirePage</a:t>
            </a:r>
            <a:r>
              <a:rPr lang="en-US" sz="1100" dirty="0" smtClean="0"/>
              <a:t>(Pc);</a:t>
            </a:r>
            <a:endParaRPr lang="en-US" sz="1100" dirty="0"/>
          </a:p>
          <a:p>
            <a:pPr marL="0" indent="0">
              <a:buNone/>
            </a:pPr>
            <a:r>
              <a:rPr lang="en-US" sz="1100" dirty="0"/>
              <a:t>Analyze </a:t>
            </a:r>
            <a:r>
              <a:rPr lang="en-US" sz="1100" dirty="0" smtClean="0"/>
              <a:t>“w c[0]”;</a:t>
            </a:r>
          </a:p>
          <a:p>
            <a:pPr marL="0" indent="0">
              <a:buNone/>
            </a:pPr>
            <a:r>
              <a:rPr lang="en-US" sz="1100" dirty="0"/>
              <a:t>Analyze “w </a:t>
            </a:r>
            <a:r>
              <a:rPr lang="en-US" sz="1100" dirty="0" smtClean="0"/>
              <a:t>c[1]”;</a:t>
            </a:r>
            <a:endParaRPr lang="en-US" sz="1100" dirty="0"/>
          </a:p>
          <a:p>
            <a:pPr marL="0" indent="0">
              <a:buNone/>
            </a:pPr>
            <a:r>
              <a:rPr lang="en-US" sz="1100" dirty="0" smtClean="0"/>
              <a:t>… …</a:t>
            </a:r>
          </a:p>
          <a:p>
            <a:pPr marL="0" indent="0">
              <a:buNone/>
            </a:pPr>
            <a:r>
              <a:rPr lang="en-US" sz="1100" dirty="0"/>
              <a:t>Analyze “w </a:t>
            </a:r>
            <a:r>
              <a:rPr lang="en-US" sz="1100" dirty="0" smtClean="0"/>
              <a:t>c[4095]”;</a:t>
            </a:r>
            <a:endParaRPr lang="en-US" sz="1100" dirty="0"/>
          </a:p>
          <a:p>
            <a:pPr marL="0" indent="0">
              <a:buNone/>
            </a:pPr>
            <a:r>
              <a:rPr lang="en-US" sz="1100" dirty="0" err="1" smtClean="0"/>
              <a:t>ReleasePage</a:t>
            </a:r>
            <a:r>
              <a:rPr lang="en-US" sz="1100" dirty="0" smtClean="0"/>
              <a:t>(Pc);</a:t>
            </a:r>
            <a:endParaRPr lang="en-US" sz="1100" dirty="0"/>
          </a:p>
          <a:p>
            <a:pPr marL="0" indent="0">
              <a:buNone/>
            </a:pPr>
            <a:endParaRPr lang="en-US" sz="1100" dirty="0" smtClean="0"/>
          </a:p>
        </p:txBody>
      </p:sp>
      <p:sp>
        <p:nvSpPr>
          <p:cNvPr id="70" name="Rectangle 69"/>
          <p:cNvSpPr/>
          <p:nvPr/>
        </p:nvSpPr>
        <p:spPr>
          <a:xfrm>
            <a:off x="5002363" y="1816538"/>
            <a:ext cx="914400" cy="3078184"/>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cxnSp>
        <p:nvCxnSpPr>
          <p:cNvPr id="71" name="Straight Connector 70"/>
          <p:cNvCxnSpPr/>
          <p:nvPr/>
        </p:nvCxnSpPr>
        <p:spPr>
          <a:xfrm>
            <a:off x="5002363" y="2151522"/>
            <a:ext cx="914400" cy="2977"/>
          </a:xfrm>
          <a:prstGeom prst="line">
            <a:avLst/>
          </a:prstGeom>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5002363" y="2456322"/>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5019099" y="3980322"/>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5002363" y="2761122"/>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5002363" y="3065922"/>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5019099" y="3675522"/>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7" name="Straight Connector 76"/>
          <p:cNvCxnSpPr>
            <a:endCxn id="70" idx="3"/>
          </p:cNvCxnSpPr>
          <p:nvPr/>
        </p:nvCxnSpPr>
        <p:spPr>
          <a:xfrm flipV="1">
            <a:off x="5002363" y="3355630"/>
            <a:ext cx="914400" cy="15092"/>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5002363" y="4285122"/>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5002363" y="4589922"/>
            <a:ext cx="914400" cy="2977"/>
          </a:xfrm>
          <a:prstGeom prst="line">
            <a:avLst/>
          </a:prstGeom>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5154763" y="1846722"/>
            <a:ext cx="587020" cy="307777"/>
          </a:xfrm>
          <a:prstGeom prst="rect">
            <a:avLst/>
          </a:prstGeom>
          <a:noFill/>
        </p:spPr>
        <p:txBody>
          <a:bodyPr wrap="square" rtlCol="0">
            <a:spAutoFit/>
          </a:bodyPr>
          <a:lstStyle/>
          <a:p>
            <a:r>
              <a:rPr lang="en-US" sz="1400" dirty="0">
                <a:solidFill>
                  <a:schemeClr val="bg1"/>
                </a:solidFill>
              </a:rPr>
              <a:t>r</a:t>
            </a:r>
            <a:r>
              <a:rPr lang="en-US" sz="1400" dirty="0" smtClean="0">
                <a:solidFill>
                  <a:schemeClr val="bg1"/>
                </a:solidFill>
              </a:rPr>
              <a:t> a[0]</a:t>
            </a:r>
            <a:endParaRPr lang="en-US" sz="1400" dirty="0">
              <a:solidFill>
                <a:schemeClr val="bg1"/>
              </a:solidFill>
            </a:endParaRPr>
          </a:p>
        </p:txBody>
      </p:sp>
      <p:sp>
        <p:nvSpPr>
          <p:cNvPr id="81" name="TextBox 80"/>
          <p:cNvSpPr txBox="1"/>
          <p:nvPr/>
        </p:nvSpPr>
        <p:spPr>
          <a:xfrm>
            <a:off x="5141751" y="2153010"/>
            <a:ext cx="582211"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b[0]</a:t>
            </a:r>
            <a:endParaRPr lang="en-US" sz="1400" dirty="0">
              <a:solidFill>
                <a:schemeClr val="bg1"/>
              </a:solidFill>
            </a:endParaRPr>
          </a:p>
        </p:txBody>
      </p:sp>
      <p:sp>
        <p:nvSpPr>
          <p:cNvPr id="82" name="TextBox 81"/>
          <p:cNvSpPr txBox="1"/>
          <p:nvPr/>
        </p:nvSpPr>
        <p:spPr>
          <a:xfrm>
            <a:off x="5112557" y="2441349"/>
            <a:ext cx="628698" cy="307777"/>
          </a:xfrm>
          <a:prstGeom prst="rect">
            <a:avLst/>
          </a:prstGeom>
          <a:noFill/>
        </p:spPr>
        <p:txBody>
          <a:bodyPr wrap="none" rtlCol="0">
            <a:spAutoFit/>
          </a:bodyPr>
          <a:lstStyle/>
          <a:p>
            <a:r>
              <a:rPr lang="en-US" sz="1400" dirty="0" smtClean="0">
                <a:solidFill>
                  <a:schemeClr val="bg1"/>
                </a:solidFill>
              </a:rPr>
              <a:t>w </a:t>
            </a:r>
            <a:r>
              <a:rPr lang="en-US" sz="1400" dirty="0">
                <a:solidFill>
                  <a:schemeClr val="bg1"/>
                </a:solidFill>
              </a:rPr>
              <a:t>c</a:t>
            </a:r>
            <a:r>
              <a:rPr lang="en-US" sz="1400" dirty="0" smtClean="0">
                <a:solidFill>
                  <a:schemeClr val="bg1"/>
                </a:solidFill>
              </a:rPr>
              <a:t>[0]</a:t>
            </a:r>
            <a:endParaRPr lang="en-US" sz="1400" dirty="0">
              <a:solidFill>
                <a:schemeClr val="bg1"/>
              </a:solidFill>
            </a:endParaRPr>
          </a:p>
        </p:txBody>
      </p:sp>
      <p:sp>
        <p:nvSpPr>
          <p:cNvPr id="83" name="TextBox 82"/>
          <p:cNvSpPr txBox="1"/>
          <p:nvPr/>
        </p:nvSpPr>
        <p:spPr>
          <a:xfrm>
            <a:off x="5139808" y="2749126"/>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a[1]</a:t>
            </a:r>
            <a:endParaRPr lang="en-US" sz="1400" dirty="0">
              <a:solidFill>
                <a:schemeClr val="bg1"/>
              </a:solidFill>
            </a:endParaRPr>
          </a:p>
        </p:txBody>
      </p:sp>
      <p:sp>
        <p:nvSpPr>
          <p:cNvPr id="84" name="TextBox 83"/>
          <p:cNvSpPr txBox="1"/>
          <p:nvPr/>
        </p:nvSpPr>
        <p:spPr>
          <a:xfrm>
            <a:off x="5139808" y="3057651"/>
            <a:ext cx="582211"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b[1]</a:t>
            </a:r>
            <a:endParaRPr lang="en-US" sz="1400" dirty="0">
              <a:solidFill>
                <a:schemeClr val="bg1"/>
              </a:solidFill>
            </a:endParaRPr>
          </a:p>
        </p:txBody>
      </p:sp>
      <p:sp>
        <p:nvSpPr>
          <p:cNvPr id="85" name="TextBox 84"/>
          <p:cNvSpPr txBox="1"/>
          <p:nvPr/>
        </p:nvSpPr>
        <p:spPr>
          <a:xfrm>
            <a:off x="5128587" y="3355630"/>
            <a:ext cx="628698" cy="307777"/>
          </a:xfrm>
          <a:prstGeom prst="rect">
            <a:avLst/>
          </a:prstGeom>
          <a:noFill/>
        </p:spPr>
        <p:txBody>
          <a:bodyPr wrap="none" rtlCol="0">
            <a:spAutoFit/>
          </a:bodyPr>
          <a:lstStyle/>
          <a:p>
            <a:r>
              <a:rPr lang="en-US" sz="1400" dirty="0" smtClean="0">
                <a:solidFill>
                  <a:schemeClr val="bg1"/>
                </a:solidFill>
              </a:rPr>
              <a:t>w c[1]</a:t>
            </a:r>
            <a:endParaRPr lang="en-US" sz="1400" dirty="0">
              <a:solidFill>
                <a:schemeClr val="bg1"/>
              </a:solidFill>
            </a:endParaRPr>
          </a:p>
        </p:txBody>
      </p:sp>
      <p:sp>
        <p:nvSpPr>
          <p:cNvPr id="86" name="TextBox 85"/>
          <p:cNvSpPr txBox="1"/>
          <p:nvPr/>
        </p:nvSpPr>
        <p:spPr>
          <a:xfrm>
            <a:off x="5160023" y="3682106"/>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a[2]</a:t>
            </a:r>
            <a:endParaRPr lang="en-US" sz="1400" dirty="0">
              <a:solidFill>
                <a:schemeClr val="bg1"/>
              </a:solidFill>
            </a:endParaRPr>
          </a:p>
        </p:txBody>
      </p:sp>
      <p:sp>
        <p:nvSpPr>
          <p:cNvPr id="87" name="TextBox 86"/>
          <p:cNvSpPr txBox="1"/>
          <p:nvPr/>
        </p:nvSpPr>
        <p:spPr>
          <a:xfrm>
            <a:off x="5154763" y="3980322"/>
            <a:ext cx="582211"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b[2]</a:t>
            </a:r>
            <a:endParaRPr lang="en-US" sz="1400" dirty="0">
              <a:solidFill>
                <a:schemeClr val="bg1"/>
              </a:solidFill>
            </a:endParaRPr>
          </a:p>
        </p:txBody>
      </p:sp>
      <p:sp>
        <p:nvSpPr>
          <p:cNvPr id="88" name="TextBox 87"/>
          <p:cNvSpPr txBox="1"/>
          <p:nvPr/>
        </p:nvSpPr>
        <p:spPr>
          <a:xfrm>
            <a:off x="5133924" y="4285122"/>
            <a:ext cx="628698" cy="307777"/>
          </a:xfrm>
          <a:prstGeom prst="rect">
            <a:avLst/>
          </a:prstGeom>
          <a:noFill/>
        </p:spPr>
        <p:txBody>
          <a:bodyPr wrap="none" rtlCol="0">
            <a:spAutoFit/>
          </a:bodyPr>
          <a:lstStyle/>
          <a:p>
            <a:r>
              <a:rPr lang="en-US" sz="1400" dirty="0">
                <a:solidFill>
                  <a:schemeClr val="bg1"/>
                </a:solidFill>
              </a:rPr>
              <a:t>w</a:t>
            </a:r>
            <a:r>
              <a:rPr lang="en-US" sz="1400" dirty="0" smtClean="0">
                <a:solidFill>
                  <a:schemeClr val="bg1"/>
                </a:solidFill>
              </a:rPr>
              <a:t> c[2]</a:t>
            </a:r>
            <a:endParaRPr lang="en-US" sz="1400" dirty="0">
              <a:solidFill>
                <a:schemeClr val="bg1"/>
              </a:solidFill>
            </a:endParaRPr>
          </a:p>
        </p:txBody>
      </p:sp>
      <p:sp>
        <p:nvSpPr>
          <p:cNvPr id="89" name="Rectangle 88"/>
          <p:cNvSpPr/>
          <p:nvPr/>
        </p:nvSpPr>
        <p:spPr>
          <a:xfrm>
            <a:off x="6115220" y="1815304"/>
            <a:ext cx="914400" cy="3078184"/>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cxnSp>
        <p:nvCxnSpPr>
          <p:cNvPr id="90" name="Straight Connector 89"/>
          <p:cNvCxnSpPr/>
          <p:nvPr/>
        </p:nvCxnSpPr>
        <p:spPr>
          <a:xfrm>
            <a:off x="6122503" y="2159759"/>
            <a:ext cx="914400" cy="2977"/>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6122503" y="246455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a:off x="6139239" y="3988559"/>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6122503" y="276935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6122503" y="307415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6139239" y="3683759"/>
            <a:ext cx="89766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a:endCxn id="89" idx="3"/>
          </p:cNvCxnSpPr>
          <p:nvPr/>
        </p:nvCxnSpPr>
        <p:spPr>
          <a:xfrm flipV="1">
            <a:off x="6115220" y="3354396"/>
            <a:ext cx="914400" cy="15092"/>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6122503" y="4293359"/>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6122503" y="4598159"/>
            <a:ext cx="914400" cy="2977"/>
          </a:xfrm>
          <a:prstGeom prst="line">
            <a:avLst/>
          </a:prstGeom>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6274903" y="1854959"/>
            <a:ext cx="587020" cy="307777"/>
          </a:xfrm>
          <a:prstGeom prst="rect">
            <a:avLst/>
          </a:prstGeom>
          <a:noFill/>
        </p:spPr>
        <p:txBody>
          <a:bodyPr wrap="square" rtlCol="0">
            <a:spAutoFit/>
          </a:bodyPr>
          <a:lstStyle/>
          <a:p>
            <a:r>
              <a:rPr lang="en-US" sz="1400" dirty="0">
                <a:solidFill>
                  <a:schemeClr val="bg1"/>
                </a:solidFill>
              </a:rPr>
              <a:t>r</a:t>
            </a:r>
            <a:r>
              <a:rPr lang="en-US" sz="1400" dirty="0" smtClean="0">
                <a:solidFill>
                  <a:schemeClr val="bg1"/>
                </a:solidFill>
              </a:rPr>
              <a:t> c[0]</a:t>
            </a:r>
            <a:endParaRPr lang="en-US" sz="1400" dirty="0">
              <a:solidFill>
                <a:schemeClr val="bg1"/>
              </a:solidFill>
            </a:endParaRPr>
          </a:p>
        </p:txBody>
      </p:sp>
      <p:sp>
        <p:nvSpPr>
          <p:cNvPr id="100" name="TextBox 99"/>
          <p:cNvSpPr txBox="1"/>
          <p:nvPr/>
        </p:nvSpPr>
        <p:spPr>
          <a:xfrm>
            <a:off x="6264624" y="2156782"/>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t>
            </a:r>
            <a:r>
              <a:rPr lang="en-US" sz="1400" dirty="0">
                <a:solidFill>
                  <a:schemeClr val="bg1"/>
                </a:solidFill>
              </a:rPr>
              <a:t>a</a:t>
            </a:r>
            <a:r>
              <a:rPr lang="en-US" sz="1400" dirty="0" smtClean="0">
                <a:solidFill>
                  <a:schemeClr val="bg1"/>
                </a:solidFill>
              </a:rPr>
              <a:t>[0]</a:t>
            </a:r>
            <a:endParaRPr lang="en-US" sz="1400" dirty="0">
              <a:solidFill>
                <a:schemeClr val="bg1"/>
              </a:solidFill>
            </a:endParaRPr>
          </a:p>
        </p:txBody>
      </p:sp>
      <p:sp>
        <p:nvSpPr>
          <p:cNvPr id="101" name="TextBox 100"/>
          <p:cNvSpPr txBox="1"/>
          <p:nvPr/>
        </p:nvSpPr>
        <p:spPr>
          <a:xfrm>
            <a:off x="6231093" y="2413558"/>
            <a:ext cx="647934" cy="307777"/>
          </a:xfrm>
          <a:prstGeom prst="rect">
            <a:avLst/>
          </a:prstGeom>
          <a:noFill/>
        </p:spPr>
        <p:txBody>
          <a:bodyPr wrap="none" rtlCol="0">
            <a:spAutoFit/>
          </a:bodyPr>
          <a:lstStyle/>
          <a:p>
            <a:r>
              <a:rPr lang="en-US" sz="1400" dirty="0" smtClean="0">
                <a:solidFill>
                  <a:schemeClr val="bg1"/>
                </a:solidFill>
              </a:rPr>
              <a:t>w </a:t>
            </a:r>
            <a:r>
              <a:rPr lang="en-US" sz="1400" dirty="0">
                <a:solidFill>
                  <a:schemeClr val="bg1"/>
                </a:solidFill>
              </a:rPr>
              <a:t>b</a:t>
            </a:r>
            <a:r>
              <a:rPr lang="en-US" sz="1400" dirty="0" smtClean="0">
                <a:solidFill>
                  <a:schemeClr val="bg1"/>
                </a:solidFill>
              </a:rPr>
              <a:t>[0]</a:t>
            </a:r>
            <a:endParaRPr lang="en-US" sz="1400" dirty="0">
              <a:solidFill>
                <a:schemeClr val="bg1"/>
              </a:solidFill>
            </a:endParaRPr>
          </a:p>
        </p:txBody>
      </p:sp>
      <p:sp>
        <p:nvSpPr>
          <p:cNvPr id="102" name="TextBox 101"/>
          <p:cNvSpPr txBox="1"/>
          <p:nvPr/>
        </p:nvSpPr>
        <p:spPr>
          <a:xfrm>
            <a:off x="6259948" y="2757363"/>
            <a:ext cx="562975"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c[1]</a:t>
            </a:r>
            <a:endParaRPr lang="en-US" sz="1400" dirty="0">
              <a:solidFill>
                <a:schemeClr val="bg1"/>
              </a:solidFill>
            </a:endParaRPr>
          </a:p>
        </p:txBody>
      </p:sp>
      <p:sp>
        <p:nvSpPr>
          <p:cNvPr id="103" name="TextBox 102"/>
          <p:cNvSpPr txBox="1"/>
          <p:nvPr/>
        </p:nvSpPr>
        <p:spPr>
          <a:xfrm>
            <a:off x="6259948" y="3065888"/>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a[1]</a:t>
            </a:r>
            <a:endParaRPr lang="en-US" sz="1400" dirty="0">
              <a:solidFill>
                <a:schemeClr val="bg1"/>
              </a:solidFill>
            </a:endParaRPr>
          </a:p>
        </p:txBody>
      </p:sp>
      <p:sp>
        <p:nvSpPr>
          <p:cNvPr id="104" name="TextBox 103"/>
          <p:cNvSpPr txBox="1"/>
          <p:nvPr/>
        </p:nvSpPr>
        <p:spPr>
          <a:xfrm>
            <a:off x="6248727" y="3363867"/>
            <a:ext cx="647934" cy="307777"/>
          </a:xfrm>
          <a:prstGeom prst="rect">
            <a:avLst/>
          </a:prstGeom>
          <a:noFill/>
        </p:spPr>
        <p:txBody>
          <a:bodyPr wrap="none" rtlCol="0">
            <a:spAutoFit/>
          </a:bodyPr>
          <a:lstStyle/>
          <a:p>
            <a:r>
              <a:rPr lang="en-US" sz="1400" dirty="0" smtClean="0">
                <a:solidFill>
                  <a:schemeClr val="bg1"/>
                </a:solidFill>
              </a:rPr>
              <a:t>w </a:t>
            </a:r>
            <a:r>
              <a:rPr lang="en-US" sz="1400" dirty="0">
                <a:solidFill>
                  <a:schemeClr val="bg1"/>
                </a:solidFill>
              </a:rPr>
              <a:t>b</a:t>
            </a:r>
            <a:r>
              <a:rPr lang="en-US" sz="1400" dirty="0" smtClean="0">
                <a:solidFill>
                  <a:schemeClr val="bg1"/>
                </a:solidFill>
              </a:rPr>
              <a:t>[1]</a:t>
            </a:r>
            <a:endParaRPr lang="en-US" sz="1400" dirty="0">
              <a:solidFill>
                <a:schemeClr val="bg1"/>
              </a:solidFill>
            </a:endParaRPr>
          </a:p>
        </p:txBody>
      </p:sp>
      <p:sp>
        <p:nvSpPr>
          <p:cNvPr id="105" name="TextBox 104"/>
          <p:cNvSpPr txBox="1"/>
          <p:nvPr/>
        </p:nvSpPr>
        <p:spPr>
          <a:xfrm>
            <a:off x="6280163" y="3690343"/>
            <a:ext cx="562975"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c[2]</a:t>
            </a:r>
            <a:endParaRPr lang="en-US" sz="1400" dirty="0">
              <a:solidFill>
                <a:schemeClr val="bg1"/>
              </a:solidFill>
            </a:endParaRPr>
          </a:p>
        </p:txBody>
      </p:sp>
      <p:sp>
        <p:nvSpPr>
          <p:cNvPr id="106" name="TextBox 105"/>
          <p:cNvSpPr txBox="1"/>
          <p:nvPr/>
        </p:nvSpPr>
        <p:spPr>
          <a:xfrm>
            <a:off x="6274903" y="3988559"/>
            <a:ext cx="574196" cy="307777"/>
          </a:xfrm>
          <a:prstGeom prst="rect">
            <a:avLst/>
          </a:prstGeom>
          <a:noFill/>
        </p:spPr>
        <p:txBody>
          <a:bodyPr wrap="none" rtlCol="0">
            <a:spAutoFit/>
          </a:bodyPr>
          <a:lstStyle/>
          <a:p>
            <a:r>
              <a:rPr lang="en-US" sz="1400" dirty="0">
                <a:solidFill>
                  <a:schemeClr val="bg1"/>
                </a:solidFill>
              </a:rPr>
              <a:t>r</a:t>
            </a:r>
            <a:r>
              <a:rPr lang="en-US" sz="1400" dirty="0" smtClean="0">
                <a:solidFill>
                  <a:schemeClr val="bg1"/>
                </a:solidFill>
              </a:rPr>
              <a:t> a[2]</a:t>
            </a:r>
            <a:endParaRPr lang="en-US" sz="1400" dirty="0">
              <a:solidFill>
                <a:schemeClr val="bg1"/>
              </a:solidFill>
            </a:endParaRPr>
          </a:p>
        </p:txBody>
      </p:sp>
      <p:sp>
        <p:nvSpPr>
          <p:cNvPr id="107" name="TextBox 106"/>
          <p:cNvSpPr txBox="1"/>
          <p:nvPr/>
        </p:nvSpPr>
        <p:spPr>
          <a:xfrm>
            <a:off x="6248453" y="4293359"/>
            <a:ext cx="647934" cy="307777"/>
          </a:xfrm>
          <a:prstGeom prst="rect">
            <a:avLst/>
          </a:prstGeom>
          <a:noFill/>
        </p:spPr>
        <p:txBody>
          <a:bodyPr wrap="none" rtlCol="0">
            <a:spAutoFit/>
          </a:bodyPr>
          <a:lstStyle/>
          <a:p>
            <a:r>
              <a:rPr lang="en-US" sz="1400" dirty="0">
                <a:solidFill>
                  <a:schemeClr val="bg1"/>
                </a:solidFill>
              </a:rPr>
              <a:t>w</a:t>
            </a:r>
            <a:r>
              <a:rPr lang="en-US" sz="1400" dirty="0" smtClean="0">
                <a:solidFill>
                  <a:schemeClr val="bg1"/>
                </a:solidFill>
              </a:rPr>
              <a:t> b[2]</a:t>
            </a:r>
            <a:endParaRPr lang="en-US" sz="1400" dirty="0">
              <a:solidFill>
                <a:schemeClr val="bg1"/>
              </a:solidFill>
            </a:endParaRPr>
          </a:p>
        </p:txBody>
      </p:sp>
      <p:sp>
        <p:nvSpPr>
          <p:cNvPr id="108" name="Content Placeholder 5"/>
          <p:cNvSpPr txBox="1">
            <a:spLocks/>
          </p:cNvSpPr>
          <p:nvPr/>
        </p:nvSpPr>
        <p:spPr>
          <a:xfrm>
            <a:off x="7167967" y="1727822"/>
            <a:ext cx="1593974" cy="3669268"/>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2800" kern="1200">
                <a:solidFill>
                  <a:srgbClr val="FFFFFF"/>
                </a:solidFill>
                <a:latin typeface="Neo Sans Intel Medium" pitchFamily="34" charset="0"/>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400" b="0" kern="1200">
                <a:solidFill>
                  <a:srgbClr val="FFFFFF"/>
                </a:solidFill>
                <a:latin typeface="Neo Sans Intel Medium" pitchFamily="34" charset="0"/>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rgbClr val="FFFFFF"/>
                </a:solidFill>
                <a:latin typeface="Neo Sans Intel Medium" pitchFamily="34" charset="0"/>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1800" kern="1200">
                <a:solidFill>
                  <a:srgbClr val="FFFFFF"/>
                </a:solidFill>
                <a:latin typeface="Neo Sans Intel Medium" pitchFamily="34" charset="0"/>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rgbClr val="FFFFFF"/>
                </a:solidFill>
                <a:latin typeface="Neo Sans Intel Medium" pitchFamily="34" charset="0"/>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100" dirty="0" err="1" smtClean="0"/>
              <a:t>AcquirePage</a:t>
            </a:r>
            <a:r>
              <a:rPr lang="en-US" sz="1100" dirty="0" smtClean="0"/>
              <a:t>(Pc);</a:t>
            </a:r>
          </a:p>
          <a:p>
            <a:pPr marL="0" indent="0">
              <a:buFont typeface="Arial" charset="0"/>
              <a:buNone/>
            </a:pPr>
            <a:r>
              <a:rPr lang="en-US" sz="1100" dirty="0" smtClean="0"/>
              <a:t>Analyze “r c[0]”;</a:t>
            </a:r>
          </a:p>
          <a:p>
            <a:pPr marL="0" indent="0">
              <a:buNone/>
            </a:pPr>
            <a:r>
              <a:rPr lang="en-US" sz="1100" dirty="0"/>
              <a:t>Analyze “r </a:t>
            </a:r>
            <a:r>
              <a:rPr lang="en-US" sz="1100" dirty="0" smtClean="0"/>
              <a:t>c[1]”;</a:t>
            </a:r>
          </a:p>
          <a:p>
            <a:pPr marL="0" indent="0">
              <a:buNone/>
            </a:pPr>
            <a:r>
              <a:rPr lang="en-US" sz="1100" dirty="0" smtClean="0"/>
              <a:t>… ….</a:t>
            </a:r>
            <a:endParaRPr lang="en-US" sz="1100" dirty="0"/>
          </a:p>
          <a:p>
            <a:pPr marL="0" indent="0">
              <a:buNone/>
            </a:pPr>
            <a:r>
              <a:rPr lang="en-US" sz="1100" dirty="0"/>
              <a:t>Analyze “r </a:t>
            </a:r>
            <a:r>
              <a:rPr lang="en-US" sz="1100" dirty="0" smtClean="0"/>
              <a:t>c[4095]”;</a:t>
            </a:r>
            <a:endParaRPr lang="en-US" sz="1100" dirty="0"/>
          </a:p>
          <a:p>
            <a:pPr marL="0" indent="0">
              <a:buFont typeface="Arial" charset="0"/>
              <a:buNone/>
            </a:pPr>
            <a:r>
              <a:rPr lang="en-US" sz="1100" dirty="0" err="1" smtClean="0"/>
              <a:t>ReleasePage</a:t>
            </a:r>
            <a:r>
              <a:rPr lang="en-US" sz="1100" dirty="0" smtClean="0"/>
              <a:t>(Pc);</a:t>
            </a:r>
          </a:p>
          <a:p>
            <a:pPr marL="0" indent="0">
              <a:buFont typeface="Arial" charset="0"/>
              <a:buNone/>
            </a:pPr>
            <a:r>
              <a:rPr lang="en-US" sz="1100" dirty="0" err="1" smtClean="0"/>
              <a:t>AcquirePage</a:t>
            </a:r>
            <a:r>
              <a:rPr lang="en-US" sz="1100" dirty="0" smtClean="0"/>
              <a:t>(Pa);</a:t>
            </a:r>
          </a:p>
          <a:p>
            <a:pPr marL="0" indent="0">
              <a:buNone/>
            </a:pPr>
            <a:r>
              <a:rPr lang="en-US" sz="1100" dirty="0"/>
              <a:t>Analyze “r a</a:t>
            </a:r>
            <a:r>
              <a:rPr lang="en-US" sz="1100" dirty="0" smtClean="0"/>
              <a:t>[0]”;</a:t>
            </a:r>
          </a:p>
          <a:p>
            <a:pPr marL="0" indent="0">
              <a:buNone/>
            </a:pPr>
            <a:r>
              <a:rPr lang="en-US" sz="1100" dirty="0"/>
              <a:t>Analyze “r </a:t>
            </a:r>
            <a:r>
              <a:rPr lang="en-US" sz="1100" dirty="0" smtClean="0"/>
              <a:t>a[1]”;</a:t>
            </a:r>
            <a:endParaRPr lang="en-US" sz="1100" dirty="0"/>
          </a:p>
          <a:p>
            <a:pPr marL="0" indent="0">
              <a:buNone/>
            </a:pPr>
            <a:r>
              <a:rPr lang="en-US" sz="1100" dirty="0" smtClean="0"/>
              <a:t>… …</a:t>
            </a:r>
          </a:p>
          <a:p>
            <a:pPr marL="0" indent="0">
              <a:buNone/>
            </a:pPr>
            <a:r>
              <a:rPr lang="en-US" sz="1100" dirty="0"/>
              <a:t>Analyze “r </a:t>
            </a:r>
            <a:r>
              <a:rPr lang="en-US" sz="1100" dirty="0" smtClean="0"/>
              <a:t>a[4095]”;</a:t>
            </a:r>
            <a:endParaRPr lang="en-US" sz="1100" dirty="0"/>
          </a:p>
          <a:p>
            <a:pPr marL="0" indent="0">
              <a:buNone/>
            </a:pPr>
            <a:r>
              <a:rPr lang="en-US" sz="1100" dirty="0" err="1" smtClean="0"/>
              <a:t>ReleasePage</a:t>
            </a:r>
            <a:r>
              <a:rPr lang="en-US" sz="1100" dirty="0" smtClean="0"/>
              <a:t>(Pa);</a:t>
            </a:r>
            <a:endParaRPr lang="en-US" sz="1100" dirty="0"/>
          </a:p>
          <a:p>
            <a:pPr marL="0" indent="0">
              <a:buNone/>
            </a:pPr>
            <a:r>
              <a:rPr lang="en-US" sz="1100" dirty="0" err="1" smtClean="0"/>
              <a:t>AcquirePage</a:t>
            </a:r>
            <a:r>
              <a:rPr lang="en-US" sz="1100" dirty="0" smtClean="0"/>
              <a:t>(</a:t>
            </a:r>
            <a:r>
              <a:rPr lang="en-US" sz="1100" dirty="0" err="1" smtClean="0"/>
              <a:t>Pb</a:t>
            </a:r>
            <a:r>
              <a:rPr lang="en-US" sz="1100" dirty="0" smtClean="0"/>
              <a:t>);</a:t>
            </a:r>
            <a:endParaRPr lang="en-US" sz="1100" dirty="0"/>
          </a:p>
          <a:p>
            <a:pPr marL="0" indent="0">
              <a:buNone/>
            </a:pPr>
            <a:r>
              <a:rPr lang="en-US" sz="1100" dirty="0"/>
              <a:t>Analyze </a:t>
            </a:r>
            <a:r>
              <a:rPr lang="en-US" sz="1100" dirty="0" smtClean="0"/>
              <a:t>“w </a:t>
            </a:r>
            <a:r>
              <a:rPr lang="en-US" sz="1100" dirty="0"/>
              <a:t>b</a:t>
            </a:r>
            <a:r>
              <a:rPr lang="en-US" sz="1100" dirty="0" smtClean="0"/>
              <a:t>[0]”;</a:t>
            </a:r>
          </a:p>
          <a:p>
            <a:pPr marL="0" indent="0">
              <a:buNone/>
            </a:pPr>
            <a:r>
              <a:rPr lang="en-US" sz="1100" dirty="0"/>
              <a:t>Analyze “w </a:t>
            </a:r>
            <a:r>
              <a:rPr lang="en-US" sz="1100" dirty="0" smtClean="0"/>
              <a:t>b[1]”;</a:t>
            </a:r>
            <a:endParaRPr lang="en-US" sz="1100" dirty="0"/>
          </a:p>
          <a:p>
            <a:pPr marL="0" indent="0">
              <a:buNone/>
            </a:pPr>
            <a:r>
              <a:rPr lang="en-US" sz="1100" dirty="0" smtClean="0"/>
              <a:t>… …</a:t>
            </a:r>
          </a:p>
          <a:p>
            <a:pPr marL="0" indent="0">
              <a:buNone/>
            </a:pPr>
            <a:r>
              <a:rPr lang="en-US" sz="1100" dirty="0"/>
              <a:t>Analyze “w </a:t>
            </a:r>
            <a:r>
              <a:rPr lang="en-US" sz="1100" dirty="0" smtClean="0"/>
              <a:t>b[4095]”;</a:t>
            </a:r>
            <a:endParaRPr lang="en-US" sz="1100" dirty="0"/>
          </a:p>
          <a:p>
            <a:pPr marL="0" indent="0">
              <a:buNone/>
            </a:pPr>
            <a:r>
              <a:rPr lang="en-US" sz="1100" dirty="0" err="1" smtClean="0"/>
              <a:t>ReleasePage</a:t>
            </a:r>
            <a:r>
              <a:rPr lang="en-US" sz="1100" dirty="0" smtClean="0"/>
              <a:t>(</a:t>
            </a:r>
            <a:r>
              <a:rPr lang="en-US" sz="1100" dirty="0" err="1" smtClean="0"/>
              <a:t>Pb</a:t>
            </a:r>
            <a:r>
              <a:rPr lang="en-US" sz="1100" dirty="0" smtClean="0"/>
              <a:t>);</a:t>
            </a:r>
            <a:endParaRPr lang="en-US" sz="1100" dirty="0"/>
          </a:p>
        </p:txBody>
      </p:sp>
      <p:cxnSp>
        <p:nvCxnSpPr>
          <p:cNvPr id="109" name="Straight Connector 108"/>
          <p:cNvCxnSpPr/>
          <p:nvPr/>
        </p:nvCxnSpPr>
        <p:spPr>
          <a:xfrm>
            <a:off x="5019099" y="2000610"/>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5019099" y="2331021"/>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5010731" y="2608265"/>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5024623" y="2903726"/>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5019099" y="3211539"/>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5004971" y="3511524"/>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5024623" y="3835994"/>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5024623" y="4134210"/>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5010731" y="4449287"/>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p:nvCxnSpPr>
        <p:spPr>
          <a:xfrm>
            <a:off x="6123862" y="2008847"/>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a:off x="6123862" y="2339258"/>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6115494" y="2616502"/>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6129386" y="2911963"/>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6123862" y="3219776"/>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a:off x="6109734" y="3519761"/>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6129386" y="3844231"/>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6129386" y="4142447"/>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6115494" y="4457524"/>
            <a:ext cx="8976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36" name="Content Placeholder 5"/>
          <p:cNvSpPr>
            <a:spLocks noGrp="1"/>
          </p:cNvSpPr>
          <p:nvPr>
            <p:ph idx="1"/>
          </p:nvPr>
        </p:nvSpPr>
        <p:spPr>
          <a:xfrm>
            <a:off x="381000" y="1988867"/>
            <a:ext cx="2743200" cy="3446462"/>
          </a:xfrm>
        </p:spPr>
        <p:txBody>
          <a:bodyPr/>
          <a:lstStyle/>
          <a:p>
            <a:r>
              <a:rPr lang="en-US" sz="1800" dirty="0" smtClean="0"/>
              <a:t>Buffer the events first</a:t>
            </a:r>
          </a:p>
          <a:p>
            <a:r>
              <a:rPr lang="en-US" sz="1800" dirty="0" smtClean="0"/>
              <a:t>Analyze </a:t>
            </a:r>
            <a:r>
              <a:rPr lang="en-US" sz="1800" dirty="0"/>
              <a:t>the events in the order of shadow memory </a:t>
            </a:r>
            <a:r>
              <a:rPr lang="en-US" sz="1800" dirty="0" smtClean="0"/>
              <a:t>pages in the buffer</a:t>
            </a:r>
          </a:p>
          <a:p>
            <a:pPr lvl="1"/>
            <a:r>
              <a:rPr lang="en-US" sz="1600" dirty="0"/>
              <a:t>Reduce contention on the shared memory</a:t>
            </a:r>
          </a:p>
          <a:p>
            <a:pPr lvl="1"/>
            <a:r>
              <a:rPr lang="en-US" sz="1600" dirty="0"/>
              <a:t>Improve cache utilization</a:t>
            </a:r>
          </a:p>
          <a:p>
            <a:endParaRPr lang="en-US" sz="2400" dirty="0"/>
          </a:p>
          <a:p>
            <a:endParaRPr lang="en-US" sz="2400" dirty="0" smtClean="0"/>
          </a:p>
        </p:txBody>
      </p:sp>
      <p:sp>
        <p:nvSpPr>
          <p:cNvPr id="2" name="TextBox 1"/>
          <p:cNvSpPr txBox="1"/>
          <p:nvPr/>
        </p:nvSpPr>
        <p:spPr>
          <a:xfrm>
            <a:off x="3676208" y="1445355"/>
            <a:ext cx="413896" cy="369332"/>
          </a:xfrm>
          <a:prstGeom prst="rect">
            <a:avLst/>
          </a:prstGeom>
          <a:noFill/>
        </p:spPr>
        <p:txBody>
          <a:bodyPr wrap="none" rtlCol="0">
            <a:spAutoFit/>
          </a:bodyPr>
          <a:lstStyle/>
          <a:p>
            <a:r>
              <a:rPr lang="en-US" dirty="0" smtClean="0">
                <a:solidFill>
                  <a:schemeClr val="bg1"/>
                </a:solidFill>
              </a:rPr>
              <a:t>T1</a:t>
            </a:r>
            <a:endParaRPr lang="en-US" dirty="0">
              <a:solidFill>
                <a:schemeClr val="bg1"/>
              </a:solidFill>
            </a:endParaRPr>
          </a:p>
        </p:txBody>
      </p:sp>
      <p:sp>
        <p:nvSpPr>
          <p:cNvPr id="7" name="TextBox 6"/>
          <p:cNvSpPr txBox="1"/>
          <p:nvPr/>
        </p:nvSpPr>
        <p:spPr>
          <a:xfrm>
            <a:off x="7528198" y="1445355"/>
            <a:ext cx="413896" cy="369332"/>
          </a:xfrm>
          <a:prstGeom prst="rect">
            <a:avLst/>
          </a:prstGeom>
          <a:noFill/>
        </p:spPr>
        <p:txBody>
          <a:bodyPr wrap="none" rtlCol="0">
            <a:spAutoFit/>
          </a:bodyPr>
          <a:lstStyle/>
          <a:p>
            <a:r>
              <a:rPr lang="en-US" dirty="0" smtClean="0">
                <a:solidFill>
                  <a:schemeClr val="bg1"/>
                </a:solidFill>
              </a:rPr>
              <a:t>T2</a:t>
            </a:r>
            <a:endParaRPr lang="en-US" dirty="0">
              <a:solidFill>
                <a:schemeClr val="bg1"/>
              </a:solidFill>
            </a:endParaRPr>
          </a:p>
        </p:txBody>
      </p:sp>
    </p:spTree>
    <p:extLst>
      <p:ext uri="{BB962C8B-B14F-4D97-AF65-F5344CB8AC3E}">
        <p14:creationId xmlns:p14="http://schemas.microsoft.com/office/powerpoint/2010/main" val="8304623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anim calcmode="lin" valueType="num">
                                      <p:cBhvr additive="base">
                                        <p:cTn id="7"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
                                            <p:txEl>
                                              <p:pRg st="1" end="1"/>
                                            </p:txEl>
                                          </p:spTgt>
                                        </p:tgtEl>
                                        <p:attrNameLst>
                                          <p:attrName>style.visibility</p:attrName>
                                        </p:attrNameLst>
                                      </p:cBhvr>
                                      <p:to>
                                        <p:strVal val="visible"/>
                                      </p:to>
                                    </p:set>
                                    <p:anim calcmode="lin" valueType="num">
                                      <p:cBhvr additive="base">
                                        <p:cTn id="13" dur="500" fill="hold"/>
                                        <p:tgtEl>
                                          <p:spTgt spid="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 calcmode="lin" valueType="num">
                                      <p:cBhvr additive="base">
                                        <p:cTn id="17"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1">
                                            <p:txEl>
                                              <p:pRg st="3" end="3"/>
                                            </p:txEl>
                                          </p:spTgt>
                                        </p:tgtEl>
                                        <p:attrNameLst>
                                          <p:attrName>style.visibility</p:attrName>
                                        </p:attrNameLst>
                                      </p:cBhvr>
                                      <p:to>
                                        <p:strVal val="visible"/>
                                      </p:to>
                                    </p:set>
                                    <p:anim calcmode="lin" valueType="num">
                                      <p:cBhvr additive="base">
                                        <p:cTn id="21" dur="500" fill="hold"/>
                                        <p:tgtEl>
                                          <p:spTgt spid="3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1">
                                            <p:txEl>
                                              <p:pRg st="4" end="4"/>
                                            </p:txEl>
                                          </p:spTgt>
                                        </p:tgtEl>
                                        <p:attrNameLst>
                                          <p:attrName>style.visibility</p:attrName>
                                        </p:attrNameLst>
                                      </p:cBhvr>
                                      <p:to>
                                        <p:strVal val="visible"/>
                                      </p:to>
                                    </p:set>
                                    <p:anim calcmode="lin" valueType="num">
                                      <p:cBhvr additive="base">
                                        <p:cTn id="25"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9"/>
                                        </p:tgtEl>
                                        <p:attrNameLst>
                                          <p:attrName>style.visibility</p:attrName>
                                        </p:attrNameLst>
                                      </p:cBhvr>
                                      <p:to>
                                        <p:strVal val="visible"/>
                                      </p:to>
                                    </p:set>
                                    <p:anim calcmode="lin" valueType="num">
                                      <p:cBhvr additive="base">
                                        <p:cTn id="31" dur="500" fill="hold"/>
                                        <p:tgtEl>
                                          <p:spTgt spid="109"/>
                                        </p:tgtEl>
                                        <p:attrNameLst>
                                          <p:attrName>ppt_x</p:attrName>
                                        </p:attrNameLst>
                                      </p:cBhvr>
                                      <p:tavLst>
                                        <p:tav tm="0">
                                          <p:val>
                                            <p:strVal val="#ppt_x"/>
                                          </p:val>
                                        </p:tav>
                                        <p:tav tm="100000">
                                          <p:val>
                                            <p:strVal val="#ppt_x"/>
                                          </p:val>
                                        </p:tav>
                                      </p:tavLst>
                                    </p:anim>
                                    <p:anim calcmode="lin" valueType="num">
                                      <p:cBhvr additive="base">
                                        <p:cTn id="32" dur="500" fill="hold"/>
                                        <p:tgtEl>
                                          <p:spTgt spid="10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2"/>
                                        </p:tgtEl>
                                        <p:attrNameLst>
                                          <p:attrName>style.visibility</p:attrName>
                                        </p:attrNameLst>
                                      </p:cBhvr>
                                      <p:to>
                                        <p:strVal val="visible"/>
                                      </p:to>
                                    </p:set>
                                    <p:anim calcmode="lin" valueType="num">
                                      <p:cBhvr additive="base">
                                        <p:cTn id="35" dur="500" fill="hold"/>
                                        <p:tgtEl>
                                          <p:spTgt spid="112"/>
                                        </p:tgtEl>
                                        <p:attrNameLst>
                                          <p:attrName>ppt_x</p:attrName>
                                        </p:attrNameLst>
                                      </p:cBhvr>
                                      <p:tavLst>
                                        <p:tav tm="0">
                                          <p:val>
                                            <p:strVal val="#ppt_x"/>
                                          </p:val>
                                        </p:tav>
                                        <p:tav tm="100000">
                                          <p:val>
                                            <p:strVal val="#ppt_x"/>
                                          </p:val>
                                        </p:tav>
                                      </p:tavLst>
                                    </p:anim>
                                    <p:anim calcmode="lin" valueType="num">
                                      <p:cBhvr additive="base">
                                        <p:cTn id="36" dur="500" fill="hold"/>
                                        <p:tgtEl>
                                          <p:spTgt spid="112"/>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15"/>
                                        </p:tgtEl>
                                        <p:attrNameLst>
                                          <p:attrName>style.visibility</p:attrName>
                                        </p:attrNameLst>
                                      </p:cBhvr>
                                      <p:to>
                                        <p:strVal val="visible"/>
                                      </p:to>
                                    </p:set>
                                    <p:anim calcmode="lin" valueType="num">
                                      <p:cBhvr additive="base">
                                        <p:cTn id="39" dur="500" fill="hold"/>
                                        <p:tgtEl>
                                          <p:spTgt spid="115"/>
                                        </p:tgtEl>
                                        <p:attrNameLst>
                                          <p:attrName>ppt_x</p:attrName>
                                        </p:attrNameLst>
                                      </p:cBhvr>
                                      <p:tavLst>
                                        <p:tav tm="0">
                                          <p:val>
                                            <p:strVal val="#ppt_x"/>
                                          </p:val>
                                        </p:tav>
                                        <p:tav tm="100000">
                                          <p:val>
                                            <p:strVal val="#ppt_x"/>
                                          </p:val>
                                        </p:tav>
                                      </p:tavLst>
                                    </p:anim>
                                    <p:anim calcmode="lin" valueType="num">
                                      <p:cBhvr additive="base">
                                        <p:cTn id="40"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1">
                                            <p:txEl>
                                              <p:pRg st="5" end="5"/>
                                            </p:txEl>
                                          </p:spTgt>
                                        </p:tgtEl>
                                        <p:attrNameLst>
                                          <p:attrName>style.visibility</p:attrName>
                                        </p:attrNameLst>
                                      </p:cBhvr>
                                      <p:to>
                                        <p:strVal val="visible"/>
                                      </p:to>
                                    </p:set>
                                    <p:anim calcmode="lin" valueType="num">
                                      <p:cBhvr additive="base">
                                        <p:cTn id="45" dur="500" fill="hold"/>
                                        <p:tgtEl>
                                          <p:spTgt spid="31">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1">
                                            <p:txEl>
                                              <p:pRg st="6" end="6"/>
                                            </p:txEl>
                                          </p:spTgt>
                                        </p:tgtEl>
                                        <p:attrNameLst>
                                          <p:attrName>style.visibility</p:attrName>
                                        </p:attrNameLst>
                                      </p:cBhvr>
                                      <p:to>
                                        <p:strVal val="visible"/>
                                      </p:to>
                                    </p:set>
                                    <p:anim calcmode="lin" valueType="num">
                                      <p:cBhvr additive="base">
                                        <p:cTn id="51"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1">
                                            <p:txEl>
                                              <p:pRg st="7" end="7"/>
                                            </p:txEl>
                                          </p:spTgt>
                                        </p:tgtEl>
                                        <p:attrNameLst>
                                          <p:attrName>style.visibility</p:attrName>
                                        </p:attrNameLst>
                                      </p:cBhvr>
                                      <p:to>
                                        <p:strVal val="visible"/>
                                      </p:to>
                                    </p:set>
                                    <p:anim calcmode="lin" valueType="num">
                                      <p:cBhvr additive="base">
                                        <p:cTn id="57" dur="500" fill="hold"/>
                                        <p:tgtEl>
                                          <p:spTgt spid="31">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1">
                                            <p:txEl>
                                              <p:pRg st="7" end="7"/>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1">
                                            <p:txEl>
                                              <p:pRg st="8" end="8"/>
                                            </p:txEl>
                                          </p:spTgt>
                                        </p:tgtEl>
                                        <p:attrNameLst>
                                          <p:attrName>style.visibility</p:attrName>
                                        </p:attrNameLst>
                                      </p:cBhvr>
                                      <p:to>
                                        <p:strVal val="visible"/>
                                      </p:to>
                                    </p:set>
                                    <p:anim calcmode="lin" valueType="num">
                                      <p:cBhvr additive="base">
                                        <p:cTn id="61" dur="500" fill="hold"/>
                                        <p:tgtEl>
                                          <p:spTgt spid="31">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1">
                                            <p:txEl>
                                              <p:pRg st="8" end="8"/>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1">
                                            <p:txEl>
                                              <p:pRg st="9" end="9"/>
                                            </p:txEl>
                                          </p:spTgt>
                                        </p:tgtEl>
                                        <p:attrNameLst>
                                          <p:attrName>style.visibility</p:attrName>
                                        </p:attrNameLst>
                                      </p:cBhvr>
                                      <p:to>
                                        <p:strVal val="visible"/>
                                      </p:to>
                                    </p:set>
                                    <p:anim calcmode="lin" valueType="num">
                                      <p:cBhvr additive="base">
                                        <p:cTn id="65" dur="500" fill="hold"/>
                                        <p:tgtEl>
                                          <p:spTgt spid="31">
                                            <p:txEl>
                                              <p:pRg st="9" end="9"/>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1">
                                            <p:txEl>
                                              <p:pRg st="9" end="9"/>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1">
                                            <p:txEl>
                                              <p:pRg st="10" end="10"/>
                                            </p:txEl>
                                          </p:spTgt>
                                        </p:tgtEl>
                                        <p:attrNameLst>
                                          <p:attrName>style.visibility</p:attrName>
                                        </p:attrNameLst>
                                      </p:cBhvr>
                                      <p:to>
                                        <p:strVal val="visible"/>
                                      </p:to>
                                    </p:set>
                                    <p:anim calcmode="lin" valueType="num">
                                      <p:cBhvr additive="base">
                                        <p:cTn id="69" dur="500" fill="hold"/>
                                        <p:tgtEl>
                                          <p:spTgt spid="31">
                                            <p:txEl>
                                              <p:pRg st="10" end="1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10"/>
                                        </p:tgtEl>
                                        <p:attrNameLst>
                                          <p:attrName>style.visibility</p:attrName>
                                        </p:attrNameLst>
                                      </p:cBhvr>
                                      <p:to>
                                        <p:strVal val="visible"/>
                                      </p:to>
                                    </p:set>
                                    <p:anim calcmode="lin" valueType="num">
                                      <p:cBhvr additive="base">
                                        <p:cTn id="75" dur="500" fill="hold"/>
                                        <p:tgtEl>
                                          <p:spTgt spid="110"/>
                                        </p:tgtEl>
                                        <p:attrNameLst>
                                          <p:attrName>ppt_x</p:attrName>
                                        </p:attrNameLst>
                                      </p:cBhvr>
                                      <p:tavLst>
                                        <p:tav tm="0">
                                          <p:val>
                                            <p:strVal val="#ppt_x"/>
                                          </p:val>
                                        </p:tav>
                                        <p:tav tm="100000">
                                          <p:val>
                                            <p:strVal val="#ppt_x"/>
                                          </p:val>
                                        </p:tav>
                                      </p:tavLst>
                                    </p:anim>
                                    <p:anim calcmode="lin" valueType="num">
                                      <p:cBhvr additive="base">
                                        <p:cTn id="76" dur="500" fill="hold"/>
                                        <p:tgtEl>
                                          <p:spTgt spid="110"/>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113"/>
                                        </p:tgtEl>
                                        <p:attrNameLst>
                                          <p:attrName>style.visibility</p:attrName>
                                        </p:attrNameLst>
                                      </p:cBhvr>
                                      <p:to>
                                        <p:strVal val="visible"/>
                                      </p:to>
                                    </p:set>
                                    <p:anim calcmode="lin" valueType="num">
                                      <p:cBhvr additive="base">
                                        <p:cTn id="79" dur="500" fill="hold"/>
                                        <p:tgtEl>
                                          <p:spTgt spid="113"/>
                                        </p:tgtEl>
                                        <p:attrNameLst>
                                          <p:attrName>ppt_x</p:attrName>
                                        </p:attrNameLst>
                                      </p:cBhvr>
                                      <p:tavLst>
                                        <p:tav tm="0">
                                          <p:val>
                                            <p:strVal val="#ppt_x"/>
                                          </p:val>
                                        </p:tav>
                                        <p:tav tm="100000">
                                          <p:val>
                                            <p:strVal val="#ppt_x"/>
                                          </p:val>
                                        </p:tav>
                                      </p:tavLst>
                                    </p:anim>
                                    <p:anim calcmode="lin" valueType="num">
                                      <p:cBhvr additive="base">
                                        <p:cTn id="80" dur="500" fill="hold"/>
                                        <p:tgtEl>
                                          <p:spTgt spid="113"/>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116"/>
                                        </p:tgtEl>
                                        <p:attrNameLst>
                                          <p:attrName>style.visibility</p:attrName>
                                        </p:attrNameLst>
                                      </p:cBhvr>
                                      <p:to>
                                        <p:strVal val="visible"/>
                                      </p:to>
                                    </p:set>
                                    <p:anim calcmode="lin" valueType="num">
                                      <p:cBhvr additive="base">
                                        <p:cTn id="83" dur="500" fill="hold"/>
                                        <p:tgtEl>
                                          <p:spTgt spid="116"/>
                                        </p:tgtEl>
                                        <p:attrNameLst>
                                          <p:attrName>ppt_x</p:attrName>
                                        </p:attrNameLst>
                                      </p:cBhvr>
                                      <p:tavLst>
                                        <p:tav tm="0">
                                          <p:val>
                                            <p:strVal val="#ppt_x"/>
                                          </p:val>
                                        </p:tav>
                                        <p:tav tm="100000">
                                          <p:val>
                                            <p:strVal val="#ppt_x"/>
                                          </p:val>
                                        </p:tav>
                                      </p:tavLst>
                                    </p:anim>
                                    <p:anim calcmode="lin" valueType="num">
                                      <p:cBhvr additive="base">
                                        <p:cTn id="84"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31">
                                            <p:txEl>
                                              <p:pRg st="11" end="11"/>
                                            </p:txEl>
                                          </p:spTgt>
                                        </p:tgtEl>
                                        <p:attrNameLst>
                                          <p:attrName>style.visibility</p:attrName>
                                        </p:attrNameLst>
                                      </p:cBhvr>
                                      <p:to>
                                        <p:strVal val="visible"/>
                                      </p:to>
                                    </p:set>
                                    <p:anim calcmode="lin" valueType="num">
                                      <p:cBhvr additive="base">
                                        <p:cTn id="89" dur="500" fill="hold"/>
                                        <p:tgtEl>
                                          <p:spTgt spid="31">
                                            <p:txEl>
                                              <p:pRg st="11" end="11"/>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31">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31">
                                            <p:txEl>
                                              <p:pRg st="12" end="12"/>
                                            </p:txEl>
                                          </p:spTgt>
                                        </p:tgtEl>
                                        <p:attrNameLst>
                                          <p:attrName>style.visibility</p:attrName>
                                        </p:attrNameLst>
                                      </p:cBhvr>
                                      <p:to>
                                        <p:strVal val="visible"/>
                                      </p:to>
                                    </p:set>
                                    <p:anim calcmode="lin" valueType="num">
                                      <p:cBhvr additive="base">
                                        <p:cTn id="95" dur="500" fill="hold"/>
                                        <p:tgtEl>
                                          <p:spTgt spid="31">
                                            <p:txEl>
                                              <p:pRg st="12" end="12"/>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1">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31">
                                            <p:txEl>
                                              <p:pRg st="13" end="13"/>
                                            </p:txEl>
                                          </p:spTgt>
                                        </p:tgtEl>
                                        <p:attrNameLst>
                                          <p:attrName>style.visibility</p:attrName>
                                        </p:attrNameLst>
                                      </p:cBhvr>
                                      <p:to>
                                        <p:strVal val="visible"/>
                                      </p:to>
                                    </p:set>
                                    <p:anim calcmode="lin" valueType="num">
                                      <p:cBhvr additive="base">
                                        <p:cTn id="101" dur="500" fill="hold"/>
                                        <p:tgtEl>
                                          <p:spTgt spid="31">
                                            <p:txEl>
                                              <p:pRg st="13" end="13"/>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31">
                                            <p:txEl>
                                              <p:pRg st="13" end="13"/>
                                            </p:txEl>
                                          </p:spTgt>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31">
                                            <p:txEl>
                                              <p:pRg st="14" end="14"/>
                                            </p:txEl>
                                          </p:spTgt>
                                        </p:tgtEl>
                                        <p:attrNameLst>
                                          <p:attrName>style.visibility</p:attrName>
                                        </p:attrNameLst>
                                      </p:cBhvr>
                                      <p:to>
                                        <p:strVal val="visible"/>
                                      </p:to>
                                    </p:set>
                                    <p:anim calcmode="lin" valueType="num">
                                      <p:cBhvr additive="base">
                                        <p:cTn id="105" dur="500" fill="hold"/>
                                        <p:tgtEl>
                                          <p:spTgt spid="31">
                                            <p:txEl>
                                              <p:pRg st="14" end="14"/>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31">
                                            <p:txEl>
                                              <p:pRg st="14" end="14"/>
                                            </p:txEl>
                                          </p:spTgt>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31">
                                            <p:txEl>
                                              <p:pRg st="15" end="15"/>
                                            </p:txEl>
                                          </p:spTgt>
                                        </p:tgtEl>
                                        <p:attrNameLst>
                                          <p:attrName>style.visibility</p:attrName>
                                        </p:attrNameLst>
                                      </p:cBhvr>
                                      <p:to>
                                        <p:strVal val="visible"/>
                                      </p:to>
                                    </p:set>
                                    <p:anim calcmode="lin" valueType="num">
                                      <p:cBhvr additive="base">
                                        <p:cTn id="109" dur="500" fill="hold"/>
                                        <p:tgtEl>
                                          <p:spTgt spid="31">
                                            <p:txEl>
                                              <p:pRg st="15" end="15"/>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1">
                                            <p:txEl>
                                              <p:pRg st="15" end="15"/>
                                            </p:txEl>
                                          </p:spTgt>
                                        </p:tgtEl>
                                        <p:attrNameLst>
                                          <p:attrName>ppt_y</p:attrName>
                                        </p:attrNameLst>
                                      </p:cBhvr>
                                      <p:tavLst>
                                        <p:tav tm="0">
                                          <p:val>
                                            <p:strVal val="1+#ppt_h/2"/>
                                          </p:val>
                                        </p:tav>
                                        <p:tav tm="100000">
                                          <p:val>
                                            <p:strVal val="#ppt_y"/>
                                          </p:val>
                                        </p:tav>
                                      </p:tavLst>
                                    </p:anim>
                                  </p:childTnLst>
                                </p:cTn>
                              </p:par>
                              <p:par>
                                <p:cTn id="111" presetID="2" presetClass="entr" presetSubtype="4" fill="hold" nodeType="withEffect">
                                  <p:stCondLst>
                                    <p:cond delay="0"/>
                                  </p:stCondLst>
                                  <p:childTnLst>
                                    <p:set>
                                      <p:cBhvr>
                                        <p:cTn id="112" dur="1" fill="hold">
                                          <p:stCondLst>
                                            <p:cond delay="0"/>
                                          </p:stCondLst>
                                        </p:cTn>
                                        <p:tgtEl>
                                          <p:spTgt spid="31">
                                            <p:txEl>
                                              <p:pRg st="16" end="16"/>
                                            </p:txEl>
                                          </p:spTgt>
                                        </p:tgtEl>
                                        <p:attrNameLst>
                                          <p:attrName>style.visibility</p:attrName>
                                        </p:attrNameLst>
                                      </p:cBhvr>
                                      <p:to>
                                        <p:strVal val="visible"/>
                                      </p:to>
                                    </p:set>
                                    <p:anim calcmode="lin" valueType="num">
                                      <p:cBhvr additive="base">
                                        <p:cTn id="113" dur="500" fill="hold"/>
                                        <p:tgtEl>
                                          <p:spTgt spid="31">
                                            <p:txEl>
                                              <p:pRg st="16" end="16"/>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31">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nodeType="clickEffect">
                                  <p:stCondLst>
                                    <p:cond delay="0"/>
                                  </p:stCondLst>
                                  <p:childTnLst>
                                    <p:set>
                                      <p:cBhvr>
                                        <p:cTn id="118" dur="1" fill="hold">
                                          <p:stCondLst>
                                            <p:cond delay="0"/>
                                          </p:stCondLst>
                                        </p:cTn>
                                        <p:tgtEl>
                                          <p:spTgt spid="111"/>
                                        </p:tgtEl>
                                        <p:attrNameLst>
                                          <p:attrName>style.visibility</p:attrName>
                                        </p:attrNameLst>
                                      </p:cBhvr>
                                      <p:to>
                                        <p:strVal val="visible"/>
                                      </p:to>
                                    </p:set>
                                    <p:anim calcmode="lin" valueType="num">
                                      <p:cBhvr additive="base">
                                        <p:cTn id="119" dur="500" fill="hold"/>
                                        <p:tgtEl>
                                          <p:spTgt spid="111"/>
                                        </p:tgtEl>
                                        <p:attrNameLst>
                                          <p:attrName>ppt_x</p:attrName>
                                        </p:attrNameLst>
                                      </p:cBhvr>
                                      <p:tavLst>
                                        <p:tav tm="0">
                                          <p:val>
                                            <p:strVal val="#ppt_x"/>
                                          </p:val>
                                        </p:tav>
                                        <p:tav tm="100000">
                                          <p:val>
                                            <p:strVal val="#ppt_x"/>
                                          </p:val>
                                        </p:tav>
                                      </p:tavLst>
                                    </p:anim>
                                    <p:anim calcmode="lin" valueType="num">
                                      <p:cBhvr additive="base">
                                        <p:cTn id="120" dur="500" fill="hold"/>
                                        <p:tgtEl>
                                          <p:spTgt spid="111"/>
                                        </p:tgtEl>
                                        <p:attrNameLst>
                                          <p:attrName>ppt_y</p:attrName>
                                        </p:attrNameLst>
                                      </p:cBhvr>
                                      <p:tavLst>
                                        <p:tav tm="0">
                                          <p:val>
                                            <p:strVal val="1+#ppt_h/2"/>
                                          </p:val>
                                        </p:tav>
                                        <p:tav tm="100000">
                                          <p:val>
                                            <p:strVal val="#ppt_y"/>
                                          </p:val>
                                        </p:tav>
                                      </p:tavLst>
                                    </p:anim>
                                  </p:childTnLst>
                                </p:cTn>
                              </p:par>
                              <p:par>
                                <p:cTn id="121" presetID="2" presetClass="entr" presetSubtype="4" fill="hold" nodeType="withEffect">
                                  <p:stCondLst>
                                    <p:cond delay="0"/>
                                  </p:stCondLst>
                                  <p:childTnLst>
                                    <p:set>
                                      <p:cBhvr>
                                        <p:cTn id="122" dur="1" fill="hold">
                                          <p:stCondLst>
                                            <p:cond delay="0"/>
                                          </p:stCondLst>
                                        </p:cTn>
                                        <p:tgtEl>
                                          <p:spTgt spid="114"/>
                                        </p:tgtEl>
                                        <p:attrNameLst>
                                          <p:attrName>style.visibility</p:attrName>
                                        </p:attrNameLst>
                                      </p:cBhvr>
                                      <p:to>
                                        <p:strVal val="visible"/>
                                      </p:to>
                                    </p:set>
                                    <p:anim calcmode="lin" valueType="num">
                                      <p:cBhvr additive="base">
                                        <p:cTn id="123" dur="500" fill="hold"/>
                                        <p:tgtEl>
                                          <p:spTgt spid="114"/>
                                        </p:tgtEl>
                                        <p:attrNameLst>
                                          <p:attrName>ppt_x</p:attrName>
                                        </p:attrNameLst>
                                      </p:cBhvr>
                                      <p:tavLst>
                                        <p:tav tm="0">
                                          <p:val>
                                            <p:strVal val="#ppt_x"/>
                                          </p:val>
                                        </p:tav>
                                        <p:tav tm="100000">
                                          <p:val>
                                            <p:strVal val="#ppt_x"/>
                                          </p:val>
                                        </p:tav>
                                      </p:tavLst>
                                    </p:anim>
                                    <p:anim calcmode="lin" valueType="num">
                                      <p:cBhvr additive="base">
                                        <p:cTn id="124" dur="500" fill="hold"/>
                                        <p:tgtEl>
                                          <p:spTgt spid="114"/>
                                        </p:tgtEl>
                                        <p:attrNameLst>
                                          <p:attrName>ppt_y</p:attrName>
                                        </p:attrNameLst>
                                      </p:cBhvr>
                                      <p:tavLst>
                                        <p:tav tm="0">
                                          <p:val>
                                            <p:strVal val="1+#ppt_h/2"/>
                                          </p:val>
                                        </p:tav>
                                        <p:tav tm="100000">
                                          <p:val>
                                            <p:strVal val="#ppt_y"/>
                                          </p:val>
                                        </p:tav>
                                      </p:tavLst>
                                    </p:anim>
                                  </p:childTnLst>
                                </p:cTn>
                              </p:par>
                              <p:par>
                                <p:cTn id="125" presetID="2" presetClass="entr" presetSubtype="4" fill="hold" nodeType="withEffect">
                                  <p:stCondLst>
                                    <p:cond delay="0"/>
                                  </p:stCondLst>
                                  <p:childTnLst>
                                    <p:set>
                                      <p:cBhvr>
                                        <p:cTn id="126" dur="1" fill="hold">
                                          <p:stCondLst>
                                            <p:cond delay="0"/>
                                          </p:stCondLst>
                                        </p:cTn>
                                        <p:tgtEl>
                                          <p:spTgt spid="117"/>
                                        </p:tgtEl>
                                        <p:attrNameLst>
                                          <p:attrName>style.visibility</p:attrName>
                                        </p:attrNameLst>
                                      </p:cBhvr>
                                      <p:to>
                                        <p:strVal val="visible"/>
                                      </p:to>
                                    </p:set>
                                    <p:anim calcmode="lin" valueType="num">
                                      <p:cBhvr additive="base">
                                        <p:cTn id="127" dur="500" fill="hold"/>
                                        <p:tgtEl>
                                          <p:spTgt spid="117"/>
                                        </p:tgtEl>
                                        <p:attrNameLst>
                                          <p:attrName>ppt_x</p:attrName>
                                        </p:attrNameLst>
                                      </p:cBhvr>
                                      <p:tavLst>
                                        <p:tav tm="0">
                                          <p:val>
                                            <p:strVal val="#ppt_x"/>
                                          </p:val>
                                        </p:tav>
                                        <p:tav tm="100000">
                                          <p:val>
                                            <p:strVal val="#ppt_x"/>
                                          </p:val>
                                        </p:tav>
                                      </p:tavLst>
                                    </p:anim>
                                    <p:anim calcmode="lin" valueType="num">
                                      <p:cBhvr additive="base">
                                        <p:cTn id="128"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31">
                                            <p:txEl>
                                              <p:pRg st="17" end="17"/>
                                            </p:txEl>
                                          </p:spTgt>
                                        </p:tgtEl>
                                        <p:attrNameLst>
                                          <p:attrName>style.visibility</p:attrName>
                                        </p:attrNameLst>
                                      </p:cBhvr>
                                      <p:to>
                                        <p:strVal val="visible"/>
                                      </p:to>
                                    </p:set>
                                    <p:anim calcmode="lin" valueType="num">
                                      <p:cBhvr additive="base">
                                        <p:cTn id="133" dur="500" fill="hold"/>
                                        <p:tgtEl>
                                          <p:spTgt spid="31">
                                            <p:txEl>
                                              <p:pRg st="17" end="17"/>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31">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108">
                                            <p:txEl>
                                              <p:pRg st="0" end="0"/>
                                            </p:txEl>
                                          </p:spTgt>
                                        </p:tgtEl>
                                        <p:attrNameLst>
                                          <p:attrName>style.visibility</p:attrName>
                                        </p:attrNameLst>
                                      </p:cBhvr>
                                      <p:to>
                                        <p:strVal val="visible"/>
                                      </p:to>
                                    </p:set>
                                    <p:anim calcmode="lin" valueType="num">
                                      <p:cBhvr additive="base">
                                        <p:cTn id="139" dur="500" fill="hold"/>
                                        <p:tgtEl>
                                          <p:spTgt spid="108">
                                            <p:txEl>
                                              <p:pRg st="0" end="0"/>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108">
                                            <p:txEl>
                                              <p:pRg st="1" end="1"/>
                                            </p:txEl>
                                          </p:spTgt>
                                        </p:tgtEl>
                                        <p:attrNameLst>
                                          <p:attrName>style.visibility</p:attrName>
                                        </p:attrNameLst>
                                      </p:cBhvr>
                                      <p:to>
                                        <p:strVal val="visible"/>
                                      </p:to>
                                    </p:set>
                                    <p:anim calcmode="lin" valueType="num">
                                      <p:cBhvr additive="base">
                                        <p:cTn id="145" dur="500" fill="hold"/>
                                        <p:tgtEl>
                                          <p:spTgt spid="108">
                                            <p:txEl>
                                              <p:pRg st="1" end="1"/>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08">
                                            <p:txEl>
                                              <p:pRg st="1" end="1"/>
                                            </p:txEl>
                                          </p:spTgt>
                                        </p:tgtEl>
                                        <p:attrNameLst>
                                          <p:attrName>ppt_y</p:attrName>
                                        </p:attrNameLst>
                                      </p:cBhvr>
                                      <p:tavLst>
                                        <p:tav tm="0">
                                          <p:val>
                                            <p:strVal val="1+#ppt_h/2"/>
                                          </p:val>
                                        </p:tav>
                                        <p:tav tm="100000">
                                          <p:val>
                                            <p:strVal val="#ppt_y"/>
                                          </p:val>
                                        </p:tav>
                                      </p:tavLst>
                                    </p:anim>
                                  </p:childTnLst>
                                </p:cTn>
                              </p:par>
                              <p:par>
                                <p:cTn id="147" presetID="2" presetClass="entr" presetSubtype="4" fill="hold" nodeType="withEffect">
                                  <p:stCondLst>
                                    <p:cond delay="0"/>
                                  </p:stCondLst>
                                  <p:childTnLst>
                                    <p:set>
                                      <p:cBhvr>
                                        <p:cTn id="148" dur="1" fill="hold">
                                          <p:stCondLst>
                                            <p:cond delay="0"/>
                                          </p:stCondLst>
                                        </p:cTn>
                                        <p:tgtEl>
                                          <p:spTgt spid="108">
                                            <p:txEl>
                                              <p:pRg st="2" end="2"/>
                                            </p:txEl>
                                          </p:spTgt>
                                        </p:tgtEl>
                                        <p:attrNameLst>
                                          <p:attrName>style.visibility</p:attrName>
                                        </p:attrNameLst>
                                      </p:cBhvr>
                                      <p:to>
                                        <p:strVal val="visible"/>
                                      </p:to>
                                    </p:set>
                                    <p:anim calcmode="lin" valueType="num">
                                      <p:cBhvr additive="base">
                                        <p:cTn id="149" dur="500" fill="hold"/>
                                        <p:tgtEl>
                                          <p:spTgt spid="108">
                                            <p:txEl>
                                              <p:pRg st="2" end="2"/>
                                            </p:txEl>
                                          </p:spTgt>
                                        </p:tgtEl>
                                        <p:attrNameLst>
                                          <p:attrName>ppt_x</p:attrName>
                                        </p:attrNameLst>
                                      </p:cBhvr>
                                      <p:tavLst>
                                        <p:tav tm="0">
                                          <p:val>
                                            <p:strVal val="#ppt_x"/>
                                          </p:val>
                                        </p:tav>
                                        <p:tav tm="100000">
                                          <p:val>
                                            <p:strVal val="#ppt_x"/>
                                          </p:val>
                                        </p:tav>
                                      </p:tavLst>
                                    </p:anim>
                                    <p:anim calcmode="lin" valueType="num">
                                      <p:cBhvr additive="base">
                                        <p:cTn id="150" dur="500" fill="hold"/>
                                        <p:tgtEl>
                                          <p:spTgt spid="108">
                                            <p:txEl>
                                              <p:pRg st="2" end="2"/>
                                            </p:txEl>
                                          </p:spTgt>
                                        </p:tgtEl>
                                        <p:attrNameLst>
                                          <p:attrName>ppt_y</p:attrName>
                                        </p:attrNameLst>
                                      </p:cBhvr>
                                      <p:tavLst>
                                        <p:tav tm="0">
                                          <p:val>
                                            <p:strVal val="1+#ppt_h/2"/>
                                          </p:val>
                                        </p:tav>
                                        <p:tav tm="100000">
                                          <p:val>
                                            <p:strVal val="#ppt_y"/>
                                          </p:val>
                                        </p:tav>
                                      </p:tavLst>
                                    </p:anim>
                                  </p:childTnLst>
                                </p:cTn>
                              </p:par>
                              <p:par>
                                <p:cTn id="151" presetID="2" presetClass="entr" presetSubtype="4" fill="hold" nodeType="withEffect">
                                  <p:stCondLst>
                                    <p:cond delay="0"/>
                                  </p:stCondLst>
                                  <p:childTnLst>
                                    <p:set>
                                      <p:cBhvr>
                                        <p:cTn id="152" dur="1" fill="hold">
                                          <p:stCondLst>
                                            <p:cond delay="0"/>
                                          </p:stCondLst>
                                        </p:cTn>
                                        <p:tgtEl>
                                          <p:spTgt spid="108">
                                            <p:txEl>
                                              <p:pRg st="3" end="3"/>
                                            </p:txEl>
                                          </p:spTgt>
                                        </p:tgtEl>
                                        <p:attrNameLst>
                                          <p:attrName>style.visibility</p:attrName>
                                        </p:attrNameLst>
                                      </p:cBhvr>
                                      <p:to>
                                        <p:strVal val="visible"/>
                                      </p:to>
                                    </p:set>
                                    <p:anim calcmode="lin" valueType="num">
                                      <p:cBhvr additive="base">
                                        <p:cTn id="153" dur="500" fill="hold"/>
                                        <p:tgtEl>
                                          <p:spTgt spid="108">
                                            <p:txEl>
                                              <p:pRg st="3" end="3"/>
                                            </p:txEl>
                                          </p:spTgt>
                                        </p:tgtEl>
                                        <p:attrNameLst>
                                          <p:attrName>ppt_x</p:attrName>
                                        </p:attrNameLst>
                                      </p:cBhvr>
                                      <p:tavLst>
                                        <p:tav tm="0">
                                          <p:val>
                                            <p:strVal val="#ppt_x"/>
                                          </p:val>
                                        </p:tav>
                                        <p:tav tm="100000">
                                          <p:val>
                                            <p:strVal val="#ppt_x"/>
                                          </p:val>
                                        </p:tav>
                                      </p:tavLst>
                                    </p:anim>
                                    <p:anim calcmode="lin" valueType="num">
                                      <p:cBhvr additive="base">
                                        <p:cTn id="154" dur="500" fill="hold"/>
                                        <p:tgtEl>
                                          <p:spTgt spid="108">
                                            <p:txEl>
                                              <p:pRg st="3" end="3"/>
                                            </p:txEl>
                                          </p:spTgt>
                                        </p:tgtEl>
                                        <p:attrNameLst>
                                          <p:attrName>ppt_y</p:attrName>
                                        </p:attrNameLst>
                                      </p:cBhvr>
                                      <p:tavLst>
                                        <p:tav tm="0">
                                          <p:val>
                                            <p:strVal val="1+#ppt_h/2"/>
                                          </p:val>
                                        </p:tav>
                                        <p:tav tm="100000">
                                          <p:val>
                                            <p:strVal val="#ppt_y"/>
                                          </p:val>
                                        </p:tav>
                                      </p:tavLst>
                                    </p:anim>
                                  </p:childTnLst>
                                </p:cTn>
                              </p:par>
                              <p:par>
                                <p:cTn id="155" presetID="2" presetClass="entr" presetSubtype="4" fill="hold" nodeType="withEffect">
                                  <p:stCondLst>
                                    <p:cond delay="0"/>
                                  </p:stCondLst>
                                  <p:childTnLst>
                                    <p:set>
                                      <p:cBhvr>
                                        <p:cTn id="156" dur="1" fill="hold">
                                          <p:stCondLst>
                                            <p:cond delay="0"/>
                                          </p:stCondLst>
                                        </p:cTn>
                                        <p:tgtEl>
                                          <p:spTgt spid="108">
                                            <p:txEl>
                                              <p:pRg st="4" end="4"/>
                                            </p:txEl>
                                          </p:spTgt>
                                        </p:tgtEl>
                                        <p:attrNameLst>
                                          <p:attrName>style.visibility</p:attrName>
                                        </p:attrNameLst>
                                      </p:cBhvr>
                                      <p:to>
                                        <p:strVal val="visible"/>
                                      </p:to>
                                    </p:set>
                                    <p:anim calcmode="lin" valueType="num">
                                      <p:cBhvr additive="base">
                                        <p:cTn id="157" dur="500" fill="hold"/>
                                        <p:tgtEl>
                                          <p:spTgt spid="108">
                                            <p:txEl>
                                              <p:pRg st="4" end="4"/>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0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nodeType="clickEffect">
                                  <p:stCondLst>
                                    <p:cond delay="0"/>
                                  </p:stCondLst>
                                  <p:childTnLst>
                                    <p:set>
                                      <p:cBhvr>
                                        <p:cTn id="162" dur="1" fill="hold">
                                          <p:stCondLst>
                                            <p:cond delay="0"/>
                                          </p:stCondLst>
                                        </p:cTn>
                                        <p:tgtEl>
                                          <p:spTgt spid="118"/>
                                        </p:tgtEl>
                                        <p:attrNameLst>
                                          <p:attrName>style.visibility</p:attrName>
                                        </p:attrNameLst>
                                      </p:cBhvr>
                                      <p:to>
                                        <p:strVal val="visible"/>
                                      </p:to>
                                    </p:set>
                                    <p:anim calcmode="lin" valueType="num">
                                      <p:cBhvr additive="base">
                                        <p:cTn id="163" dur="500" fill="hold"/>
                                        <p:tgtEl>
                                          <p:spTgt spid="118"/>
                                        </p:tgtEl>
                                        <p:attrNameLst>
                                          <p:attrName>ppt_x</p:attrName>
                                        </p:attrNameLst>
                                      </p:cBhvr>
                                      <p:tavLst>
                                        <p:tav tm="0">
                                          <p:val>
                                            <p:strVal val="#ppt_x"/>
                                          </p:val>
                                        </p:tav>
                                        <p:tav tm="100000">
                                          <p:val>
                                            <p:strVal val="#ppt_x"/>
                                          </p:val>
                                        </p:tav>
                                      </p:tavLst>
                                    </p:anim>
                                    <p:anim calcmode="lin" valueType="num">
                                      <p:cBhvr additive="base">
                                        <p:cTn id="164" dur="500" fill="hold"/>
                                        <p:tgtEl>
                                          <p:spTgt spid="118"/>
                                        </p:tgtEl>
                                        <p:attrNameLst>
                                          <p:attrName>ppt_y</p:attrName>
                                        </p:attrNameLst>
                                      </p:cBhvr>
                                      <p:tavLst>
                                        <p:tav tm="0">
                                          <p:val>
                                            <p:strVal val="1+#ppt_h/2"/>
                                          </p:val>
                                        </p:tav>
                                        <p:tav tm="100000">
                                          <p:val>
                                            <p:strVal val="#ppt_y"/>
                                          </p:val>
                                        </p:tav>
                                      </p:tavLst>
                                    </p:anim>
                                  </p:childTnLst>
                                </p:cTn>
                              </p:par>
                              <p:par>
                                <p:cTn id="165" presetID="2" presetClass="entr" presetSubtype="4" fill="hold" nodeType="withEffect">
                                  <p:stCondLst>
                                    <p:cond delay="0"/>
                                  </p:stCondLst>
                                  <p:childTnLst>
                                    <p:set>
                                      <p:cBhvr>
                                        <p:cTn id="166" dur="1" fill="hold">
                                          <p:stCondLst>
                                            <p:cond delay="0"/>
                                          </p:stCondLst>
                                        </p:cTn>
                                        <p:tgtEl>
                                          <p:spTgt spid="121"/>
                                        </p:tgtEl>
                                        <p:attrNameLst>
                                          <p:attrName>style.visibility</p:attrName>
                                        </p:attrNameLst>
                                      </p:cBhvr>
                                      <p:to>
                                        <p:strVal val="visible"/>
                                      </p:to>
                                    </p:set>
                                    <p:anim calcmode="lin" valueType="num">
                                      <p:cBhvr additive="base">
                                        <p:cTn id="167" dur="500" fill="hold"/>
                                        <p:tgtEl>
                                          <p:spTgt spid="121"/>
                                        </p:tgtEl>
                                        <p:attrNameLst>
                                          <p:attrName>ppt_x</p:attrName>
                                        </p:attrNameLst>
                                      </p:cBhvr>
                                      <p:tavLst>
                                        <p:tav tm="0">
                                          <p:val>
                                            <p:strVal val="#ppt_x"/>
                                          </p:val>
                                        </p:tav>
                                        <p:tav tm="100000">
                                          <p:val>
                                            <p:strVal val="#ppt_x"/>
                                          </p:val>
                                        </p:tav>
                                      </p:tavLst>
                                    </p:anim>
                                    <p:anim calcmode="lin" valueType="num">
                                      <p:cBhvr additive="base">
                                        <p:cTn id="168" dur="500" fill="hold"/>
                                        <p:tgtEl>
                                          <p:spTgt spid="121"/>
                                        </p:tgtEl>
                                        <p:attrNameLst>
                                          <p:attrName>ppt_y</p:attrName>
                                        </p:attrNameLst>
                                      </p:cBhvr>
                                      <p:tavLst>
                                        <p:tav tm="0">
                                          <p:val>
                                            <p:strVal val="1+#ppt_h/2"/>
                                          </p:val>
                                        </p:tav>
                                        <p:tav tm="100000">
                                          <p:val>
                                            <p:strVal val="#ppt_y"/>
                                          </p:val>
                                        </p:tav>
                                      </p:tavLst>
                                    </p:anim>
                                  </p:childTnLst>
                                </p:cTn>
                              </p:par>
                              <p:par>
                                <p:cTn id="169" presetID="2" presetClass="entr" presetSubtype="4" fill="hold" nodeType="withEffect">
                                  <p:stCondLst>
                                    <p:cond delay="0"/>
                                  </p:stCondLst>
                                  <p:childTnLst>
                                    <p:set>
                                      <p:cBhvr>
                                        <p:cTn id="170" dur="1" fill="hold">
                                          <p:stCondLst>
                                            <p:cond delay="0"/>
                                          </p:stCondLst>
                                        </p:cTn>
                                        <p:tgtEl>
                                          <p:spTgt spid="124"/>
                                        </p:tgtEl>
                                        <p:attrNameLst>
                                          <p:attrName>style.visibility</p:attrName>
                                        </p:attrNameLst>
                                      </p:cBhvr>
                                      <p:to>
                                        <p:strVal val="visible"/>
                                      </p:to>
                                    </p:set>
                                    <p:anim calcmode="lin" valueType="num">
                                      <p:cBhvr additive="base">
                                        <p:cTn id="171" dur="500" fill="hold"/>
                                        <p:tgtEl>
                                          <p:spTgt spid="124"/>
                                        </p:tgtEl>
                                        <p:attrNameLst>
                                          <p:attrName>ppt_x</p:attrName>
                                        </p:attrNameLst>
                                      </p:cBhvr>
                                      <p:tavLst>
                                        <p:tav tm="0">
                                          <p:val>
                                            <p:strVal val="#ppt_x"/>
                                          </p:val>
                                        </p:tav>
                                        <p:tav tm="100000">
                                          <p:val>
                                            <p:strVal val="#ppt_x"/>
                                          </p:val>
                                        </p:tav>
                                      </p:tavLst>
                                    </p:anim>
                                    <p:anim calcmode="lin" valueType="num">
                                      <p:cBhvr additive="base">
                                        <p:cTn id="172"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2" presetClass="entr" presetSubtype="4" fill="hold" nodeType="clickEffect">
                                  <p:stCondLst>
                                    <p:cond delay="0"/>
                                  </p:stCondLst>
                                  <p:childTnLst>
                                    <p:set>
                                      <p:cBhvr>
                                        <p:cTn id="176" dur="1" fill="hold">
                                          <p:stCondLst>
                                            <p:cond delay="0"/>
                                          </p:stCondLst>
                                        </p:cTn>
                                        <p:tgtEl>
                                          <p:spTgt spid="108">
                                            <p:txEl>
                                              <p:pRg st="5" end="5"/>
                                            </p:txEl>
                                          </p:spTgt>
                                        </p:tgtEl>
                                        <p:attrNameLst>
                                          <p:attrName>style.visibility</p:attrName>
                                        </p:attrNameLst>
                                      </p:cBhvr>
                                      <p:to>
                                        <p:strVal val="visible"/>
                                      </p:to>
                                    </p:set>
                                    <p:anim calcmode="lin" valueType="num">
                                      <p:cBhvr additive="base">
                                        <p:cTn id="177" dur="500" fill="hold"/>
                                        <p:tgtEl>
                                          <p:spTgt spid="108">
                                            <p:txEl>
                                              <p:pRg st="5" end="5"/>
                                            </p:txEl>
                                          </p:spTgt>
                                        </p:tgtEl>
                                        <p:attrNameLst>
                                          <p:attrName>ppt_x</p:attrName>
                                        </p:attrNameLst>
                                      </p:cBhvr>
                                      <p:tavLst>
                                        <p:tav tm="0">
                                          <p:val>
                                            <p:strVal val="#ppt_x"/>
                                          </p:val>
                                        </p:tav>
                                        <p:tav tm="100000">
                                          <p:val>
                                            <p:strVal val="#ppt_x"/>
                                          </p:val>
                                        </p:tav>
                                      </p:tavLst>
                                    </p:anim>
                                    <p:anim calcmode="lin" valueType="num">
                                      <p:cBhvr additive="base">
                                        <p:cTn id="178" dur="500" fill="hold"/>
                                        <p:tgtEl>
                                          <p:spTgt spid="10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nodeType="clickEffect">
                                  <p:stCondLst>
                                    <p:cond delay="0"/>
                                  </p:stCondLst>
                                  <p:childTnLst>
                                    <p:set>
                                      <p:cBhvr>
                                        <p:cTn id="182" dur="1" fill="hold">
                                          <p:stCondLst>
                                            <p:cond delay="0"/>
                                          </p:stCondLst>
                                        </p:cTn>
                                        <p:tgtEl>
                                          <p:spTgt spid="108">
                                            <p:txEl>
                                              <p:pRg st="6" end="6"/>
                                            </p:txEl>
                                          </p:spTgt>
                                        </p:tgtEl>
                                        <p:attrNameLst>
                                          <p:attrName>style.visibility</p:attrName>
                                        </p:attrNameLst>
                                      </p:cBhvr>
                                      <p:to>
                                        <p:strVal val="visible"/>
                                      </p:to>
                                    </p:set>
                                    <p:anim calcmode="lin" valueType="num">
                                      <p:cBhvr additive="base">
                                        <p:cTn id="183" dur="500" fill="hold"/>
                                        <p:tgtEl>
                                          <p:spTgt spid="108">
                                            <p:txEl>
                                              <p:pRg st="6" end="6"/>
                                            </p:txEl>
                                          </p:spTgt>
                                        </p:tgtEl>
                                        <p:attrNameLst>
                                          <p:attrName>ppt_x</p:attrName>
                                        </p:attrNameLst>
                                      </p:cBhvr>
                                      <p:tavLst>
                                        <p:tav tm="0">
                                          <p:val>
                                            <p:strVal val="#ppt_x"/>
                                          </p:val>
                                        </p:tav>
                                        <p:tav tm="100000">
                                          <p:val>
                                            <p:strVal val="#ppt_x"/>
                                          </p:val>
                                        </p:tav>
                                      </p:tavLst>
                                    </p:anim>
                                    <p:anim calcmode="lin" valueType="num">
                                      <p:cBhvr additive="base">
                                        <p:cTn id="184" dur="500" fill="hold"/>
                                        <p:tgtEl>
                                          <p:spTgt spid="10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 presetClass="entr" presetSubtype="4" fill="hold" nodeType="clickEffect">
                                  <p:stCondLst>
                                    <p:cond delay="0"/>
                                  </p:stCondLst>
                                  <p:childTnLst>
                                    <p:set>
                                      <p:cBhvr>
                                        <p:cTn id="188" dur="1" fill="hold">
                                          <p:stCondLst>
                                            <p:cond delay="0"/>
                                          </p:stCondLst>
                                        </p:cTn>
                                        <p:tgtEl>
                                          <p:spTgt spid="108">
                                            <p:txEl>
                                              <p:pRg st="7" end="7"/>
                                            </p:txEl>
                                          </p:spTgt>
                                        </p:tgtEl>
                                        <p:attrNameLst>
                                          <p:attrName>style.visibility</p:attrName>
                                        </p:attrNameLst>
                                      </p:cBhvr>
                                      <p:to>
                                        <p:strVal val="visible"/>
                                      </p:to>
                                    </p:set>
                                    <p:anim calcmode="lin" valueType="num">
                                      <p:cBhvr additive="base">
                                        <p:cTn id="189" dur="500" fill="hold"/>
                                        <p:tgtEl>
                                          <p:spTgt spid="108">
                                            <p:txEl>
                                              <p:pRg st="7" end="7"/>
                                            </p:txEl>
                                          </p:spTgt>
                                        </p:tgtEl>
                                        <p:attrNameLst>
                                          <p:attrName>ppt_x</p:attrName>
                                        </p:attrNameLst>
                                      </p:cBhvr>
                                      <p:tavLst>
                                        <p:tav tm="0">
                                          <p:val>
                                            <p:strVal val="#ppt_x"/>
                                          </p:val>
                                        </p:tav>
                                        <p:tav tm="100000">
                                          <p:val>
                                            <p:strVal val="#ppt_x"/>
                                          </p:val>
                                        </p:tav>
                                      </p:tavLst>
                                    </p:anim>
                                    <p:anim calcmode="lin" valueType="num">
                                      <p:cBhvr additive="base">
                                        <p:cTn id="190" dur="500" fill="hold"/>
                                        <p:tgtEl>
                                          <p:spTgt spid="108">
                                            <p:txEl>
                                              <p:pRg st="7" end="7"/>
                                            </p:txEl>
                                          </p:spTgt>
                                        </p:tgtEl>
                                        <p:attrNameLst>
                                          <p:attrName>ppt_y</p:attrName>
                                        </p:attrNameLst>
                                      </p:cBhvr>
                                      <p:tavLst>
                                        <p:tav tm="0">
                                          <p:val>
                                            <p:strVal val="1+#ppt_h/2"/>
                                          </p:val>
                                        </p:tav>
                                        <p:tav tm="100000">
                                          <p:val>
                                            <p:strVal val="#ppt_y"/>
                                          </p:val>
                                        </p:tav>
                                      </p:tavLst>
                                    </p:anim>
                                  </p:childTnLst>
                                </p:cTn>
                              </p:par>
                              <p:par>
                                <p:cTn id="191" presetID="2" presetClass="entr" presetSubtype="4" fill="hold" nodeType="withEffect">
                                  <p:stCondLst>
                                    <p:cond delay="0"/>
                                  </p:stCondLst>
                                  <p:childTnLst>
                                    <p:set>
                                      <p:cBhvr>
                                        <p:cTn id="192" dur="1" fill="hold">
                                          <p:stCondLst>
                                            <p:cond delay="0"/>
                                          </p:stCondLst>
                                        </p:cTn>
                                        <p:tgtEl>
                                          <p:spTgt spid="108">
                                            <p:txEl>
                                              <p:pRg st="8" end="8"/>
                                            </p:txEl>
                                          </p:spTgt>
                                        </p:tgtEl>
                                        <p:attrNameLst>
                                          <p:attrName>style.visibility</p:attrName>
                                        </p:attrNameLst>
                                      </p:cBhvr>
                                      <p:to>
                                        <p:strVal val="visible"/>
                                      </p:to>
                                    </p:set>
                                    <p:anim calcmode="lin" valueType="num">
                                      <p:cBhvr additive="base">
                                        <p:cTn id="193" dur="500" fill="hold"/>
                                        <p:tgtEl>
                                          <p:spTgt spid="108">
                                            <p:txEl>
                                              <p:pRg st="8" end="8"/>
                                            </p:txEl>
                                          </p:spTgt>
                                        </p:tgtEl>
                                        <p:attrNameLst>
                                          <p:attrName>ppt_x</p:attrName>
                                        </p:attrNameLst>
                                      </p:cBhvr>
                                      <p:tavLst>
                                        <p:tav tm="0">
                                          <p:val>
                                            <p:strVal val="#ppt_x"/>
                                          </p:val>
                                        </p:tav>
                                        <p:tav tm="100000">
                                          <p:val>
                                            <p:strVal val="#ppt_x"/>
                                          </p:val>
                                        </p:tav>
                                      </p:tavLst>
                                    </p:anim>
                                    <p:anim calcmode="lin" valueType="num">
                                      <p:cBhvr additive="base">
                                        <p:cTn id="194" dur="500" fill="hold"/>
                                        <p:tgtEl>
                                          <p:spTgt spid="108">
                                            <p:txEl>
                                              <p:pRg st="8" end="8"/>
                                            </p:txEl>
                                          </p:spTgt>
                                        </p:tgtEl>
                                        <p:attrNameLst>
                                          <p:attrName>ppt_y</p:attrName>
                                        </p:attrNameLst>
                                      </p:cBhvr>
                                      <p:tavLst>
                                        <p:tav tm="0">
                                          <p:val>
                                            <p:strVal val="1+#ppt_h/2"/>
                                          </p:val>
                                        </p:tav>
                                        <p:tav tm="100000">
                                          <p:val>
                                            <p:strVal val="#ppt_y"/>
                                          </p:val>
                                        </p:tav>
                                      </p:tavLst>
                                    </p:anim>
                                  </p:childTnLst>
                                </p:cTn>
                              </p:par>
                              <p:par>
                                <p:cTn id="195" presetID="2" presetClass="entr" presetSubtype="4" fill="hold" nodeType="withEffect">
                                  <p:stCondLst>
                                    <p:cond delay="0"/>
                                  </p:stCondLst>
                                  <p:childTnLst>
                                    <p:set>
                                      <p:cBhvr>
                                        <p:cTn id="196" dur="1" fill="hold">
                                          <p:stCondLst>
                                            <p:cond delay="0"/>
                                          </p:stCondLst>
                                        </p:cTn>
                                        <p:tgtEl>
                                          <p:spTgt spid="108">
                                            <p:txEl>
                                              <p:pRg st="9" end="9"/>
                                            </p:txEl>
                                          </p:spTgt>
                                        </p:tgtEl>
                                        <p:attrNameLst>
                                          <p:attrName>style.visibility</p:attrName>
                                        </p:attrNameLst>
                                      </p:cBhvr>
                                      <p:to>
                                        <p:strVal val="visible"/>
                                      </p:to>
                                    </p:set>
                                    <p:anim calcmode="lin" valueType="num">
                                      <p:cBhvr additive="base">
                                        <p:cTn id="197" dur="500" fill="hold"/>
                                        <p:tgtEl>
                                          <p:spTgt spid="108">
                                            <p:txEl>
                                              <p:pRg st="9" end="9"/>
                                            </p:txEl>
                                          </p:spTgt>
                                        </p:tgtEl>
                                        <p:attrNameLst>
                                          <p:attrName>ppt_x</p:attrName>
                                        </p:attrNameLst>
                                      </p:cBhvr>
                                      <p:tavLst>
                                        <p:tav tm="0">
                                          <p:val>
                                            <p:strVal val="#ppt_x"/>
                                          </p:val>
                                        </p:tav>
                                        <p:tav tm="100000">
                                          <p:val>
                                            <p:strVal val="#ppt_x"/>
                                          </p:val>
                                        </p:tav>
                                      </p:tavLst>
                                    </p:anim>
                                    <p:anim calcmode="lin" valueType="num">
                                      <p:cBhvr additive="base">
                                        <p:cTn id="198" dur="500" fill="hold"/>
                                        <p:tgtEl>
                                          <p:spTgt spid="108">
                                            <p:txEl>
                                              <p:pRg st="9" end="9"/>
                                            </p:txEl>
                                          </p:spTgt>
                                        </p:tgtEl>
                                        <p:attrNameLst>
                                          <p:attrName>ppt_y</p:attrName>
                                        </p:attrNameLst>
                                      </p:cBhvr>
                                      <p:tavLst>
                                        <p:tav tm="0">
                                          <p:val>
                                            <p:strVal val="1+#ppt_h/2"/>
                                          </p:val>
                                        </p:tav>
                                        <p:tav tm="100000">
                                          <p:val>
                                            <p:strVal val="#ppt_y"/>
                                          </p:val>
                                        </p:tav>
                                      </p:tavLst>
                                    </p:anim>
                                  </p:childTnLst>
                                </p:cTn>
                              </p:par>
                              <p:par>
                                <p:cTn id="199" presetID="2" presetClass="entr" presetSubtype="4" fill="hold" nodeType="withEffect">
                                  <p:stCondLst>
                                    <p:cond delay="0"/>
                                  </p:stCondLst>
                                  <p:childTnLst>
                                    <p:set>
                                      <p:cBhvr>
                                        <p:cTn id="200" dur="1" fill="hold">
                                          <p:stCondLst>
                                            <p:cond delay="0"/>
                                          </p:stCondLst>
                                        </p:cTn>
                                        <p:tgtEl>
                                          <p:spTgt spid="108">
                                            <p:txEl>
                                              <p:pRg st="10" end="10"/>
                                            </p:txEl>
                                          </p:spTgt>
                                        </p:tgtEl>
                                        <p:attrNameLst>
                                          <p:attrName>style.visibility</p:attrName>
                                        </p:attrNameLst>
                                      </p:cBhvr>
                                      <p:to>
                                        <p:strVal val="visible"/>
                                      </p:to>
                                    </p:set>
                                    <p:anim calcmode="lin" valueType="num">
                                      <p:cBhvr additive="base">
                                        <p:cTn id="201" dur="500" fill="hold"/>
                                        <p:tgtEl>
                                          <p:spTgt spid="108">
                                            <p:txEl>
                                              <p:pRg st="10" end="10"/>
                                            </p:txEl>
                                          </p:spTgt>
                                        </p:tgtEl>
                                        <p:attrNameLst>
                                          <p:attrName>ppt_x</p:attrName>
                                        </p:attrNameLst>
                                      </p:cBhvr>
                                      <p:tavLst>
                                        <p:tav tm="0">
                                          <p:val>
                                            <p:strVal val="#ppt_x"/>
                                          </p:val>
                                        </p:tav>
                                        <p:tav tm="100000">
                                          <p:val>
                                            <p:strVal val="#ppt_x"/>
                                          </p:val>
                                        </p:tav>
                                      </p:tavLst>
                                    </p:anim>
                                    <p:anim calcmode="lin" valueType="num">
                                      <p:cBhvr additive="base">
                                        <p:cTn id="202" dur="500" fill="hold"/>
                                        <p:tgtEl>
                                          <p:spTgt spid="10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03" fill="hold">
                      <p:stCondLst>
                        <p:cond delay="indefinite"/>
                      </p:stCondLst>
                      <p:childTnLst>
                        <p:par>
                          <p:cTn id="204" fill="hold">
                            <p:stCondLst>
                              <p:cond delay="0"/>
                            </p:stCondLst>
                            <p:childTnLst>
                              <p:par>
                                <p:cTn id="205" presetID="2" presetClass="entr" presetSubtype="4" fill="hold" nodeType="clickEffect">
                                  <p:stCondLst>
                                    <p:cond delay="0"/>
                                  </p:stCondLst>
                                  <p:childTnLst>
                                    <p:set>
                                      <p:cBhvr>
                                        <p:cTn id="206" dur="1" fill="hold">
                                          <p:stCondLst>
                                            <p:cond delay="0"/>
                                          </p:stCondLst>
                                        </p:cTn>
                                        <p:tgtEl>
                                          <p:spTgt spid="119"/>
                                        </p:tgtEl>
                                        <p:attrNameLst>
                                          <p:attrName>style.visibility</p:attrName>
                                        </p:attrNameLst>
                                      </p:cBhvr>
                                      <p:to>
                                        <p:strVal val="visible"/>
                                      </p:to>
                                    </p:set>
                                    <p:anim calcmode="lin" valueType="num">
                                      <p:cBhvr additive="base">
                                        <p:cTn id="207" dur="500" fill="hold"/>
                                        <p:tgtEl>
                                          <p:spTgt spid="119"/>
                                        </p:tgtEl>
                                        <p:attrNameLst>
                                          <p:attrName>ppt_x</p:attrName>
                                        </p:attrNameLst>
                                      </p:cBhvr>
                                      <p:tavLst>
                                        <p:tav tm="0">
                                          <p:val>
                                            <p:strVal val="#ppt_x"/>
                                          </p:val>
                                        </p:tav>
                                        <p:tav tm="100000">
                                          <p:val>
                                            <p:strVal val="#ppt_x"/>
                                          </p:val>
                                        </p:tav>
                                      </p:tavLst>
                                    </p:anim>
                                    <p:anim calcmode="lin" valueType="num">
                                      <p:cBhvr additive="base">
                                        <p:cTn id="208" dur="500" fill="hold"/>
                                        <p:tgtEl>
                                          <p:spTgt spid="119"/>
                                        </p:tgtEl>
                                        <p:attrNameLst>
                                          <p:attrName>ppt_y</p:attrName>
                                        </p:attrNameLst>
                                      </p:cBhvr>
                                      <p:tavLst>
                                        <p:tav tm="0">
                                          <p:val>
                                            <p:strVal val="1+#ppt_h/2"/>
                                          </p:val>
                                        </p:tav>
                                        <p:tav tm="100000">
                                          <p:val>
                                            <p:strVal val="#ppt_y"/>
                                          </p:val>
                                        </p:tav>
                                      </p:tavLst>
                                    </p:anim>
                                  </p:childTnLst>
                                </p:cTn>
                              </p:par>
                              <p:par>
                                <p:cTn id="209" presetID="2" presetClass="entr" presetSubtype="4" fill="hold" nodeType="withEffect">
                                  <p:stCondLst>
                                    <p:cond delay="0"/>
                                  </p:stCondLst>
                                  <p:childTnLst>
                                    <p:set>
                                      <p:cBhvr>
                                        <p:cTn id="210" dur="1" fill="hold">
                                          <p:stCondLst>
                                            <p:cond delay="0"/>
                                          </p:stCondLst>
                                        </p:cTn>
                                        <p:tgtEl>
                                          <p:spTgt spid="122"/>
                                        </p:tgtEl>
                                        <p:attrNameLst>
                                          <p:attrName>style.visibility</p:attrName>
                                        </p:attrNameLst>
                                      </p:cBhvr>
                                      <p:to>
                                        <p:strVal val="visible"/>
                                      </p:to>
                                    </p:set>
                                    <p:anim calcmode="lin" valueType="num">
                                      <p:cBhvr additive="base">
                                        <p:cTn id="211" dur="500" fill="hold"/>
                                        <p:tgtEl>
                                          <p:spTgt spid="122"/>
                                        </p:tgtEl>
                                        <p:attrNameLst>
                                          <p:attrName>ppt_x</p:attrName>
                                        </p:attrNameLst>
                                      </p:cBhvr>
                                      <p:tavLst>
                                        <p:tav tm="0">
                                          <p:val>
                                            <p:strVal val="#ppt_x"/>
                                          </p:val>
                                        </p:tav>
                                        <p:tav tm="100000">
                                          <p:val>
                                            <p:strVal val="#ppt_x"/>
                                          </p:val>
                                        </p:tav>
                                      </p:tavLst>
                                    </p:anim>
                                    <p:anim calcmode="lin" valueType="num">
                                      <p:cBhvr additive="base">
                                        <p:cTn id="212" dur="500" fill="hold"/>
                                        <p:tgtEl>
                                          <p:spTgt spid="122"/>
                                        </p:tgtEl>
                                        <p:attrNameLst>
                                          <p:attrName>ppt_y</p:attrName>
                                        </p:attrNameLst>
                                      </p:cBhvr>
                                      <p:tavLst>
                                        <p:tav tm="0">
                                          <p:val>
                                            <p:strVal val="1+#ppt_h/2"/>
                                          </p:val>
                                        </p:tav>
                                        <p:tav tm="100000">
                                          <p:val>
                                            <p:strVal val="#ppt_y"/>
                                          </p:val>
                                        </p:tav>
                                      </p:tavLst>
                                    </p:anim>
                                  </p:childTnLst>
                                </p:cTn>
                              </p:par>
                              <p:par>
                                <p:cTn id="213" presetID="2" presetClass="entr" presetSubtype="4" fill="hold" nodeType="withEffect">
                                  <p:stCondLst>
                                    <p:cond delay="0"/>
                                  </p:stCondLst>
                                  <p:childTnLst>
                                    <p:set>
                                      <p:cBhvr>
                                        <p:cTn id="214" dur="1" fill="hold">
                                          <p:stCondLst>
                                            <p:cond delay="0"/>
                                          </p:stCondLst>
                                        </p:cTn>
                                        <p:tgtEl>
                                          <p:spTgt spid="125"/>
                                        </p:tgtEl>
                                        <p:attrNameLst>
                                          <p:attrName>style.visibility</p:attrName>
                                        </p:attrNameLst>
                                      </p:cBhvr>
                                      <p:to>
                                        <p:strVal val="visible"/>
                                      </p:to>
                                    </p:set>
                                    <p:anim calcmode="lin" valueType="num">
                                      <p:cBhvr additive="base">
                                        <p:cTn id="215" dur="500" fill="hold"/>
                                        <p:tgtEl>
                                          <p:spTgt spid="125"/>
                                        </p:tgtEl>
                                        <p:attrNameLst>
                                          <p:attrName>ppt_x</p:attrName>
                                        </p:attrNameLst>
                                      </p:cBhvr>
                                      <p:tavLst>
                                        <p:tav tm="0">
                                          <p:val>
                                            <p:strVal val="#ppt_x"/>
                                          </p:val>
                                        </p:tav>
                                        <p:tav tm="100000">
                                          <p:val>
                                            <p:strVal val="#ppt_x"/>
                                          </p:val>
                                        </p:tav>
                                      </p:tavLst>
                                    </p:anim>
                                    <p:anim calcmode="lin" valueType="num">
                                      <p:cBhvr additive="base">
                                        <p:cTn id="216" dur="500" fill="hold"/>
                                        <p:tgtEl>
                                          <p:spTgt spid="125"/>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4" fill="hold" nodeType="clickEffect">
                                  <p:stCondLst>
                                    <p:cond delay="0"/>
                                  </p:stCondLst>
                                  <p:childTnLst>
                                    <p:set>
                                      <p:cBhvr>
                                        <p:cTn id="220" dur="1" fill="hold">
                                          <p:stCondLst>
                                            <p:cond delay="0"/>
                                          </p:stCondLst>
                                        </p:cTn>
                                        <p:tgtEl>
                                          <p:spTgt spid="108">
                                            <p:txEl>
                                              <p:pRg st="11" end="11"/>
                                            </p:txEl>
                                          </p:spTgt>
                                        </p:tgtEl>
                                        <p:attrNameLst>
                                          <p:attrName>style.visibility</p:attrName>
                                        </p:attrNameLst>
                                      </p:cBhvr>
                                      <p:to>
                                        <p:strVal val="visible"/>
                                      </p:to>
                                    </p:set>
                                    <p:anim calcmode="lin" valueType="num">
                                      <p:cBhvr additive="base">
                                        <p:cTn id="221" dur="500" fill="hold"/>
                                        <p:tgtEl>
                                          <p:spTgt spid="108">
                                            <p:txEl>
                                              <p:pRg st="11" end="11"/>
                                            </p:txEl>
                                          </p:spTgt>
                                        </p:tgtEl>
                                        <p:attrNameLst>
                                          <p:attrName>ppt_x</p:attrName>
                                        </p:attrNameLst>
                                      </p:cBhvr>
                                      <p:tavLst>
                                        <p:tav tm="0">
                                          <p:val>
                                            <p:strVal val="#ppt_x"/>
                                          </p:val>
                                        </p:tav>
                                        <p:tav tm="100000">
                                          <p:val>
                                            <p:strVal val="#ppt_x"/>
                                          </p:val>
                                        </p:tav>
                                      </p:tavLst>
                                    </p:anim>
                                    <p:anim calcmode="lin" valueType="num">
                                      <p:cBhvr additive="base">
                                        <p:cTn id="222" dur="500" fill="hold"/>
                                        <p:tgtEl>
                                          <p:spTgt spid="10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nodeType="clickEffect">
                                  <p:stCondLst>
                                    <p:cond delay="0"/>
                                  </p:stCondLst>
                                  <p:childTnLst>
                                    <p:set>
                                      <p:cBhvr>
                                        <p:cTn id="226" dur="1" fill="hold">
                                          <p:stCondLst>
                                            <p:cond delay="0"/>
                                          </p:stCondLst>
                                        </p:cTn>
                                        <p:tgtEl>
                                          <p:spTgt spid="108">
                                            <p:txEl>
                                              <p:pRg st="12" end="12"/>
                                            </p:txEl>
                                          </p:spTgt>
                                        </p:tgtEl>
                                        <p:attrNameLst>
                                          <p:attrName>style.visibility</p:attrName>
                                        </p:attrNameLst>
                                      </p:cBhvr>
                                      <p:to>
                                        <p:strVal val="visible"/>
                                      </p:to>
                                    </p:set>
                                    <p:anim calcmode="lin" valueType="num">
                                      <p:cBhvr additive="base">
                                        <p:cTn id="227" dur="500" fill="hold"/>
                                        <p:tgtEl>
                                          <p:spTgt spid="108">
                                            <p:txEl>
                                              <p:pRg st="12" end="12"/>
                                            </p:txEl>
                                          </p:spTgt>
                                        </p:tgtEl>
                                        <p:attrNameLst>
                                          <p:attrName>ppt_x</p:attrName>
                                        </p:attrNameLst>
                                      </p:cBhvr>
                                      <p:tavLst>
                                        <p:tav tm="0">
                                          <p:val>
                                            <p:strVal val="#ppt_x"/>
                                          </p:val>
                                        </p:tav>
                                        <p:tav tm="100000">
                                          <p:val>
                                            <p:strVal val="#ppt_x"/>
                                          </p:val>
                                        </p:tav>
                                      </p:tavLst>
                                    </p:anim>
                                    <p:anim calcmode="lin" valueType="num">
                                      <p:cBhvr additive="base">
                                        <p:cTn id="228" dur="500" fill="hold"/>
                                        <p:tgtEl>
                                          <p:spTgt spid="108">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29" fill="hold">
                      <p:stCondLst>
                        <p:cond delay="indefinite"/>
                      </p:stCondLst>
                      <p:childTnLst>
                        <p:par>
                          <p:cTn id="230" fill="hold">
                            <p:stCondLst>
                              <p:cond delay="0"/>
                            </p:stCondLst>
                            <p:childTnLst>
                              <p:par>
                                <p:cTn id="231" presetID="2" presetClass="entr" presetSubtype="4" fill="hold" nodeType="clickEffect">
                                  <p:stCondLst>
                                    <p:cond delay="0"/>
                                  </p:stCondLst>
                                  <p:childTnLst>
                                    <p:set>
                                      <p:cBhvr>
                                        <p:cTn id="232" dur="1" fill="hold">
                                          <p:stCondLst>
                                            <p:cond delay="0"/>
                                          </p:stCondLst>
                                        </p:cTn>
                                        <p:tgtEl>
                                          <p:spTgt spid="108">
                                            <p:txEl>
                                              <p:pRg st="13" end="13"/>
                                            </p:txEl>
                                          </p:spTgt>
                                        </p:tgtEl>
                                        <p:attrNameLst>
                                          <p:attrName>style.visibility</p:attrName>
                                        </p:attrNameLst>
                                      </p:cBhvr>
                                      <p:to>
                                        <p:strVal val="visible"/>
                                      </p:to>
                                    </p:set>
                                    <p:anim calcmode="lin" valueType="num">
                                      <p:cBhvr additive="base">
                                        <p:cTn id="233" dur="500" fill="hold"/>
                                        <p:tgtEl>
                                          <p:spTgt spid="108">
                                            <p:txEl>
                                              <p:pRg st="13" end="13"/>
                                            </p:txEl>
                                          </p:spTgt>
                                        </p:tgtEl>
                                        <p:attrNameLst>
                                          <p:attrName>ppt_x</p:attrName>
                                        </p:attrNameLst>
                                      </p:cBhvr>
                                      <p:tavLst>
                                        <p:tav tm="0">
                                          <p:val>
                                            <p:strVal val="#ppt_x"/>
                                          </p:val>
                                        </p:tav>
                                        <p:tav tm="100000">
                                          <p:val>
                                            <p:strVal val="#ppt_x"/>
                                          </p:val>
                                        </p:tav>
                                      </p:tavLst>
                                    </p:anim>
                                    <p:anim calcmode="lin" valueType="num">
                                      <p:cBhvr additive="base">
                                        <p:cTn id="234" dur="500" fill="hold"/>
                                        <p:tgtEl>
                                          <p:spTgt spid="108">
                                            <p:txEl>
                                              <p:pRg st="13" end="13"/>
                                            </p:txEl>
                                          </p:spTgt>
                                        </p:tgtEl>
                                        <p:attrNameLst>
                                          <p:attrName>ppt_y</p:attrName>
                                        </p:attrNameLst>
                                      </p:cBhvr>
                                      <p:tavLst>
                                        <p:tav tm="0">
                                          <p:val>
                                            <p:strVal val="1+#ppt_h/2"/>
                                          </p:val>
                                        </p:tav>
                                        <p:tav tm="100000">
                                          <p:val>
                                            <p:strVal val="#ppt_y"/>
                                          </p:val>
                                        </p:tav>
                                      </p:tavLst>
                                    </p:anim>
                                  </p:childTnLst>
                                </p:cTn>
                              </p:par>
                              <p:par>
                                <p:cTn id="235" presetID="2" presetClass="entr" presetSubtype="4" fill="hold" nodeType="withEffect">
                                  <p:stCondLst>
                                    <p:cond delay="0"/>
                                  </p:stCondLst>
                                  <p:childTnLst>
                                    <p:set>
                                      <p:cBhvr>
                                        <p:cTn id="236" dur="1" fill="hold">
                                          <p:stCondLst>
                                            <p:cond delay="0"/>
                                          </p:stCondLst>
                                        </p:cTn>
                                        <p:tgtEl>
                                          <p:spTgt spid="108">
                                            <p:txEl>
                                              <p:pRg st="14" end="14"/>
                                            </p:txEl>
                                          </p:spTgt>
                                        </p:tgtEl>
                                        <p:attrNameLst>
                                          <p:attrName>style.visibility</p:attrName>
                                        </p:attrNameLst>
                                      </p:cBhvr>
                                      <p:to>
                                        <p:strVal val="visible"/>
                                      </p:to>
                                    </p:set>
                                    <p:anim calcmode="lin" valueType="num">
                                      <p:cBhvr additive="base">
                                        <p:cTn id="237" dur="500" fill="hold"/>
                                        <p:tgtEl>
                                          <p:spTgt spid="108">
                                            <p:txEl>
                                              <p:pRg st="14" end="14"/>
                                            </p:txEl>
                                          </p:spTgt>
                                        </p:tgtEl>
                                        <p:attrNameLst>
                                          <p:attrName>ppt_x</p:attrName>
                                        </p:attrNameLst>
                                      </p:cBhvr>
                                      <p:tavLst>
                                        <p:tav tm="0">
                                          <p:val>
                                            <p:strVal val="#ppt_x"/>
                                          </p:val>
                                        </p:tav>
                                        <p:tav tm="100000">
                                          <p:val>
                                            <p:strVal val="#ppt_x"/>
                                          </p:val>
                                        </p:tav>
                                      </p:tavLst>
                                    </p:anim>
                                    <p:anim calcmode="lin" valueType="num">
                                      <p:cBhvr additive="base">
                                        <p:cTn id="238" dur="500" fill="hold"/>
                                        <p:tgtEl>
                                          <p:spTgt spid="108">
                                            <p:txEl>
                                              <p:pRg st="14" end="14"/>
                                            </p:txEl>
                                          </p:spTgt>
                                        </p:tgtEl>
                                        <p:attrNameLst>
                                          <p:attrName>ppt_y</p:attrName>
                                        </p:attrNameLst>
                                      </p:cBhvr>
                                      <p:tavLst>
                                        <p:tav tm="0">
                                          <p:val>
                                            <p:strVal val="1+#ppt_h/2"/>
                                          </p:val>
                                        </p:tav>
                                        <p:tav tm="100000">
                                          <p:val>
                                            <p:strVal val="#ppt_y"/>
                                          </p:val>
                                        </p:tav>
                                      </p:tavLst>
                                    </p:anim>
                                  </p:childTnLst>
                                </p:cTn>
                              </p:par>
                              <p:par>
                                <p:cTn id="239" presetID="2" presetClass="entr" presetSubtype="4" fill="hold" nodeType="withEffect">
                                  <p:stCondLst>
                                    <p:cond delay="0"/>
                                  </p:stCondLst>
                                  <p:childTnLst>
                                    <p:set>
                                      <p:cBhvr>
                                        <p:cTn id="240" dur="1" fill="hold">
                                          <p:stCondLst>
                                            <p:cond delay="0"/>
                                          </p:stCondLst>
                                        </p:cTn>
                                        <p:tgtEl>
                                          <p:spTgt spid="108">
                                            <p:txEl>
                                              <p:pRg st="15" end="15"/>
                                            </p:txEl>
                                          </p:spTgt>
                                        </p:tgtEl>
                                        <p:attrNameLst>
                                          <p:attrName>style.visibility</p:attrName>
                                        </p:attrNameLst>
                                      </p:cBhvr>
                                      <p:to>
                                        <p:strVal val="visible"/>
                                      </p:to>
                                    </p:set>
                                    <p:anim calcmode="lin" valueType="num">
                                      <p:cBhvr additive="base">
                                        <p:cTn id="241" dur="500" fill="hold"/>
                                        <p:tgtEl>
                                          <p:spTgt spid="108">
                                            <p:txEl>
                                              <p:pRg st="15" end="15"/>
                                            </p:txEl>
                                          </p:spTgt>
                                        </p:tgtEl>
                                        <p:attrNameLst>
                                          <p:attrName>ppt_x</p:attrName>
                                        </p:attrNameLst>
                                      </p:cBhvr>
                                      <p:tavLst>
                                        <p:tav tm="0">
                                          <p:val>
                                            <p:strVal val="#ppt_x"/>
                                          </p:val>
                                        </p:tav>
                                        <p:tav tm="100000">
                                          <p:val>
                                            <p:strVal val="#ppt_x"/>
                                          </p:val>
                                        </p:tav>
                                      </p:tavLst>
                                    </p:anim>
                                    <p:anim calcmode="lin" valueType="num">
                                      <p:cBhvr additive="base">
                                        <p:cTn id="242" dur="500" fill="hold"/>
                                        <p:tgtEl>
                                          <p:spTgt spid="108">
                                            <p:txEl>
                                              <p:pRg st="15" end="15"/>
                                            </p:txEl>
                                          </p:spTgt>
                                        </p:tgtEl>
                                        <p:attrNameLst>
                                          <p:attrName>ppt_y</p:attrName>
                                        </p:attrNameLst>
                                      </p:cBhvr>
                                      <p:tavLst>
                                        <p:tav tm="0">
                                          <p:val>
                                            <p:strVal val="1+#ppt_h/2"/>
                                          </p:val>
                                        </p:tav>
                                        <p:tav tm="100000">
                                          <p:val>
                                            <p:strVal val="#ppt_y"/>
                                          </p:val>
                                        </p:tav>
                                      </p:tavLst>
                                    </p:anim>
                                  </p:childTnLst>
                                </p:cTn>
                              </p:par>
                              <p:par>
                                <p:cTn id="243" presetID="2" presetClass="entr" presetSubtype="4" fill="hold" nodeType="withEffect">
                                  <p:stCondLst>
                                    <p:cond delay="0"/>
                                  </p:stCondLst>
                                  <p:childTnLst>
                                    <p:set>
                                      <p:cBhvr>
                                        <p:cTn id="244" dur="1" fill="hold">
                                          <p:stCondLst>
                                            <p:cond delay="0"/>
                                          </p:stCondLst>
                                        </p:cTn>
                                        <p:tgtEl>
                                          <p:spTgt spid="108">
                                            <p:txEl>
                                              <p:pRg st="16" end="16"/>
                                            </p:txEl>
                                          </p:spTgt>
                                        </p:tgtEl>
                                        <p:attrNameLst>
                                          <p:attrName>style.visibility</p:attrName>
                                        </p:attrNameLst>
                                      </p:cBhvr>
                                      <p:to>
                                        <p:strVal val="visible"/>
                                      </p:to>
                                    </p:set>
                                    <p:anim calcmode="lin" valueType="num">
                                      <p:cBhvr additive="base">
                                        <p:cTn id="245" dur="500" fill="hold"/>
                                        <p:tgtEl>
                                          <p:spTgt spid="108">
                                            <p:txEl>
                                              <p:pRg st="16" end="16"/>
                                            </p:txEl>
                                          </p:spTgt>
                                        </p:tgtEl>
                                        <p:attrNameLst>
                                          <p:attrName>ppt_x</p:attrName>
                                        </p:attrNameLst>
                                      </p:cBhvr>
                                      <p:tavLst>
                                        <p:tav tm="0">
                                          <p:val>
                                            <p:strVal val="#ppt_x"/>
                                          </p:val>
                                        </p:tav>
                                        <p:tav tm="100000">
                                          <p:val>
                                            <p:strVal val="#ppt_x"/>
                                          </p:val>
                                        </p:tav>
                                      </p:tavLst>
                                    </p:anim>
                                    <p:anim calcmode="lin" valueType="num">
                                      <p:cBhvr additive="base">
                                        <p:cTn id="246" dur="500" fill="hold"/>
                                        <p:tgtEl>
                                          <p:spTgt spid="108">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247" fill="hold">
                      <p:stCondLst>
                        <p:cond delay="indefinite"/>
                      </p:stCondLst>
                      <p:childTnLst>
                        <p:par>
                          <p:cTn id="248" fill="hold">
                            <p:stCondLst>
                              <p:cond delay="0"/>
                            </p:stCondLst>
                            <p:childTnLst>
                              <p:par>
                                <p:cTn id="249" presetID="2" presetClass="entr" presetSubtype="4" fill="hold" nodeType="clickEffect">
                                  <p:stCondLst>
                                    <p:cond delay="0"/>
                                  </p:stCondLst>
                                  <p:childTnLst>
                                    <p:set>
                                      <p:cBhvr>
                                        <p:cTn id="250" dur="1" fill="hold">
                                          <p:stCondLst>
                                            <p:cond delay="0"/>
                                          </p:stCondLst>
                                        </p:cTn>
                                        <p:tgtEl>
                                          <p:spTgt spid="126"/>
                                        </p:tgtEl>
                                        <p:attrNameLst>
                                          <p:attrName>style.visibility</p:attrName>
                                        </p:attrNameLst>
                                      </p:cBhvr>
                                      <p:to>
                                        <p:strVal val="visible"/>
                                      </p:to>
                                    </p:set>
                                    <p:anim calcmode="lin" valueType="num">
                                      <p:cBhvr additive="base">
                                        <p:cTn id="251" dur="500" fill="hold"/>
                                        <p:tgtEl>
                                          <p:spTgt spid="126"/>
                                        </p:tgtEl>
                                        <p:attrNameLst>
                                          <p:attrName>ppt_x</p:attrName>
                                        </p:attrNameLst>
                                      </p:cBhvr>
                                      <p:tavLst>
                                        <p:tav tm="0">
                                          <p:val>
                                            <p:strVal val="#ppt_x"/>
                                          </p:val>
                                        </p:tav>
                                        <p:tav tm="100000">
                                          <p:val>
                                            <p:strVal val="#ppt_x"/>
                                          </p:val>
                                        </p:tav>
                                      </p:tavLst>
                                    </p:anim>
                                    <p:anim calcmode="lin" valueType="num">
                                      <p:cBhvr additive="base">
                                        <p:cTn id="252" dur="500" fill="hold"/>
                                        <p:tgtEl>
                                          <p:spTgt spid="126"/>
                                        </p:tgtEl>
                                        <p:attrNameLst>
                                          <p:attrName>ppt_y</p:attrName>
                                        </p:attrNameLst>
                                      </p:cBhvr>
                                      <p:tavLst>
                                        <p:tav tm="0">
                                          <p:val>
                                            <p:strVal val="1+#ppt_h/2"/>
                                          </p:val>
                                        </p:tav>
                                        <p:tav tm="100000">
                                          <p:val>
                                            <p:strVal val="#ppt_y"/>
                                          </p:val>
                                        </p:tav>
                                      </p:tavLst>
                                    </p:anim>
                                  </p:childTnLst>
                                </p:cTn>
                              </p:par>
                              <p:par>
                                <p:cTn id="253" presetID="2" presetClass="entr" presetSubtype="4" fill="hold" nodeType="withEffect">
                                  <p:stCondLst>
                                    <p:cond delay="0"/>
                                  </p:stCondLst>
                                  <p:childTnLst>
                                    <p:set>
                                      <p:cBhvr>
                                        <p:cTn id="254" dur="1" fill="hold">
                                          <p:stCondLst>
                                            <p:cond delay="0"/>
                                          </p:stCondLst>
                                        </p:cTn>
                                        <p:tgtEl>
                                          <p:spTgt spid="123"/>
                                        </p:tgtEl>
                                        <p:attrNameLst>
                                          <p:attrName>style.visibility</p:attrName>
                                        </p:attrNameLst>
                                      </p:cBhvr>
                                      <p:to>
                                        <p:strVal val="visible"/>
                                      </p:to>
                                    </p:set>
                                    <p:anim calcmode="lin" valueType="num">
                                      <p:cBhvr additive="base">
                                        <p:cTn id="255" dur="500" fill="hold"/>
                                        <p:tgtEl>
                                          <p:spTgt spid="123"/>
                                        </p:tgtEl>
                                        <p:attrNameLst>
                                          <p:attrName>ppt_x</p:attrName>
                                        </p:attrNameLst>
                                      </p:cBhvr>
                                      <p:tavLst>
                                        <p:tav tm="0">
                                          <p:val>
                                            <p:strVal val="#ppt_x"/>
                                          </p:val>
                                        </p:tav>
                                        <p:tav tm="100000">
                                          <p:val>
                                            <p:strVal val="#ppt_x"/>
                                          </p:val>
                                        </p:tav>
                                      </p:tavLst>
                                    </p:anim>
                                    <p:anim calcmode="lin" valueType="num">
                                      <p:cBhvr additive="base">
                                        <p:cTn id="256" dur="500" fill="hold"/>
                                        <p:tgtEl>
                                          <p:spTgt spid="123"/>
                                        </p:tgtEl>
                                        <p:attrNameLst>
                                          <p:attrName>ppt_y</p:attrName>
                                        </p:attrNameLst>
                                      </p:cBhvr>
                                      <p:tavLst>
                                        <p:tav tm="0">
                                          <p:val>
                                            <p:strVal val="1+#ppt_h/2"/>
                                          </p:val>
                                        </p:tav>
                                        <p:tav tm="100000">
                                          <p:val>
                                            <p:strVal val="#ppt_y"/>
                                          </p:val>
                                        </p:tav>
                                      </p:tavLst>
                                    </p:anim>
                                  </p:childTnLst>
                                </p:cTn>
                              </p:par>
                              <p:par>
                                <p:cTn id="257" presetID="2" presetClass="entr" presetSubtype="4" fill="hold" nodeType="withEffect">
                                  <p:stCondLst>
                                    <p:cond delay="0"/>
                                  </p:stCondLst>
                                  <p:childTnLst>
                                    <p:set>
                                      <p:cBhvr>
                                        <p:cTn id="258" dur="1" fill="hold">
                                          <p:stCondLst>
                                            <p:cond delay="0"/>
                                          </p:stCondLst>
                                        </p:cTn>
                                        <p:tgtEl>
                                          <p:spTgt spid="120"/>
                                        </p:tgtEl>
                                        <p:attrNameLst>
                                          <p:attrName>style.visibility</p:attrName>
                                        </p:attrNameLst>
                                      </p:cBhvr>
                                      <p:to>
                                        <p:strVal val="visible"/>
                                      </p:to>
                                    </p:set>
                                    <p:anim calcmode="lin" valueType="num">
                                      <p:cBhvr additive="base">
                                        <p:cTn id="259" dur="500" fill="hold"/>
                                        <p:tgtEl>
                                          <p:spTgt spid="120"/>
                                        </p:tgtEl>
                                        <p:attrNameLst>
                                          <p:attrName>ppt_x</p:attrName>
                                        </p:attrNameLst>
                                      </p:cBhvr>
                                      <p:tavLst>
                                        <p:tav tm="0">
                                          <p:val>
                                            <p:strVal val="#ppt_x"/>
                                          </p:val>
                                        </p:tav>
                                        <p:tav tm="100000">
                                          <p:val>
                                            <p:strVal val="#ppt_x"/>
                                          </p:val>
                                        </p:tav>
                                      </p:tavLst>
                                    </p:anim>
                                    <p:anim calcmode="lin" valueType="num">
                                      <p:cBhvr additive="base">
                                        <p:cTn id="260"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nodeType="clickEffect">
                                  <p:stCondLst>
                                    <p:cond delay="0"/>
                                  </p:stCondLst>
                                  <p:childTnLst>
                                    <p:set>
                                      <p:cBhvr>
                                        <p:cTn id="264" dur="1" fill="hold">
                                          <p:stCondLst>
                                            <p:cond delay="0"/>
                                          </p:stCondLst>
                                        </p:cTn>
                                        <p:tgtEl>
                                          <p:spTgt spid="108">
                                            <p:txEl>
                                              <p:pRg st="17" end="17"/>
                                            </p:txEl>
                                          </p:spTgt>
                                        </p:tgtEl>
                                        <p:attrNameLst>
                                          <p:attrName>style.visibility</p:attrName>
                                        </p:attrNameLst>
                                      </p:cBhvr>
                                      <p:to>
                                        <p:strVal val="visible"/>
                                      </p:to>
                                    </p:set>
                                    <p:anim calcmode="lin" valueType="num">
                                      <p:cBhvr additive="base">
                                        <p:cTn id="265" dur="500" fill="hold"/>
                                        <p:tgtEl>
                                          <p:spTgt spid="108">
                                            <p:txEl>
                                              <p:pRg st="17" end="17"/>
                                            </p:txEl>
                                          </p:spTgt>
                                        </p:tgtEl>
                                        <p:attrNameLst>
                                          <p:attrName>ppt_x</p:attrName>
                                        </p:attrNameLst>
                                      </p:cBhvr>
                                      <p:tavLst>
                                        <p:tav tm="0">
                                          <p:val>
                                            <p:strVal val="#ppt_x"/>
                                          </p:val>
                                        </p:tav>
                                        <p:tav tm="100000">
                                          <p:val>
                                            <p:strVal val="#ppt_x"/>
                                          </p:val>
                                        </p:tav>
                                      </p:tavLst>
                                    </p:anim>
                                    <p:anim calcmode="lin" valueType="num">
                                      <p:cBhvr additive="base">
                                        <p:cTn id="266" dur="500" fill="hold"/>
                                        <p:tgtEl>
                                          <p:spTgt spid="108">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p:txBody>
          <a:bodyPr/>
          <a:lstStyle/>
          <a:p>
            <a:pPr lvl="0"/>
            <a:r>
              <a:rPr lang="en-US" sz="2400" dirty="0" smtClean="0">
                <a:solidFill>
                  <a:schemeClr val="bg1"/>
                </a:solidFill>
              </a:rPr>
              <a:t>Challenges</a:t>
            </a:r>
            <a:endParaRPr lang="en-US" sz="2400" b="1" dirty="0" smtClean="0">
              <a:solidFill>
                <a:schemeClr val="bg1"/>
              </a:solidFill>
            </a:endParaRPr>
          </a:p>
          <a:p>
            <a:pPr lvl="0"/>
            <a:r>
              <a:rPr lang="en-US" sz="2400" dirty="0" smtClean="0">
                <a:solidFill>
                  <a:schemeClr val="bg1"/>
                </a:solidFill>
              </a:rPr>
              <a:t>Out-of-Order Analysis</a:t>
            </a:r>
          </a:p>
          <a:p>
            <a:pPr lvl="0"/>
            <a:r>
              <a:rPr lang="en-US" sz="2400" dirty="0" smtClean="0">
                <a:solidFill>
                  <a:srgbClr val="FFC000"/>
                </a:solidFill>
              </a:rPr>
              <a:t>No Share No Race</a:t>
            </a:r>
          </a:p>
          <a:p>
            <a:pPr lvl="0"/>
            <a:r>
              <a:rPr lang="en-US" sz="2400" dirty="0"/>
              <a:t>Demand-Driven </a:t>
            </a:r>
            <a:r>
              <a:rPr lang="en-US" sz="2400" dirty="0" smtClean="0"/>
              <a:t>Race </a:t>
            </a:r>
            <a:r>
              <a:rPr lang="en-US" sz="2400" dirty="0"/>
              <a:t>Detection using </a:t>
            </a:r>
            <a:r>
              <a:rPr lang="en-US" sz="2400" dirty="0" smtClean="0"/>
              <a:t>Hardware Performance Counters [ISCA-2011]</a:t>
            </a:r>
          </a:p>
          <a:p>
            <a:pPr marL="0" lvl="0" indent="0">
              <a:buNone/>
            </a:pPr>
            <a:endParaRPr lang="en-US" dirty="0" smtClean="0"/>
          </a:p>
        </p:txBody>
      </p:sp>
      <p:sp>
        <p:nvSpPr>
          <p:cNvPr id="4" name="Slide Number Placeholder 3"/>
          <p:cNvSpPr>
            <a:spLocks noGrp="1"/>
          </p:cNvSpPr>
          <p:nvPr>
            <p:ph type="sldNum" sz="quarter" idx="4"/>
          </p:nvPr>
        </p:nvSpPr>
        <p:spPr/>
        <p:txBody>
          <a:bodyPr/>
          <a:lstStyle/>
          <a:p>
            <a:fld id="{5D2D4532-1F63-42F5-86ED-C1410817A4FA}" type="slidenum">
              <a:rPr lang="en-US" smtClean="0"/>
              <a:pPr/>
              <a:t>18</a:t>
            </a:fld>
            <a:endParaRPr lang="en-US" dirty="0"/>
          </a:p>
        </p:txBody>
      </p:sp>
    </p:spTree>
    <p:extLst>
      <p:ext uri="{BB962C8B-B14F-4D97-AF65-F5344CB8AC3E}">
        <p14:creationId xmlns:p14="http://schemas.microsoft.com/office/powerpoint/2010/main" val="116883525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Share No Race</a:t>
            </a:r>
            <a:endParaRPr lang="en-US" dirty="0"/>
          </a:p>
        </p:txBody>
      </p:sp>
      <p:sp>
        <p:nvSpPr>
          <p:cNvPr id="3" name="Content Placeholder 2"/>
          <p:cNvSpPr>
            <a:spLocks noGrp="1"/>
          </p:cNvSpPr>
          <p:nvPr>
            <p:ph sz="half" idx="1"/>
          </p:nvPr>
        </p:nvSpPr>
        <p:spPr>
          <a:xfrm>
            <a:off x="455613" y="1201739"/>
            <a:ext cx="8231187" cy="4713734"/>
          </a:xfrm>
        </p:spPr>
        <p:txBody>
          <a:bodyPr/>
          <a:lstStyle/>
          <a:p>
            <a:r>
              <a:rPr lang="en-US" dirty="0" smtClean="0"/>
              <a:t>Programs typically have multiple phases: initialization phase, parallel phase, sequential phase, parallel phase …</a:t>
            </a:r>
          </a:p>
          <a:p>
            <a:r>
              <a:rPr lang="en-US" dirty="0" smtClean="0"/>
              <a:t>Lots of application have small portion of data shared</a:t>
            </a:r>
          </a:p>
          <a:p>
            <a:r>
              <a:rPr lang="en-US" dirty="0" smtClean="0"/>
              <a:t>Delay race detection until data share is detected</a:t>
            </a:r>
          </a:p>
          <a:p>
            <a:endParaRPr lang="en-US" dirty="0"/>
          </a:p>
          <a:p>
            <a:endParaRPr lang="en-US" dirty="0" smtClean="0"/>
          </a:p>
          <a:p>
            <a:endParaRPr lang="en-US" dirty="0"/>
          </a:p>
        </p:txBody>
      </p:sp>
      <p:sp>
        <p:nvSpPr>
          <p:cNvPr id="5" name="Slide Number Placeholder 4"/>
          <p:cNvSpPr>
            <a:spLocks noGrp="1"/>
          </p:cNvSpPr>
          <p:nvPr>
            <p:ph type="sldNum" sz="quarter" idx="4"/>
          </p:nvPr>
        </p:nvSpPr>
        <p:spPr/>
        <p:txBody>
          <a:bodyPr/>
          <a:lstStyle/>
          <a:p>
            <a:fld id="{5D2D4532-1F63-42F5-86ED-C1410817A4FA}" type="slidenum">
              <a:rPr lang="en-US" smtClean="0"/>
              <a:pPr/>
              <a:t>19</a:t>
            </a:fld>
            <a:endParaRPr lang="en-US" dirty="0"/>
          </a:p>
        </p:txBody>
      </p:sp>
    </p:spTree>
    <p:extLst>
      <p:ext uri="{BB962C8B-B14F-4D97-AF65-F5344CB8AC3E}">
        <p14:creationId xmlns:p14="http://schemas.microsoft.com/office/powerpoint/2010/main" val="124398271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Improving Performance and Robustness of Intel® Inspector XE </a:t>
            </a:r>
            <a:endParaRPr lang="en-US" dirty="0"/>
          </a:p>
        </p:txBody>
      </p:sp>
      <p:sp>
        <p:nvSpPr>
          <p:cNvPr id="3" name="Subtitle 2"/>
          <p:cNvSpPr>
            <a:spLocks noGrp="1"/>
          </p:cNvSpPr>
          <p:nvPr>
            <p:ph type="subTitle" sz="quarter" idx="1"/>
          </p:nvPr>
        </p:nvSpPr>
        <p:spPr/>
        <p:txBody>
          <a:bodyPr/>
          <a:lstStyle/>
          <a:p>
            <a:r>
              <a:rPr lang="en-US" dirty="0" smtClean="0"/>
              <a:t>Zhiqiang Ma</a:t>
            </a:r>
          </a:p>
          <a:p>
            <a:r>
              <a:rPr lang="en-US" dirty="0" smtClean="0"/>
              <a:t>Software and Services Group</a:t>
            </a:r>
          </a:p>
          <a:p>
            <a:r>
              <a:rPr lang="en-US" dirty="0" smtClean="0"/>
              <a:t>Intel Corporation</a:t>
            </a:r>
            <a:endParaRPr lang="en-US" dirty="0"/>
          </a:p>
        </p:txBody>
      </p:sp>
      <p:sp>
        <p:nvSpPr>
          <p:cNvPr id="4" name="Slide Number Placeholder 3"/>
          <p:cNvSpPr>
            <a:spLocks noGrp="1"/>
          </p:cNvSpPr>
          <p:nvPr>
            <p:ph type="sldNum" sz="quarter" idx="4"/>
          </p:nvPr>
        </p:nvSpPr>
        <p:spPr/>
        <p:txBody>
          <a:bodyPr/>
          <a:lstStyle/>
          <a:p>
            <a:fld id="{5D2D4532-1F63-42F5-86ED-C1410817A4FA}" type="slidenum">
              <a:rPr lang="en-US" smtClean="0"/>
              <a:pPr/>
              <a:t>2</a:t>
            </a:fld>
            <a:endParaRPr lang="en-US" dirty="0"/>
          </a:p>
        </p:txBody>
      </p:sp>
    </p:spTree>
    <p:extLst>
      <p:ext uri="{BB962C8B-B14F-4D97-AF65-F5344CB8AC3E}">
        <p14:creationId xmlns:p14="http://schemas.microsoft.com/office/powerpoint/2010/main" val="230053779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Little Data Sharing</a:t>
            </a:r>
            <a:endParaRPr lang="en-US" dirty="0"/>
          </a:p>
        </p:txBody>
      </p:sp>
      <p:sp>
        <p:nvSpPr>
          <p:cNvPr id="4" name="Slide Number Placeholder 3"/>
          <p:cNvSpPr>
            <a:spLocks noGrp="1"/>
          </p:cNvSpPr>
          <p:nvPr>
            <p:ph type="sldNum" sz="quarter" idx="4294967295"/>
          </p:nvPr>
        </p:nvSpPr>
        <p:spPr>
          <a:xfrm>
            <a:off x="6553200" y="6319838"/>
            <a:ext cx="2133600" cy="461962"/>
          </a:xfrm>
          <a:prstGeom prst="rect">
            <a:avLst/>
          </a:prstGeom>
        </p:spPr>
        <p:txBody>
          <a:bodyPr/>
          <a:lstStyle/>
          <a:p>
            <a:fld id="{AC5898B9-ED2C-4925-9C9E-7644545534BD}" type="slidenum">
              <a:rPr lang="en-US" altLang="en-US" smtClean="0"/>
              <a:pPr/>
              <a:t>20</a:t>
            </a:fld>
            <a:endParaRPr lang="en-US" altLang="en-US" dirty="0"/>
          </a:p>
        </p:txBody>
      </p:sp>
      <p:sp>
        <p:nvSpPr>
          <p:cNvPr id="9" name="TextBox 8"/>
          <p:cNvSpPr txBox="1"/>
          <p:nvPr/>
        </p:nvSpPr>
        <p:spPr>
          <a:xfrm>
            <a:off x="1208567" y="1321557"/>
            <a:ext cx="2977896" cy="461665"/>
          </a:xfrm>
          <a:prstGeom prst="rect">
            <a:avLst/>
          </a:prstGeom>
          <a:noFill/>
          <a:ln w="25400">
            <a:solidFill>
              <a:schemeClr val="tx1"/>
            </a:solidFill>
          </a:ln>
        </p:spPr>
        <p:txBody>
          <a:bodyPr wrap="square" rtlCol="0">
            <a:spAutoFit/>
          </a:bodyPr>
          <a:lstStyle/>
          <a:p>
            <a:pPr algn="ctr"/>
            <a:r>
              <a:rPr lang="en-US" sz="2400" dirty="0" smtClean="0">
                <a:solidFill>
                  <a:schemeClr val="bg1"/>
                </a:solidFill>
              </a:rPr>
              <a:t>Phoenix</a:t>
            </a:r>
          </a:p>
        </p:txBody>
      </p:sp>
      <p:sp>
        <p:nvSpPr>
          <p:cNvPr id="10" name="TextBox 9"/>
          <p:cNvSpPr txBox="1"/>
          <p:nvPr/>
        </p:nvSpPr>
        <p:spPr>
          <a:xfrm>
            <a:off x="4180367" y="1321556"/>
            <a:ext cx="4572000" cy="461665"/>
          </a:xfrm>
          <a:prstGeom prst="rect">
            <a:avLst/>
          </a:prstGeom>
          <a:noFill/>
          <a:ln w="25400">
            <a:solidFill>
              <a:schemeClr val="tx1"/>
            </a:solidFill>
          </a:ln>
        </p:spPr>
        <p:txBody>
          <a:bodyPr wrap="square" rtlCol="0">
            <a:spAutoFit/>
          </a:bodyPr>
          <a:lstStyle/>
          <a:p>
            <a:pPr algn="ctr"/>
            <a:r>
              <a:rPr lang="en-US" sz="2400" dirty="0" smtClean="0">
                <a:solidFill>
                  <a:schemeClr val="bg1"/>
                </a:solidFill>
              </a:rPr>
              <a:t>PARSEC</a:t>
            </a:r>
          </a:p>
        </p:txBody>
      </p:sp>
      <p:graphicFrame>
        <p:nvGraphicFramePr>
          <p:cNvPr id="16" name="Chart 15"/>
          <p:cNvGraphicFramePr>
            <a:graphicFrameLocks/>
          </p:cNvGraphicFramePr>
          <p:nvPr>
            <p:extLst>
              <p:ext uri="{D42A27DB-BD31-4B8C-83A1-F6EECF244321}">
                <p14:modId xmlns:p14="http://schemas.microsoft.com/office/powerpoint/2010/main" val="2993049045"/>
              </p:ext>
            </p:extLst>
          </p:nvPr>
        </p:nvGraphicFramePr>
        <p:xfrm>
          <a:off x="228600" y="1676400"/>
          <a:ext cx="86868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02947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Data Share Detection</a:t>
            </a:r>
            <a:endParaRPr lang="en-US" dirty="0"/>
          </a:p>
        </p:txBody>
      </p:sp>
      <p:sp>
        <p:nvSpPr>
          <p:cNvPr id="3" name="Content Placeholder 2"/>
          <p:cNvSpPr>
            <a:spLocks noGrp="1"/>
          </p:cNvSpPr>
          <p:nvPr>
            <p:ph sz="half" idx="1"/>
          </p:nvPr>
        </p:nvSpPr>
        <p:spPr>
          <a:xfrm>
            <a:off x="304801" y="1201739"/>
            <a:ext cx="8534400" cy="4713734"/>
          </a:xfrm>
        </p:spPr>
        <p:txBody>
          <a:bodyPr/>
          <a:lstStyle/>
          <a:p>
            <a:r>
              <a:rPr lang="en-US" dirty="0" smtClean="0"/>
              <a:t>Do not instrument </a:t>
            </a:r>
            <a:r>
              <a:rPr lang="en-US" dirty="0"/>
              <a:t>memory access </a:t>
            </a:r>
            <a:r>
              <a:rPr lang="en-US" dirty="0" smtClean="0"/>
              <a:t>until the </a:t>
            </a:r>
            <a:r>
              <a:rPr lang="en-US" dirty="0"/>
              <a:t>second thread is created</a:t>
            </a:r>
          </a:p>
          <a:p>
            <a:pPr lvl="1"/>
            <a:r>
              <a:rPr lang="en-US" dirty="0"/>
              <a:t>Start the program with </a:t>
            </a:r>
            <a:r>
              <a:rPr lang="en-US" dirty="0" smtClean="0"/>
              <a:t>memory instrumentation </a:t>
            </a:r>
            <a:r>
              <a:rPr lang="en-US" dirty="0"/>
              <a:t>off</a:t>
            </a:r>
          </a:p>
          <a:p>
            <a:pPr lvl="1"/>
            <a:r>
              <a:rPr lang="en-US" dirty="0"/>
              <a:t>When a second thread is created, clean the code cache in Pin and instrument memory accesses</a:t>
            </a:r>
          </a:p>
          <a:p>
            <a:r>
              <a:rPr lang="en-US" dirty="0" smtClean="0"/>
              <a:t>Granularity is critical</a:t>
            </a:r>
          </a:p>
          <a:p>
            <a:pPr lvl="1"/>
            <a:r>
              <a:rPr lang="en-US" dirty="0" smtClean="0"/>
              <a:t>Fine granularity</a:t>
            </a:r>
          </a:p>
          <a:p>
            <a:pPr lvl="2"/>
            <a:r>
              <a:rPr lang="en-US" dirty="0"/>
              <a:t>S</a:t>
            </a:r>
            <a:r>
              <a:rPr lang="en-US" dirty="0" smtClean="0"/>
              <a:t>haring detection can be as expensive as race detection</a:t>
            </a:r>
          </a:p>
          <a:p>
            <a:pPr lvl="2"/>
            <a:r>
              <a:rPr lang="en-US" dirty="0" smtClean="0"/>
              <a:t>High probability to miss races that occurred once (when the memory was first time shared)</a:t>
            </a:r>
          </a:p>
          <a:p>
            <a:pPr lvl="1"/>
            <a:r>
              <a:rPr lang="en-US" dirty="0" smtClean="0"/>
              <a:t>Coarse Granularity</a:t>
            </a:r>
          </a:p>
          <a:p>
            <a:pPr lvl="2"/>
            <a:r>
              <a:rPr lang="en-US" dirty="0" smtClean="0"/>
              <a:t>False sharing</a:t>
            </a:r>
          </a:p>
          <a:p>
            <a:pPr lvl="2"/>
            <a:r>
              <a:rPr lang="en-US" dirty="0" smtClean="0"/>
              <a:t>Less chances to miss races that occurred once (when the memory was first time shared)</a:t>
            </a:r>
          </a:p>
          <a:p>
            <a:r>
              <a:rPr lang="en-US" dirty="0" smtClean="0"/>
              <a:t> </a:t>
            </a:r>
          </a:p>
          <a:p>
            <a:endParaRPr lang="en-US" dirty="0" smtClean="0"/>
          </a:p>
          <a:p>
            <a:endParaRPr lang="en-US" dirty="0"/>
          </a:p>
        </p:txBody>
      </p:sp>
      <p:sp>
        <p:nvSpPr>
          <p:cNvPr id="5" name="Slide Number Placeholder 4"/>
          <p:cNvSpPr>
            <a:spLocks noGrp="1"/>
          </p:cNvSpPr>
          <p:nvPr>
            <p:ph type="sldNum" sz="quarter" idx="4"/>
          </p:nvPr>
        </p:nvSpPr>
        <p:spPr/>
        <p:txBody>
          <a:bodyPr/>
          <a:lstStyle/>
          <a:p>
            <a:fld id="{5D2D4532-1F63-42F5-86ED-C1410817A4FA}" type="slidenum">
              <a:rPr lang="en-US" smtClean="0"/>
              <a:pPr/>
              <a:t>21</a:t>
            </a:fld>
            <a:endParaRPr lang="en-US" dirty="0"/>
          </a:p>
        </p:txBody>
      </p:sp>
    </p:spTree>
    <p:extLst>
      <p:ext uri="{BB962C8B-B14F-4D97-AF65-F5344CB8AC3E}">
        <p14:creationId xmlns:p14="http://schemas.microsoft.com/office/powerpoint/2010/main" val="2628875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Data Share Detection</a:t>
            </a:r>
            <a:endParaRPr lang="en-US" dirty="0"/>
          </a:p>
        </p:txBody>
      </p:sp>
      <p:sp>
        <p:nvSpPr>
          <p:cNvPr id="3" name="Content Placeholder 2"/>
          <p:cNvSpPr>
            <a:spLocks noGrp="1"/>
          </p:cNvSpPr>
          <p:nvPr>
            <p:ph sz="half" idx="1"/>
          </p:nvPr>
        </p:nvSpPr>
        <p:spPr>
          <a:xfrm>
            <a:off x="455613" y="1201738"/>
            <a:ext cx="8078787" cy="4818061"/>
          </a:xfrm>
        </p:spPr>
        <p:txBody>
          <a:bodyPr/>
          <a:lstStyle/>
          <a:p>
            <a:pPr marL="0" indent="0">
              <a:buNone/>
            </a:pPr>
            <a:endParaRPr lang="en-US" dirty="0" smtClean="0"/>
          </a:p>
          <a:p>
            <a:endParaRPr lang="en-US" dirty="0"/>
          </a:p>
        </p:txBody>
      </p:sp>
      <p:sp>
        <p:nvSpPr>
          <p:cNvPr id="5" name="Slide Number Placeholder 4"/>
          <p:cNvSpPr>
            <a:spLocks noGrp="1"/>
          </p:cNvSpPr>
          <p:nvPr>
            <p:ph type="sldNum" sz="quarter" idx="4"/>
          </p:nvPr>
        </p:nvSpPr>
        <p:spPr/>
        <p:txBody>
          <a:bodyPr/>
          <a:lstStyle/>
          <a:p>
            <a:fld id="{5D2D4532-1F63-42F5-86ED-C1410817A4FA}" type="slidenum">
              <a:rPr lang="en-US" smtClean="0"/>
              <a:pPr/>
              <a:t>22</a:t>
            </a:fld>
            <a:endParaRPr lang="en-US" dirty="0"/>
          </a:p>
        </p:txBody>
      </p:sp>
      <p:sp>
        <p:nvSpPr>
          <p:cNvPr id="6" name="Oval 5"/>
          <p:cNvSpPr/>
          <p:nvPr/>
        </p:nvSpPr>
        <p:spPr>
          <a:xfrm>
            <a:off x="3437281" y="2703110"/>
            <a:ext cx="1084307" cy="476952"/>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FF0000"/>
                </a:solidFill>
              </a:rPr>
              <a:t>Initial</a:t>
            </a:r>
            <a:endParaRPr lang="en-US" sz="1600" dirty="0">
              <a:solidFill>
                <a:srgbClr val="FF0000"/>
              </a:solidFill>
            </a:endParaRPr>
          </a:p>
        </p:txBody>
      </p:sp>
      <p:sp>
        <p:nvSpPr>
          <p:cNvPr id="7" name="Oval 6"/>
          <p:cNvSpPr/>
          <p:nvPr/>
        </p:nvSpPr>
        <p:spPr>
          <a:xfrm>
            <a:off x="5107706" y="1467744"/>
            <a:ext cx="1438604" cy="685800"/>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FF0000"/>
                </a:solidFill>
              </a:rPr>
              <a:t>Shared Read-only</a:t>
            </a:r>
            <a:endParaRPr lang="en-US" sz="1600" dirty="0">
              <a:solidFill>
                <a:srgbClr val="FF0000"/>
              </a:solidFill>
            </a:endParaRPr>
          </a:p>
        </p:txBody>
      </p:sp>
      <p:sp>
        <p:nvSpPr>
          <p:cNvPr id="8" name="Oval 7"/>
          <p:cNvSpPr/>
          <p:nvPr/>
        </p:nvSpPr>
        <p:spPr>
          <a:xfrm>
            <a:off x="5126429" y="3573716"/>
            <a:ext cx="1429347" cy="685800"/>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FF0000"/>
                </a:solidFill>
              </a:rPr>
              <a:t>Private</a:t>
            </a:r>
            <a:endParaRPr lang="en-US" sz="1600" dirty="0">
              <a:solidFill>
                <a:srgbClr val="FF0000"/>
              </a:solidFill>
            </a:endParaRPr>
          </a:p>
        </p:txBody>
      </p:sp>
      <p:sp>
        <p:nvSpPr>
          <p:cNvPr id="9" name="Oval 8"/>
          <p:cNvSpPr/>
          <p:nvPr/>
        </p:nvSpPr>
        <p:spPr>
          <a:xfrm>
            <a:off x="7187783" y="2596204"/>
            <a:ext cx="1644106" cy="685800"/>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FF0000"/>
                </a:solidFill>
              </a:rPr>
              <a:t>Shared Read-Write</a:t>
            </a:r>
            <a:endParaRPr lang="en-US" sz="1600" dirty="0">
              <a:solidFill>
                <a:srgbClr val="FF0000"/>
              </a:solidFill>
            </a:endParaRPr>
          </a:p>
        </p:txBody>
      </p:sp>
      <p:sp>
        <p:nvSpPr>
          <p:cNvPr id="10" name="Oval 9"/>
          <p:cNvSpPr/>
          <p:nvPr/>
        </p:nvSpPr>
        <p:spPr>
          <a:xfrm>
            <a:off x="5109552" y="2593723"/>
            <a:ext cx="1438604" cy="685800"/>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FF0000"/>
                </a:solidFill>
              </a:rPr>
              <a:t>Private Read-only</a:t>
            </a:r>
            <a:endParaRPr lang="en-US" sz="1600" dirty="0">
              <a:solidFill>
                <a:srgbClr val="FF0000"/>
              </a:solidFill>
            </a:endParaRPr>
          </a:p>
        </p:txBody>
      </p:sp>
      <p:cxnSp>
        <p:nvCxnSpPr>
          <p:cNvPr id="12" name="Straight Arrow Connector 11"/>
          <p:cNvCxnSpPr>
            <a:stCxn id="6" idx="0"/>
            <a:endCxn id="6" idx="0"/>
          </p:cNvCxnSpPr>
          <p:nvPr/>
        </p:nvCxnSpPr>
        <p:spPr>
          <a:xfrm>
            <a:off x="3979435" y="2703110"/>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6" idx="6"/>
            <a:endCxn id="10" idx="2"/>
          </p:cNvCxnSpPr>
          <p:nvPr/>
        </p:nvCxnSpPr>
        <p:spPr>
          <a:xfrm flipV="1">
            <a:off x="4521588" y="2936623"/>
            <a:ext cx="587964" cy="4963"/>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387647" y="2673021"/>
            <a:ext cx="814647" cy="338554"/>
          </a:xfrm>
          <a:prstGeom prst="rect">
            <a:avLst/>
          </a:prstGeom>
          <a:noFill/>
        </p:spPr>
        <p:txBody>
          <a:bodyPr wrap="none" rtlCol="0">
            <a:spAutoFit/>
          </a:bodyPr>
          <a:lstStyle/>
          <a:p>
            <a:r>
              <a:rPr lang="en-US" sz="1600" i="1" dirty="0" smtClean="0">
                <a:solidFill>
                  <a:schemeClr val="bg1"/>
                </a:solidFill>
              </a:rPr>
              <a:t>T1 read</a:t>
            </a:r>
            <a:endParaRPr lang="en-US" sz="1600" i="1" dirty="0">
              <a:solidFill>
                <a:schemeClr val="bg1"/>
              </a:solidFill>
            </a:endParaRPr>
          </a:p>
        </p:txBody>
      </p:sp>
      <p:cxnSp>
        <p:nvCxnSpPr>
          <p:cNvPr id="20" name="Straight Arrow Connector 19"/>
          <p:cNvCxnSpPr>
            <a:stCxn id="6" idx="5"/>
            <a:endCxn id="8" idx="2"/>
          </p:cNvCxnSpPr>
          <p:nvPr/>
        </p:nvCxnSpPr>
        <p:spPr>
          <a:xfrm>
            <a:off x="4362795" y="3110214"/>
            <a:ext cx="763634" cy="80640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rot="2527592">
            <a:off x="4408551" y="3257537"/>
            <a:ext cx="863763" cy="338554"/>
          </a:xfrm>
          <a:prstGeom prst="rect">
            <a:avLst/>
          </a:prstGeom>
          <a:noFill/>
        </p:spPr>
        <p:txBody>
          <a:bodyPr wrap="none" rtlCol="0">
            <a:spAutoFit/>
          </a:bodyPr>
          <a:lstStyle/>
          <a:p>
            <a:r>
              <a:rPr lang="en-US" sz="1600" i="1" dirty="0" smtClean="0">
                <a:solidFill>
                  <a:schemeClr val="bg1"/>
                </a:solidFill>
              </a:rPr>
              <a:t>T1 write</a:t>
            </a:r>
            <a:endParaRPr lang="en-US" sz="1600" i="1" dirty="0">
              <a:solidFill>
                <a:schemeClr val="bg1"/>
              </a:solidFill>
            </a:endParaRPr>
          </a:p>
        </p:txBody>
      </p:sp>
      <p:cxnSp>
        <p:nvCxnSpPr>
          <p:cNvPr id="23" name="Straight Arrow Connector 22"/>
          <p:cNvCxnSpPr>
            <a:stCxn id="10" idx="0"/>
            <a:endCxn id="7" idx="4"/>
          </p:cNvCxnSpPr>
          <p:nvPr/>
        </p:nvCxnSpPr>
        <p:spPr>
          <a:xfrm flipH="1" flipV="1">
            <a:off x="5827008" y="2153544"/>
            <a:ext cx="1846" cy="440179"/>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5864563" y="2185361"/>
            <a:ext cx="814647" cy="338554"/>
          </a:xfrm>
          <a:prstGeom prst="rect">
            <a:avLst/>
          </a:prstGeom>
          <a:noFill/>
        </p:spPr>
        <p:txBody>
          <a:bodyPr wrap="none" rtlCol="0">
            <a:spAutoFit/>
          </a:bodyPr>
          <a:lstStyle/>
          <a:p>
            <a:r>
              <a:rPr lang="en-US" sz="1600" i="1" dirty="0" smtClean="0">
                <a:solidFill>
                  <a:schemeClr val="bg1"/>
                </a:solidFill>
              </a:rPr>
              <a:t>T2 read</a:t>
            </a:r>
            <a:endParaRPr lang="en-US" sz="1600" i="1" dirty="0">
              <a:solidFill>
                <a:schemeClr val="bg1"/>
              </a:solidFill>
            </a:endParaRPr>
          </a:p>
        </p:txBody>
      </p:sp>
      <p:cxnSp>
        <p:nvCxnSpPr>
          <p:cNvPr id="29" name="Straight Arrow Connector 28"/>
          <p:cNvCxnSpPr>
            <a:stCxn id="10" idx="4"/>
            <a:endCxn id="8" idx="0"/>
          </p:cNvCxnSpPr>
          <p:nvPr/>
        </p:nvCxnSpPr>
        <p:spPr>
          <a:xfrm>
            <a:off x="5828854" y="3279523"/>
            <a:ext cx="12249" cy="294193"/>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6472534" y="2554529"/>
            <a:ext cx="863763" cy="338554"/>
          </a:xfrm>
          <a:prstGeom prst="rect">
            <a:avLst/>
          </a:prstGeom>
          <a:noFill/>
        </p:spPr>
        <p:txBody>
          <a:bodyPr wrap="none" rtlCol="0">
            <a:spAutoFit/>
          </a:bodyPr>
          <a:lstStyle/>
          <a:p>
            <a:r>
              <a:rPr lang="en-US" sz="1600" i="1" dirty="0" smtClean="0">
                <a:solidFill>
                  <a:schemeClr val="bg1"/>
                </a:solidFill>
              </a:rPr>
              <a:t>T2 </a:t>
            </a:r>
            <a:r>
              <a:rPr lang="en-US" sz="1600" i="1" dirty="0">
                <a:solidFill>
                  <a:schemeClr val="bg1"/>
                </a:solidFill>
              </a:rPr>
              <a:t>write</a:t>
            </a:r>
          </a:p>
        </p:txBody>
      </p:sp>
      <p:cxnSp>
        <p:nvCxnSpPr>
          <p:cNvPr id="35" name="Straight Arrow Connector 34"/>
          <p:cNvCxnSpPr>
            <a:stCxn id="10" idx="6"/>
            <a:endCxn id="9" idx="2"/>
          </p:cNvCxnSpPr>
          <p:nvPr/>
        </p:nvCxnSpPr>
        <p:spPr>
          <a:xfrm>
            <a:off x="6548156" y="2936623"/>
            <a:ext cx="639627" cy="2481"/>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5839833" y="3301055"/>
            <a:ext cx="863763" cy="338554"/>
          </a:xfrm>
          <a:prstGeom prst="rect">
            <a:avLst/>
          </a:prstGeom>
          <a:noFill/>
        </p:spPr>
        <p:txBody>
          <a:bodyPr wrap="none" rtlCol="0">
            <a:spAutoFit/>
          </a:bodyPr>
          <a:lstStyle/>
          <a:p>
            <a:r>
              <a:rPr lang="en-US" sz="1600" i="1" dirty="0" smtClean="0">
                <a:solidFill>
                  <a:schemeClr val="bg1"/>
                </a:solidFill>
              </a:rPr>
              <a:t>T1 </a:t>
            </a:r>
            <a:r>
              <a:rPr lang="en-US" sz="1600" i="1" dirty="0">
                <a:solidFill>
                  <a:schemeClr val="bg1"/>
                </a:solidFill>
              </a:rPr>
              <a:t>write</a:t>
            </a:r>
          </a:p>
        </p:txBody>
      </p:sp>
      <p:cxnSp>
        <p:nvCxnSpPr>
          <p:cNvPr id="39" name="Straight Arrow Connector 38"/>
          <p:cNvCxnSpPr>
            <a:stCxn id="7" idx="6"/>
            <a:endCxn id="9" idx="0"/>
          </p:cNvCxnSpPr>
          <p:nvPr/>
        </p:nvCxnSpPr>
        <p:spPr>
          <a:xfrm>
            <a:off x="6546310" y="1810644"/>
            <a:ext cx="1463526" cy="78556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rot="1789792">
            <a:off x="6776960" y="1757764"/>
            <a:ext cx="613694" cy="338554"/>
          </a:xfrm>
          <a:prstGeom prst="rect">
            <a:avLst/>
          </a:prstGeom>
          <a:noFill/>
        </p:spPr>
        <p:txBody>
          <a:bodyPr wrap="none" rtlCol="0">
            <a:spAutoFit/>
          </a:bodyPr>
          <a:lstStyle/>
          <a:p>
            <a:r>
              <a:rPr lang="en-US" sz="1600" i="1" dirty="0" smtClean="0">
                <a:solidFill>
                  <a:schemeClr val="bg1"/>
                </a:solidFill>
              </a:rPr>
              <a:t>write</a:t>
            </a:r>
            <a:endParaRPr lang="en-US" sz="1600" i="1" dirty="0">
              <a:solidFill>
                <a:schemeClr val="bg1"/>
              </a:solidFill>
            </a:endParaRPr>
          </a:p>
        </p:txBody>
      </p:sp>
      <p:cxnSp>
        <p:nvCxnSpPr>
          <p:cNvPr id="44" name="Straight Arrow Connector 43"/>
          <p:cNvCxnSpPr>
            <a:stCxn id="8" idx="6"/>
            <a:endCxn id="9" idx="4"/>
          </p:cNvCxnSpPr>
          <p:nvPr/>
        </p:nvCxnSpPr>
        <p:spPr>
          <a:xfrm flipV="1">
            <a:off x="6555776" y="3282004"/>
            <a:ext cx="1454060" cy="63461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rot="20165073">
            <a:off x="6496421" y="3392404"/>
            <a:ext cx="1323824" cy="338554"/>
          </a:xfrm>
          <a:prstGeom prst="rect">
            <a:avLst/>
          </a:prstGeom>
          <a:noFill/>
        </p:spPr>
        <p:txBody>
          <a:bodyPr wrap="none" rtlCol="0">
            <a:spAutoFit/>
          </a:bodyPr>
          <a:lstStyle/>
          <a:p>
            <a:r>
              <a:rPr lang="en-US" sz="1600" i="1" dirty="0" smtClean="0">
                <a:solidFill>
                  <a:schemeClr val="bg1"/>
                </a:solidFill>
              </a:rPr>
              <a:t>T2 read/write</a:t>
            </a:r>
            <a:endParaRPr lang="en-US" sz="1600" i="1" dirty="0">
              <a:solidFill>
                <a:schemeClr val="bg1"/>
              </a:solidFill>
            </a:endParaRPr>
          </a:p>
        </p:txBody>
      </p:sp>
      <p:cxnSp>
        <p:nvCxnSpPr>
          <p:cNvPr id="56" name="Curved Connector 55"/>
          <p:cNvCxnSpPr>
            <a:stCxn id="8" idx="5"/>
            <a:endCxn id="8" idx="3"/>
          </p:cNvCxnSpPr>
          <p:nvPr/>
        </p:nvCxnSpPr>
        <p:spPr>
          <a:xfrm rot="5400000">
            <a:off x="5841103" y="3653733"/>
            <a:ext cx="12700" cy="1010701"/>
          </a:xfrm>
          <a:prstGeom prst="curvedConnector3">
            <a:avLst>
              <a:gd name="adj1" fmla="val 259081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5179190" y="4496828"/>
            <a:ext cx="1323824" cy="338554"/>
          </a:xfrm>
          <a:prstGeom prst="rect">
            <a:avLst/>
          </a:prstGeom>
          <a:noFill/>
        </p:spPr>
        <p:txBody>
          <a:bodyPr wrap="none" rtlCol="0">
            <a:spAutoFit/>
          </a:bodyPr>
          <a:lstStyle/>
          <a:p>
            <a:r>
              <a:rPr lang="en-US" sz="1600" i="1" dirty="0" smtClean="0">
                <a:solidFill>
                  <a:schemeClr val="bg1"/>
                </a:solidFill>
              </a:rPr>
              <a:t>T1 read/write</a:t>
            </a:r>
            <a:endParaRPr lang="en-US" sz="1600" i="1" dirty="0">
              <a:solidFill>
                <a:schemeClr val="bg1"/>
              </a:solidFill>
            </a:endParaRPr>
          </a:p>
        </p:txBody>
      </p:sp>
      <p:cxnSp>
        <p:nvCxnSpPr>
          <p:cNvPr id="75" name="Curved Connector 74"/>
          <p:cNvCxnSpPr>
            <a:stCxn id="7" idx="2"/>
            <a:endCxn id="7" idx="0"/>
          </p:cNvCxnSpPr>
          <p:nvPr/>
        </p:nvCxnSpPr>
        <p:spPr>
          <a:xfrm rot="10800000" flipH="1">
            <a:off x="5107706" y="1467744"/>
            <a:ext cx="719302" cy="342900"/>
          </a:xfrm>
          <a:prstGeom prst="curvedConnector4">
            <a:avLst>
              <a:gd name="adj1" fmla="val -31781"/>
              <a:gd name="adj2" fmla="val 166667"/>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4349318" y="1389834"/>
            <a:ext cx="564578" cy="338554"/>
          </a:xfrm>
          <a:prstGeom prst="rect">
            <a:avLst/>
          </a:prstGeom>
          <a:noFill/>
        </p:spPr>
        <p:txBody>
          <a:bodyPr wrap="none" rtlCol="0">
            <a:spAutoFit/>
          </a:bodyPr>
          <a:lstStyle/>
          <a:p>
            <a:r>
              <a:rPr lang="en-US" sz="1600" i="1" dirty="0" smtClean="0">
                <a:solidFill>
                  <a:schemeClr val="bg1"/>
                </a:solidFill>
              </a:rPr>
              <a:t>read</a:t>
            </a:r>
            <a:endParaRPr lang="en-US" sz="1600" i="1" dirty="0">
              <a:solidFill>
                <a:schemeClr val="bg1"/>
              </a:solidFill>
            </a:endParaRPr>
          </a:p>
        </p:txBody>
      </p:sp>
      <p:cxnSp>
        <p:nvCxnSpPr>
          <p:cNvPr id="81" name="Curved Connector 80"/>
          <p:cNvCxnSpPr>
            <a:stCxn id="10" idx="2"/>
            <a:endCxn id="10" idx="0"/>
          </p:cNvCxnSpPr>
          <p:nvPr/>
        </p:nvCxnSpPr>
        <p:spPr>
          <a:xfrm rot="10800000" flipH="1">
            <a:off x="5109552" y="2593723"/>
            <a:ext cx="719302" cy="342900"/>
          </a:xfrm>
          <a:prstGeom prst="curvedConnector4">
            <a:avLst>
              <a:gd name="adj1" fmla="val -31781"/>
              <a:gd name="adj2" fmla="val 166667"/>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4700383" y="2102655"/>
            <a:ext cx="814647" cy="338554"/>
          </a:xfrm>
          <a:prstGeom prst="rect">
            <a:avLst/>
          </a:prstGeom>
          <a:noFill/>
        </p:spPr>
        <p:txBody>
          <a:bodyPr wrap="none" rtlCol="0">
            <a:spAutoFit/>
          </a:bodyPr>
          <a:lstStyle/>
          <a:p>
            <a:r>
              <a:rPr lang="en-US" sz="1600" i="1" dirty="0" smtClean="0">
                <a:solidFill>
                  <a:schemeClr val="bg1"/>
                </a:solidFill>
              </a:rPr>
              <a:t>T1 read</a:t>
            </a:r>
            <a:endParaRPr lang="en-US" sz="1600" i="1" dirty="0">
              <a:solidFill>
                <a:schemeClr val="bg1"/>
              </a:solidFill>
            </a:endParaRPr>
          </a:p>
        </p:txBody>
      </p:sp>
      <p:sp>
        <p:nvSpPr>
          <p:cNvPr id="155" name="Content Placeholder 2"/>
          <p:cNvSpPr>
            <a:spLocks noGrp="1"/>
          </p:cNvSpPr>
          <p:nvPr>
            <p:ph sz="half" idx="1"/>
          </p:nvPr>
        </p:nvSpPr>
        <p:spPr>
          <a:xfrm>
            <a:off x="457200" y="1060641"/>
            <a:ext cx="3201987" cy="4713734"/>
          </a:xfrm>
        </p:spPr>
        <p:txBody>
          <a:bodyPr/>
          <a:lstStyle/>
          <a:p>
            <a:endParaRPr lang="en-US" dirty="0" smtClean="0"/>
          </a:p>
          <a:p>
            <a:pPr marL="0" indent="0">
              <a:buNone/>
            </a:pPr>
            <a:endParaRPr lang="en-US" dirty="0"/>
          </a:p>
        </p:txBody>
      </p:sp>
      <p:sp>
        <p:nvSpPr>
          <p:cNvPr id="156" name="Content Placeholder 2"/>
          <p:cNvSpPr>
            <a:spLocks noGrp="1"/>
          </p:cNvSpPr>
          <p:nvPr>
            <p:ph sz="half" idx="1"/>
          </p:nvPr>
        </p:nvSpPr>
        <p:spPr>
          <a:xfrm>
            <a:off x="449498" y="1380723"/>
            <a:ext cx="3521966" cy="4443097"/>
          </a:xfrm>
        </p:spPr>
        <p:txBody>
          <a:bodyPr/>
          <a:lstStyle/>
          <a:p>
            <a:r>
              <a:rPr lang="en-US" dirty="0" smtClean="0"/>
              <a:t>Sub-page granularity </a:t>
            </a:r>
          </a:p>
          <a:p>
            <a:pPr lvl="1"/>
            <a:r>
              <a:rPr lang="en-US" dirty="0" smtClean="0"/>
              <a:t>One shadow memory cell for each sub-page</a:t>
            </a:r>
          </a:p>
          <a:p>
            <a:pPr lvl="1"/>
            <a:r>
              <a:rPr lang="en-US" dirty="0" smtClean="0"/>
              <a:t>If any byte in a subpage is shared read-write, the whole subpage is shared read-write</a:t>
            </a:r>
          </a:p>
          <a:p>
            <a:r>
              <a:rPr lang="en-US" dirty="0"/>
              <a:t>R</a:t>
            </a:r>
            <a:r>
              <a:rPr lang="en-US" dirty="0" smtClean="0"/>
              <a:t>ace detection starts on the subpage only when it is in shared read-write state</a:t>
            </a:r>
          </a:p>
          <a:p>
            <a:pPr lvl="1"/>
            <a:endParaRPr lang="en-US" dirty="0" smtClean="0"/>
          </a:p>
          <a:p>
            <a:pPr lvl="1"/>
            <a:endParaRPr lang="en-US" dirty="0" smtClean="0"/>
          </a:p>
          <a:p>
            <a:endParaRPr lang="en-US" dirty="0" smtClean="0"/>
          </a:p>
          <a:p>
            <a:pPr lvl="1"/>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2631471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Inspector XE Threading Analysis Slowdown</a:t>
            </a:r>
            <a:endParaRPr lang="en-US" dirty="0"/>
          </a:p>
        </p:txBody>
      </p:sp>
      <p:sp>
        <p:nvSpPr>
          <p:cNvPr id="5" name="Slide Number Placeholder 4"/>
          <p:cNvSpPr>
            <a:spLocks noGrp="1"/>
          </p:cNvSpPr>
          <p:nvPr>
            <p:ph type="sldNum" sz="quarter" idx="4"/>
          </p:nvPr>
        </p:nvSpPr>
        <p:spPr/>
        <p:txBody>
          <a:bodyPr/>
          <a:lstStyle/>
          <a:p>
            <a:fld id="{5D2D4532-1F63-42F5-86ED-C1410817A4FA}" type="slidenum">
              <a:rPr lang="en-US" smtClean="0"/>
              <a:pPr/>
              <a:t>23</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184753282"/>
              </p:ext>
            </p:extLst>
          </p:nvPr>
        </p:nvGraphicFramePr>
        <p:xfrm>
          <a:off x="533400" y="990600"/>
          <a:ext cx="54864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3"/>
          <p:cNvSpPr>
            <a:spLocks noGrp="1"/>
          </p:cNvSpPr>
          <p:nvPr>
            <p:ph sz="half" idx="2"/>
          </p:nvPr>
        </p:nvSpPr>
        <p:spPr>
          <a:xfrm>
            <a:off x="6019800" y="1201739"/>
            <a:ext cx="2819400" cy="4702292"/>
          </a:xfrm>
        </p:spPr>
        <p:txBody>
          <a:bodyPr/>
          <a:lstStyle/>
          <a:p>
            <a:r>
              <a:rPr lang="en-US" dirty="0" smtClean="0"/>
              <a:t>4 threads</a:t>
            </a:r>
          </a:p>
          <a:p>
            <a:r>
              <a:rPr lang="en-US" dirty="0" smtClean="0"/>
              <a:t>16GB memory</a:t>
            </a:r>
          </a:p>
          <a:p>
            <a:r>
              <a:rPr lang="en-US" dirty="0" smtClean="0"/>
              <a:t>Call stack depth </a:t>
            </a:r>
            <a:r>
              <a:rPr lang="en-US" dirty="0" smtClean="0"/>
              <a:t>is 12</a:t>
            </a:r>
            <a:endParaRPr lang="en-US" dirty="0" smtClean="0"/>
          </a:p>
          <a:p>
            <a:r>
              <a:rPr lang="en-US" dirty="0" smtClean="0"/>
              <a:t>Both deadlock detection and lock hierarchy violation detection are also enabled</a:t>
            </a:r>
          </a:p>
        </p:txBody>
      </p:sp>
    </p:spTree>
    <p:extLst>
      <p:ext uri="{BB962C8B-B14F-4D97-AF65-F5344CB8AC3E}">
        <p14:creationId xmlns:p14="http://schemas.microsoft.com/office/powerpoint/2010/main" val="342604823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Inspector XE vs</a:t>
            </a:r>
            <a:r>
              <a:rPr lang="en-US" dirty="0"/>
              <a:t>.</a:t>
            </a:r>
            <a:r>
              <a:rPr lang="en-US" dirty="0" smtClean="0"/>
              <a:t> Thread Checker 3.1</a:t>
            </a:r>
            <a:endParaRPr lang="en-US" dirty="0"/>
          </a:p>
        </p:txBody>
      </p:sp>
      <p:sp>
        <p:nvSpPr>
          <p:cNvPr id="4" name="Content Placeholder 3"/>
          <p:cNvSpPr>
            <a:spLocks noGrp="1"/>
          </p:cNvSpPr>
          <p:nvPr>
            <p:ph sz="half" idx="2"/>
          </p:nvPr>
        </p:nvSpPr>
        <p:spPr>
          <a:xfrm>
            <a:off x="5867400" y="1201739"/>
            <a:ext cx="2825750" cy="4702292"/>
          </a:xfrm>
        </p:spPr>
        <p:txBody>
          <a:bodyPr/>
          <a:lstStyle/>
          <a:p>
            <a:r>
              <a:rPr lang="en-US" dirty="0" smtClean="0"/>
              <a:t>4 threads</a:t>
            </a:r>
          </a:p>
          <a:p>
            <a:r>
              <a:rPr lang="en-US" dirty="0" smtClean="0"/>
              <a:t>16GB memory</a:t>
            </a:r>
          </a:p>
          <a:p>
            <a:r>
              <a:rPr lang="en-US" dirty="0"/>
              <a:t>Call stack </a:t>
            </a:r>
            <a:r>
              <a:rPr lang="en-US"/>
              <a:t>depth </a:t>
            </a:r>
            <a:r>
              <a:rPr lang="en-US" smtClean="0"/>
              <a:t>is 12</a:t>
            </a:r>
            <a:endParaRPr lang="en-US" dirty="0"/>
          </a:p>
          <a:p>
            <a:r>
              <a:rPr lang="en-US" dirty="0" smtClean="0"/>
              <a:t>Both deadlock </a:t>
            </a:r>
            <a:r>
              <a:rPr lang="en-US" dirty="0"/>
              <a:t>detection and lock hierarchy violation detection </a:t>
            </a:r>
            <a:r>
              <a:rPr lang="en-US" dirty="0" smtClean="0"/>
              <a:t>are also enabled</a:t>
            </a:r>
            <a:endParaRPr lang="en-US" dirty="0"/>
          </a:p>
          <a:p>
            <a:endParaRPr lang="en-US" dirty="0"/>
          </a:p>
        </p:txBody>
      </p:sp>
      <p:sp>
        <p:nvSpPr>
          <p:cNvPr id="5" name="Slide Number Placeholder 4"/>
          <p:cNvSpPr>
            <a:spLocks noGrp="1"/>
          </p:cNvSpPr>
          <p:nvPr>
            <p:ph type="sldNum" sz="quarter" idx="4"/>
          </p:nvPr>
        </p:nvSpPr>
        <p:spPr/>
        <p:txBody>
          <a:bodyPr/>
          <a:lstStyle/>
          <a:p>
            <a:fld id="{5D2D4532-1F63-42F5-86ED-C1410817A4FA}" type="slidenum">
              <a:rPr lang="en-US" smtClean="0"/>
              <a:pPr/>
              <a:t>24</a:t>
            </a:fld>
            <a:endParaRPr lang="en-US" dirty="0"/>
          </a:p>
        </p:txBody>
      </p:sp>
      <p:graphicFrame>
        <p:nvGraphicFramePr>
          <p:cNvPr id="9" name="Chart 8"/>
          <p:cNvGraphicFramePr>
            <a:graphicFrameLocks/>
          </p:cNvGraphicFramePr>
          <p:nvPr>
            <p:extLst>
              <p:ext uri="{D42A27DB-BD31-4B8C-83A1-F6EECF244321}">
                <p14:modId xmlns:p14="http://schemas.microsoft.com/office/powerpoint/2010/main" val="3037964683"/>
              </p:ext>
            </p:extLst>
          </p:nvPr>
        </p:nvGraphicFramePr>
        <p:xfrm>
          <a:off x="457200" y="1295400"/>
          <a:ext cx="54864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521344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p:txBody>
          <a:bodyPr/>
          <a:lstStyle/>
          <a:p>
            <a:pPr lvl="0"/>
            <a:r>
              <a:rPr lang="en-US" sz="2400" dirty="0" smtClean="0">
                <a:solidFill>
                  <a:schemeClr val="bg1"/>
                </a:solidFill>
              </a:rPr>
              <a:t>Challenges</a:t>
            </a:r>
            <a:endParaRPr lang="en-US" sz="2400" b="1" dirty="0" smtClean="0">
              <a:solidFill>
                <a:schemeClr val="bg1"/>
              </a:solidFill>
            </a:endParaRPr>
          </a:p>
          <a:p>
            <a:pPr lvl="0"/>
            <a:r>
              <a:rPr lang="en-US" sz="2400" dirty="0" smtClean="0">
                <a:solidFill>
                  <a:schemeClr val="bg1"/>
                </a:solidFill>
              </a:rPr>
              <a:t>Out-of-Order Analysis</a:t>
            </a:r>
          </a:p>
          <a:p>
            <a:pPr lvl="0"/>
            <a:r>
              <a:rPr lang="en-US" sz="2400" dirty="0" smtClean="0">
                <a:solidFill>
                  <a:schemeClr val="bg1"/>
                </a:solidFill>
              </a:rPr>
              <a:t>No Share No Race</a:t>
            </a:r>
          </a:p>
          <a:p>
            <a:pPr lvl="0"/>
            <a:r>
              <a:rPr lang="en-US" sz="2400" dirty="0">
                <a:solidFill>
                  <a:srgbClr val="FFC000"/>
                </a:solidFill>
              </a:rPr>
              <a:t>Demand-Driven </a:t>
            </a:r>
            <a:r>
              <a:rPr lang="en-US" sz="2400" dirty="0" smtClean="0">
                <a:solidFill>
                  <a:srgbClr val="FFC000"/>
                </a:solidFill>
              </a:rPr>
              <a:t>Race </a:t>
            </a:r>
            <a:r>
              <a:rPr lang="en-US" sz="2400" dirty="0">
                <a:solidFill>
                  <a:srgbClr val="FFC000"/>
                </a:solidFill>
              </a:rPr>
              <a:t>Detection using </a:t>
            </a:r>
            <a:r>
              <a:rPr lang="en-US" sz="2400" dirty="0" smtClean="0">
                <a:solidFill>
                  <a:srgbClr val="FFC000"/>
                </a:solidFill>
              </a:rPr>
              <a:t>Hardware Performance Counters [ISCA-2011]</a:t>
            </a:r>
          </a:p>
          <a:p>
            <a:pPr marL="0" lvl="0" indent="0">
              <a:buNone/>
            </a:pPr>
            <a:endParaRPr lang="en-US" dirty="0" smtClean="0"/>
          </a:p>
        </p:txBody>
      </p:sp>
      <p:sp>
        <p:nvSpPr>
          <p:cNvPr id="4" name="Slide Number Placeholder 3"/>
          <p:cNvSpPr>
            <a:spLocks noGrp="1"/>
          </p:cNvSpPr>
          <p:nvPr>
            <p:ph type="sldNum" sz="quarter" idx="4"/>
          </p:nvPr>
        </p:nvSpPr>
        <p:spPr/>
        <p:txBody>
          <a:bodyPr/>
          <a:lstStyle/>
          <a:p>
            <a:fld id="{5D2D4532-1F63-42F5-86ED-C1410817A4FA}" type="slidenum">
              <a:rPr lang="en-US" smtClean="0"/>
              <a:pPr/>
              <a:t>25</a:t>
            </a:fld>
            <a:endParaRPr lang="en-US" dirty="0"/>
          </a:p>
        </p:txBody>
      </p:sp>
    </p:spTree>
    <p:extLst>
      <p:ext uri="{BB962C8B-B14F-4D97-AF65-F5344CB8AC3E}">
        <p14:creationId xmlns:p14="http://schemas.microsoft.com/office/powerpoint/2010/main" val="159472192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342026" cy="636587"/>
          </a:xfrm>
        </p:spPr>
        <p:txBody>
          <a:bodyPr/>
          <a:lstStyle/>
          <a:p>
            <a:r>
              <a:rPr lang="en-US" dirty="0" smtClean="0"/>
              <a:t>Hardware Assisted Data Share Detection</a:t>
            </a:r>
            <a:endParaRPr lang="en-US" dirty="0"/>
          </a:p>
        </p:txBody>
      </p:sp>
      <p:sp>
        <p:nvSpPr>
          <p:cNvPr id="3" name="Content Placeholder 2"/>
          <p:cNvSpPr>
            <a:spLocks noGrp="1"/>
          </p:cNvSpPr>
          <p:nvPr>
            <p:ph idx="1"/>
          </p:nvPr>
        </p:nvSpPr>
        <p:spPr/>
        <p:txBody>
          <a:bodyPr/>
          <a:lstStyle/>
          <a:p>
            <a:r>
              <a:rPr lang="en-US" dirty="0" smtClean="0"/>
              <a:t> Using </a:t>
            </a:r>
            <a:r>
              <a:rPr lang="en-US" dirty="0"/>
              <a:t>p</a:t>
            </a:r>
            <a:r>
              <a:rPr lang="en-US" dirty="0" smtClean="0"/>
              <a:t>erformance counters in recent Intel® processors</a:t>
            </a:r>
          </a:p>
          <a:p>
            <a:pPr lvl="1"/>
            <a:r>
              <a:rPr lang="en-US" dirty="0" smtClean="0"/>
              <a:t>Interrupt on cache coherency events</a:t>
            </a:r>
          </a:p>
          <a:p>
            <a:pPr lvl="1"/>
            <a:r>
              <a:rPr lang="en-US" dirty="0" smtClean="0"/>
              <a:t>HITM event: W→R Data Sharing</a:t>
            </a:r>
          </a:p>
          <a:p>
            <a:r>
              <a:rPr lang="en-US" dirty="0" smtClean="0"/>
              <a:t>Do not instrument memory instructions until HITM interrupt</a:t>
            </a:r>
          </a:p>
          <a:p>
            <a:r>
              <a:rPr lang="en-US" dirty="0" smtClean="0"/>
              <a:t>Limitations of this method:</a:t>
            </a:r>
          </a:p>
          <a:p>
            <a:pPr lvl="1"/>
            <a:r>
              <a:rPr lang="en-US" dirty="0"/>
              <a:t>SMT sharing can’t be counted</a:t>
            </a:r>
          </a:p>
          <a:p>
            <a:pPr lvl="1"/>
            <a:r>
              <a:rPr lang="en-US" dirty="0" smtClean="0"/>
              <a:t>Cache eviction</a:t>
            </a:r>
            <a:endParaRPr lang="en-US" dirty="0"/>
          </a:p>
          <a:p>
            <a:pPr lvl="1"/>
            <a:r>
              <a:rPr lang="en-US" dirty="0" smtClean="0"/>
              <a:t>Others in the ISCA 2011 paper</a:t>
            </a:r>
          </a:p>
          <a:p>
            <a:pPr marL="457200" lvl="1" indent="0">
              <a:buNone/>
            </a:pPr>
            <a:endParaRPr lang="en-US" dirty="0" smtClean="0"/>
          </a:p>
        </p:txBody>
      </p:sp>
      <p:sp>
        <p:nvSpPr>
          <p:cNvPr id="4" name="Slide Number Placeholder 3"/>
          <p:cNvSpPr>
            <a:spLocks noGrp="1"/>
          </p:cNvSpPr>
          <p:nvPr>
            <p:ph type="sldNum" sz="quarter" idx="4294967295"/>
          </p:nvPr>
        </p:nvSpPr>
        <p:spPr>
          <a:xfrm>
            <a:off x="6553200" y="6319838"/>
            <a:ext cx="2133600" cy="461962"/>
          </a:xfrm>
          <a:prstGeom prst="rect">
            <a:avLst/>
          </a:prstGeom>
        </p:spPr>
        <p:txBody>
          <a:bodyPr/>
          <a:lstStyle/>
          <a:p>
            <a:fld id="{AC5898B9-ED2C-4925-9C9E-7644545534BD}" type="slidenum">
              <a:rPr lang="en-US" altLang="en-US" smtClean="0"/>
              <a:pPr/>
              <a:t>26</a:t>
            </a:fld>
            <a:endParaRPr lang="en-US" altLang="en-US" dirty="0"/>
          </a:p>
        </p:txBody>
      </p:sp>
    </p:spTree>
    <p:extLst>
      <p:ext uri="{BB962C8B-B14F-4D97-AF65-F5344CB8AC3E}">
        <p14:creationId xmlns:p14="http://schemas.microsoft.com/office/powerpoint/2010/main" val="399853312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Demand-Driven Race Detection using Hardware Performance Counters</a:t>
            </a:r>
          </a:p>
        </p:txBody>
      </p:sp>
      <p:sp>
        <p:nvSpPr>
          <p:cNvPr id="5" name="Slide Number Placeholder 4"/>
          <p:cNvSpPr>
            <a:spLocks noGrp="1"/>
          </p:cNvSpPr>
          <p:nvPr>
            <p:ph type="sldNum" sz="quarter" idx="4"/>
          </p:nvPr>
        </p:nvSpPr>
        <p:spPr/>
        <p:txBody>
          <a:bodyPr/>
          <a:lstStyle/>
          <a:p>
            <a:fld id="{5D2D4532-1F63-42F5-86ED-C1410817A4FA}" type="slidenum">
              <a:rPr lang="en-US" smtClean="0"/>
              <a:pPr/>
              <a:t>27</a:t>
            </a:fld>
            <a:endParaRPr lang="en-US" dirty="0"/>
          </a:p>
        </p:txBody>
      </p:sp>
      <p:sp>
        <p:nvSpPr>
          <p:cNvPr id="6" name="Rectangle 5"/>
          <p:cNvSpPr/>
          <p:nvPr/>
        </p:nvSpPr>
        <p:spPr>
          <a:xfrm>
            <a:off x="3590925" y="1619250"/>
            <a:ext cx="1393825" cy="77946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sz="2000" dirty="0"/>
              <a:t>Execute Instruction</a:t>
            </a:r>
          </a:p>
        </p:txBody>
      </p:sp>
      <p:sp>
        <p:nvSpPr>
          <p:cNvPr id="7" name="Rectangle 6"/>
          <p:cNvSpPr/>
          <p:nvPr/>
        </p:nvSpPr>
        <p:spPr>
          <a:xfrm>
            <a:off x="3590925" y="4579938"/>
            <a:ext cx="1393825" cy="779462"/>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sz="2000" dirty="0"/>
              <a:t>SW </a:t>
            </a:r>
            <a:r>
              <a:rPr lang="en-US" sz="2000" dirty="0" smtClean="0"/>
              <a:t>Share/Race </a:t>
            </a:r>
            <a:r>
              <a:rPr lang="en-US" sz="2000" dirty="0"/>
              <a:t>Detection</a:t>
            </a:r>
          </a:p>
        </p:txBody>
      </p:sp>
      <p:sp>
        <p:nvSpPr>
          <p:cNvPr id="8" name="Rectangle 7"/>
          <p:cNvSpPr/>
          <p:nvPr/>
        </p:nvSpPr>
        <p:spPr>
          <a:xfrm>
            <a:off x="712788" y="4579938"/>
            <a:ext cx="1393825" cy="779462"/>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sz="2000" dirty="0"/>
              <a:t>Enable Analysis</a:t>
            </a:r>
          </a:p>
        </p:txBody>
      </p:sp>
      <p:sp>
        <p:nvSpPr>
          <p:cNvPr id="9" name="Rectangle 8"/>
          <p:cNvSpPr/>
          <p:nvPr/>
        </p:nvSpPr>
        <p:spPr>
          <a:xfrm>
            <a:off x="6203950" y="3033713"/>
            <a:ext cx="1393825" cy="779462"/>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sz="2000" dirty="0"/>
              <a:t>Disable Analysis</a:t>
            </a:r>
          </a:p>
        </p:txBody>
      </p:sp>
      <p:sp>
        <p:nvSpPr>
          <p:cNvPr id="10" name="Down Arrow 9"/>
          <p:cNvSpPr/>
          <p:nvPr/>
        </p:nvSpPr>
        <p:spPr>
          <a:xfrm>
            <a:off x="4159250" y="2398713"/>
            <a:ext cx="239713" cy="522287"/>
          </a:xfrm>
          <a:prstGeom prst="downArrow">
            <a:avLst/>
          </a:prstGeom>
          <a:solidFill>
            <a:srgbClr val="FFFF00"/>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11" name="Left Arrow 10"/>
          <p:cNvSpPr/>
          <p:nvPr/>
        </p:nvSpPr>
        <p:spPr>
          <a:xfrm>
            <a:off x="2570163" y="3297238"/>
            <a:ext cx="641350" cy="269875"/>
          </a:xfrm>
          <a:prstGeom prst="leftArrow">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p>
        </p:txBody>
      </p:sp>
      <p:sp>
        <p:nvSpPr>
          <p:cNvPr id="12" name="Down Arrow 11"/>
          <p:cNvSpPr/>
          <p:nvPr/>
        </p:nvSpPr>
        <p:spPr>
          <a:xfrm>
            <a:off x="4159250" y="3870325"/>
            <a:ext cx="239713" cy="685800"/>
          </a:xfrm>
          <a:prstGeom prst="downArrow">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13" name="Bent Arrow 12"/>
          <p:cNvSpPr/>
          <p:nvPr/>
        </p:nvSpPr>
        <p:spPr>
          <a:xfrm rot="5400000" flipH="1">
            <a:off x="6844507" y="3320256"/>
            <a:ext cx="2890838" cy="523875"/>
          </a:xfrm>
          <a:prstGeom prst="bentArrow">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solidFill>
                <a:schemeClr val="tx1"/>
              </a:solidFill>
            </a:endParaRPr>
          </a:p>
        </p:txBody>
      </p:sp>
      <p:sp>
        <p:nvSpPr>
          <p:cNvPr id="14" name="Right Arrow 13"/>
          <p:cNvSpPr/>
          <p:nvPr/>
        </p:nvSpPr>
        <p:spPr>
          <a:xfrm>
            <a:off x="4984750" y="4827588"/>
            <a:ext cx="685800" cy="273050"/>
          </a:xfrm>
          <a:prstGeom prst="rightArrow">
            <a:avLst/>
          </a:prstGeom>
          <a:solidFill>
            <a:srgbClr val="FFFF00"/>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15" name="Left Arrow 14"/>
          <p:cNvSpPr/>
          <p:nvPr/>
        </p:nvSpPr>
        <p:spPr>
          <a:xfrm>
            <a:off x="4984750" y="1871663"/>
            <a:ext cx="3565525" cy="274637"/>
          </a:xfrm>
          <a:prstGeom prst="leftArrow">
            <a:avLst/>
          </a:prstGeom>
          <a:solidFill>
            <a:srgbClr val="FFFF00"/>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16" name="Up Arrow 15"/>
          <p:cNvSpPr/>
          <p:nvPr/>
        </p:nvSpPr>
        <p:spPr>
          <a:xfrm>
            <a:off x="6767513" y="3813175"/>
            <a:ext cx="274637" cy="654050"/>
          </a:xfrm>
          <a:prstGeom prst="upArrow">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17" name="Up Arrow 16"/>
          <p:cNvSpPr/>
          <p:nvPr/>
        </p:nvSpPr>
        <p:spPr>
          <a:xfrm>
            <a:off x="6762750" y="2092325"/>
            <a:ext cx="274638" cy="914400"/>
          </a:xfrm>
          <a:prstGeom prst="upArrow">
            <a:avLst/>
          </a:prstGeom>
          <a:solidFill>
            <a:srgbClr val="FFFF00"/>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18" name="Right Arrow 17"/>
          <p:cNvSpPr/>
          <p:nvPr/>
        </p:nvSpPr>
        <p:spPr>
          <a:xfrm>
            <a:off x="2106613" y="4827588"/>
            <a:ext cx="1484312" cy="273050"/>
          </a:xfrm>
          <a:prstGeom prst="rightArrow">
            <a:avLst/>
          </a:prstGeom>
          <a:solidFill>
            <a:srgbClr val="FFFF00"/>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19" name="Down Arrow 18"/>
          <p:cNvSpPr/>
          <p:nvPr/>
        </p:nvSpPr>
        <p:spPr>
          <a:xfrm>
            <a:off x="1271588" y="3957638"/>
            <a:ext cx="274637" cy="593725"/>
          </a:xfrm>
          <a:prstGeom prst="downArrow">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20" name="Bent Arrow 19"/>
          <p:cNvSpPr/>
          <p:nvPr/>
        </p:nvSpPr>
        <p:spPr>
          <a:xfrm>
            <a:off x="1333500" y="1873250"/>
            <a:ext cx="2241550" cy="1166813"/>
          </a:xfrm>
          <a:prstGeom prst="bentArrow">
            <a:avLst>
              <a:gd name="adj1" fmla="val 13437"/>
              <a:gd name="adj2" fmla="val 14079"/>
              <a:gd name="adj3" fmla="val 12152"/>
              <a:gd name="adj4" fmla="val 43750"/>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solidFill>
                <a:schemeClr val="tx1"/>
              </a:solidFill>
            </a:endParaRPr>
          </a:p>
        </p:txBody>
      </p:sp>
      <p:sp>
        <p:nvSpPr>
          <p:cNvPr id="21" name="Flowchart: Decision 20"/>
          <p:cNvSpPr/>
          <p:nvPr/>
        </p:nvSpPr>
        <p:spPr>
          <a:xfrm>
            <a:off x="247650" y="2921000"/>
            <a:ext cx="2322513" cy="1003300"/>
          </a:xfrm>
          <a:prstGeom prst="flowChartDecision">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t>HITM</a:t>
            </a:r>
          </a:p>
          <a:p>
            <a:pPr algn="ctr">
              <a:defRPr/>
            </a:pPr>
            <a:r>
              <a:rPr lang="en-US" dirty="0"/>
              <a:t>Interrupt?</a:t>
            </a:r>
          </a:p>
        </p:txBody>
      </p:sp>
      <p:sp>
        <p:nvSpPr>
          <p:cNvPr id="22" name="Flowchart: Decision 21"/>
          <p:cNvSpPr/>
          <p:nvPr/>
        </p:nvSpPr>
        <p:spPr>
          <a:xfrm>
            <a:off x="5683250" y="4467225"/>
            <a:ext cx="2433638" cy="1004888"/>
          </a:xfrm>
          <a:prstGeom prst="flowChartDecision">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dirty="0"/>
              <a:t>Sharing Recently?</a:t>
            </a:r>
          </a:p>
        </p:txBody>
      </p:sp>
      <p:sp>
        <p:nvSpPr>
          <p:cNvPr id="23" name="Flowchart: Decision 22"/>
          <p:cNvSpPr/>
          <p:nvPr/>
        </p:nvSpPr>
        <p:spPr>
          <a:xfrm>
            <a:off x="3125788" y="2921000"/>
            <a:ext cx="2322512" cy="1003300"/>
          </a:xfrm>
          <a:prstGeom prst="flowChartDecision">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dirty="0"/>
              <a:t>Analysis</a:t>
            </a:r>
          </a:p>
          <a:p>
            <a:pPr algn="ctr">
              <a:defRPr/>
            </a:pPr>
            <a:r>
              <a:rPr lang="en-US" dirty="0"/>
              <a:t>Enabled?</a:t>
            </a:r>
          </a:p>
        </p:txBody>
      </p:sp>
      <p:sp>
        <p:nvSpPr>
          <p:cNvPr id="24" name="TextBox 23"/>
          <p:cNvSpPr txBox="1">
            <a:spLocks noChangeArrowheads="1"/>
          </p:cNvSpPr>
          <p:nvPr/>
        </p:nvSpPr>
        <p:spPr bwMode="auto">
          <a:xfrm>
            <a:off x="2570163" y="2928938"/>
            <a:ext cx="641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dirty="0">
                <a:solidFill>
                  <a:schemeClr val="bg1"/>
                </a:solidFill>
              </a:rPr>
              <a:t>NO</a:t>
            </a:r>
          </a:p>
        </p:txBody>
      </p:sp>
      <p:sp>
        <p:nvSpPr>
          <p:cNvPr id="25" name="TextBox 24"/>
          <p:cNvSpPr txBox="1">
            <a:spLocks noChangeArrowheads="1"/>
          </p:cNvSpPr>
          <p:nvPr/>
        </p:nvSpPr>
        <p:spPr bwMode="auto">
          <a:xfrm>
            <a:off x="631825" y="2474913"/>
            <a:ext cx="6397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dirty="0">
                <a:solidFill>
                  <a:schemeClr val="bg1"/>
                </a:solidFill>
              </a:rPr>
              <a:t>NO</a:t>
            </a:r>
          </a:p>
        </p:txBody>
      </p:sp>
      <p:sp>
        <p:nvSpPr>
          <p:cNvPr id="26" name="TextBox 25"/>
          <p:cNvSpPr txBox="1">
            <a:spLocks noChangeArrowheads="1"/>
          </p:cNvSpPr>
          <p:nvPr/>
        </p:nvSpPr>
        <p:spPr bwMode="auto">
          <a:xfrm>
            <a:off x="7029450" y="4097338"/>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dirty="0">
                <a:solidFill>
                  <a:schemeClr val="bg1"/>
                </a:solidFill>
              </a:rPr>
              <a:t>NO</a:t>
            </a:r>
          </a:p>
        </p:txBody>
      </p:sp>
      <p:sp>
        <p:nvSpPr>
          <p:cNvPr id="27" name="TextBox 26"/>
          <p:cNvSpPr txBox="1">
            <a:spLocks noChangeArrowheads="1"/>
          </p:cNvSpPr>
          <p:nvPr/>
        </p:nvSpPr>
        <p:spPr bwMode="auto">
          <a:xfrm>
            <a:off x="4371589" y="4097338"/>
            <a:ext cx="64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dirty="0">
                <a:solidFill>
                  <a:schemeClr val="bg1"/>
                </a:solidFill>
              </a:rPr>
              <a:t>YES</a:t>
            </a:r>
          </a:p>
        </p:txBody>
      </p:sp>
      <p:sp>
        <p:nvSpPr>
          <p:cNvPr id="28" name="TextBox 27"/>
          <p:cNvSpPr txBox="1">
            <a:spLocks noChangeArrowheads="1"/>
          </p:cNvSpPr>
          <p:nvPr/>
        </p:nvSpPr>
        <p:spPr bwMode="auto">
          <a:xfrm>
            <a:off x="7772400" y="5173663"/>
            <a:ext cx="777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dirty="0">
                <a:solidFill>
                  <a:schemeClr val="bg1"/>
                </a:solidFill>
              </a:rPr>
              <a:t>YES</a:t>
            </a:r>
          </a:p>
        </p:txBody>
      </p:sp>
      <p:sp>
        <p:nvSpPr>
          <p:cNvPr id="29" name="TextBox 28"/>
          <p:cNvSpPr txBox="1">
            <a:spLocks noChangeArrowheads="1"/>
          </p:cNvSpPr>
          <p:nvPr/>
        </p:nvSpPr>
        <p:spPr bwMode="auto">
          <a:xfrm>
            <a:off x="1503794" y="4069556"/>
            <a:ext cx="64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dirty="0">
                <a:solidFill>
                  <a:schemeClr val="bg1"/>
                </a:solidFill>
              </a:rPr>
              <a:t>YES</a:t>
            </a:r>
          </a:p>
        </p:txBody>
      </p:sp>
      <p:sp>
        <p:nvSpPr>
          <p:cNvPr id="30" name="Rounded Rectangle 29"/>
          <p:cNvSpPr/>
          <p:nvPr/>
        </p:nvSpPr>
        <p:spPr>
          <a:xfrm>
            <a:off x="247650" y="1484313"/>
            <a:ext cx="5422900" cy="2613025"/>
          </a:xfrm>
          <a:prstGeom prst="roundRect">
            <a:avLst/>
          </a:prstGeom>
          <a:noFill/>
          <a:ln w="50800">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a:p>
        </p:txBody>
      </p:sp>
    </p:spTree>
    <p:extLst>
      <p:ext uri="{BB962C8B-B14F-4D97-AF65-F5344CB8AC3E}">
        <p14:creationId xmlns:p14="http://schemas.microsoft.com/office/powerpoint/2010/main" val="1549775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1" grpId="0" animBg="1"/>
      <p:bldP spid="22" grpId="0" animBg="1"/>
      <p:bldP spid="23" grpId="0" animBg="1"/>
      <p:bldP spid="24" grpId="0"/>
      <p:bldP spid="25" grpId="0"/>
      <p:bldP spid="26" grpId="0"/>
      <p:bldP spid="27" grpId="0"/>
      <p:bldP spid="28" grpId="0"/>
      <p:bldP spid="29" grpId="0"/>
      <p:bldP spid="3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Evaluation</a:t>
            </a:r>
            <a:endParaRPr lang="en-US" dirty="0"/>
          </a:p>
        </p:txBody>
      </p:sp>
      <p:sp>
        <p:nvSpPr>
          <p:cNvPr id="3" name="Content Placeholder 2"/>
          <p:cNvSpPr>
            <a:spLocks noGrp="1"/>
          </p:cNvSpPr>
          <p:nvPr>
            <p:ph idx="1"/>
          </p:nvPr>
        </p:nvSpPr>
        <p:spPr/>
        <p:txBody>
          <a:bodyPr/>
          <a:lstStyle/>
          <a:p>
            <a:r>
              <a:rPr lang="en-US" dirty="0" smtClean="0"/>
              <a:t>Linux on 4-core Core i7, no Hyper-Threading</a:t>
            </a:r>
            <a:endParaRPr lang="en-US" dirty="0"/>
          </a:p>
          <a:p>
            <a:r>
              <a:rPr lang="en-US" dirty="0" smtClean="0"/>
              <a:t>Performance Tests:</a:t>
            </a:r>
          </a:p>
          <a:p>
            <a:pPr lvl="1"/>
            <a:r>
              <a:rPr lang="en-US" dirty="0" smtClean="0"/>
              <a:t>Phoenix Suite</a:t>
            </a:r>
          </a:p>
          <a:p>
            <a:pPr lvl="1"/>
            <a:r>
              <a:rPr lang="en-US" dirty="0" smtClean="0"/>
              <a:t>PARSEC</a:t>
            </a:r>
          </a:p>
          <a:p>
            <a:r>
              <a:rPr lang="en-US" dirty="0" smtClean="0"/>
              <a:t>Accuracy Tests:</a:t>
            </a:r>
          </a:p>
          <a:p>
            <a:pPr lvl="1"/>
            <a:r>
              <a:rPr lang="en-US" dirty="0" smtClean="0"/>
              <a:t>Phoenix Suite</a:t>
            </a:r>
          </a:p>
          <a:p>
            <a:pPr lvl="1"/>
            <a:r>
              <a:rPr lang="en-US" dirty="0" smtClean="0"/>
              <a:t>PARSEC</a:t>
            </a:r>
          </a:p>
          <a:p>
            <a:pPr lvl="1"/>
            <a:r>
              <a:rPr lang="en-US" dirty="0" smtClean="0"/>
              <a:t>Pre-release version of </a:t>
            </a:r>
            <a:r>
              <a:rPr lang="en-US" dirty="0" err="1" smtClean="0"/>
              <a:t>RADBench</a:t>
            </a:r>
            <a:endParaRPr lang="en-US" dirty="0" smtClean="0"/>
          </a:p>
        </p:txBody>
      </p:sp>
      <p:sp>
        <p:nvSpPr>
          <p:cNvPr id="4" name="Slide Number Placeholder 3"/>
          <p:cNvSpPr>
            <a:spLocks noGrp="1"/>
          </p:cNvSpPr>
          <p:nvPr>
            <p:ph type="sldNum" sz="quarter" idx="4294967295"/>
          </p:nvPr>
        </p:nvSpPr>
        <p:spPr>
          <a:xfrm>
            <a:off x="6553200" y="6319838"/>
            <a:ext cx="2133600" cy="461962"/>
          </a:xfrm>
          <a:prstGeom prst="rect">
            <a:avLst/>
          </a:prstGeom>
        </p:spPr>
        <p:txBody>
          <a:bodyPr/>
          <a:lstStyle/>
          <a:p>
            <a:fld id="{AC5898B9-ED2C-4925-9C9E-7644545534BD}" type="slidenum">
              <a:rPr lang="en-US" altLang="en-US" smtClean="0"/>
              <a:pPr/>
              <a:t>28</a:t>
            </a:fld>
            <a:endParaRPr lang="en-US" altLang="en-US" dirty="0"/>
          </a:p>
        </p:txBody>
      </p:sp>
    </p:spTree>
    <p:extLst>
      <p:ext uri="{BB962C8B-B14F-4D97-AF65-F5344CB8AC3E}">
        <p14:creationId xmlns:p14="http://schemas.microsoft.com/office/powerpoint/2010/main" val="100185356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Difference</a:t>
            </a:r>
            <a:endParaRPr lang="en-US" dirty="0"/>
          </a:p>
        </p:txBody>
      </p:sp>
      <p:sp>
        <p:nvSpPr>
          <p:cNvPr id="4" name="Slide Number Placeholder 3"/>
          <p:cNvSpPr>
            <a:spLocks noGrp="1"/>
          </p:cNvSpPr>
          <p:nvPr>
            <p:ph type="sldNum" sz="quarter" idx="4294967295"/>
          </p:nvPr>
        </p:nvSpPr>
        <p:spPr>
          <a:xfrm>
            <a:off x="6553200" y="6319838"/>
            <a:ext cx="2133600" cy="461962"/>
          </a:xfrm>
          <a:prstGeom prst="rect">
            <a:avLst/>
          </a:prstGeom>
        </p:spPr>
        <p:txBody>
          <a:bodyPr/>
          <a:lstStyle/>
          <a:p>
            <a:fld id="{AC5898B9-ED2C-4925-9C9E-7644545534BD}" type="slidenum">
              <a:rPr lang="en-US" altLang="en-US" smtClean="0"/>
              <a:pPr/>
              <a:t>29</a:t>
            </a:fld>
            <a:endParaRPr lang="en-US" altLang="en-US" dirty="0"/>
          </a:p>
        </p:txBody>
      </p:sp>
      <p:graphicFrame>
        <p:nvGraphicFramePr>
          <p:cNvPr id="5" name="Chart 4"/>
          <p:cNvGraphicFramePr>
            <a:graphicFrameLocks/>
          </p:cNvGraphicFramePr>
          <p:nvPr>
            <p:extLst>
              <p:ext uri="{D42A27DB-BD31-4B8C-83A1-F6EECF244321}">
                <p14:modId xmlns:p14="http://schemas.microsoft.com/office/powerpoint/2010/main" val="973833769"/>
              </p:ext>
            </p:extLst>
          </p:nvPr>
        </p:nvGraphicFramePr>
        <p:xfrm>
          <a:off x="228600" y="1600200"/>
          <a:ext cx="86868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208567" y="1321557"/>
            <a:ext cx="2977896" cy="461665"/>
          </a:xfrm>
          <a:prstGeom prst="rect">
            <a:avLst/>
          </a:prstGeom>
          <a:noFill/>
          <a:ln w="25400">
            <a:solidFill>
              <a:schemeClr val="tx1"/>
            </a:solidFill>
          </a:ln>
        </p:spPr>
        <p:txBody>
          <a:bodyPr wrap="square" rtlCol="0">
            <a:spAutoFit/>
          </a:bodyPr>
          <a:lstStyle/>
          <a:p>
            <a:pPr algn="ctr"/>
            <a:r>
              <a:rPr lang="en-US" sz="2400" dirty="0" smtClean="0">
                <a:solidFill>
                  <a:schemeClr val="bg1"/>
                </a:solidFill>
              </a:rPr>
              <a:t>Phoenix</a:t>
            </a:r>
          </a:p>
        </p:txBody>
      </p:sp>
      <p:sp>
        <p:nvSpPr>
          <p:cNvPr id="7" name="TextBox 6"/>
          <p:cNvSpPr txBox="1"/>
          <p:nvPr/>
        </p:nvSpPr>
        <p:spPr>
          <a:xfrm>
            <a:off x="4180367" y="1321556"/>
            <a:ext cx="4572000" cy="461665"/>
          </a:xfrm>
          <a:prstGeom prst="rect">
            <a:avLst/>
          </a:prstGeom>
          <a:noFill/>
          <a:ln w="25400">
            <a:solidFill>
              <a:schemeClr val="tx1"/>
            </a:solidFill>
          </a:ln>
        </p:spPr>
        <p:txBody>
          <a:bodyPr wrap="square" rtlCol="0">
            <a:spAutoFit/>
          </a:bodyPr>
          <a:lstStyle/>
          <a:p>
            <a:pPr algn="ctr"/>
            <a:r>
              <a:rPr lang="en-US" sz="2400" dirty="0" smtClean="0">
                <a:solidFill>
                  <a:schemeClr val="bg1"/>
                </a:solidFill>
              </a:rPr>
              <a:t>PARSEC</a:t>
            </a:r>
          </a:p>
        </p:txBody>
      </p:sp>
    </p:spTree>
    <p:extLst>
      <p:ext uri="{BB962C8B-B14F-4D97-AF65-F5344CB8AC3E}">
        <p14:creationId xmlns:p14="http://schemas.microsoft.com/office/powerpoint/2010/main" val="224047886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p:txBody>
          <a:bodyPr/>
          <a:lstStyle/>
          <a:p>
            <a:pPr lvl="0"/>
            <a:r>
              <a:rPr lang="en-US" sz="2400" dirty="0" smtClean="0"/>
              <a:t>Overview</a:t>
            </a:r>
          </a:p>
          <a:p>
            <a:pPr lvl="0"/>
            <a:r>
              <a:rPr lang="en-US" sz="2400" dirty="0" smtClean="0"/>
              <a:t>Improving Performance </a:t>
            </a:r>
            <a:endParaRPr lang="en-US" sz="2400" dirty="0"/>
          </a:p>
          <a:p>
            <a:pPr lvl="0"/>
            <a:r>
              <a:rPr lang="en-US" sz="2400" dirty="0" smtClean="0"/>
              <a:t>Improving Robustness</a:t>
            </a:r>
          </a:p>
          <a:p>
            <a:pPr lvl="0"/>
            <a:r>
              <a:rPr lang="en-US" sz="2400" dirty="0" smtClean="0"/>
              <a:t>Summary</a:t>
            </a:r>
          </a:p>
          <a:p>
            <a:pPr lvl="0"/>
            <a:endParaRPr lang="en-US" dirty="0" smtClean="0"/>
          </a:p>
        </p:txBody>
      </p:sp>
      <p:sp>
        <p:nvSpPr>
          <p:cNvPr id="4" name="Slide Number Placeholder 3"/>
          <p:cNvSpPr>
            <a:spLocks noGrp="1"/>
          </p:cNvSpPr>
          <p:nvPr>
            <p:ph type="sldNum" sz="quarter" idx="4"/>
          </p:nvPr>
        </p:nvSpPr>
        <p:spPr/>
        <p:txBody>
          <a:bodyPr/>
          <a:lstStyle/>
          <a:p>
            <a:fld id="{5D2D4532-1F63-42F5-86ED-C1410817A4FA}" type="slidenum">
              <a:rPr lang="en-US" smtClean="0"/>
              <a:pPr/>
              <a:t>3</a:t>
            </a:fld>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219200" y="4478891"/>
            <a:ext cx="76200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Speedup</a:t>
            </a:r>
            <a:endParaRPr lang="en-US" dirty="0"/>
          </a:p>
        </p:txBody>
      </p:sp>
      <p:sp>
        <p:nvSpPr>
          <p:cNvPr id="4" name="Slide Number Placeholder 3"/>
          <p:cNvSpPr>
            <a:spLocks noGrp="1"/>
          </p:cNvSpPr>
          <p:nvPr>
            <p:ph type="sldNum" sz="quarter" idx="4294967295"/>
          </p:nvPr>
        </p:nvSpPr>
        <p:spPr>
          <a:xfrm>
            <a:off x="6553200" y="6319838"/>
            <a:ext cx="2133600" cy="461962"/>
          </a:xfrm>
          <a:prstGeom prst="rect">
            <a:avLst/>
          </a:prstGeom>
        </p:spPr>
        <p:txBody>
          <a:bodyPr/>
          <a:lstStyle/>
          <a:p>
            <a:fld id="{AC5898B9-ED2C-4925-9C9E-7644545534BD}" type="slidenum">
              <a:rPr lang="en-US" altLang="en-US" smtClean="0"/>
              <a:pPr/>
              <a:t>30</a:t>
            </a:fld>
            <a:endParaRPr lang="en-US" altLang="en-US" dirty="0"/>
          </a:p>
        </p:txBody>
      </p:sp>
      <p:graphicFrame>
        <p:nvGraphicFramePr>
          <p:cNvPr id="7" name="Chart 6"/>
          <p:cNvGraphicFramePr>
            <a:graphicFrameLocks/>
          </p:cNvGraphicFramePr>
          <p:nvPr>
            <p:extLst>
              <p:ext uri="{D42A27DB-BD31-4B8C-83A1-F6EECF244321}">
                <p14:modId xmlns:p14="http://schemas.microsoft.com/office/powerpoint/2010/main" val="3925877279"/>
              </p:ext>
            </p:extLst>
          </p:nvPr>
        </p:nvGraphicFramePr>
        <p:xfrm>
          <a:off x="228600" y="1600200"/>
          <a:ext cx="86868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1208567" y="1321557"/>
            <a:ext cx="2977896" cy="461665"/>
          </a:xfrm>
          <a:prstGeom prst="rect">
            <a:avLst/>
          </a:prstGeom>
          <a:noFill/>
          <a:ln w="25400">
            <a:solidFill>
              <a:schemeClr val="tx1"/>
            </a:solidFill>
          </a:ln>
        </p:spPr>
        <p:txBody>
          <a:bodyPr wrap="square" rtlCol="0">
            <a:spAutoFit/>
          </a:bodyPr>
          <a:lstStyle/>
          <a:p>
            <a:pPr algn="ctr"/>
            <a:r>
              <a:rPr lang="en-US" sz="2400" dirty="0" smtClean="0">
                <a:solidFill>
                  <a:schemeClr val="bg1"/>
                </a:solidFill>
              </a:rPr>
              <a:t>Phoenix</a:t>
            </a:r>
          </a:p>
        </p:txBody>
      </p:sp>
      <p:sp>
        <p:nvSpPr>
          <p:cNvPr id="12" name="TextBox 11"/>
          <p:cNvSpPr txBox="1"/>
          <p:nvPr/>
        </p:nvSpPr>
        <p:spPr>
          <a:xfrm>
            <a:off x="4180367" y="1321556"/>
            <a:ext cx="4572000" cy="461665"/>
          </a:xfrm>
          <a:prstGeom prst="rect">
            <a:avLst/>
          </a:prstGeom>
          <a:noFill/>
          <a:ln w="25400">
            <a:solidFill>
              <a:schemeClr val="tx1"/>
            </a:solidFill>
          </a:ln>
        </p:spPr>
        <p:txBody>
          <a:bodyPr wrap="square" rtlCol="0">
            <a:spAutoFit/>
          </a:bodyPr>
          <a:lstStyle/>
          <a:p>
            <a:pPr algn="ctr"/>
            <a:r>
              <a:rPr lang="en-US" sz="2400" dirty="0" smtClean="0">
                <a:solidFill>
                  <a:schemeClr val="bg1"/>
                </a:solidFill>
              </a:rPr>
              <a:t>PARSEC</a:t>
            </a:r>
          </a:p>
        </p:txBody>
      </p:sp>
      <p:sp>
        <p:nvSpPr>
          <p:cNvPr id="13" name="Rounded Rectangle 12"/>
          <p:cNvSpPr/>
          <p:nvPr/>
        </p:nvSpPr>
        <p:spPr>
          <a:xfrm>
            <a:off x="2227007" y="1783222"/>
            <a:ext cx="693173" cy="442674"/>
          </a:xfrm>
          <a:prstGeom prst="round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000" dirty="0" smtClean="0">
                <a:solidFill>
                  <a:schemeClr val="tx1"/>
                </a:solidFill>
                <a:latin typeface="Arial" charset="0"/>
              </a:rPr>
              <a:t>51x</a:t>
            </a:r>
            <a:endParaRPr lang="en-US" sz="2000" dirty="0">
              <a:solidFill>
                <a:schemeClr val="tx1"/>
              </a:solidFill>
              <a:latin typeface="Arial" charset="0"/>
            </a:endParaRPr>
          </a:p>
        </p:txBody>
      </p:sp>
    </p:spTree>
    <p:extLst>
      <p:ext uri="{BB962C8B-B14F-4D97-AF65-F5344CB8AC3E}">
        <p14:creationId xmlns:p14="http://schemas.microsoft.com/office/powerpoint/2010/main" val="32968677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219200" y="4478891"/>
            <a:ext cx="76200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4478891"/>
            <a:ext cx="76200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Demand-Driven Analysis Accuracy</a:t>
            </a:r>
            <a:endParaRPr lang="en-US" dirty="0"/>
          </a:p>
        </p:txBody>
      </p:sp>
      <p:sp>
        <p:nvSpPr>
          <p:cNvPr id="4" name="Slide Number Placeholder 3"/>
          <p:cNvSpPr>
            <a:spLocks noGrp="1"/>
          </p:cNvSpPr>
          <p:nvPr>
            <p:ph type="sldNum" sz="quarter" idx="4294967295"/>
          </p:nvPr>
        </p:nvSpPr>
        <p:spPr>
          <a:xfrm>
            <a:off x="6553200" y="6319838"/>
            <a:ext cx="2133600" cy="461962"/>
          </a:xfrm>
          <a:prstGeom prst="rect">
            <a:avLst/>
          </a:prstGeom>
        </p:spPr>
        <p:txBody>
          <a:bodyPr/>
          <a:lstStyle/>
          <a:p>
            <a:fld id="{AC5898B9-ED2C-4925-9C9E-7644545534BD}" type="slidenum">
              <a:rPr lang="en-US" altLang="en-US" smtClean="0"/>
              <a:pPr/>
              <a:t>31</a:t>
            </a:fld>
            <a:endParaRPr lang="en-US" altLang="en-US" dirty="0"/>
          </a:p>
        </p:txBody>
      </p:sp>
      <p:graphicFrame>
        <p:nvGraphicFramePr>
          <p:cNvPr id="7" name="Chart 6"/>
          <p:cNvGraphicFramePr>
            <a:graphicFrameLocks/>
          </p:cNvGraphicFramePr>
          <p:nvPr>
            <p:extLst>
              <p:ext uri="{D42A27DB-BD31-4B8C-83A1-F6EECF244321}">
                <p14:modId xmlns:p14="http://schemas.microsoft.com/office/powerpoint/2010/main" val="1559086077"/>
              </p:ext>
            </p:extLst>
          </p:nvPr>
        </p:nvGraphicFramePr>
        <p:xfrm>
          <a:off x="228600" y="1600200"/>
          <a:ext cx="86868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ounded Rectangular Callout 4"/>
          <p:cNvSpPr/>
          <p:nvPr/>
        </p:nvSpPr>
        <p:spPr>
          <a:xfrm>
            <a:off x="1316736" y="1051560"/>
            <a:ext cx="822960" cy="576072"/>
          </a:xfrm>
          <a:prstGeom prst="wedgeRoundRectCallout">
            <a:avLst>
              <a:gd name="adj1" fmla="val -10339"/>
              <a:gd name="adj2" fmla="val 369819"/>
              <a:gd name="adj3" fmla="val 16667"/>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800" dirty="0" smtClean="0">
                <a:solidFill>
                  <a:schemeClr val="tx1"/>
                </a:solidFill>
                <a:latin typeface="Arial" charset="0"/>
              </a:rPr>
              <a:t>1/1</a:t>
            </a:r>
            <a:endParaRPr lang="en-US" sz="2800" dirty="0">
              <a:solidFill>
                <a:schemeClr val="tx1"/>
              </a:solidFill>
              <a:latin typeface="Arial" charset="0"/>
            </a:endParaRPr>
          </a:p>
        </p:txBody>
      </p:sp>
      <p:sp>
        <p:nvSpPr>
          <p:cNvPr id="26" name="Rounded Rectangular Callout 25"/>
          <p:cNvSpPr/>
          <p:nvPr/>
        </p:nvSpPr>
        <p:spPr>
          <a:xfrm>
            <a:off x="2364947" y="1051560"/>
            <a:ext cx="822960" cy="576072"/>
          </a:xfrm>
          <a:prstGeom prst="wedgeRoundRectCallout">
            <a:avLst>
              <a:gd name="adj1" fmla="val 284336"/>
              <a:gd name="adj2" fmla="val 448523"/>
              <a:gd name="adj3" fmla="val 16667"/>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800" dirty="0" smtClean="0">
                <a:solidFill>
                  <a:schemeClr val="tx1"/>
                </a:solidFill>
                <a:latin typeface="Arial" charset="0"/>
              </a:rPr>
              <a:t>2/4</a:t>
            </a:r>
            <a:endParaRPr lang="en-US" sz="2800" dirty="0">
              <a:solidFill>
                <a:schemeClr val="tx1"/>
              </a:solidFill>
              <a:latin typeface="Arial" charset="0"/>
            </a:endParaRPr>
          </a:p>
        </p:txBody>
      </p:sp>
      <p:sp>
        <p:nvSpPr>
          <p:cNvPr id="27" name="Rounded Rectangular Callout 26"/>
          <p:cNvSpPr/>
          <p:nvPr/>
        </p:nvSpPr>
        <p:spPr>
          <a:xfrm>
            <a:off x="3448882" y="1051560"/>
            <a:ext cx="822960" cy="576072"/>
          </a:xfrm>
          <a:prstGeom prst="wedgeRoundRectCallout">
            <a:avLst>
              <a:gd name="adj1" fmla="val 188493"/>
              <a:gd name="adj2" fmla="val 481272"/>
              <a:gd name="adj3" fmla="val 16667"/>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800" dirty="0" smtClean="0"/>
              <a:t>3/3</a:t>
            </a:r>
            <a:endParaRPr lang="en-US" sz="2800" dirty="0">
              <a:solidFill>
                <a:schemeClr val="tx1"/>
              </a:solidFill>
              <a:latin typeface="Arial" charset="0"/>
            </a:endParaRPr>
          </a:p>
        </p:txBody>
      </p:sp>
      <p:sp>
        <p:nvSpPr>
          <p:cNvPr id="28" name="Rounded Rectangular Callout 27"/>
          <p:cNvSpPr/>
          <p:nvPr/>
        </p:nvSpPr>
        <p:spPr>
          <a:xfrm>
            <a:off x="4617720" y="1051560"/>
            <a:ext cx="822960" cy="576072"/>
          </a:xfrm>
          <a:prstGeom prst="wedgeRoundRectCallout">
            <a:avLst>
              <a:gd name="adj1" fmla="val 83447"/>
              <a:gd name="adj2" fmla="val 233823"/>
              <a:gd name="adj3" fmla="val 16667"/>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800" dirty="0" smtClean="0"/>
              <a:t>4/4</a:t>
            </a:r>
            <a:endParaRPr lang="en-US" sz="2800" dirty="0">
              <a:solidFill>
                <a:schemeClr val="tx1"/>
              </a:solidFill>
              <a:latin typeface="Arial" charset="0"/>
            </a:endParaRPr>
          </a:p>
        </p:txBody>
      </p:sp>
      <p:sp>
        <p:nvSpPr>
          <p:cNvPr id="29" name="Rounded Rectangular Callout 28"/>
          <p:cNvSpPr/>
          <p:nvPr/>
        </p:nvSpPr>
        <p:spPr>
          <a:xfrm>
            <a:off x="5655581" y="1051560"/>
            <a:ext cx="822960" cy="576072"/>
          </a:xfrm>
          <a:prstGeom prst="wedgeRoundRectCallout">
            <a:avLst>
              <a:gd name="adj1" fmla="val 96202"/>
              <a:gd name="adj2" fmla="val 534762"/>
              <a:gd name="adj3" fmla="val 16667"/>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800" dirty="0" smtClean="0"/>
              <a:t>3/3</a:t>
            </a:r>
            <a:endParaRPr lang="en-US" sz="2800" dirty="0">
              <a:solidFill>
                <a:schemeClr val="tx1"/>
              </a:solidFill>
              <a:latin typeface="Arial" charset="0"/>
            </a:endParaRPr>
          </a:p>
        </p:txBody>
      </p:sp>
      <p:sp>
        <p:nvSpPr>
          <p:cNvPr id="30" name="Rounded Rectangular Callout 29"/>
          <p:cNvSpPr/>
          <p:nvPr/>
        </p:nvSpPr>
        <p:spPr>
          <a:xfrm>
            <a:off x="6726173" y="1051560"/>
            <a:ext cx="822960" cy="576072"/>
          </a:xfrm>
          <a:prstGeom prst="wedgeRoundRectCallout">
            <a:avLst>
              <a:gd name="adj1" fmla="val 0"/>
              <a:gd name="adj2" fmla="val 483823"/>
              <a:gd name="adj3" fmla="val 16667"/>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800" dirty="0" smtClean="0"/>
              <a:t>4/4</a:t>
            </a:r>
            <a:endParaRPr lang="en-US" sz="2800" dirty="0">
              <a:solidFill>
                <a:schemeClr val="tx1"/>
              </a:solidFill>
              <a:latin typeface="Arial" charset="0"/>
            </a:endParaRPr>
          </a:p>
        </p:txBody>
      </p:sp>
      <p:sp>
        <p:nvSpPr>
          <p:cNvPr id="31" name="Rounded Rectangular Callout 30"/>
          <p:cNvSpPr/>
          <p:nvPr/>
        </p:nvSpPr>
        <p:spPr>
          <a:xfrm>
            <a:off x="7827005" y="1051560"/>
            <a:ext cx="822960" cy="576072"/>
          </a:xfrm>
          <a:prstGeom prst="wedgeRoundRectCallout">
            <a:avLst>
              <a:gd name="adj1" fmla="val -26898"/>
              <a:gd name="adj2" fmla="val 532414"/>
              <a:gd name="adj3" fmla="val 16667"/>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800" dirty="0" smtClean="0"/>
              <a:t>4/4</a:t>
            </a:r>
            <a:endParaRPr lang="en-US" sz="2800" dirty="0">
              <a:solidFill>
                <a:schemeClr val="tx1"/>
              </a:solidFill>
              <a:latin typeface="Arial" charset="0"/>
            </a:endParaRPr>
          </a:p>
        </p:txBody>
      </p:sp>
      <p:sp>
        <p:nvSpPr>
          <p:cNvPr id="39" name="Rounded Rectangular Callout 38"/>
          <p:cNvSpPr/>
          <p:nvPr/>
        </p:nvSpPr>
        <p:spPr>
          <a:xfrm>
            <a:off x="2364947" y="1051560"/>
            <a:ext cx="822960" cy="576072"/>
          </a:xfrm>
          <a:prstGeom prst="wedgeRoundRectCallout">
            <a:avLst>
              <a:gd name="adj1" fmla="val 284336"/>
              <a:gd name="adj2" fmla="val 448523"/>
              <a:gd name="adj3" fmla="val 16667"/>
            </a:avLst>
          </a:prstGeom>
          <a:solidFill>
            <a:srgbClr val="FF0000"/>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800" dirty="0"/>
              <a:t>2/4</a:t>
            </a:r>
          </a:p>
        </p:txBody>
      </p:sp>
      <p:sp>
        <p:nvSpPr>
          <p:cNvPr id="40" name="Rounded Rectangular Callout 39"/>
          <p:cNvSpPr/>
          <p:nvPr/>
        </p:nvSpPr>
        <p:spPr>
          <a:xfrm>
            <a:off x="4617720" y="1051560"/>
            <a:ext cx="822960" cy="576072"/>
          </a:xfrm>
          <a:prstGeom prst="wedgeRoundRectCallout">
            <a:avLst>
              <a:gd name="adj1" fmla="val 83447"/>
              <a:gd name="adj2" fmla="val 233823"/>
              <a:gd name="adj3" fmla="val 16667"/>
            </a:avLst>
          </a:prstGeom>
          <a:solidFill>
            <a:srgbClr val="00B050"/>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800" dirty="0"/>
              <a:t>4/4</a:t>
            </a:r>
          </a:p>
        </p:txBody>
      </p:sp>
      <p:sp>
        <p:nvSpPr>
          <p:cNvPr id="41" name="Rounded Rectangular Callout 40"/>
          <p:cNvSpPr/>
          <p:nvPr/>
        </p:nvSpPr>
        <p:spPr>
          <a:xfrm>
            <a:off x="6726173" y="1051560"/>
            <a:ext cx="822960" cy="576072"/>
          </a:xfrm>
          <a:prstGeom prst="wedgeRoundRectCallout">
            <a:avLst>
              <a:gd name="adj1" fmla="val 0"/>
              <a:gd name="adj2" fmla="val 483823"/>
              <a:gd name="adj3" fmla="val 16667"/>
            </a:avLst>
          </a:prstGeom>
          <a:solidFill>
            <a:srgbClr val="00B050"/>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800" dirty="0"/>
              <a:t>4/4</a:t>
            </a:r>
          </a:p>
        </p:txBody>
      </p:sp>
      <p:sp>
        <p:nvSpPr>
          <p:cNvPr id="42" name="Rounded Rectangular Callout 41"/>
          <p:cNvSpPr/>
          <p:nvPr/>
        </p:nvSpPr>
        <p:spPr>
          <a:xfrm>
            <a:off x="2364947" y="1051560"/>
            <a:ext cx="822960" cy="576072"/>
          </a:xfrm>
          <a:prstGeom prst="wedgeRoundRectCallout">
            <a:avLst>
              <a:gd name="adj1" fmla="val 284336"/>
              <a:gd name="adj2" fmla="val 448523"/>
              <a:gd name="adj3" fmla="val 16667"/>
            </a:avLst>
          </a:prstGeom>
          <a:pattFill prst="solidDmnd">
            <a:fgClr>
              <a:srgbClr val="FF0000"/>
            </a:fgClr>
            <a:bgClr>
              <a:srgbClr val="00B050"/>
            </a:bgClr>
          </a:patt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800" dirty="0"/>
              <a:t>2/4</a:t>
            </a:r>
          </a:p>
        </p:txBody>
      </p:sp>
      <p:sp>
        <p:nvSpPr>
          <p:cNvPr id="43" name="Rounded Rectangle 42"/>
          <p:cNvSpPr/>
          <p:nvPr/>
        </p:nvSpPr>
        <p:spPr>
          <a:xfrm>
            <a:off x="2286000" y="2513147"/>
            <a:ext cx="4572000" cy="1736646"/>
          </a:xfrm>
          <a:prstGeom prst="round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3200" dirty="0" smtClean="0">
                <a:solidFill>
                  <a:schemeClr val="tx1"/>
                </a:solidFill>
                <a:latin typeface="Arial" charset="0"/>
              </a:rPr>
              <a:t>Accuracy vs. Continuous Analysis: </a:t>
            </a:r>
            <a:r>
              <a:rPr lang="en-US" sz="3200" dirty="0">
                <a:solidFill>
                  <a:schemeClr val="tx1"/>
                </a:solidFill>
                <a:latin typeface="Arial" charset="0"/>
              </a:rPr>
              <a:t>97%</a:t>
            </a:r>
          </a:p>
        </p:txBody>
      </p:sp>
    </p:spTree>
    <p:extLst>
      <p:ext uri="{BB962C8B-B14F-4D97-AF65-F5344CB8AC3E}">
        <p14:creationId xmlns:p14="http://schemas.microsoft.com/office/powerpoint/2010/main" val="16790344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2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39"/>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28"/>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30"/>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6" grpId="0" animBg="1"/>
      <p:bldP spid="26" grpId="1" animBg="1"/>
      <p:bldP spid="27" grpId="0" animBg="1"/>
      <p:bldP spid="28" grpId="0" animBg="1"/>
      <p:bldP spid="28" grpId="1" animBg="1"/>
      <p:bldP spid="29" grpId="0" animBg="1"/>
      <p:bldP spid="30" grpId="0" animBg="1"/>
      <p:bldP spid="30" grpId="1" animBg="1"/>
      <p:bldP spid="31" grpId="0" animBg="1"/>
      <p:bldP spid="39" grpId="0" animBg="1"/>
      <p:bldP spid="39" grpId="1" animBg="1"/>
      <p:bldP spid="40" grpId="0" animBg="1"/>
      <p:bldP spid="41" grpId="0" animBg="1"/>
      <p:bldP spid="42" grpId="0" animBg="1"/>
      <p:bldP spid="4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Improving Robustness</a:t>
            </a:r>
            <a:endParaRPr lang="en-US" dirty="0"/>
          </a:p>
        </p:txBody>
      </p:sp>
      <p:sp>
        <p:nvSpPr>
          <p:cNvPr id="3" name="Subtitle 2"/>
          <p:cNvSpPr>
            <a:spLocks noGrp="1"/>
          </p:cNvSpPr>
          <p:nvPr>
            <p:ph type="subTitle" sz="quarter" idx="1"/>
          </p:nvPr>
        </p:nvSpPr>
        <p:spPr/>
        <p:txBody>
          <a:bodyPr/>
          <a:lstStyle/>
          <a:p>
            <a:endParaRPr lang="en-US" dirty="0"/>
          </a:p>
        </p:txBody>
      </p:sp>
      <p:sp>
        <p:nvSpPr>
          <p:cNvPr id="4" name="Slide Number Placeholder 3"/>
          <p:cNvSpPr>
            <a:spLocks noGrp="1"/>
          </p:cNvSpPr>
          <p:nvPr>
            <p:ph type="sldNum" sz="quarter" idx="4"/>
          </p:nvPr>
        </p:nvSpPr>
        <p:spPr/>
        <p:txBody>
          <a:bodyPr/>
          <a:lstStyle/>
          <a:p>
            <a:fld id="{5D2D4532-1F63-42F5-86ED-C1410817A4FA}" type="slidenum">
              <a:rPr lang="en-US" smtClean="0"/>
              <a:pPr/>
              <a:t>32</a:t>
            </a:fld>
            <a:endParaRPr lang="en-US" dirty="0"/>
          </a:p>
        </p:txBody>
      </p:sp>
    </p:spTree>
    <p:extLst>
      <p:ext uri="{BB962C8B-B14F-4D97-AF65-F5344CB8AC3E}">
        <p14:creationId xmlns:p14="http://schemas.microsoft.com/office/powerpoint/2010/main" val="13241047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sz="half" idx="1"/>
          </p:nvPr>
        </p:nvSpPr>
        <p:spPr>
          <a:xfrm>
            <a:off x="455613" y="1201739"/>
            <a:ext cx="5411787" cy="4713734"/>
          </a:xfrm>
        </p:spPr>
        <p:txBody>
          <a:bodyPr/>
          <a:lstStyle/>
          <a:p>
            <a:r>
              <a:rPr lang="en-US" dirty="0" smtClean="0"/>
              <a:t>Application, Pin and the tool share the same address space</a:t>
            </a:r>
          </a:p>
          <a:p>
            <a:pPr lvl="1"/>
            <a:r>
              <a:rPr lang="en-US" dirty="0" smtClean="0"/>
              <a:t>An application bug can corrupt tool data structures and crash the tool and vice versa</a:t>
            </a:r>
          </a:p>
          <a:p>
            <a:pPr lvl="1"/>
            <a:r>
              <a:rPr lang="en-US" dirty="0" smtClean="0"/>
              <a:t>The user blames the tool crashes his application unless we can prove and point to the bug in the application code</a:t>
            </a:r>
          </a:p>
          <a:p>
            <a:pPr lvl="2"/>
            <a:r>
              <a:rPr lang="en-US" dirty="0" smtClean="0"/>
              <a:t>Inspector perturbs application</a:t>
            </a:r>
          </a:p>
          <a:p>
            <a:pPr lvl="2"/>
            <a:r>
              <a:rPr lang="en-US" dirty="0" smtClean="0"/>
              <a:t>Inspector does not catch all kinds of bugs</a:t>
            </a:r>
          </a:p>
          <a:p>
            <a:pPr lvl="1"/>
            <a:endParaRPr lang="en-US" dirty="0" smtClean="0"/>
          </a:p>
        </p:txBody>
      </p:sp>
      <p:sp>
        <p:nvSpPr>
          <p:cNvPr id="5" name="Slide Number Placeholder 4"/>
          <p:cNvSpPr>
            <a:spLocks noGrp="1"/>
          </p:cNvSpPr>
          <p:nvPr>
            <p:ph type="sldNum" sz="quarter" idx="4"/>
          </p:nvPr>
        </p:nvSpPr>
        <p:spPr/>
        <p:txBody>
          <a:bodyPr/>
          <a:lstStyle/>
          <a:p>
            <a:fld id="{5D2D4532-1F63-42F5-86ED-C1410817A4FA}" type="slidenum">
              <a:rPr lang="en-US" smtClean="0"/>
              <a:pPr/>
              <a:t>33</a:t>
            </a:fld>
            <a:endParaRPr lang="en-US" dirty="0"/>
          </a:p>
        </p:txBody>
      </p:sp>
      <p:sp useBgFill="1">
        <p:nvSpPr>
          <p:cNvPr id="6" name="Rounded Rectangle 5"/>
          <p:cNvSpPr/>
          <p:nvPr/>
        </p:nvSpPr>
        <p:spPr>
          <a:xfrm>
            <a:off x="5972842" y="1828800"/>
            <a:ext cx="2104358" cy="32187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Arrow Connector 6"/>
          <p:cNvCxnSpPr>
            <a:stCxn id="13" idx="2"/>
            <a:endCxn id="8" idx="0"/>
          </p:cNvCxnSpPr>
          <p:nvPr/>
        </p:nvCxnSpPr>
        <p:spPr bwMode="auto">
          <a:xfrm>
            <a:off x="7011949" y="3408300"/>
            <a:ext cx="15240" cy="809750"/>
          </a:xfrm>
          <a:prstGeom prst="straightConnector1">
            <a:avLst/>
          </a:prstGeom>
          <a:noFill/>
          <a:ln w="50800" cap="flat" cmpd="sng" algn="ctr">
            <a:solidFill>
              <a:schemeClr val="bg1"/>
            </a:solidFill>
            <a:prstDash val="solid"/>
            <a:round/>
            <a:headEnd type="none" w="med" len="med"/>
            <a:tailEnd type="triangle"/>
          </a:ln>
          <a:effectLst/>
        </p:spPr>
      </p:cxnSp>
      <p:sp>
        <p:nvSpPr>
          <p:cNvPr id="8" name="Rounded Rectangle 7"/>
          <p:cNvSpPr/>
          <p:nvPr/>
        </p:nvSpPr>
        <p:spPr bwMode="auto">
          <a:xfrm>
            <a:off x="6275751" y="4218050"/>
            <a:ext cx="1502875" cy="408623"/>
          </a:xfrm>
          <a:prstGeom prst="roundRect">
            <a:avLst/>
          </a:prstGeom>
          <a:gradFill>
            <a:gsLst>
              <a:gs pos="0">
                <a:srgbClr val="FF3399"/>
              </a:gs>
              <a:gs pos="25000">
                <a:srgbClr val="FF6633"/>
              </a:gs>
              <a:gs pos="50000">
                <a:srgbClr val="FFFF00"/>
              </a:gs>
              <a:gs pos="75000">
                <a:srgbClr val="01A78F"/>
              </a:gs>
              <a:gs pos="100000">
                <a:srgbClr val="3366FF"/>
              </a:gs>
            </a:gsLst>
            <a:lin ang="5400000" scaled="0"/>
          </a:gra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algn="ctr"/>
            <a:r>
              <a:rPr lang="en-US" dirty="0" smtClean="0">
                <a:solidFill>
                  <a:schemeClr val="tx1"/>
                </a:solidFill>
                <a:latin typeface="Verdana" pitchFamily="34" charset="0"/>
              </a:rPr>
              <a:t>Analyzer</a:t>
            </a:r>
          </a:p>
        </p:txBody>
      </p:sp>
      <p:sp>
        <p:nvSpPr>
          <p:cNvPr id="12" name="Rounded Rectangle 11"/>
          <p:cNvSpPr/>
          <p:nvPr/>
        </p:nvSpPr>
        <p:spPr>
          <a:xfrm>
            <a:off x="6211849" y="2286000"/>
            <a:ext cx="1600200" cy="535388"/>
          </a:xfrm>
          <a:prstGeom prst="round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Binary Executable</a:t>
            </a:r>
            <a:endParaRPr lang="en-US" dirty="0">
              <a:solidFill>
                <a:schemeClr val="tx1"/>
              </a:solidFill>
            </a:endParaRPr>
          </a:p>
        </p:txBody>
      </p:sp>
      <p:sp>
        <p:nvSpPr>
          <p:cNvPr id="13" name="Rounded Rectangle 12"/>
          <p:cNvSpPr/>
          <p:nvPr/>
        </p:nvSpPr>
        <p:spPr>
          <a:xfrm>
            <a:off x="6211849" y="2821388"/>
            <a:ext cx="1600200" cy="586912"/>
          </a:xfrm>
          <a:prstGeom prst="roundRect">
            <a:avLst/>
          </a:prstGeom>
          <a:gradFill>
            <a:gsLst>
              <a:gs pos="0">
                <a:srgbClr val="FFF200"/>
              </a:gs>
              <a:gs pos="45000">
                <a:srgbClr val="FF7A00"/>
              </a:gs>
              <a:gs pos="70000">
                <a:srgbClr val="FF0300"/>
              </a:gs>
              <a:gs pos="100000">
                <a:srgbClr val="4D0808"/>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Instrumented Code</a:t>
            </a:r>
            <a:endParaRPr lang="en-US" dirty="0">
              <a:solidFill>
                <a:schemeClr val="tx1"/>
              </a:solidFill>
            </a:endParaRPr>
          </a:p>
        </p:txBody>
      </p:sp>
      <p:sp>
        <p:nvSpPr>
          <p:cNvPr id="17" name="Rounded Rectangle 16"/>
          <p:cNvSpPr/>
          <p:nvPr/>
        </p:nvSpPr>
        <p:spPr bwMode="auto">
          <a:xfrm>
            <a:off x="6268131" y="3608863"/>
            <a:ext cx="1502875" cy="408623"/>
          </a:xfrm>
          <a:prstGeom prst="round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algn="ctr"/>
            <a:r>
              <a:rPr lang="en-US" dirty="0" smtClean="0">
                <a:solidFill>
                  <a:schemeClr val="tx1"/>
                </a:solidFill>
                <a:latin typeface="Verdana" pitchFamily="34" charset="0"/>
              </a:rPr>
              <a:t>Pin</a:t>
            </a:r>
          </a:p>
        </p:txBody>
      </p:sp>
    </p:spTree>
    <p:extLst>
      <p:ext uri="{BB962C8B-B14F-4D97-AF65-F5344CB8AC3E}">
        <p14:creationId xmlns:p14="http://schemas.microsoft.com/office/powerpoint/2010/main" val="238165521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Category-based Memory Sub-allocator Reduces Data Scattering</a:t>
            </a:r>
            <a:endParaRPr lang="en-US" dirty="0"/>
          </a:p>
        </p:txBody>
      </p:sp>
      <p:sp>
        <p:nvSpPr>
          <p:cNvPr id="3" name="Content Placeholder 2"/>
          <p:cNvSpPr>
            <a:spLocks noGrp="1"/>
          </p:cNvSpPr>
          <p:nvPr>
            <p:ph sz="half" idx="1"/>
          </p:nvPr>
        </p:nvSpPr>
        <p:spPr>
          <a:xfrm>
            <a:off x="455613" y="1201738"/>
            <a:ext cx="5792787" cy="4741861"/>
          </a:xfrm>
        </p:spPr>
        <p:txBody>
          <a:bodyPr/>
          <a:lstStyle/>
          <a:p>
            <a:r>
              <a:rPr lang="en-US" dirty="0" smtClean="0"/>
              <a:t>Category based</a:t>
            </a:r>
          </a:p>
          <a:p>
            <a:pPr lvl="1"/>
            <a:r>
              <a:rPr lang="en-US" dirty="0" smtClean="0"/>
              <a:t>Data structures in the same category are allocated from the same pool</a:t>
            </a:r>
          </a:p>
          <a:p>
            <a:pPr lvl="1"/>
            <a:r>
              <a:rPr lang="en-US" dirty="0" smtClean="0"/>
              <a:t>Optimized for fixed sized data structures</a:t>
            </a:r>
          </a:p>
          <a:p>
            <a:pPr lvl="2"/>
            <a:r>
              <a:rPr lang="en-US" dirty="0" smtClean="0"/>
              <a:t>99% of memory allocations are fixed-size allocation</a:t>
            </a:r>
          </a:p>
          <a:p>
            <a:pPr lvl="1"/>
            <a:r>
              <a:rPr lang="en-US" dirty="0"/>
              <a:t>Allocation call takes category as an extra </a:t>
            </a:r>
            <a:r>
              <a:rPr lang="en-US" dirty="0" smtClean="0"/>
              <a:t>argument</a:t>
            </a:r>
          </a:p>
          <a:p>
            <a:r>
              <a:rPr lang="en-US" dirty="0" smtClean="0"/>
              <a:t>Both tool’s data structures and application data structures are less scattered and interleaved</a:t>
            </a:r>
            <a:endParaRPr lang="en-US" dirty="0"/>
          </a:p>
          <a:p>
            <a:pPr lvl="1"/>
            <a:r>
              <a:rPr lang="en-US" dirty="0" smtClean="0"/>
              <a:t>Reduces chances for application bugs to crash the tool </a:t>
            </a:r>
          </a:p>
          <a:p>
            <a:endParaRPr lang="en-US" dirty="0"/>
          </a:p>
        </p:txBody>
      </p:sp>
      <p:sp>
        <p:nvSpPr>
          <p:cNvPr id="5" name="Slide Number Placeholder 4"/>
          <p:cNvSpPr>
            <a:spLocks noGrp="1"/>
          </p:cNvSpPr>
          <p:nvPr>
            <p:ph type="sldNum" sz="quarter" idx="4"/>
          </p:nvPr>
        </p:nvSpPr>
        <p:spPr/>
        <p:txBody>
          <a:bodyPr/>
          <a:lstStyle/>
          <a:p>
            <a:fld id="{5D2D4532-1F63-42F5-86ED-C1410817A4FA}" type="slidenum">
              <a:rPr lang="en-US" smtClean="0"/>
              <a:pPr/>
              <a:t>34</a:t>
            </a:fld>
            <a:endParaRPr lang="en-US" dirty="0"/>
          </a:p>
        </p:txBody>
      </p:sp>
      <p:sp>
        <p:nvSpPr>
          <p:cNvPr id="6" name="Rectangle 5"/>
          <p:cNvSpPr/>
          <p:nvPr/>
        </p:nvSpPr>
        <p:spPr>
          <a:xfrm>
            <a:off x="6454924" y="1260861"/>
            <a:ext cx="1295400" cy="38100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a:t>
            </a:r>
            <a:r>
              <a:rPr lang="en-US" dirty="0" smtClean="0"/>
              <a:t>pp. data</a:t>
            </a:r>
          </a:p>
        </p:txBody>
      </p:sp>
      <p:sp>
        <p:nvSpPr>
          <p:cNvPr id="7" name="Rectangle 6"/>
          <p:cNvSpPr/>
          <p:nvPr/>
        </p:nvSpPr>
        <p:spPr>
          <a:xfrm>
            <a:off x="6465606" y="2790557"/>
            <a:ext cx="1295400" cy="381000"/>
          </a:xfrm>
          <a:prstGeom prst="rec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a:t>
            </a:r>
            <a:r>
              <a:rPr lang="en-US" dirty="0" smtClean="0"/>
              <a:t>ool data</a:t>
            </a:r>
          </a:p>
        </p:txBody>
      </p:sp>
      <p:sp>
        <p:nvSpPr>
          <p:cNvPr id="8" name="Rectangle 7"/>
          <p:cNvSpPr/>
          <p:nvPr/>
        </p:nvSpPr>
        <p:spPr>
          <a:xfrm>
            <a:off x="6454924" y="1641861"/>
            <a:ext cx="1295400" cy="38100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a:t>
            </a:r>
            <a:r>
              <a:rPr lang="en-US" dirty="0" smtClean="0"/>
              <a:t>pp. data</a:t>
            </a:r>
          </a:p>
        </p:txBody>
      </p:sp>
      <p:sp>
        <p:nvSpPr>
          <p:cNvPr id="9" name="Rectangle 8"/>
          <p:cNvSpPr/>
          <p:nvPr/>
        </p:nvSpPr>
        <p:spPr>
          <a:xfrm>
            <a:off x="6465606" y="2386413"/>
            <a:ext cx="1295400" cy="381000"/>
          </a:xfrm>
          <a:prstGeom prst="rec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a:t>
            </a:r>
            <a:r>
              <a:rPr lang="en-US" dirty="0" smtClean="0"/>
              <a:t>ool data</a:t>
            </a:r>
          </a:p>
        </p:txBody>
      </p:sp>
      <p:sp>
        <p:nvSpPr>
          <p:cNvPr id="10" name="Rectangle 9"/>
          <p:cNvSpPr/>
          <p:nvPr/>
        </p:nvSpPr>
        <p:spPr>
          <a:xfrm>
            <a:off x="6454924" y="2022861"/>
            <a:ext cx="1295400" cy="38100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t>
            </a:r>
          </a:p>
        </p:txBody>
      </p:sp>
      <p:sp>
        <p:nvSpPr>
          <p:cNvPr id="11" name="Rectangle 10"/>
          <p:cNvSpPr/>
          <p:nvPr/>
        </p:nvSpPr>
        <p:spPr>
          <a:xfrm>
            <a:off x="6465606" y="3148413"/>
            <a:ext cx="1295400" cy="381000"/>
          </a:xfrm>
          <a:prstGeom prst="rec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a:t>
            </a:r>
            <a:r>
              <a:rPr lang="en-US" dirty="0" smtClean="0"/>
              <a:t>ool data</a:t>
            </a:r>
          </a:p>
        </p:txBody>
      </p:sp>
      <p:sp>
        <p:nvSpPr>
          <p:cNvPr id="12" name="Rectangle 11"/>
          <p:cNvSpPr/>
          <p:nvPr/>
        </p:nvSpPr>
        <p:spPr>
          <a:xfrm>
            <a:off x="6465606" y="3531549"/>
            <a:ext cx="1295400" cy="38100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a:t>
            </a:r>
            <a:r>
              <a:rPr lang="en-US" dirty="0" smtClean="0"/>
              <a:t>pp. data</a:t>
            </a:r>
          </a:p>
        </p:txBody>
      </p:sp>
      <p:sp>
        <p:nvSpPr>
          <p:cNvPr id="13" name="Rectangle 12"/>
          <p:cNvSpPr/>
          <p:nvPr/>
        </p:nvSpPr>
        <p:spPr>
          <a:xfrm>
            <a:off x="6465606" y="5038101"/>
            <a:ext cx="1295400" cy="381000"/>
          </a:xfrm>
          <a:prstGeom prst="rec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a:t>
            </a:r>
            <a:r>
              <a:rPr lang="en-US" dirty="0" smtClean="0"/>
              <a:t>ool data</a:t>
            </a:r>
          </a:p>
        </p:txBody>
      </p:sp>
      <p:sp>
        <p:nvSpPr>
          <p:cNvPr id="14" name="Rectangle 13"/>
          <p:cNvSpPr/>
          <p:nvPr/>
        </p:nvSpPr>
        <p:spPr>
          <a:xfrm>
            <a:off x="6465606" y="3910767"/>
            <a:ext cx="1295400" cy="38100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a:t>
            </a:r>
            <a:r>
              <a:rPr lang="en-US" dirty="0" smtClean="0"/>
              <a:t>pp. data</a:t>
            </a:r>
          </a:p>
        </p:txBody>
      </p:sp>
      <p:sp>
        <p:nvSpPr>
          <p:cNvPr id="15" name="Rectangle 14"/>
          <p:cNvSpPr/>
          <p:nvPr/>
        </p:nvSpPr>
        <p:spPr>
          <a:xfrm>
            <a:off x="6465606" y="4657101"/>
            <a:ext cx="1295400" cy="381000"/>
          </a:xfrm>
          <a:prstGeom prst="rec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a:t>
            </a:r>
            <a:r>
              <a:rPr lang="en-US" dirty="0" smtClean="0"/>
              <a:t>ool data</a:t>
            </a:r>
          </a:p>
        </p:txBody>
      </p:sp>
      <p:sp>
        <p:nvSpPr>
          <p:cNvPr id="16" name="Rectangle 15"/>
          <p:cNvSpPr/>
          <p:nvPr/>
        </p:nvSpPr>
        <p:spPr>
          <a:xfrm>
            <a:off x="6463470" y="4291767"/>
            <a:ext cx="1295400" cy="38100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a:t>
            </a:r>
            <a:r>
              <a:rPr lang="en-US" dirty="0" smtClean="0"/>
              <a:t>pp. data</a:t>
            </a:r>
          </a:p>
        </p:txBody>
      </p:sp>
      <p:sp>
        <p:nvSpPr>
          <p:cNvPr id="18" name="Rectangle 17"/>
          <p:cNvSpPr/>
          <p:nvPr/>
        </p:nvSpPr>
        <p:spPr>
          <a:xfrm>
            <a:off x="6465606" y="5419101"/>
            <a:ext cx="1295400" cy="381000"/>
          </a:xfrm>
          <a:prstGeom prst="rec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a:t>
            </a:r>
            <a:r>
              <a:rPr lang="en-US" dirty="0" smtClean="0"/>
              <a:t>ool data</a:t>
            </a:r>
          </a:p>
        </p:txBody>
      </p:sp>
    </p:spTree>
    <p:extLst>
      <p:ext uri="{BB962C8B-B14F-4D97-AF65-F5344CB8AC3E}">
        <p14:creationId xmlns:p14="http://schemas.microsoft.com/office/powerpoint/2010/main" val="97399480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sz="half" idx="1"/>
          </p:nvPr>
        </p:nvSpPr>
        <p:spPr>
          <a:xfrm>
            <a:off x="455613" y="1201739"/>
            <a:ext cx="8231187" cy="4665661"/>
          </a:xfrm>
        </p:spPr>
        <p:txBody>
          <a:bodyPr/>
          <a:lstStyle/>
          <a:p>
            <a:r>
              <a:rPr lang="en-US" dirty="0" smtClean="0"/>
              <a:t>Memory sub-allocator reduces the chances of application bugs corrupting tool data structures, but does not eliminate the chances</a:t>
            </a:r>
          </a:p>
          <a:p>
            <a:r>
              <a:rPr lang="en-US" dirty="0" smtClean="0"/>
              <a:t>Both the application and the tool may raise exceptions</a:t>
            </a:r>
          </a:p>
          <a:p>
            <a:r>
              <a:rPr lang="en-US" dirty="0" smtClean="0"/>
              <a:t>Existing C++ exception handling mechanism does not work here</a:t>
            </a:r>
          </a:p>
          <a:p>
            <a:pPr lvl="1"/>
            <a:r>
              <a:rPr lang="en-US" dirty="0" smtClean="0"/>
              <a:t>The tool is not supposed to handle application exceptions</a:t>
            </a:r>
          </a:p>
          <a:p>
            <a:pPr lvl="1"/>
            <a:r>
              <a:rPr lang="en-US" dirty="0" smtClean="0"/>
              <a:t>The application is not supposed to handle tool exceptions</a:t>
            </a:r>
          </a:p>
          <a:p>
            <a:r>
              <a:rPr lang="en-US" dirty="0" smtClean="0"/>
              <a:t>Need to classify the originator whenever an exception is thrown </a:t>
            </a:r>
          </a:p>
          <a:p>
            <a:endParaRPr lang="en-US" dirty="0"/>
          </a:p>
        </p:txBody>
      </p:sp>
      <p:sp>
        <p:nvSpPr>
          <p:cNvPr id="5" name="Slide Number Placeholder 4"/>
          <p:cNvSpPr>
            <a:spLocks noGrp="1"/>
          </p:cNvSpPr>
          <p:nvPr>
            <p:ph type="sldNum" sz="quarter" idx="4"/>
          </p:nvPr>
        </p:nvSpPr>
        <p:spPr/>
        <p:txBody>
          <a:bodyPr/>
          <a:lstStyle/>
          <a:p>
            <a:fld id="{5D2D4532-1F63-42F5-86ED-C1410817A4FA}" type="slidenum">
              <a:rPr lang="en-US" smtClean="0"/>
              <a:pPr/>
              <a:t>35</a:t>
            </a:fld>
            <a:endParaRPr lang="en-US" dirty="0"/>
          </a:p>
        </p:txBody>
      </p:sp>
    </p:spTree>
    <p:extLst>
      <p:ext uri="{BB962C8B-B14F-4D97-AF65-F5344CB8AC3E}">
        <p14:creationId xmlns:p14="http://schemas.microsoft.com/office/powerpoint/2010/main" val="157887577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sz="half" idx="1"/>
          </p:nvPr>
        </p:nvSpPr>
        <p:spPr>
          <a:xfrm>
            <a:off x="457200" y="990600"/>
            <a:ext cx="8305800" cy="4665661"/>
          </a:xfrm>
        </p:spPr>
        <p:txBody>
          <a:bodyPr/>
          <a:lstStyle/>
          <a:p>
            <a:r>
              <a:rPr lang="en-US" dirty="0" err="1" smtClean="0"/>
              <a:t>PIN_AddInternalExceptionHandler</a:t>
            </a:r>
            <a:r>
              <a:rPr lang="en-US" dirty="0"/>
              <a:t>() </a:t>
            </a:r>
            <a:r>
              <a:rPr lang="en-US" dirty="0" smtClean="0"/>
              <a:t>captures tool exceptions</a:t>
            </a:r>
          </a:p>
          <a:p>
            <a:pPr lvl="1"/>
            <a:r>
              <a:rPr lang="en-US" dirty="0" smtClean="0"/>
              <a:t>Whenever a tool exception is raised, the handler is called to log the call stack of the exception to help triage the failure</a:t>
            </a:r>
          </a:p>
          <a:p>
            <a:r>
              <a:rPr lang="en-US" dirty="0" err="1" smtClean="0"/>
              <a:t>PIN_AddContextChangeFunction</a:t>
            </a:r>
            <a:r>
              <a:rPr lang="en-US" dirty="0"/>
              <a:t>() </a:t>
            </a:r>
            <a:r>
              <a:rPr lang="en-US" dirty="0" smtClean="0"/>
              <a:t>captures application exceptions</a:t>
            </a:r>
          </a:p>
          <a:p>
            <a:pPr lvl="1"/>
            <a:r>
              <a:rPr lang="en-US" dirty="0" smtClean="0"/>
              <a:t>Whenever an application exception is raised, the callback function is called to first check if the exception is fatal and not handled by the application. If yes, the call stack of the exception is logged and reported to the user</a:t>
            </a:r>
            <a:endParaRPr lang="en-US" dirty="0"/>
          </a:p>
        </p:txBody>
      </p:sp>
      <p:sp>
        <p:nvSpPr>
          <p:cNvPr id="5" name="Slide Number Placeholder 4"/>
          <p:cNvSpPr>
            <a:spLocks noGrp="1"/>
          </p:cNvSpPr>
          <p:nvPr>
            <p:ph type="sldNum" sz="quarter" idx="4"/>
          </p:nvPr>
        </p:nvSpPr>
        <p:spPr/>
        <p:txBody>
          <a:bodyPr/>
          <a:lstStyle/>
          <a:p>
            <a:fld id="{5D2D4532-1F63-42F5-86ED-C1410817A4FA}" type="slidenum">
              <a:rPr lang="en-US" smtClean="0"/>
              <a:pPr/>
              <a:t>36</a:t>
            </a:fld>
            <a:endParaRPr lang="en-US" dirty="0"/>
          </a:p>
        </p:txBody>
      </p:sp>
    </p:spTree>
    <p:extLst>
      <p:ext uri="{BB962C8B-B14F-4D97-AF65-F5344CB8AC3E}">
        <p14:creationId xmlns:p14="http://schemas.microsoft.com/office/powerpoint/2010/main" val="410127663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half" idx="1"/>
          </p:nvPr>
        </p:nvSpPr>
        <p:spPr>
          <a:xfrm>
            <a:off x="457200" y="1066800"/>
            <a:ext cx="8231187" cy="4713734"/>
          </a:xfrm>
        </p:spPr>
        <p:txBody>
          <a:bodyPr/>
          <a:lstStyle/>
          <a:p>
            <a:r>
              <a:rPr lang="en-US" dirty="0" smtClean="0"/>
              <a:t>Shadow memory is critical to performance and scalability </a:t>
            </a:r>
          </a:p>
          <a:p>
            <a:r>
              <a:rPr lang="en-US" dirty="0" smtClean="0"/>
              <a:t>Out-of-order analysis reduces the shadow memory contention</a:t>
            </a:r>
          </a:p>
          <a:p>
            <a:r>
              <a:rPr lang="en-US" dirty="0" smtClean="0"/>
              <a:t>Software and hardware combined data share detection gives most performance benefit</a:t>
            </a:r>
          </a:p>
          <a:p>
            <a:r>
              <a:rPr lang="en-US" dirty="0" smtClean="0"/>
              <a:t>But we are not done.</a:t>
            </a:r>
          </a:p>
          <a:p>
            <a:pPr lvl="1"/>
            <a:r>
              <a:rPr lang="en-US" dirty="0" smtClean="0"/>
              <a:t>Ongoing and future</a:t>
            </a:r>
          </a:p>
          <a:p>
            <a:pPr lvl="2"/>
            <a:r>
              <a:rPr lang="en-US" dirty="0" smtClean="0"/>
              <a:t>Redundancy elimination, adaptive sampling, distributed out-of-process analysis …</a:t>
            </a:r>
          </a:p>
        </p:txBody>
      </p:sp>
      <p:sp>
        <p:nvSpPr>
          <p:cNvPr id="5" name="Slide Number Placeholder 4"/>
          <p:cNvSpPr>
            <a:spLocks noGrp="1"/>
          </p:cNvSpPr>
          <p:nvPr>
            <p:ph type="sldNum" sz="quarter" idx="4"/>
          </p:nvPr>
        </p:nvSpPr>
        <p:spPr/>
        <p:txBody>
          <a:bodyPr/>
          <a:lstStyle/>
          <a:p>
            <a:fld id="{5D2D4532-1F63-42F5-86ED-C1410817A4FA}" type="slidenum">
              <a:rPr lang="en-US" smtClean="0"/>
              <a:pPr/>
              <a:t>37</a:t>
            </a:fld>
            <a:endParaRPr lang="en-US" dirty="0"/>
          </a:p>
        </p:txBody>
      </p:sp>
    </p:spTree>
    <p:extLst>
      <p:ext uri="{BB962C8B-B14F-4D97-AF65-F5344CB8AC3E}">
        <p14:creationId xmlns:p14="http://schemas.microsoft.com/office/powerpoint/2010/main" val="3736424015"/>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half" idx="1"/>
          </p:nvPr>
        </p:nvSpPr>
        <p:spPr>
          <a:xfrm>
            <a:off x="457200" y="1066800"/>
            <a:ext cx="8231187" cy="4713734"/>
          </a:xfrm>
        </p:spPr>
        <p:txBody>
          <a:bodyPr/>
          <a:lstStyle/>
          <a:p>
            <a:r>
              <a:rPr lang="en-US" dirty="0">
                <a:hlinkClick r:id="rId2"/>
              </a:rPr>
              <a:t>http://software.intel.com/en-us/articles/intel-inspector-xe</a:t>
            </a:r>
            <a:r>
              <a:rPr lang="en-US" dirty="0" smtClean="0">
                <a:hlinkClick r:id="rId2"/>
              </a:rPr>
              <a:t>/</a:t>
            </a:r>
            <a:endParaRPr lang="en-US" dirty="0" smtClean="0"/>
          </a:p>
          <a:p>
            <a:r>
              <a:rPr lang="en-US" dirty="0">
                <a:hlinkClick r:id="rId3"/>
              </a:rPr>
              <a:t>http://</a:t>
            </a:r>
            <a:r>
              <a:rPr lang="en-US" dirty="0" smtClean="0">
                <a:hlinkClick r:id="rId3"/>
              </a:rPr>
              <a:t>dl.acm.org/citation.cfm?id=1147416</a:t>
            </a:r>
            <a:endParaRPr lang="en-US" dirty="0" smtClean="0"/>
          </a:p>
          <a:p>
            <a:r>
              <a:rPr lang="en-US" dirty="0">
                <a:hlinkClick r:id="rId4"/>
              </a:rPr>
              <a:t>http://</a:t>
            </a:r>
            <a:r>
              <a:rPr lang="en-US" dirty="0" smtClean="0">
                <a:hlinkClick r:id="rId4"/>
              </a:rPr>
              <a:t>dl.acm.org/citation.cfm?id=2000084</a:t>
            </a:r>
            <a:endParaRPr lang="en-US" dirty="0" smtClean="0"/>
          </a:p>
          <a:p>
            <a:endParaRPr lang="en-US" dirty="0"/>
          </a:p>
          <a:p>
            <a:endParaRPr lang="en-US" dirty="0"/>
          </a:p>
        </p:txBody>
      </p:sp>
      <p:sp>
        <p:nvSpPr>
          <p:cNvPr id="5" name="Slide Number Placeholder 4"/>
          <p:cNvSpPr>
            <a:spLocks noGrp="1"/>
          </p:cNvSpPr>
          <p:nvPr>
            <p:ph type="sldNum" sz="quarter" idx="4"/>
          </p:nvPr>
        </p:nvSpPr>
        <p:spPr/>
        <p:txBody>
          <a:bodyPr/>
          <a:lstStyle/>
          <a:p>
            <a:fld id="{5D2D4532-1F63-42F5-86ED-C1410817A4FA}" type="slidenum">
              <a:rPr lang="en-US" smtClean="0"/>
              <a:pPr/>
              <a:t>38</a:t>
            </a:fld>
            <a:endParaRPr lang="en-US" dirty="0"/>
          </a:p>
        </p:txBody>
      </p:sp>
    </p:spTree>
    <p:extLst>
      <p:ext uri="{BB962C8B-B14F-4D97-AF65-F5344CB8AC3E}">
        <p14:creationId xmlns:p14="http://schemas.microsoft.com/office/powerpoint/2010/main" val="2068545767"/>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Optimization Notice</a:t>
            </a:r>
            <a:endParaRPr lang="en-US" dirty="0"/>
          </a:p>
        </p:txBody>
      </p:sp>
      <p:sp>
        <p:nvSpPr>
          <p:cNvPr id="7" name="Content Placeholder 6"/>
          <p:cNvSpPr>
            <a:spLocks noGrp="1"/>
          </p:cNvSpPr>
          <p:nvPr>
            <p:ph idx="1"/>
          </p:nvPr>
        </p:nvSpPr>
        <p:spPr>
          <a:noFill/>
        </p:spPr>
        <p:txBody>
          <a:bodyPr/>
          <a:lstStyle/>
          <a:p>
            <a:pPr algn="ctr" eaLnBrk="1" hangingPunct="1">
              <a:buNone/>
            </a:pPr>
            <a:endParaRPr lang="en-US" sz="1200" dirty="0" smtClean="0"/>
          </a:p>
          <a:p>
            <a:pPr algn="ctr" eaLnBrk="1" hangingPunct="1">
              <a:buNone/>
            </a:pPr>
            <a:endParaRPr lang="en-US" sz="1200" dirty="0" smtClean="0"/>
          </a:p>
          <a:p>
            <a:pPr algn="ctr" eaLnBrk="1" hangingPunct="1">
              <a:buNone/>
            </a:pPr>
            <a:r>
              <a:rPr lang="en-US" sz="1600" dirty="0" smtClean="0"/>
              <a:t>Intel’s compilers may or may not optimize to the same degree for non-Intel microprocessors for optimizations that are not unique to Intel microprocessors. These optimizations include SSE2®, SSE3, and SSSE3 instruction sets and other optimizations. Intel does not guarantee the availability, functionality, or effectiveness of any optimization on microprocessors not manufactured by Intel. Microprocessor-dependent optimizations in this product are intended for use with Intel microprocessors. Certain optimizations not specific to Intel </a:t>
            </a:r>
            <a:r>
              <a:rPr lang="en-US" sz="1600" dirty="0" err="1" smtClean="0"/>
              <a:t>microarchitecture</a:t>
            </a:r>
            <a:r>
              <a:rPr lang="en-US" sz="1600" dirty="0" smtClean="0"/>
              <a:t> are reserved for Intel microprocessors. Please refer to the applicable product User and Reference Guides for more information regarding the specific instruction sets covered by this notice.</a:t>
            </a:r>
          </a:p>
          <a:p>
            <a:pPr algn="r" eaLnBrk="1" hangingPunct="1"/>
            <a:endParaRPr lang="en-US" sz="1200" dirty="0" smtClean="0"/>
          </a:p>
          <a:p>
            <a:pPr algn="r" eaLnBrk="1" hangingPunct="1">
              <a:buNone/>
            </a:pPr>
            <a:r>
              <a:rPr lang="en-US" sz="1200" dirty="0" smtClean="0"/>
              <a:t>Notice revision #20110804</a:t>
            </a:r>
          </a:p>
          <a:p>
            <a:pPr>
              <a:buNone/>
            </a:pPr>
            <a:endParaRPr lang="en-US" sz="1200" dirty="0">
              <a:solidFill>
                <a:schemeClr val="bg1"/>
              </a:solidFill>
              <a:latin typeface="Arial" pitchFamily="34" charset="0"/>
              <a:cs typeface="Arial" pitchFamily="34" charset="0"/>
            </a:endParaRPr>
          </a:p>
        </p:txBody>
      </p:sp>
      <p:sp>
        <p:nvSpPr>
          <p:cNvPr id="5" name="Slide Number Placeholder 4"/>
          <p:cNvSpPr>
            <a:spLocks noGrp="1"/>
          </p:cNvSpPr>
          <p:nvPr>
            <p:ph type="sldNum" sz="quarter" idx="4"/>
          </p:nvPr>
        </p:nvSpPr>
        <p:spPr/>
        <p:txBody>
          <a:bodyPr/>
          <a:lstStyle/>
          <a:p>
            <a:fld id="{5D2D4532-1F63-42F5-86ED-C1410817A4FA}" type="slidenum">
              <a:rPr lang="en-US" smtClean="0"/>
              <a:pPr/>
              <a:t>39</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Overview</a:t>
            </a:r>
            <a:endParaRPr lang="en-US" dirty="0"/>
          </a:p>
        </p:txBody>
      </p:sp>
      <p:sp>
        <p:nvSpPr>
          <p:cNvPr id="3" name="Subtitle 2"/>
          <p:cNvSpPr>
            <a:spLocks noGrp="1"/>
          </p:cNvSpPr>
          <p:nvPr>
            <p:ph type="subTitle" sz="quarter" idx="1"/>
          </p:nvPr>
        </p:nvSpPr>
        <p:spPr/>
        <p:txBody>
          <a:bodyPr/>
          <a:lstStyle/>
          <a:p>
            <a:endParaRPr lang="en-US" dirty="0"/>
          </a:p>
        </p:txBody>
      </p:sp>
      <p:sp>
        <p:nvSpPr>
          <p:cNvPr id="4" name="Slide Number Placeholder 3"/>
          <p:cNvSpPr>
            <a:spLocks noGrp="1"/>
          </p:cNvSpPr>
          <p:nvPr>
            <p:ph type="sldNum" sz="quarter" idx="4"/>
          </p:nvPr>
        </p:nvSpPr>
        <p:spPr/>
        <p:txBody>
          <a:bodyPr/>
          <a:lstStyle/>
          <a:p>
            <a:fld id="{5D2D4532-1F63-42F5-86ED-C1410817A4FA}" type="slidenum">
              <a:rPr lang="en-US" smtClean="0"/>
              <a:pPr/>
              <a:t>4</a:t>
            </a:fld>
            <a:endParaRPr lang="en-US" dirty="0"/>
          </a:p>
        </p:txBody>
      </p:sp>
    </p:spTree>
    <p:extLst>
      <p:ext uri="{BB962C8B-B14F-4D97-AF65-F5344CB8AC3E}">
        <p14:creationId xmlns:p14="http://schemas.microsoft.com/office/powerpoint/2010/main" val="2217052751"/>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5D2D4532-1F63-42F5-86ED-C1410817A4FA}" type="slidenum">
              <a:rPr lang="en-US" smtClean="0"/>
              <a:pPr/>
              <a:t>40</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Inspector XE</a:t>
            </a:r>
            <a:endParaRPr lang="en-US" dirty="0"/>
          </a:p>
        </p:txBody>
      </p:sp>
      <p:sp>
        <p:nvSpPr>
          <p:cNvPr id="3" name="Content Placeholder 2"/>
          <p:cNvSpPr>
            <a:spLocks noGrp="1"/>
          </p:cNvSpPr>
          <p:nvPr>
            <p:ph sz="half" idx="1"/>
          </p:nvPr>
        </p:nvSpPr>
        <p:spPr>
          <a:xfrm>
            <a:off x="455613" y="1201739"/>
            <a:ext cx="8231187" cy="4713734"/>
          </a:xfrm>
        </p:spPr>
        <p:txBody>
          <a:bodyPr/>
          <a:lstStyle/>
          <a:p>
            <a:r>
              <a:rPr lang="en-US" dirty="0" smtClean="0"/>
              <a:t>A dynamic memory and threading bug detection tool for single-threaded and multi-threaded application development</a:t>
            </a:r>
          </a:p>
          <a:p>
            <a:pPr lvl="1"/>
            <a:r>
              <a:rPr lang="en-US" dirty="0" smtClean="0"/>
              <a:t>Formerly Intel® Thread Checker</a:t>
            </a:r>
          </a:p>
          <a:p>
            <a:pPr lvl="1"/>
            <a:r>
              <a:rPr lang="en-US" dirty="0" smtClean="0"/>
              <a:t>C</a:t>
            </a:r>
            <a:r>
              <a:rPr lang="en-US" dirty="0"/>
              <a:t>, C++, C++/CLI, C#, and Fortran </a:t>
            </a:r>
            <a:r>
              <a:rPr lang="en-US" dirty="0" smtClean="0"/>
              <a:t>applications</a:t>
            </a:r>
          </a:p>
          <a:p>
            <a:pPr lvl="1"/>
            <a:r>
              <a:rPr lang="en-US" dirty="0" smtClean="0"/>
              <a:t>POSIX thread, Windows thread, TBB, </a:t>
            </a:r>
            <a:r>
              <a:rPr lang="en-US" dirty="0" err="1" smtClean="0"/>
              <a:t>OpenMP</a:t>
            </a:r>
            <a:r>
              <a:rPr lang="en-US" dirty="0" smtClean="0"/>
              <a:t>, </a:t>
            </a:r>
            <a:r>
              <a:rPr lang="en-US" dirty="0" err="1" smtClean="0"/>
              <a:t>Cilk</a:t>
            </a:r>
            <a:r>
              <a:rPr lang="en-US" dirty="0" smtClean="0"/>
              <a:t> Plus etc.</a:t>
            </a:r>
          </a:p>
          <a:p>
            <a:pPr lvl="1"/>
            <a:r>
              <a:rPr lang="en-US" dirty="0" smtClean="0"/>
              <a:t>Windows and Linux platforms</a:t>
            </a:r>
          </a:p>
          <a:p>
            <a:pPr lvl="1"/>
            <a:r>
              <a:rPr lang="en-US" dirty="0" smtClean="0"/>
              <a:t>Standalone GUI or Visual Studio integration</a:t>
            </a:r>
          </a:p>
          <a:p>
            <a:pPr lvl="1"/>
            <a:r>
              <a:rPr lang="en-US" dirty="0" smtClean="0"/>
              <a:t>Pinpoint to source lines </a:t>
            </a:r>
          </a:p>
          <a:p>
            <a:pPr lvl="1"/>
            <a:r>
              <a:rPr lang="en-US" dirty="0" smtClean="0"/>
              <a:t>Visualize </a:t>
            </a:r>
            <a:r>
              <a:rPr lang="en-US" dirty="0"/>
              <a:t>and manage static security analysis results created by Intel® </a:t>
            </a:r>
            <a:r>
              <a:rPr lang="en-US" dirty="0" smtClean="0"/>
              <a:t>compilers</a:t>
            </a:r>
          </a:p>
          <a:p>
            <a:pPr lvl="1"/>
            <a:endParaRPr lang="en-US" dirty="0" smtClean="0"/>
          </a:p>
          <a:p>
            <a:endParaRPr lang="en-US" dirty="0" smtClean="0"/>
          </a:p>
          <a:p>
            <a:endParaRPr lang="en-US" dirty="0" smtClean="0"/>
          </a:p>
        </p:txBody>
      </p:sp>
      <p:sp>
        <p:nvSpPr>
          <p:cNvPr id="5" name="Slide Number Placeholder 4"/>
          <p:cNvSpPr>
            <a:spLocks noGrp="1"/>
          </p:cNvSpPr>
          <p:nvPr>
            <p:ph type="sldNum" sz="quarter" idx="4"/>
          </p:nvPr>
        </p:nvSpPr>
        <p:spPr/>
        <p:txBody>
          <a:bodyPr/>
          <a:lstStyle/>
          <a:p>
            <a:fld id="{5D2D4532-1F63-42F5-86ED-C1410817A4FA}" type="slidenum">
              <a:rPr lang="en-US" smtClean="0"/>
              <a:pPr/>
              <a:t>5</a:t>
            </a:fld>
            <a:endParaRPr lang="en-US" dirty="0"/>
          </a:p>
        </p:txBody>
      </p:sp>
    </p:spTree>
    <p:extLst>
      <p:ext uri="{BB962C8B-B14F-4D97-AF65-F5344CB8AC3E}">
        <p14:creationId xmlns:p14="http://schemas.microsoft.com/office/powerpoint/2010/main" val="7473613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Analysis</a:t>
            </a:r>
            <a:endParaRPr lang="en-US" dirty="0"/>
          </a:p>
        </p:txBody>
      </p:sp>
      <p:sp>
        <p:nvSpPr>
          <p:cNvPr id="3" name="Content Placeholder 2"/>
          <p:cNvSpPr>
            <a:spLocks noGrp="1"/>
          </p:cNvSpPr>
          <p:nvPr>
            <p:ph sz="half" idx="1"/>
          </p:nvPr>
        </p:nvSpPr>
        <p:spPr>
          <a:xfrm>
            <a:off x="455613" y="1201739"/>
            <a:ext cx="8231187" cy="4713734"/>
          </a:xfrm>
        </p:spPr>
        <p:txBody>
          <a:bodyPr/>
          <a:lstStyle/>
          <a:p>
            <a:pPr lvl="1"/>
            <a:endParaRPr lang="en-US" dirty="0" smtClean="0"/>
          </a:p>
          <a:p>
            <a:endParaRPr lang="en-US" dirty="0" smtClean="0"/>
          </a:p>
          <a:p>
            <a:endParaRPr lang="en-US" dirty="0" smtClean="0"/>
          </a:p>
        </p:txBody>
      </p:sp>
      <p:sp>
        <p:nvSpPr>
          <p:cNvPr id="5" name="Slide Number Placeholder 4"/>
          <p:cNvSpPr>
            <a:spLocks noGrp="1"/>
          </p:cNvSpPr>
          <p:nvPr>
            <p:ph type="sldNum" sz="quarter" idx="4"/>
          </p:nvPr>
        </p:nvSpPr>
        <p:spPr/>
        <p:txBody>
          <a:bodyPr/>
          <a:lstStyle/>
          <a:p>
            <a:fld id="{5D2D4532-1F63-42F5-86ED-C1410817A4FA}" type="slidenum">
              <a:rPr lang="en-US" smtClean="0"/>
              <a:pPr/>
              <a:t>6</a:t>
            </a:fld>
            <a:endParaRPr lang="en-US" dirty="0"/>
          </a:p>
        </p:txBody>
      </p:sp>
      <p:sp>
        <p:nvSpPr>
          <p:cNvPr id="6" name="Content Placeholder 2"/>
          <p:cNvSpPr>
            <a:spLocks noGrp="1"/>
          </p:cNvSpPr>
          <p:nvPr>
            <p:ph sz="half" idx="1"/>
          </p:nvPr>
        </p:nvSpPr>
        <p:spPr>
          <a:xfrm>
            <a:off x="608013" y="1354139"/>
            <a:ext cx="8231187" cy="4713734"/>
          </a:xfrm>
        </p:spPr>
        <p:txBody>
          <a:bodyPr/>
          <a:lstStyle/>
          <a:p>
            <a:r>
              <a:rPr lang="en-US" dirty="0" smtClean="0"/>
              <a:t>Detects memory related bugs in single- or multi-threaded applications</a:t>
            </a:r>
          </a:p>
          <a:p>
            <a:pPr lvl="1"/>
            <a:r>
              <a:rPr lang="en-US" dirty="0" smtClean="0"/>
              <a:t>Memory leaks, GDI/kernel resource leaks</a:t>
            </a:r>
          </a:p>
          <a:p>
            <a:pPr lvl="1"/>
            <a:r>
              <a:rPr lang="en-US" dirty="0" smtClean="0"/>
              <a:t>Uninitialized read</a:t>
            </a:r>
          </a:p>
          <a:p>
            <a:pPr lvl="1"/>
            <a:r>
              <a:rPr lang="en-US" dirty="0" smtClean="0"/>
              <a:t>Invalid access </a:t>
            </a:r>
          </a:p>
          <a:p>
            <a:pPr lvl="1"/>
            <a:r>
              <a:rPr lang="en-US" dirty="0" smtClean="0"/>
              <a:t>Invalid </a:t>
            </a:r>
            <a:r>
              <a:rPr lang="en-US" dirty="0" err="1" smtClean="0"/>
              <a:t>deallocation</a:t>
            </a:r>
            <a:endParaRPr lang="en-US" dirty="0" smtClean="0"/>
          </a:p>
          <a:p>
            <a:pPr lvl="1"/>
            <a:r>
              <a:rPr lang="en-US" dirty="0" smtClean="0"/>
              <a:t>Mismatched allocation/</a:t>
            </a:r>
            <a:r>
              <a:rPr lang="en-US" dirty="0" err="1" smtClean="0"/>
              <a:t>deallocation</a:t>
            </a:r>
            <a:endParaRPr lang="en-US" dirty="0" smtClean="0"/>
          </a:p>
          <a:p>
            <a:pPr lvl="1"/>
            <a:r>
              <a:rPr lang="en-US" dirty="0" smtClean="0"/>
              <a:t>… …</a:t>
            </a:r>
          </a:p>
          <a:p>
            <a:pPr lvl="1"/>
            <a:endParaRPr lang="en-US" dirty="0" smtClean="0"/>
          </a:p>
          <a:p>
            <a:endParaRPr lang="en-US" dirty="0" smtClean="0"/>
          </a:p>
          <a:p>
            <a:endParaRPr lang="en-US" dirty="0" smtClean="0"/>
          </a:p>
        </p:txBody>
      </p:sp>
    </p:spTree>
    <p:extLst>
      <p:ext uri="{BB962C8B-B14F-4D97-AF65-F5344CB8AC3E}">
        <p14:creationId xmlns:p14="http://schemas.microsoft.com/office/powerpoint/2010/main" val="116786972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Threading Analysis</a:t>
            </a:r>
            <a:endParaRPr lang="en-US" dirty="0"/>
          </a:p>
        </p:txBody>
      </p:sp>
      <p:sp>
        <p:nvSpPr>
          <p:cNvPr id="3" name="Content Placeholder 2"/>
          <p:cNvSpPr>
            <a:spLocks noGrp="1"/>
          </p:cNvSpPr>
          <p:nvPr>
            <p:ph sz="half" idx="1"/>
          </p:nvPr>
        </p:nvSpPr>
        <p:spPr>
          <a:xfrm>
            <a:off x="455613" y="1201739"/>
            <a:ext cx="8231187" cy="4713734"/>
          </a:xfrm>
        </p:spPr>
        <p:txBody>
          <a:bodyPr/>
          <a:lstStyle/>
          <a:p>
            <a:pPr lvl="1"/>
            <a:endParaRPr lang="en-US" dirty="0" smtClean="0"/>
          </a:p>
          <a:p>
            <a:endParaRPr lang="en-US" dirty="0" smtClean="0"/>
          </a:p>
          <a:p>
            <a:endParaRPr lang="en-US" dirty="0" smtClean="0"/>
          </a:p>
        </p:txBody>
      </p:sp>
      <p:sp>
        <p:nvSpPr>
          <p:cNvPr id="5" name="Slide Number Placeholder 4"/>
          <p:cNvSpPr>
            <a:spLocks noGrp="1"/>
          </p:cNvSpPr>
          <p:nvPr>
            <p:ph type="sldNum" sz="quarter" idx="4"/>
          </p:nvPr>
        </p:nvSpPr>
        <p:spPr/>
        <p:txBody>
          <a:bodyPr/>
          <a:lstStyle/>
          <a:p>
            <a:fld id="{5D2D4532-1F63-42F5-86ED-C1410817A4FA}" type="slidenum">
              <a:rPr lang="en-US" smtClean="0"/>
              <a:pPr/>
              <a:t>7</a:t>
            </a:fld>
            <a:endParaRPr lang="en-US" dirty="0"/>
          </a:p>
        </p:txBody>
      </p:sp>
      <p:sp>
        <p:nvSpPr>
          <p:cNvPr id="6" name="Content Placeholder 2"/>
          <p:cNvSpPr>
            <a:spLocks noGrp="1"/>
          </p:cNvSpPr>
          <p:nvPr>
            <p:ph sz="half" idx="1"/>
          </p:nvPr>
        </p:nvSpPr>
        <p:spPr>
          <a:xfrm>
            <a:off x="608013" y="1354139"/>
            <a:ext cx="8231187" cy="4713734"/>
          </a:xfrm>
        </p:spPr>
        <p:txBody>
          <a:bodyPr/>
          <a:lstStyle/>
          <a:p>
            <a:r>
              <a:rPr lang="en-US" dirty="0" smtClean="0"/>
              <a:t>Detects threading related bugs in </a:t>
            </a:r>
            <a:r>
              <a:rPr lang="en-US" dirty="0"/>
              <a:t>m</a:t>
            </a:r>
            <a:r>
              <a:rPr lang="en-US" dirty="0" smtClean="0"/>
              <a:t>ulti-threaded applications</a:t>
            </a:r>
          </a:p>
          <a:p>
            <a:pPr lvl="1"/>
            <a:r>
              <a:rPr lang="en-US" dirty="0" smtClean="0"/>
              <a:t>Data races</a:t>
            </a:r>
          </a:p>
          <a:p>
            <a:pPr lvl="1"/>
            <a:r>
              <a:rPr lang="en-US" dirty="0" smtClean="0"/>
              <a:t>Cross thread stack accesses</a:t>
            </a:r>
          </a:p>
          <a:p>
            <a:pPr lvl="1"/>
            <a:r>
              <a:rPr lang="en-US" dirty="0" smtClean="0"/>
              <a:t>Deadlocks (actual deadlock)</a:t>
            </a:r>
          </a:p>
          <a:p>
            <a:pPr lvl="1"/>
            <a:r>
              <a:rPr lang="en-US" dirty="0" smtClean="0"/>
              <a:t>Lock hierarchy violations (potential deadlocks) etc.</a:t>
            </a:r>
          </a:p>
          <a:p>
            <a:r>
              <a:rPr lang="en-US" dirty="0" smtClean="0"/>
              <a:t>Data race detection is based on Happens-before algorithm</a:t>
            </a:r>
          </a:p>
          <a:p>
            <a:pPr lvl="1"/>
            <a:endParaRPr lang="en-US" dirty="0" smtClean="0"/>
          </a:p>
          <a:p>
            <a:pPr lvl="1"/>
            <a:endParaRPr lang="en-US" dirty="0" smtClean="0"/>
          </a:p>
          <a:p>
            <a:endParaRPr lang="en-US" dirty="0" smtClean="0"/>
          </a:p>
          <a:p>
            <a:pPr lvl="1"/>
            <a:endParaRPr lang="en-US" dirty="0" smtClean="0"/>
          </a:p>
          <a:p>
            <a:pPr lvl="1"/>
            <a:endParaRPr lang="en-US" dirty="0" smtClean="0"/>
          </a:p>
          <a:p>
            <a:endParaRPr lang="en-US" dirty="0" smtClean="0"/>
          </a:p>
          <a:p>
            <a:endParaRPr lang="en-US" dirty="0" smtClean="0"/>
          </a:p>
        </p:txBody>
      </p:sp>
    </p:spTree>
    <p:extLst>
      <p:ext uri="{BB962C8B-B14F-4D97-AF65-F5344CB8AC3E}">
        <p14:creationId xmlns:p14="http://schemas.microsoft.com/office/powerpoint/2010/main" val="414945180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Improving Performance</a:t>
            </a:r>
            <a:endParaRPr lang="en-US" dirty="0"/>
          </a:p>
        </p:txBody>
      </p:sp>
      <p:sp>
        <p:nvSpPr>
          <p:cNvPr id="3" name="Subtitle 2"/>
          <p:cNvSpPr>
            <a:spLocks noGrp="1"/>
          </p:cNvSpPr>
          <p:nvPr>
            <p:ph type="subTitle" sz="quarter" idx="1"/>
          </p:nvPr>
        </p:nvSpPr>
        <p:spPr/>
        <p:txBody>
          <a:bodyPr/>
          <a:lstStyle/>
          <a:p>
            <a:endParaRPr lang="en-US" dirty="0"/>
          </a:p>
        </p:txBody>
      </p:sp>
      <p:sp>
        <p:nvSpPr>
          <p:cNvPr id="4" name="Slide Number Placeholder 3"/>
          <p:cNvSpPr>
            <a:spLocks noGrp="1"/>
          </p:cNvSpPr>
          <p:nvPr>
            <p:ph type="sldNum" sz="quarter" idx="4"/>
          </p:nvPr>
        </p:nvSpPr>
        <p:spPr/>
        <p:txBody>
          <a:bodyPr/>
          <a:lstStyle/>
          <a:p>
            <a:fld id="{5D2D4532-1F63-42F5-86ED-C1410817A4FA}" type="slidenum">
              <a:rPr lang="en-US" smtClean="0"/>
              <a:pPr/>
              <a:t>8</a:t>
            </a:fld>
            <a:endParaRPr lang="en-US" dirty="0"/>
          </a:p>
        </p:txBody>
      </p:sp>
    </p:spTree>
    <p:extLst>
      <p:ext uri="{BB962C8B-B14F-4D97-AF65-F5344CB8AC3E}">
        <p14:creationId xmlns:p14="http://schemas.microsoft.com/office/powerpoint/2010/main" val="166525634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p:txBody>
          <a:bodyPr/>
          <a:lstStyle/>
          <a:p>
            <a:pPr lvl="0"/>
            <a:r>
              <a:rPr lang="en-US" sz="2400" dirty="0" smtClean="0">
                <a:solidFill>
                  <a:srgbClr val="FFC000"/>
                </a:solidFill>
              </a:rPr>
              <a:t>Challenges</a:t>
            </a:r>
            <a:endParaRPr lang="en-US" sz="2400" b="1" dirty="0" smtClean="0">
              <a:solidFill>
                <a:srgbClr val="FFC000"/>
              </a:solidFill>
            </a:endParaRPr>
          </a:p>
          <a:p>
            <a:pPr lvl="0"/>
            <a:r>
              <a:rPr lang="en-US" sz="2400" dirty="0" smtClean="0"/>
              <a:t>Out-of-Order Analysis</a:t>
            </a:r>
          </a:p>
          <a:p>
            <a:pPr lvl="0"/>
            <a:r>
              <a:rPr lang="en-US" sz="2400" dirty="0" smtClean="0"/>
              <a:t>No Share No Race</a:t>
            </a:r>
          </a:p>
          <a:p>
            <a:pPr lvl="0"/>
            <a:r>
              <a:rPr lang="en-US" sz="2400" dirty="0"/>
              <a:t>Demand-Driven </a:t>
            </a:r>
            <a:r>
              <a:rPr lang="en-US" sz="2400" dirty="0" smtClean="0"/>
              <a:t>Race </a:t>
            </a:r>
            <a:r>
              <a:rPr lang="en-US" sz="2400" dirty="0"/>
              <a:t>Detection using </a:t>
            </a:r>
            <a:r>
              <a:rPr lang="en-US" sz="2400" dirty="0" smtClean="0"/>
              <a:t>Hardware Performance Counters</a:t>
            </a:r>
          </a:p>
          <a:p>
            <a:pPr marL="0" lvl="0" indent="0">
              <a:buNone/>
            </a:pPr>
            <a:endParaRPr lang="en-US" dirty="0" smtClean="0"/>
          </a:p>
        </p:txBody>
      </p:sp>
      <p:sp>
        <p:nvSpPr>
          <p:cNvPr id="4" name="Slide Number Placeholder 3"/>
          <p:cNvSpPr>
            <a:spLocks noGrp="1"/>
          </p:cNvSpPr>
          <p:nvPr>
            <p:ph type="sldNum" sz="quarter" idx="4"/>
          </p:nvPr>
        </p:nvSpPr>
        <p:spPr/>
        <p:txBody>
          <a:bodyPr/>
          <a:lstStyle/>
          <a:p>
            <a:fld id="{5D2D4532-1F63-42F5-86ED-C1410817A4FA}" type="slidenum">
              <a:rPr lang="en-US" smtClean="0"/>
              <a:pPr/>
              <a:t>9</a:t>
            </a:fld>
            <a:endParaRPr lang="en-US" dirty="0"/>
          </a:p>
        </p:txBody>
      </p:sp>
    </p:spTree>
    <p:extLst>
      <p:ext uri="{BB962C8B-B14F-4D97-AF65-F5344CB8AC3E}">
        <p14:creationId xmlns:p14="http://schemas.microsoft.com/office/powerpoint/2010/main" val="236417973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3_Master Version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6F86D685724E428FD03B39DDC3270E" ma:contentTypeVersion="0" ma:contentTypeDescription="Create a new document." ma:contentTypeScope="" ma:versionID="1edd34994154513bef6d2ee47938f2e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953693A-B930-4666-B42F-E7EF6575F37F}">
  <ds:schemaRefs>
    <ds:schemaRef ds:uri="http://schemas.microsoft.com/sharepoint/v3/contenttype/forms"/>
  </ds:schemaRefs>
</ds:datastoreItem>
</file>

<file path=customXml/itemProps2.xml><?xml version="1.0" encoding="utf-8"?>
<ds:datastoreItem xmlns:ds="http://schemas.openxmlformats.org/officeDocument/2006/customXml" ds:itemID="{C5DEDC11-354C-489F-9BBE-7D762811A7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639F937-0804-478A-A5E1-10E4B02B1422}">
  <ds:schemaRefs>
    <ds:schemaRef ds:uri="http://purl.org/dc/elements/1.1/"/>
    <ds:schemaRef ds:uri="http://schemas.microsoft.com/office/2006/documentManagement/types"/>
    <ds:schemaRef ds:uri="http://purl.org/dc/dcmitype/"/>
    <ds:schemaRef ds:uri="http://purl.org/dc/terms/"/>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26861</TotalTime>
  <Words>3503</Words>
  <Application>Microsoft Office PowerPoint</Application>
  <PresentationFormat>On-screen Show (4:3)</PresentationFormat>
  <Paragraphs>516</Paragraphs>
  <Slides>40</Slides>
  <Notes>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3_Master Version 2</vt:lpstr>
      <vt:lpstr>Improving Performance and Robustness of Intel® Thread Checker</vt:lpstr>
      <vt:lpstr>Improving Performance and Robustness of Intel® Inspector XE </vt:lpstr>
      <vt:lpstr>Agenda</vt:lpstr>
      <vt:lpstr>Overview</vt:lpstr>
      <vt:lpstr>Intel® Inspector XE</vt:lpstr>
      <vt:lpstr>Memory Analysis</vt:lpstr>
      <vt:lpstr>Threading Analysis</vt:lpstr>
      <vt:lpstr>Improving Performance</vt:lpstr>
      <vt:lpstr>Agenda</vt:lpstr>
      <vt:lpstr>Shadow Memory</vt:lpstr>
      <vt:lpstr>Shadow Memory</vt:lpstr>
      <vt:lpstr>Challenges </vt:lpstr>
      <vt:lpstr>Agenda</vt:lpstr>
      <vt:lpstr>Happens-before Based Race Detection</vt:lpstr>
      <vt:lpstr>Example </vt:lpstr>
      <vt:lpstr>Naïve Analysis </vt:lpstr>
      <vt:lpstr>Out-of-Order Analysis </vt:lpstr>
      <vt:lpstr>Agenda</vt:lpstr>
      <vt:lpstr>No Share No Race</vt:lpstr>
      <vt:lpstr>Very Little Data Sharing</vt:lpstr>
      <vt:lpstr>Software Data Share Detection</vt:lpstr>
      <vt:lpstr>Software Data Share Detection</vt:lpstr>
      <vt:lpstr>Inspector XE Threading Analysis Slowdown</vt:lpstr>
      <vt:lpstr>Inspector XE vs. Thread Checker 3.1</vt:lpstr>
      <vt:lpstr>Agenda</vt:lpstr>
      <vt:lpstr>Hardware Assisted Data Share Detection</vt:lpstr>
      <vt:lpstr>Demand-Driven Race Detection using Hardware Performance Counters</vt:lpstr>
      <vt:lpstr>Experimental Evaluation</vt:lpstr>
      <vt:lpstr>Performance Difference</vt:lpstr>
      <vt:lpstr>Speedup</vt:lpstr>
      <vt:lpstr>Demand-Driven Analysis Accuracy</vt:lpstr>
      <vt:lpstr>Improving Robustness</vt:lpstr>
      <vt:lpstr>Challenge</vt:lpstr>
      <vt:lpstr>Category-based Memory Sub-allocator Reduces Data Scattering</vt:lpstr>
      <vt:lpstr>Exceptions</vt:lpstr>
      <vt:lpstr>Exceptions</vt:lpstr>
      <vt:lpstr>Summary</vt:lpstr>
      <vt:lpstr>Resources</vt:lpstr>
      <vt:lpstr>Optimization Notice</vt:lpstr>
      <vt:lpstr>PowerPoint Presentation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Adkisson, Belinda L</dc:creator>
  <cp:lastModifiedBy>Zhiqiang Ma</cp:lastModifiedBy>
  <cp:revision>538</cp:revision>
  <dcterms:created xsi:type="dcterms:W3CDTF">2010-03-25T18:11:52Z</dcterms:created>
  <dcterms:modified xsi:type="dcterms:W3CDTF">2012-01-24T23:16:54Z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0x010100E36F86D685724E428FD03B39DDC3270E</vt:lpwstr>
  </property>
</Properties>
</file>